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8-02-01T17:52: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1064 728,'-3'0,"-1"0,-3 0,0-1,0-1,-1 0,-1-1,1 1,1 0,0 1,0 0,1 1,0 0,2 0,-1 0,0 0,2 0,-1 0,0 0,2 0,1 0,-1-1,1 0,0 0,0 0,1 0,0-1,0-1,0 1,-1-3,0 2,0 1,1-1,-1 2,0-1,0 1,1-1,-1 1,-6-6,1 1,-2 2,2 0,-1 2,-2 3,0 0,2-1,1-1,2 0,0 1,-2-2,3 0,-2-1,2 2,1-2,0 0,0 2,1-2,1 2,-1 0,0-1,1 1,0 0,0 0,0 0,1 0,-1 0,1 1,0 0,1 0,-1-1,1 0,1 0,0 0,-1 0,1 0,0 1,2 0,-1 0,2 0,-1 0,1 2,-1 1,-2-1,-1 0,1 2,-2-2,1 0,1 1,1 1,1 0,-1 0,2-1,-1-2,-1 1,1-1,-2 0,1 0,1 1,-2 1,2 5,2 0,0-1,-1-1,-2-2,0-2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8-02-01T17:52: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679 638,'8'-3,"1"0,-3 3,-1 0,-2 0,-2 0,2 1,-2 1,1-1,2 1,-1-1,1-1,-1 2,0-1,1 0,-1 1,1-1,0 1,1 0,4 0,-1 0,-1 1,0-1,-1-1,-2 0,1 0,-2 1,-1-1,-1-1,-2 0,4-1,2 0,-2 0,-2 1,1 0,-1 0,0 0,0 0,1 0,-1 0,0-1,2 1,-1 0,0 0,0 0,-1 0,0 0,1 0,-1 0,1 0,-1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822121" y="419450"/>
            <a:ext cx="10563683" cy="5889071"/>
          </a:xfrm>
          <a:custGeom>
            <a:avLst/>
            <a:gdLst>
              <a:gd name="connsiteX0" fmla="*/ 8389 w 10519795"/>
              <a:gd name="connsiteY0" fmla="*/ 2348917 h 5889071"/>
              <a:gd name="connsiteX1" fmla="*/ 8389 w 10519795"/>
              <a:gd name="connsiteY1" fmla="*/ 0 h 5889071"/>
              <a:gd name="connsiteX2" fmla="*/ 10519795 w 10519795"/>
              <a:gd name="connsiteY2" fmla="*/ 0 h 5889071"/>
              <a:gd name="connsiteX3" fmla="*/ 10519795 w 10519795"/>
              <a:gd name="connsiteY3" fmla="*/ 5889071 h 5889071"/>
              <a:gd name="connsiteX4" fmla="*/ 0 w 10519795"/>
              <a:gd name="connsiteY4" fmla="*/ 5889071 h 5889071"/>
              <a:gd name="connsiteX5" fmla="*/ 0 w 10519795"/>
              <a:gd name="connsiteY5" fmla="*/ 4404220 h 5889071"/>
              <a:gd name="connsiteX0-1" fmla="*/ 0 w 10519795"/>
              <a:gd name="connsiteY0-2" fmla="*/ 1954634 h 5889071"/>
              <a:gd name="connsiteX1-3" fmla="*/ 8389 w 10519795"/>
              <a:gd name="connsiteY1-4" fmla="*/ 0 h 5889071"/>
              <a:gd name="connsiteX2-5" fmla="*/ 10519795 w 10519795"/>
              <a:gd name="connsiteY2-6" fmla="*/ 0 h 5889071"/>
              <a:gd name="connsiteX3-7" fmla="*/ 10519795 w 10519795"/>
              <a:gd name="connsiteY3-8" fmla="*/ 5889071 h 5889071"/>
              <a:gd name="connsiteX4-9" fmla="*/ 0 w 10519795"/>
              <a:gd name="connsiteY4-10" fmla="*/ 5889071 h 5889071"/>
              <a:gd name="connsiteX5-11" fmla="*/ 0 w 10519795"/>
              <a:gd name="connsiteY5-12" fmla="*/ 4404220 h 5889071"/>
              <a:gd name="connsiteX0-13" fmla="*/ 0 w 10519795"/>
              <a:gd name="connsiteY0-14" fmla="*/ 1954634 h 5889071"/>
              <a:gd name="connsiteX1-15" fmla="*/ 8389 w 10519795"/>
              <a:gd name="connsiteY1-16" fmla="*/ 0 h 5889071"/>
              <a:gd name="connsiteX2-17" fmla="*/ 10519795 w 10519795"/>
              <a:gd name="connsiteY2-18" fmla="*/ 0 h 5889071"/>
              <a:gd name="connsiteX3-19" fmla="*/ 10519795 w 10519795"/>
              <a:gd name="connsiteY3-20" fmla="*/ 5889071 h 5889071"/>
              <a:gd name="connsiteX4-21" fmla="*/ 0 w 10519795"/>
              <a:gd name="connsiteY4-22" fmla="*/ 5889071 h 5889071"/>
              <a:gd name="connsiteX5-23" fmla="*/ 0 w 10519795"/>
              <a:gd name="connsiteY5-24" fmla="*/ 4798502 h 5889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519795" h="5889071">
                <a:moveTo>
                  <a:pt x="0" y="1954634"/>
                </a:moveTo>
                <a:cubicBezTo>
                  <a:pt x="2796" y="1303089"/>
                  <a:pt x="5593" y="651545"/>
                  <a:pt x="8389" y="0"/>
                </a:cubicBezTo>
                <a:lnTo>
                  <a:pt x="10519795" y="0"/>
                </a:lnTo>
                <a:lnTo>
                  <a:pt x="10519795" y="5889071"/>
                </a:lnTo>
                <a:lnTo>
                  <a:pt x="0" y="5889071"/>
                </a:lnTo>
                <a:lnTo>
                  <a:pt x="0" y="4798502"/>
                </a:lnTo>
              </a:path>
            </a:pathLst>
          </a:custGeom>
          <a:noFill/>
          <a:ln w="28575">
            <a:solidFill>
              <a:srgbClr val="82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STM32 IAP</a:t>
            </a:r>
            <a:r>
              <a:rPr lang="zh-CN" altLang="en-US"/>
              <a:t>功能开发方法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北京中聚高科科技有限公司</a:t>
            </a:r>
            <a:endParaRPr lang="zh-CN" altLang="en-US"/>
          </a:p>
          <a:p>
            <a:r>
              <a:rPr lang="en-US" altLang="zh-CN"/>
              <a:t>2018.02.01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在应用程序中将程序起始位置设置为新的地址（链接器配置）</a:t>
            </a:r>
            <a:endParaRPr lang="zh-CN" altLang="en-US"/>
          </a:p>
          <a:p>
            <a:r>
              <a:rPr lang="zh-CN" altLang="en-US"/>
              <a:t>在应用程序中将中断向量表地址设置为新的地址（</a:t>
            </a:r>
            <a:r>
              <a:rPr lang="en-US" altLang="zh-CN"/>
              <a:t>NVIC_SetVectorTable()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从</a:t>
            </a:r>
            <a:r>
              <a:rPr lang="en-US" altLang="zh-CN"/>
              <a:t>APP</a:t>
            </a:r>
            <a:r>
              <a:rPr lang="zh-CN" altLang="en-US"/>
              <a:t>到</a:t>
            </a:r>
            <a:r>
              <a:rPr lang="en-US"/>
              <a:t>bootloader</a:t>
            </a:r>
            <a:r>
              <a:rPr lang="zh-CN" altLang="en-US"/>
              <a:t>跳转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void SoftReset(void)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__set_FAULTMASK(1);  </a:t>
            </a:r>
            <a:r>
              <a:rPr lang="en-US" altLang="zh-CN"/>
              <a:t>	</a:t>
            </a:r>
            <a:r>
              <a:rPr lang="zh-CN" altLang="en-US"/>
              <a:t>// 关闭全部中端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NVIC_SystemReset();</a:t>
            </a:r>
            <a:r>
              <a:rPr lang="en-US" altLang="zh-CN"/>
              <a:t>	</a:t>
            </a:r>
            <a:r>
              <a:rPr lang="zh-CN" altLang="en-US"/>
              <a:t>// 复位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 </a:t>
            </a:r>
            <a:endParaRPr lang="zh-CN" altLang="en-US"/>
          </a:p>
        </p:txBody>
      </p:sp>
      <p:sp>
        <p:nvSpPr>
          <p:cNvPr id="7" name="标题 4"/>
          <p:cNvSpPr/>
          <p:nvPr/>
        </p:nvSpPr>
        <p:spPr>
          <a:xfrm>
            <a:off x="-21590" y="-9525"/>
            <a:ext cx="12234545" cy="77533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olidFill>
                  <a:schemeClr val="bg1"/>
                </a:solidFill>
              </a:rPr>
              <a:t>注意事项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STM32</a:t>
            </a:r>
            <a:r>
              <a:rPr lang="zh-CN" altLang="en-US"/>
              <a:t> 串口实现</a:t>
            </a:r>
            <a:r>
              <a:rPr lang="en-US" altLang="zh-CN"/>
              <a:t>IAP</a:t>
            </a:r>
            <a:r>
              <a:rPr lang="zh-CN" altLang="en-US"/>
              <a:t>（</a:t>
            </a:r>
            <a:r>
              <a:rPr lang="en-US" altLang="zh-CN"/>
              <a:t>In Application Prgraming</a:t>
            </a:r>
            <a:r>
              <a:rPr lang="zh-CN" altLang="en-US"/>
              <a:t>）功能</a:t>
            </a:r>
            <a:endParaRPr lang="zh-CN" altLang="en-US"/>
          </a:p>
          <a:p>
            <a:r>
              <a:rPr lang="zh-CN" altLang="en-US"/>
              <a:t>写</a:t>
            </a:r>
            <a:r>
              <a:rPr lang="en-US" altLang="zh-CN"/>
              <a:t>Bootloader</a:t>
            </a:r>
            <a:r>
              <a:rPr lang="zh-CN" altLang="en-US"/>
              <a:t>程序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>
          <a:xfrm>
            <a:off x="-20320" y="-9525"/>
            <a:ext cx="12234545" cy="775335"/>
          </a:xfrm>
          <a:solidFill>
            <a:schemeClr val="accent1"/>
          </a:solidFill>
        </p:spPr>
        <p:txBody>
          <a:bodyPr/>
          <a:p>
            <a:r>
              <a:rPr lang="en-US" altLang="zh-CN" sz="3200">
                <a:solidFill>
                  <a:schemeClr val="bg1"/>
                </a:solidFill>
              </a:rPr>
              <a:t>Flash Memory Map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l="23781" t="28498" r="12494" b="3867"/>
          <a:stretch>
            <a:fillRect/>
          </a:stretch>
        </p:blipFill>
        <p:spPr>
          <a:xfrm>
            <a:off x="1797050" y="882650"/>
            <a:ext cx="9039225" cy="5565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393180" y="4762500"/>
              <a:ext cx="1714500" cy="7848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6393180" y="4762500"/>
                <a:ext cx="1714500" cy="784860"/>
              </a:xfrm>
              <a:prstGeom prst="rect"/>
            </p:spPr>
          </p:pic>
        </mc:Fallback>
      </mc:AlternateContent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4"/>
          <p:cNvSpPr/>
          <p:nvPr/>
        </p:nvSpPr>
        <p:spPr>
          <a:xfrm>
            <a:off x="-20320" y="-9525"/>
            <a:ext cx="12234545" cy="77533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chemeClr val="bg1"/>
                </a:solidFill>
              </a:rPr>
              <a:t>IAP Flowchart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 l="25004" t="18007" r="22681" b="4451"/>
          <a:stretch>
            <a:fillRect/>
          </a:stretch>
        </p:blipFill>
        <p:spPr>
          <a:xfrm>
            <a:off x="1575435" y="877570"/>
            <a:ext cx="8855710" cy="5842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173980" y="4815840"/>
              <a:ext cx="1280160" cy="2514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173980" y="4815840"/>
                <a:ext cx="1280160" cy="251460"/>
              </a:xfrm>
              <a:prstGeom prst="rect"/>
            </p:spPr>
          </p:pic>
        </mc:Fallback>
      </mc:AlternateContent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l="24922" t="14140" r="22599" b="12170"/>
          <a:stretch>
            <a:fillRect/>
          </a:stretch>
        </p:blipFill>
        <p:spPr>
          <a:xfrm>
            <a:off x="1772285" y="765810"/>
            <a:ext cx="8649970" cy="6019800"/>
          </a:xfrm>
          <a:prstGeom prst="rect">
            <a:avLst/>
          </a:prstGeom>
        </p:spPr>
      </p:pic>
      <p:sp>
        <p:nvSpPr>
          <p:cNvPr id="6" name="标题 4"/>
          <p:cNvSpPr/>
          <p:nvPr/>
        </p:nvSpPr>
        <p:spPr>
          <a:xfrm>
            <a:off x="-20320" y="-9525"/>
            <a:ext cx="12234545" cy="77533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chemeClr val="bg1"/>
                </a:solidFill>
              </a:rPr>
              <a:t>IAP Tera Term Menu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4"/>
          <p:cNvSpPr/>
          <p:nvPr/>
        </p:nvSpPr>
        <p:spPr>
          <a:xfrm>
            <a:off x="-20320" y="-9525"/>
            <a:ext cx="12234545" cy="77533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chemeClr val="bg1"/>
                </a:solidFill>
              </a:rPr>
              <a:t>Code Example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l="7536" t="38801" r="80594" b="43076"/>
          <a:stretch>
            <a:fillRect/>
          </a:stretch>
        </p:blipFill>
        <p:spPr>
          <a:xfrm>
            <a:off x="587375" y="1212215"/>
            <a:ext cx="4265930" cy="4640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4"/>
          <p:cNvSpPr/>
          <p:nvPr/>
        </p:nvSpPr>
        <p:spPr>
          <a:xfrm>
            <a:off x="-20955" y="-9525"/>
            <a:ext cx="12234545" cy="77533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chemeClr val="bg1"/>
                </a:solidFill>
              </a:rPr>
              <a:t>Code Example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28008" t="17884" r="13310" b="20277"/>
          <a:stretch>
            <a:fillRect/>
          </a:stretch>
        </p:blipFill>
        <p:spPr>
          <a:xfrm>
            <a:off x="1624965" y="1095375"/>
            <a:ext cx="8942070" cy="530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l="23485" t="25755" r="4769" b="31052"/>
          <a:stretch>
            <a:fillRect/>
          </a:stretch>
        </p:blipFill>
        <p:spPr>
          <a:xfrm>
            <a:off x="781685" y="1894840"/>
            <a:ext cx="10628630" cy="4838065"/>
          </a:xfrm>
          <a:prstGeom prst="rect">
            <a:avLst/>
          </a:prstGeom>
        </p:spPr>
      </p:pic>
      <p:sp>
        <p:nvSpPr>
          <p:cNvPr id="7" name="标题 4"/>
          <p:cNvSpPr/>
          <p:nvPr/>
        </p:nvSpPr>
        <p:spPr>
          <a:xfrm>
            <a:off x="-20955" y="-9525"/>
            <a:ext cx="12234545" cy="77533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chemeClr val="bg1"/>
                </a:solidFill>
              </a:rPr>
              <a:t>Code Example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3625" y="972820"/>
            <a:ext cx="3929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typedef  void (*pFunction)(void);</a:t>
            </a:r>
            <a:endParaRPr lang="zh-CN" altLang="en-US"/>
          </a:p>
          <a:p>
            <a:pPr algn="l"/>
            <a:r>
              <a:rPr lang="zh-CN" altLang="en-US"/>
              <a:t>extern pFunction JumpToApplication;</a:t>
            </a:r>
            <a:endParaRPr lang="zh-CN" altLang="en-US"/>
          </a:p>
          <a:p>
            <a:pPr algn="l"/>
            <a:r>
              <a:rPr lang="zh-CN" altLang="en-US"/>
              <a:t>extern uint32_t JumpAddress;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推断栈定地址值是否在0x2000 0000 - 0x 2000 2000之间，中断向量表第一个地址的值就是栈顶地址的值</a:t>
            </a:r>
            <a:endParaRPr lang="zh-CN" altLang="en-US"/>
          </a:p>
          <a:p>
            <a:r>
              <a:rPr lang="zh-CN" altLang="en-US"/>
              <a:t>中断向量表第二个地址的值是复位函数地址的值。</a:t>
            </a:r>
            <a:endParaRPr lang="zh-CN" altLang="en-US"/>
          </a:p>
        </p:txBody>
      </p:sp>
      <p:sp>
        <p:nvSpPr>
          <p:cNvPr id="7" name="标题 4"/>
          <p:cNvSpPr/>
          <p:nvPr/>
        </p:nvSpPr>
        <p:spPr>
          <a:xfrm>
            <a:off x="-20955" y="-9525"/>
            <a:ext cx="12234545" cy="77533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olidFill>
                  <a:schemeClr val="bg1"/>
                </a:solidFill>
              </a:rPr>
              <a:t>代码说明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5"/>
</p:tagLst>
</file>

<file path=ppt/tags/tag3.xml><?xml version="1.0" encoding="utf-8"?>
<p:tagLst xmlns:p="http://schemas.openxmlformats.org/presentationml/2006/main">
  <p:tag name="KSO_WM_TEMPLATE_CATEGORY" val="custom"/>
  <p:tag name="KSO_WM_TEMPLATE_INDEX" val="20164415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EMPLATE_CATEGORY" val="custom"/>
  <p:tag name="KSO_WM_TEMPLATE_INDEX" val="201644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heme/theme1.xml><?xml version="1.0" encoding="utf-8"?>
<a:theme xmlns:a="http://schemas.openxmlformats.org/drawingml/2006/main" name="自定义设计方案">
  <a:themeElements>
    <a:clrScheme name="自定义 36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自定义设计方案</vt:lpstr>
      <vt:lpstr>STM32 IAP功能开发方法</vt:lpstr>
      <vt:lpstr>目标	</vt:lpstr>
      <vt:lpstr>Flash Memory 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Feng</dc:creator>
  <cp:lastModifiedBy>冯斌</cp:lastModifiedBy>
  <cp:revision>8</cp:revision>
  <dcterms:created xsi:type="dcterms:W3CDTF">2015-05-05T08:02:00Z</dcterms:created>
  <dcterms:modified xsi:type="dcterms:W3CDTF">2018-02-01T11:01:32Z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