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5F5D2-AF77-40C6-A4F2-9F0835B57E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7265" y="1524661"/>
            <a:ext cx="6375077" cy="2537644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8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97265" y="4298080"/>
            <a:ext cx="6311820" cy="857821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4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472581" y="-13268"/>
            <a:ext cx="5782919" cy="4491535"/>
            <a:chOff x="6472581" y="-13268"/>
            <a:chExt cx="5782919" cy="449153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199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962400" y="2797200"/>
            <a:ext cx="4550400" cy="2170800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>
            <a:endCxn id="10" idx="0"/>
          </p:cNvCxnSpPr>
          <p:nvPr userDrawn="1"/>
        </p:nvCxnSpPr>
        <p:spPr>
          <a:xfrm>
            <a:off x="518702" y="-10074"/>
            <a:ext cx="109047" cy="61289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10" idx="1"/>
          </p:cNvCxnSpPr>
          <p:nvPr userDrawn="1"/>
        </p:nvCxnSpPr>
        <p:spPr>
          <a:xfrm>
            <a:off x="13779" y="0"/>
            <a:ext cx="565325" cy="62297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0" idx="2"/>
          </p:cNvCxnSpPr>
          <p:nvPr userDrawn="1"/>
        </p:nvCxnSpPr>
        <p:spPr>
          <a:xfrm>
            <a:off x="0" y="515272"/>
            <a:ext cx="558955" cy="156346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558955" y="602823"/>
            <a:ext cx="137588" cy="137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64066" y="2681022"/>
            <a:ext cx="6815538" cy="2051955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93552" y="4789714"/>
            <a:ext cx="6786052" cy="912996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7" name="组合 6"/>
          <p:cNvGrpSpPr/>
          <p:nvPr userDrawn="1"/>
        </p:nvGrpSpPr>
        <p:grpSpPr>
          <a:xfrm rot="1803858">
            <a:off x="337140" y="2714484"/>
            <a:ext cx="2914914" cy="2128745"/>
            <a:chOff x="6143021" y="-463778"/>
            <a:chExt cx="7177967" cy="5012462"/>
          </a:xfrm>
          <a:solidFill>
            <a:schemeClr val="tx1"/>
          </a:solidFill>
        </p:grpSpPr>
        <p:cxnSp>
          <p:nvCxnSpPr>
            <p:cNvPr id="8" name="直接连接符 7"/>
            <p:cNvCxnSpPr/>
            <p:nvPr/>
          </p:nvCxnSpPr>
          <p:spPr>
            <a:xfrm rot="706330" flipV="1">
              <a:off x="7111594" y="3457085"/>
              <a:ext cx="2651700" cy="1571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706330" flipH="1">
              <a:off x="6437278" y="502987"/>
              <a:ext cx="1610662" cy="49105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706330">
              <a:off x="6143021" y="1196585"/>
              <a:ext cx="3869519" cy="216064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706330" flipH="1">
              <a:off x="7405851" y="602842"/>
              <a:ext cx="392844" cy="280884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706330">
              <a:off x="7992683" y="744341"/>
              <a:ext cx="785690" cy="78569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706330" flipH="1">
              <a:off x="8416858" y="1573762"/>
              <a:ext cx="176781" cy="96246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706330" flipH="1">
              <a:off x="7221117" y="2394732"/>
              <a:ext cx="1001753" cy="10606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706330" flipV="1">
              <a:off x="7171190" y="2879021"/>
              <a:ext cx="1748158" cy="64819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4831886" flipH="1" flipV="1">
              <a:off x="8137169" y="-296318"/>
              <a:ext cx="583201" cy="102294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4831886" flipH="1" flipV="1">
              <a:off x="8449295" y="127049"/>
              <a:ext cx="915047" cy="1179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706330">
              <a:off x="8501547" y="1754012"/>
              <a:ext cx="1453525" cy="184637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706330" flipH="1">
              <a:off x="8810036" y="608090"/>
              <a:ext cx="127675" cy="104103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4831886" flipH="1">
              <a:off x="8945571" y="-399261"/>
              <a:ext cx="1199335" cy="10703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706330" flipV="1">
              <a:off x="9065677" y="390688"/>
              <a:ext cx="1207996" cy="38548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706330">
              <a:off x="10243966" y="650852"/>
              <a:ext cx="1158893" cy="58681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4831886" flipV="1">
              <a:off x="10877664" y="-339840"/>
              <a:ext cx="129868" cy="134300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06330">
              <a:off x="11211592" y="600837"/>
              <a:ext cx="196424" cy="7365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706330" flipV="1">
              <a:off x="11337825" y="112975"/>
              <a:ext cx="196424" cy="50087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706330">
              <a:off x="9695623" y="3996860"/>
              <a:ext cx="2651700" cy="27376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706330" flipV="1">
              <a:off x="9795844" y="3298499"/>
              <a:ext cx="1826728" cy="62364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706330">
              <a:off x="11557917" y="3565209"/>
              <a:ext cx="834793" cy="88881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706330" flipH="1">
              <a:off x="11782482" y="2284377"/>
              <a:ext cx="284812" cy="123868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706330">
              <a:off x="12043833" y="2369033"/>
              <a:ext cx="574535" cy="123868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706330">
              <a:off x="11659076" y="3568056"/>
              <a:ext cx="834793" cy="859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706330" flipH="1">
              <a:off x="12382951" y="3651278"/>
              <a:ext cx="9821" cy="89740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706330">
              <a:off x="11255823" y="1447786"/>
              <a:ext cx="1011574" cy="7721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706330">
              <a:off x="11276725" y="791827"/>
              <a:ext cx="1964223" cy="10434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706330" flipV="1">
              <a:off x="11386224" y="916055"/>
              <a:ext cx="1777623" cy="61504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706330">
              <a:off x="11513901" y="301252"/>
              <a:ext cx="1807087" cy="62241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706330" flipH="1">
              <a:off x="12346384" y="1006449"/>
              <a:ext cx="726766" cy="141301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044822" y="3292010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017735" y="634313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639866" y="1548222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236352" y="431823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9714959" y="3641464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1601665" y="3408858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1241704" y="1289544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349175" y="770170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8970968" y="574277"/>
              <a:ext cx="130629" cy="13062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962400" y="1411200"/>
            <a:ext cx="4550400" cy="2170800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962400" y="4042800"/>
            <a:ext cx="4550400" cy="2170800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>
            <a:endCxn id="11" idx="0"/>
          </p:cNvCxnSpPr>
          <p:nvPr userDrawn="1"/>
        </p:nvCxnSpPr>
        <p:spPr>
          <a:xfrm>
            <a:off x="518702" y="-10074"/>
            <a:ext cx="109047" cy="61289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1" idx="1"/>
          </p:cNvCxnSpPr>
          <p:nvPr userDrawn="1"/>
        </p:nvCxnSpPr>
        <p:spPr>
          <a:xfrm>
            <a:off x="13779" y="0"/>
            <a:ext cx="565325" cy="62297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11" idx="2"/>
          </p:cNvCxnSpPr>
          <p:nvPr userDrawn="1"/>
        </p:nvCxnSpPr>
        <p:spPr>
          <a:xfrm>
            <a:off x="0" y="515272"/>
            <a:ext cx="558955" cy="156346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558955" y="602823"/>
            <a:ext cx="137588" cy="137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668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390773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668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390773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10" name="直接连接符 9"/>
          <p:cNvCxnSpPr>
            <a:endCxn id="13" idx="0"/>
          </p:cNvCxnSpPr>
          <p:nvPr userDrawn="1"/>
        </p:nvCxnSpPr>
        <p:spPr>
          <a:xfrm>
            <a:off x="518702" y="-10074"/>
            <a:ext cx="109047" cy="61289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13" idx="1"/>
          </p:cNvCxnSpPr>
          <p:nvPr userDrawn="1"/>
        </p:nvCxnSpPr>
        <p:spPr>
          <a:xfrm>
            <a:off x="13779" y="0"/>
            <a:ext cx="565325" cy="62297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13" idx="2"/>
          </p:cNvCxnSpPr>
          <p:nvPr userDrawn="1"/>
        </p:nvCxnSpPr>
        <p:spPr>
          <a:xfrm>
            <a:off x="0" y="515272"/>
            <a:ext cx="558955" cy="156346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 userDrawn="1"/>
        </p:nvSpPr>
        <p:spPr>
          <a:xfrm>
            <a:off x="558955" y="602823"/>
            <a:ext cx="137588" cy="137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600" y="2790000"/>
            <a:ext cx="6715332" cy="1325563"/>
          </a:xfrm>
        </p:spPr>
        <p:txBody>
          <a:bodyPr>
            <a:noAutofit/>
          </a:bodyPr>
          <a:lstStyle>
            <a:lvl1pPr>
              <a:defRPr sz="8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472581" y="-13268"/>
            <a:ext cx="5782919" cy="4491535"/>
            <a:chOff x="6472581" y="-13268"/>
            <a:chExt cx="5782919" cy="4491535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6472581" y="0"/>
              <a:ext cx="840176" cy="3480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706330" flipV="1">
              <a:off x="7381787" y="3582237"/>
              <a:ext cx="2081302" cy="128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965590" y="2284"/>
              <a:ext cx="1172614" cy="12876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706330" flipH="1">
              <a:off x="6852521" y="1157392"/>
              <a:ext cx="1264198" cy="4030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706330">
              <a:off x="6621561" y="1726726"/>
              <a:ext cx="3037160" cy="17735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706330" flipH="1">
              <a:off x="7612748" y="1239357"/>
              <a:ext cx="308341" cy="230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706330">
              <a:off x="8073348" y="1355505"/>
              <a:ext cx="616683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706330" flipH="1">
              <a:off x="8406281" y="2036328"/>
              <a:ext cx="138754" cy="790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706330" flipH="1">
              <a:off x="7467751" y="2710214"/>
              <a:ext cx="786269" cy="87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706330" flipV="1">
              <a:off x="7428564" y="3107739"/>
              <a:ext cx="1372118" cy="532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8138314" y="-3360"/>
              <a:ext cx="534542" cy="13007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511068" y="-3360"/>
              <a:ext cx="382652" cy="126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06330">
              <a:off x="8472752" y="2184285"/>
              <a:ext cx="1140862" cy="1515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706330" flipH="1">
              <a:off x="8714883" y="1243665"/>
              <a:ext cx="100211" cy="854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257429" y="0"/>
              <a:ext cx="1612484" cy="1147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706330" flipV="1">
              <a:off x="8915534" y="1065212"/>
              <a:ext cx="948148" cy="31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706330">
              <a:off x="8751159" y="1400479"/>
              <a:ext cx="1287324" cy="1332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9857545" y="-13268"/>
              <a:ext cx="45121" cy="287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706330">
              <a:off x="8570025" y="2221368"/>
              <a:ext cx="1387535" cy="491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706330" flipH="1">
              <a:off x="9550893" y="2820538"/>
              <a:ext cx="262090" cy="102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706330" flipV="1">
              <a:off x="10016704" y="1777793"/>
              <a:ext cx="555014" cy="1152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706330">
              <a:off x="9840366" y="1278766"/>
              <a:ext cx="909608" cy="481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9882192" y="-3360"/>
              <a:ext cx="1360820" cy="1175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706330">
              <a:off x="10599849" y="1237711"/>
              <a:ext cx="154172" cy="6046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706330" flipV="1">
              <a:off x="10698928" y="837254"/>
              <a:ext cx="154172" cy="41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706330">
              <a:off x="9409975" y="4025307"/>
              <a:ext cx="2081302" cy="2247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706330" flipV="1">
              <a:off x="9488638" y="3452064"/>
              <a:ext cx="1433787" cy="511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706330">
              <a:off x="10871677" y="3670990"/>
              <a:ext cx="655224" cy="72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706330">
              <a:off x="9847919" y="2978058"/>
              <a:ext cx="1163988" cy="51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706330" flipV="1">
              <a:off x="9944058" y="2500614"/>
              <a:ext cx="1387535" cy="526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706330" flipH="1">
              <a:off x="11047937" y="2619630"/>
              <a:ext cx="223547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706330">
              <a:off x="11253069" y="2689119"/>
              <a:ext cx="450949" cy="101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706330">
              <a:off x="10951076" y="3673327"/>
              <a:ext cx="655224" cy="7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706330" flipH="1">
              <a:off x="11519241" y="3741639"/>
              <a:ext cx="7708" cy="736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1361425" y="2676752"/>
              <a:ext cx="807564" cy="99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706330">
              <a:off x="10634566" y="1932922"/>
              <a:ext cx="793978" cy="633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706330">
              <a:off x="10650971" y="1394484"/>
              <a:ext cx="1541706" cy="85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706330" flipV="1">
              <a:off x="10736916" y="1496455"/>
              <a:ext cx="1395245" cy="504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706330">
              <a:off x="10837129" y="991799"/>
              <a:ext cx="1418371" cy="51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706330" flipH="1">
              <a:off x="11490540" y="1570654"/>
              <a:ext cx="570434" cy="1159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7329378" y="344673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8093011" y="126519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8581318" y="201536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9834389" y="1098978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9857545" y="2779244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9425151" y="373358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0906015" y="3542651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0623484" y="180303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783370" y="1376707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8841198" y="1215910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523041" y="190353"/>
              <a:ext cx="102530" cy="1072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04" y="2057832"/>
            <a:ext cx="1729381" cy="3682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400" y="0"/>
            <a:ext cx="10515600" cy="1324800"/>
          </a:xfrm>
        </p:spPr>
        <p:txBody>
          <a:bodyPr anchor="ctr" anchorCtr="0">
            <a:normAutofit/>
          </a:bodyPr>
          <a:lstStyle>
            <a:lvl1pPr>
              <a:defRPr sz="4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62400" y="2595600"/>
            <a:ext cx="1447200" cy="2570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42400" y="3254400"/>
            <a:ext cx="5436000" cy="1753200"/>
          </a:xfrm>
        </p:spPr>
        <p:txBody>
          <a:bodyPr>
            <a:normAutofit/>
          </a:bodyPr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cxnSp>
        <p:nvCxnSpPr>
          <p:cNvPr id="11" name="直接连接符 10"/>
          <p:cNvCxnSpPr>
            <a:endCxn id="14" idx="0"/>
          </p:cNvCxnSpPr>
          <p:nvPr userDrawn="1"/>
        </p:nvCxnSpPr>
        <p:spPr>
          <a:xfrm>
            <a:off x="518702" y="-10074"/>
            <a:ext cx="109047" cy="61289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14" idx="1"/>
          </p:cNvCxnSpPr>
          <p:nvPr userDrawn="1"/>
        </p:nvCxnSpPr>
        <p:spPr>
          <a:xfrm>
            <a:off x="13779" y="0"/>
            <a:ext cx="565325" cy="622972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14" idx="2"/>
          </p:cNvCxnSpPr>
          <p:nvPr userDrawn="1"/>
        </p:nvCxnSpPr>
        <p:spPr>
          <a:xfrm>
            <a:off x="0" y="515272"/>
            <a:ext cx="558955" cy="156346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558955" y="602823"/>
            <a:ext cx="137588" cy="1375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6400" y="522000"/>
            <a:ext cx="26280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522000"/>
            <a:ext cx="77328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4F2C-AE58-4115-BFAF-5F54A7D431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505A-08EB-4E1C-99E3-07F2C04F31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STM32</a:t>
            </a:r>
            <a:r>
              <a:rPr lang="zh-CN" altLang="en-US" dirty="0"/>
              <a:t>系列</a:t>
            </a:r>
            <a:r>
              <a:rPr lang="en-US" altLang="zh-CN" dirty="0"/>
              <a:t>MCU</a:t>
            </a:r>
            <a:r>
              <a:rPr lang="zh-CN" altLang="en-US" dirty="0"/>
              <a:t>时钟及</a:t>
            </a:r>
            <a:r>
              <a:rPr lang="en-US" altLang="zh-CN" dirty="0"/>
              <a:t>LPUART</a:t>
            </a:r>
            <a:r>
              <a:rPr lang="zh-CN" altLang="en-US" dirty="0"/>
              <a:t>低功耗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北京中聚高科有限公司</a:t>
            </a:r>
            <a:endParaRPr lang="zh-CN" altLang="en-US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080" y="1250315"/>
            <a:ext cx="11253470" cy="4637405"/>
          </a:xfrm>
        </p:spPr>
        <p:txBody>
          <a:bodyPr>
            <a:normAutofit lnSpcReduction="10000"/>
          </a:bodyPr>
          <a:p>
            <a:r>
              <a:rPr lang="zh-CN" altLang="en-US"/>
              <a:t>将</a:t>
            </a:r>
            <a:r>
              <a:rPr lang="en-US" altLang="zh-CN"/>
              <a:t>LPUART</a:t>
            </a:r>
            <a:r>
              <a:rPr lang="zh-CN" altLang="en-US"/>
              <a:t>的时钟配置为</a:t>
            </a:r>
            <a:r>
              <a:rPr lang="en-US" altLang="zh-CN"/>
              <a:t>LSE</a:t>
            </a:r>
            <a:r>
              <a:rPr lang="zh-CN" altLang="en-US"/>
              <a:t>，并设置波特率为</a:t>
            </a:r>
            <a:r>
              <a:rPr lang="en-US" altLang="zh-CN"/>
              <a:t>9600.</a:t>
            </a:r>
            <a:endParaRPr lang="en-US" altLang="zh-CN"/>
          </a:p>
          <a:p>
            <a:r>
              <a:rPr lang="zh-CN" altLang="en-US"/>
              <a:t>芯片处在的状态为运行 </a:t>
            </a:r>
            <a:r>
              <a:rPr lang="en-US" altLang="zh-CN"/>
              <a:t>-&gt; </a:t>
            </a:r>
            <a:r>
              <a:rPr lang="zh-CN" altLang="en-US"/>
              <a:t>停止 </a:t>
            </a:r>
            <a:r>
              <a:rPr lang="en-US" altLang="zh-CN"/>
              <a:t>-&gt;</a:t>
            </a:r>
            <a:r>
              <a:rPr lang="zh-CN" altLang="en-US"/>
              <a:t>运行 模式。</a:t>
            </a:r>
            <a:endParaRPr lang="zh-CN" altLang="en-US"/>
          </a:p>
          <a:p>
            <a:r>
              <a:rPr lang="zh-CN" altLang="en-US"/>
              <a:t>主时钟的时钟源来源于</a:t>
            </a:r>
            <a:r>
              <a:rPr lang="en-US" altLang="zh-CN"/>
              <a:t>MSI</a:t>
            </a:r>
            <a:r>
              <a:rPr lang="zh-CN" altLang="en-US"/>
              <a:t>的低频率时钟，在运行的状态中，将</a:t>
            </a:r>
            <a:r>
              <a:rPr lang="en-US" altLang="zh-CN"/>
              <a:t>voltage regulator</a:t>
            </a:r>
            <a:r>
              <a:rPr lang="zh-CN" altLang="en-US"/>
              <a:t>设置为高</a:t>
            </a:r>
            <a:r>
              <a:rPr lang="en-US" altLang="zh-CN"/>
              <a:t>scale</a:t>
            </a:r>
            <a:r>
              <a:rPr lang="zh-CN" altLang="en-US"/>
              <a:t>，例如</a:t>
            </a:r>
            <a:r>
              <a:rPr lang="en-US" altLang="zh-CN"/>
              <a:t>3</a:t>
            </a:r>
            <a:r>
              <a:rPr lang="zh-CN" altLang="en-US"/>
              <a:t>；在停止前将</a:t>
            </a:r>
            <a:r>
              <a:rPr lang="en-US" altLang="zh-CN"/>
              <a:t>voltage regulator</a:t>
            </a:r>
            <a:r>
              <a:rPr lang="zh-CN" altLang="en-US"/>
              <a:t>设置为低</a:t>
            </a:r>
            <a:r>
              <a:rPr lang="en-US" altLang="zh-CN"/>
              <a:t>scale</a:t>
            </a:r>
            <a:r>
              <a:rPr lang="zh-CN" altLang="en-US"/>
              <a:t>，例如</a:t>
            </a:r>
            <a:r>
              <a:rPr lang="en-US" altLang="zh-CN"/>
              <a:t>2.</a:t>
            </a:r>
            <a:endParaRPr lang="en-US" altLang="zh-CN"/>
          </a:p>
          <a:p>
            <a:r>
              <a:rPr lang="zh-CN" altLang="en-US"/>
              <a:t>设置不必要的引脚状态为上拉或者下拉状态，关闭</a:t>
            </a:r>
            <a:r>
              <a:rPr lang="en-US" altLang="zh-CN"/>
              <a:t>SW</a:t>
            </a:r>
            <a:r>
              <a:rPr lang="zh-CN" altLang="en-US"/>
              <a:t>调试接口以减少漏电流。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代码示例 </a:t>
            </a:r>
            <a:r>
              <a:rPr lang="en-US" altLang="zh-CN"/>
              <a:t>——</a:t>
            </a:r>
            <a:r>
              <a:rPr lang="zh-CN" altLang="en-US"/>
              <a:t>时钟配置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8180" y="580390"/>
            <a:ext cx="10892155" cy="6350000"/>
          </a:xfrm>
        </p:spPr>
        <p:txBody>
          <a:bodyPr>
            <a:noAutofit/>
          </a:bodyPr>
          <a:p>
            <a:pPr marL="0" indent="0">
              <a:buNone/>
            </a:pPr>
            <a:endParaRPr lang="zh-CN" altLang="en-US" sz="2000"/>
          </a:p>
          <a:p>
            <a:r>
              <a:rPr lang="zh-CN" altLang="en-US" sz="1200"/>
              <a:t>  RCC_OscInitStruct.OscillatorType = RCC_OSCILLATORTYPE_MSI | RCC_OSCILLATORTYPE_LSE;</a:t>
            </a:r>
            <a:endParaRPr lang="zh-CN" altLang="en-US" sz="1200"/>
          </a:p>
          <a:p>
            <a:r>
              <a:rPr lang="zh-CN" altLang="en-US" sz="1200"/>
              <a:t>  RCC_OscInitStruct.MSIState = RCC_MSI_ON;</a:t>
            </a:r>
            <a:endParaRPr lang="zh-CN" altLang="en-US" sz="1200"/>
          </a:p>
          <a:p>
            <a:r>
              <a:rPr lang="zh-CN" altLang="en-US" sz="1200"/>
              <a:t>  RCC_OscInitStruct.LSEState = RCC_LSE_ON;</a:t>
            </a:r>
            <a:endParaRPr lang="zh-CN" altLang="en-US" sz="1200"/>
          </a:p>
          <a:p>
            <a:r>
              <a:rPr lang="zh-CN" altLang="en-US" sz="1200"/>
              <a:t>  RCC_OscInitStruct.MSIClockRange = RCC_MSIRANGE_SET;</a:t>
            </a:r>
            <a:endParaRPr lang="zh-CN" altLang="en-US" sz="1200"/>
          </a:p>
          <a:p>
            <a:r>
              <a:rPr lang="zh-CN" altLang="en-US" sz="1200"/>
              <a:t>  HAL_RCC_OscConfig(&amp;RCC_OscInitStruct);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/* Select PLL as system clock source and configure the HCLK, PCLK1 and PCLK2</a:t>
            </a:r>
            <a:endParaRPr lang="zh-CN" altLang="en-US" sz="1200"/>
          </a:p>
          <a:p>
            <a:r>
              <a:rPr lang="zh-CN" altLang="en-US" sz="1200"/>
              <a:t>     clocks dividers */</a:t>
            </a:r>
            <a:endParaRPr lang="zh-CN" altLang="en-US" sz="1200"/>
          </a:p>
          <a:p>
            <a:r>
              <a:rPr lang="zh-CN" altLang="en-US" sz="1200"/>
              <a:t>  RCC_ClkInitStruct.ClockType = (RCC_CLOCKTYPE_SYSCLK | RCC_CLOCKTYPE_HCLK | RCC_CLOCKTYPE_PCLK1 | RCC_CLOCKTYPE_PCLK2);</a:t>
            </a:r>
            <a:endParaRPr lang="zh-CN" altLang="en-US" sz="1200"/>
          </a:p>
          <a:p>
            <a:r>
              <a:rPr lang="zh-CN" altLang="en-US" sz="1200"/>
              <a:t>  RCC_ClkInitStruct.SYSCLKSource = RCC_SYSCLKSOURCE_MSI;</a:t>
            </a:r>
            <a:endParaRPr lang="zh-CN" altLang="en-US" sz="1200"/>
          </a:p>
          <a:p>
            <a:r>
              <a:rPr lang="zh-CN" altLang="en-US" sz="1200"/>
              <a:t>  RCC_ClkInitStruct.AHBCLKDivider = RCC_SYSCLK_DIV1;</a:t>
            </a:r>
            <a:endParaRPr lang="zh-CN" altLang="en-US" sz="1200"/>
          </a:p>
          <a:p>
            <a:r>
              <a:rPr lang="zh-CN" altLang="en-US" sz="1200"/>
              <a:t>  RCC_ClkInitStruct.APB1CLKDivider = RCC_HCLK_DIV_SETTING;</a:t>
            </a:r>
            <a:endParaRPr lang="zh-CN" altLang="en-US" sz="1200"/>
          </a:p>
          <a:p>
            <a:r>
              <a:rPr lang="zh-CN" altLang="en-US" sz="1200"/>
              <a:t>  RCC_ClkInitStruct.APB2CLKDivider = RCC_HCLK_DIV_SETTING;</a:t>
            </a:r>
            <a:endParaRPr lang="zh-CN" altLang="en-US" sz="1200"/>
          </a:p>
          <a:p>
            <a:r>
              <a:rPr lang="zh-CN" altLang="en-US" sz="1200"/>
              <a:t>  HAL_RCC_ClockConfig(&amp;RCC_ClkInitStruct, FLASH_LATENCY_0);</a:t>
            </a:r>
            <a:endParaRPr lang="zh-CN" altLang="en-US" sz="1200"/>
          </a:p>
          <a:p>
            <a:r>
              <a:rPr lang="zh-CN" altLang="en-US" sz="1200"/>
              <a:t>  </a:t>
            </a:r>
            <a:endParaRPr lang="zh-CN" altLang="en-US" sz="1200"/>
          </a:p>
          <a:p>
            <a:r>
              <a:rPr lang="zh-CN" altLang="en-US" sz="1200"/>
              <a:t>  /* LSE is configured to provide clock to the LPUART */</a:t>
            </a:r>
            <a:endParaRPr lang="zh-CN" altLang="en-US" sz="1200"/>
          </a:p>
          <a:p>
            <a:r>
              <a:rPr lang="zh-CN" altLang="en-US" sz="1200"/>
              <a:t>  PeriphClkInit.PeriphClockSelection = RCC_PERIPHCLK_LPUART1;</a:t>
            </a:r>
            <a:endParaRPr lang="zh-CN" altLang="en-US" sz="1200"/>
          </a:p>
          <a:p>
            <a:r>
              <a:rPr lang="zh-CN" altLang="en-US" sz="1200"/>
              <a:t>  PeriphClkInit.Lpuart1ClockSelection = RCC_LPUART1CLKSOURCE_LSE;</a:t>
            </a:r>
            <a:endParaRPr lang="zh-CN" altLang="en-US" sz="1200"/>
          </a:p>
          <a:p>
            <a:r>
              <a:rPr lang="zh-CN" altLang="en-US" sz="1200"/>
              <a:t>  HAL_RCCEx_PeriphCLKConfig(&amp;PeriphClkInit);  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代码示例</a:t>
            </a:r>
            <a:r>
              <a:rPr lang="en-US" altLang="zh-CN"/>
              <a:t>——</a:t>
            </a:r>
            <a:r>
              <a:rPr lang="zh-CN" altLang="en-US"/>
              <a:t>电源配置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815" y="1080135"/>
            <a:ext cx="4815840" cy="5602605"/>
          </a:xfrm>
        </p:spPr>
        <p:txBody>
          <a:bodyPr>
            <a:normAutofit fontScale="95000"/>
          </a:bodyPr>
          <a:p>
            <a:pPr marL="0" algn="l">
              <a:lnSpc>
                <a:spcPct val="100000"/>
              </a:lnSpc>
            </a:pPr>
            <a:r>
              <a:rPr lang="zh-CN" altLang="en-US" sz="1600"/>
              <a:t>static void SystemPower_Config(void)</a:t>
            </a:r>
            <a:endParaRPr lang="zh-CN" altLang="en-US" sz="1600"/>
          </a:p>
          <a:p>
            <a:pPr marL="0" algn="l">
              <a:lnSpc>
                <a:spcPct val="100000"/>
              </a:lnSpc>
            </a:pPr>
            <a:r>
              <a:rPr lang="zh-CN" altLang="en-US" sz="1600"/>
              <a:t>{</a:t>
            </a:r>
            <a:endParaRPr lang="zh-CN" altLang="en-US" sz="1600"/>
          </a:p>
          <a:p>
            <a:pPr marL="0" algn="l">
              <a:lnSpc>
                <a:spcPct val="100000"/>
              </a:lnSpc>
            </a:pPr>
            <a:r>
              <a:rPr lang="zh-CN" altLang="en-US" sz="1600"/>
              <a:t>  GPIO_InitTypeDef GPIO_InitStructure;   __HAL_PWR_VOLTAGESCALING_CONFIG(PWR_CR_VOS_CONF);</a:t>
            </a:r>
            <a:endParaRPr lang="zh-CN" altLang="en-US" sz="1600"/>
          </a:p>
          <a:p>
            <a:pPr marL="0" algn="l">
              <a:lnSpc>
                <a:spcPct val="100000"/>
              </a:lnSpc>
            </a:pPr>
            <a:endParaRPr lang="zh-CN" altLang="en-US" sz="1600"/>
          </a:p>
          <a:p>
            <a:pPr marL="0" algn="l">
              <a:lnSpc>
                <a:spcPct val="100000"/>
              </a:lnSpc>
            </a:pPr>
            <a:r>
              <a:rPr lang="zh-CN" altLang="en-US" sz="1600"/>
              <a:t>  /* Enable Ultra low power mode*/</a:t>
            </a:r>
            <a:endParaRPr lang="zh-CN" altLang="en-US" sz="1600"/>
          </a:p>
          <a:p>
            <a:pPr marL="0" algn="l">
              <a:lnSpc>
                <a:spcPct val="100000"/>
              </a:lnSpc>
            </a:pPr>
            <a:r>
              <a:rPr lang="zh-CN" altLang="en-US" sz="1600"/>
              <a:t>  HAL_PWREx_EnableUltraLowPower();</a:t>
            </a:r>
            <a:endParaRPr lang="zh-CN" altLang="en-US" sz="1600"/>
          </a:p>
          <a:p>
            <a:pPr marL="0" algn="l">
              <a:lnSpc>
                <a:spcPct val="100000"/>
              </a:lnSpc>
            </a:pPr>
            <a:endParaRPr lang="zh-CN" altLang="en-US" sz="1600"/>
          </a:p>
          <a:p>
            <a:pPr marL="0" algn="l">
              <a:lnSpc>
                <a:spcPct val="100000"/>
              </a:lnSpc>
            </a:pPr>
            <a:r>
              <a:rPr lang="zh-CN" altLang="en-US" sz="1600"/>
              <a:t>  /* Enable the fast wake up from Ultra low power mode*/</a:t>
            </a:r>
            <a:endParaRPr lang="zh-CN" altLang="en-US" sz="1600"/>
          </a:p>
          <a:p>
            <a:pPr marL="0" algn="l">
              <a:lnSpc>
                <a:spcPct val="100000"/>
              </a:lnSpc>
            </a:pPr>
            <a:r>
              <a:rPr lang="zh-CN" altLang="en-US" sz="1600"/>
              <a:t>  HAL_PWREx_EnableFastWakeUp();</a:t>
            </a:r>
            <a:endParaRPr lang="zh-CN" altLang="en-US" sz="1600"/>
          </a:p>
          <a:p>
            <a:pPr marL="0" algn="l">
              <a:lnSpc>
                <a:spcPct val="100000"/>
              </a:lnSpc>
            </a:pPr>
            <a:r>
              <a:rPr lang="zh-CN" altLang="en-US" sz="1600"/>
              <a:t> </a:t>
            </a:r>
            <a:endParaRPr lang="zh-CN" altLang="en-US" sz="1600"/>
          </a:p>
          <a:p>
            <a:pPr marL="0" algn="l">
              <a:lnSpc>
                <a:spcPct val="100000"/>
              </a:lnSpc>
            </a:pPr>
            <a:r>
              <a:rPr lang="zh-CN" altLang="en-US" sz="1600"/>
              <a:t>  __HAL_RCC_WAKEUPSTOP_CLK_CONFIG(RCC_STOP_WAKEUPCLOCK_MSI);</a:t>
            </a:r>
            <a:endParaRPr lang="zh-CN" altLang="en-US" sz="1600"/>
          </a:p>
          <a:p>
            <a:pPr marL="0" algn="l">
              <a:lnSpc>
                <a:spcPct val="100000"/>
              </a:lnSpc>
            </a:pPr>
            <a:endParaRPr lang="zh-CN" altLang="en-US" sz="1600"/>
          </a:p>
          <a:p>
            <a:pPr marL="0" algn="l">
              <a:lnSpc>
                <a:spcPct val="100000"/>
              </a:lnSpc>
            </a:pPr>
            <a:r>
              <a:rPr lang="zh-CN" altLang="en-US" sz="1600"/>
              <a:t>  /* Enable GPIOs clock */</a:t>
            </a:r>
            <a:endParaRPr lang="zh-CN" altLang="en-US" sz="1600"/>
          </a:p>
          <a:p>
            <a:pPr marL="0" algn="l">
              <a:lnSpc>
                <a:spcPct val="100000"/>
              </a:lnSpc>
            </a:pPr>
            <a:r>
              <a:rPr lang="zh-CN" altLang="en-US" sz="1600"/>
              <a:t>  __HAL_RCC_GPIOA_CLK_ENABLE();</a:t>
            </a:r>
            <a:endParaRPr lang="zh-CN" altLang="en-US" sz="1600"/>
          </a:p>
          <a:p>
            <a:pPr marL="0" algn="l">
              <a:lnSpc>
                <a:spcPct val="100000"/>
              </a:lnSpc>
            </a:pPr>
            <a:r>
              <a:rPr lang="zh-CN" altLang="en-US" sz="1600"/>
              <a:t>  __HAL_RCC_GPIOB_CLK_ENABLE();</a:t>
            </a:r>
            <a:endParaRPr lang="zh-CN" altLang="en-US" sz="1600"/>
          </a:p>
          <a:p>
            <a:pPr marL="0" algn="l">
              <a:lnSpc>
                <a:spcPct val="100000"/>
              </a:lnSpc>
            </a:pPr>
            <a:r>
              <a:rPr lang="zh-CN" altLang="en-US" sz="1600"/>
              <a:t>  __HAL_RCC_GPIOC_CLK_ENABLE();</a:t>
            </a:r>
            <a:endParaRPr lang="zh-CN" altLang="en-US" sz="1600"/>
          </a:p>
          <a:p>
            <a:pPr marL="0" algn="l">
              <a:lnSpc>
                <a:spcPct val="100000"/>
              </a:lnSpc>
            </a:pPr>
            <a:r>
              <a:rPr lang="zh-CN" altLang="en-US" sz="1600"/>
              <a:t>  __HAL_RCC_GPIOD_CLK_ENABLE();</a:t>
            </a:r>
            <a:endParaRPr lang="zh-CN" altLang="en-US" sz="1600"/>
          </a:p>
          <a:p>
            <a:pPr marL="0" algn="l">
              <a:lnSpc>
                <a:spcPct val="100000"/>
              </a:lnSpc>
            </a:pPr>
            <a:r>
              <a:rPr lang="zh-CN" altLang="en-US" sz="1600"/>
              <a:t>  __HAL_RCC_GPIOH_CLK_ENABLE();</a:t>
            </a:r>
            <a:endParaRPr lang="zh-CN" altLang="en-US" sz="1600"/>
          </a:p>
          <a:p>
            <a:pPr marL="0" algn="l">
              <a:lnSpc>
                <a:spcPct val="100000"/>
              </a:lnSpc>
            </a:pPr>
            <a:endParaRPr lang="zh-CN" altLang="en-US" sz="160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20460" y="1075690"/>
            <a:ext cx="4878705" cy="5974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/* Configure all GPIO port pins in Analog Input mode (floating input trigger OFF) */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GPIO_InitStructure.Pin = GPIO_PIN_All;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GPIO_InitStructure.Mode = GPIO_MODE_ANALOG;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GPIO_InitStructure.Pull = GPIO_NOPULL;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#ifdef DEBUG_OFF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HAL_GPIO_Init(GPIOA, &amp;GPIO_InitStructure);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#endif /* DEBUG_OFF */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HAL_GPIO_Init(GPIOC, &amp;GPIO_InitStructure);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HAL_GPIO_Init(GPIOD, &amp;GPIO_InitStructure);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HAL_GPIO_Init(GPIOH, &amp;GPIO_InitStructure);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GPIO_InitStructure.Pin = ~(UARTx_TX_PIN | UARTx_RX_PIN);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HAL_GPIO_Init(GPIOB, &amp;GPIO_InitStructure);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  /* Disable GPIOs clock */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__HAL_RCC_GPIOA_CLK_DISABLE();  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__HAL_RCC_GPIOB_CLK_DISABLE();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__HAL_RCC_GPIOC_CLK_DISABLE();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__HAL_RCC_GPIOD_CLK_DISABLE();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  __HAL_RCC_GPIOH_CLK_DISABLE();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}</a:t>
            </a:r>
            <a:endParaRPr lang="zh-CN" altLang="en-US" sz="1600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时钟源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224" t="19750" r="78772" b="21261"/>
          <a:stretch>
            <a:fillRect/>
          </a:stretch>
        </p:blipFill>
        <p:spPr>
          <a:xfrm>
            <a:off x="726440" y="1160780"/>
            <a:ext cx="2853055" cy="5555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5415" y="722630"/>
            <a:ext cx="7553960" cy="6126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cs typeface="宋体" charset="0"/>
              </a:rPr>
              <a:t>主时钟（</a:t>
            </a:r>
            <a:r>
              <a:rPr lang="en-US" altLang="zh-CN" sz="2800" b="1">
                <a:cs typeface="宋体" charset="0"/>
              </a:rPr>
              <a:t>SYSCLK</a:t>
            </a:r>
            <a:r>
              <a:rPr lang="zh-CN" altLang="en-US" sz="2800" b="1">
                <a:cs typeface="宋体" charset="0"/>
              </a:rPr>
              <a:t>）：</a:t>
            </a:r>
            <a:endParaRPr lang="zh-CN" altLang="en-US" sz="2800" b="1"/>
          </a:p>
          <a:p>
            <a:r>
              <a:rPr lang="en-US" altLang="zh-CN" sz="2800" b="1">
                <a:cs typeface="宋体" charset="0"/>
                <a:sym typeface="+mn-ea"/>
              </a:rPr>
              <a:t>·</a:t>
            </a:r>
            <a:r>
              <a:rPr lang="en-US" altLang="zh-CN" sz="2800" b="1">
                <a:sym typeface="+mn-ea"/>
              </a:rPr>
              <a:t>MSE</a:t>
            </a:r>
            <a:r>
              <a:rPr lang="zh-CN" altLang="en-US" sz="2800" b="1"/>
              <a:t>： 高速外部时钟，通常接</a:t>
            </a:r>
            <a:r>
              <a:rPr lang="en-US" altLang="zh-CN" sz="2800" b="1"/>
              <a:t>1-24MHz		       </a:t>
            </a:r>
            <a:r>
              <a:rPr lang="zh-CN" altLang="en-US" sz="2800" b="1"/>
              <a:t>晶体或时钟源</a:t>
            </a:r>
            <a:endParaRPr lang="zh-CN" altLang="en-US" sz="2800" b="1"/>
          </a:p>
          <a:p>
            <a:r>
              <a:rPr lang="en-US" altLang="zh-CN" sz="2800" b="1">
                <a:cs typeface="宋体" charset="0"/>
                <a:sym typeface="+mn-ea"/>
              </a:rPr>
              <a:t>·</a:t>
            </a:r>
            <a:r>
              <a:rPr lang="en-US" altLang="zh-CN" sz="2800" b="1"/>
              <a:t>HSI</a:t>
            </a:r>
            <a:r>
              <a:rPr lang="zh-CN" altLang="en-US" sz="2800" b="1"/>
              <a:t>：   高速内部时钟（</a:t>
            </a:r>
            <a:r>
              <a:rPr lang="en-US" altLang="zh-CN" sz="2800" b="1"/>
              <a:t>RC</a:t>
            </a:r>
            <a:r>
              <a:rPr lang="zh-CN" altLang="en-US" sz="2800" b="1"/>
              <a:t>），固定频率</a:t>
            </a:r>
            <a:r>
              <a:rPr lang="en-US" altLang="zh-CN" sz="2800" b="1"/>
              <a:t>		       </a:t>
            </a:r>
            <a:r>
              <a:rPr lang="zh-CN" altLang="en-US" sz="2800" b="1"/>
              <a:t>在</a:t>
            </a:r>
            <a:r>
              <a:rPr lang="en-US" altLang="zh-CN" sz="2800" b="1"/>
              <a:t>16MHz</a:t>
            </a:r>
            <a:r>
              <a:rPr lang="zh-CN" altLang="en-US" sz="2800" b="1"/>
              <a:t>左右</a:t>
            </a:r>
            <a:endParaRPr lang="zh-CN" altLang="en-US" sz="2800" b="1"/>
          </a:p>
          <a:p>
            <a:r>
              <a:rPr lang="en-US" altLang="zh-CN" sz="2800" b="1">
                <a:cs typeface="宋体" charset="0"/>
                <a:sym typeface="+mn-ea"/>
              </a:rPr>
              <a:t>·</a:t>
            </a:r>
            <a:r>
              <a:rPr lang="en-US" altLang="zh-CN" sz="2800" b="1">
                <a:sym typeface="+mn-ea"/>
              </a:rPr>
              <a:t>MSI</a:t>
            </a:r>
            <a:r>
              <a:rPr lang="zh-CN" altLang="en-US" sz="2800" b="1">
                <a:sym typeface="+mn-ea"/>
              </a:rPr>
              <a:t>：  </a:t>
            </a:r>
            <a:r>
              <a:rPr lang="zh-CN" altLang="en-US" sz="2800" b="1">
                <a:sym typeface="+mn-ea"/>
              </a:rPr>
              <a:t>多速内部时钟（</a:t>
            </a:r>
            <a:r>
              <a:rPr lang="en-US" altLang="zh-CN" sz="2800" b="1">
                <a:sym typeface="+mn-ea"/>
              </a:rPr>
              <a:t>RC</a:t>
            </a:r>
            <a:r>
              <a:rPr lang="zh-CN" altLang="en-US" sz="2800" b="1">
                <a:sym typeface="+mn-ea"/>
              </a:rPr>
              <a:t>），</a:t>
            </a:r>
            <a:r>
              <a:rPr lang="en-US" altLang="zh-CN" sz="2800" b="1">
                <a:sym typeface="+mn-ea"/>
              </a:rPr>
              <a:t>7</a:t>
            </a:r>
            <a:r>
              <a:rPr lang="zh-CN" altLang="en-US" sz="2800" b="1">
                <a:sym typeface="+mn-ea"/>
              </a:rPr>
              <a:t>种设置，</a:t>
            </a:r>
            <a:r>
              <a:rPr lang="en-US" altLang="zh-CN" sz="2800" b="1">
                <a:sym typeface="+mn-ea"/>
              </a:rPr>
              <a:t>		       </a:t>
            </a:r>
            <a:r>
              <a:rPr lang="zh-CN" altLang="en-US" sz="2800" b="1">
                <a:sym typeface="+mn-ea"/>
              </a:rPr>
              <a:t>频率从</a:t>
            </a:r>
            <a:r>
              <a:rPr lang="en-US" altLang="zh-CN" sz="2800" b="1">
                <a:sym typeface="+mn-ea"/>
              </a:rPr>
              <a:t>65.5KHz</a:t>
            </a:r>
            <a:r>
              <a:rPr lang="zh-CN" altLang="en-US" sz="2800" b="1">
                <a:sym typeface="+mn-ea"/>
              </a:rPr>
              <a:t>到</a:t>
            </a:r>
            <a:r>
              <a:rPr lang="en-US" altLang="zh-CN" sz="2800" b="1">
                <a:sym typeface="+mn-ea"/>
              </a:rPr>
              <a:t>4.2MHz</a:t>
            </a:r>
            <a:endParaRPr lang="en-US" altLang="zh-CN" sz="2800" b="1">
              <a:sym typeface="+mn-ea"/>
            </a:endParaRPr>
          </a:p>
          <a:p>
            <a:r>
              <a:rPr lang="en-US" altLang="zh-CN" sz="2800" b="1">
                <a:cs typeface="宋体" charset="0"/>
                <a:sym typeface="+mn-ea"/>
              </a:rPr>
              <a:t>·</a:t>
            </a:r>
            <a:r>
              <a:rPr lang="en-US" altLang="zh-CN" sz="2800" b="1">
                <a:sym typeface="+mn-ea"/>
              </a:rPr>
              <a:t>PLL</a:t>
            </a:r>
            <a:r>
              <a:rPr lang="zh-CN" altLang="en-US" sz="2800" b="1">
                <a:sym typeface="+mn-ea"/>
              </a:rPr>
              <a:t>：  由</a:t>
            </a:r>
            <a:r>
              <a:rPr lang="en-US" altLang="zh-CN" sz="2800" b="1">
                <a:sym typeface="+mn-ea"/>
              </a:rPr>
              <a:t>HSI</a:t>
            </a:r>
            <a:r>
              <a:rPr lang="zh-CN" altLang="en-US" sz="2800" b="1">
                <a:sym typeface="+mn-ea"/>
              </a:rPr>
              <a:t>或</a:t>
            </a:r>
            <a:r>
              <a:rPr lang="en-US" altLang="zh-CN" sz="2800" b="1">
                <a:sym typeface="+mn-ea"/>
              </a:rPr>
              <a:t>MSE</a:t>
            </a:r>
            <a:r>
              <a:rPr lang="zh-CN" altLang="en-US" sz="2800" b="1">
                <a:sym typeface="+mn-ea"/>
              </a:rPr>
              <a:t>提供时钟源，倍频使用</a:t>
            </a:r>
            <a:endParaRPr lang="zh-CN" altLang="en-US" sz="2800" b="1">
              <a:sym typeface="+mn-ea"/>
            </a:endParaRPr>
          </a:p>
          <a:p>
            <a:r>
              <a:rPr lang="zh-CN" altLang="en-US" sz="2800" b="1"/>
              <a:t>外设时钟</a:t>
            </a:r>
            <a:endParaRPr lang="zh-CN" altLang="en-US" sz="2800" b="1"/>
          </a:p>
          <a:p>
            <a:r>
              <a:rPr lang="en-US" altLang="zh-CN" sz="2800" b="1">
                <a:cs typeface="宋体" charset="0"/>
                <a:sym typeface="+mn-ea"/>
              </a:rPr>
              <a:t>·</a:t>
            </a:r>
            <a:r>
              <a:rPr lang="en-US" altLang="zh-CN" sz="2800" b="1">
                <a:sym typeface="+mn-ea"/>
              </a:rPr>
              <a:t>LSE</a:t>
            </a:r>
            <a:r>
              <a:rPr lang="zh-CN" altLang="en-US" sz="2800" b="1">
                <a:sym typeface="+mn-ea"/>
              </a:rPr>
              <a:t>：低速外部时钟，通常接</a:t>
            </a:r>
            <a:r>
              <a:rPr lang="en-US" altLang="zh-CN" sz="2800" b="1">
                <a:sym typeface="+mn-ea"/>
              </a:rPr>
              <a:t>32.768 KHz		     </a:t>
            </a:r>
            <a:r>
              <a:rPr lang="zh-CN" altLang="en-US" sz="2800" b="1">
                <a:sym typeface="+mn-ea"/>
              </a:rPr>
              <a:t>晶体或时钟源</a:t>
            </a:r>
            <a:endParaRPr lang="zh-CN" altLang="en-US" sz="2800" b="1">
              <a:sym typeface="+mn-ea"/>
            </a:endParaRPr>
          </a:p>
          <a:p>
            <a:r>
              <a:rPr lang="en-US" altLang="zh-CN" sz="2800" b="1">
                <a:cs typeface="宋体" charset="0"/>
                <a:sym typeface="+mn-ea"/>
              </a:rPr>
              <a:t>·</a:t>
            </a:r>
            <a:r>
              <a:rPr lang="en-US" altLang="zh-CN" sz="2800" b="1">
                <a:sym typeface="+mn-ea"/>
              </a:rPr>
              <a:t>LSI</a:t>
            </a:r>
            <a:r>
              <a:rPr lang="zh-CN" altLang="en-US" sz="2800" b="1">
                <a:sym typeface="+mn-ea"/>
              </a:rPr>
              <a:t>： 低速内部时钟（</a:t>
            </a:r>
            <a:r>
              <a:rPr lang="en-US" altLang="zh-CN" sz="2800" b="1">
                <a:sym typeface="+mn-ea"/>
              </a:rPr>
              <a:t>RC)</a:t>
            </a:r>
            <a:r>
              <a:rPr lang="zh-CN" altLang="en-US" sz="2800" b="1">
                <a:sym typeface="+mn-ea"/>
              </a:rPr>
              <a:t>，固定频率在  </a:t>
            </a:r>
            <a:r>
              <a:rPr lang="en-US" altLang="zh-CN" sz="2800" b="1">
                <a:sym typeface="+mn-ea"/>
              </a:rPr>
              <a:t>		     </a:t>
            </a:r>
            <a:r>
              <a:rPr lang="en-US" altLang="zh-CN" sz="2800" b="1">
                <a:sym typeface="+mn-ea"/>
              </a:rPr>
              <a:t>37KHz</a:t>
            </a:r>
            <a:r>
              <a:rPr lang="zh-CN" altLang="en-US" sz="2800" b="1">
                <a:sym typeface="+mn-ea"/>
              </a:rPr>
              <a:t>左右</a:t>
            </a:r>
            <a:endParaRPr lang="en-US" altLang="zh-CN" sz="2800" b="1"/>
          </a:p>
          <a:p>
            <a:endParaRPr lang="en-US" altLang="zh-CN" sz="3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时钟源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40977" t="15939" r="9665" b="44509"/>
          <a:stretch>
            <a:fillRect/>
          </a:stretch>
        </p:blipFill>
        <p:spPr>
          <a:xfrm>
            <a:off x="713105" y="1076960"/>
            <a:ext cx="10519410" cy="526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时钟源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5050" y="931545"/>
            <a:ext cx="9868535" cy="563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SYSCLK：系统时钟</a:t>
            </a:r>
            <a:endParaRPr lang="zh-CN" altLang="en-US" sz="2800" b="1"/>
          </a:p>
          <a:p>
            <a:r>
              <a:rPr lang="en-US" altLang="zh-CN" sz="2800" b="1"/>
              <a:t>HCLK</a:t>
            </a:r>
            <a:r>
              <a:rPr lang="zh-CN" altLang="en-US" sz="2800" b="1"/>
              <a:t>：高速总线时钟，对应的是</a:t>
            </a:r>
            <a:r>
              <a:rPr lang="en-US" altLang="zh-CN" sz="2800" b="1"/>
              <a:t>AHB</a:t>
            </a:r>
            <a:r>
              <a:rPr lang="zh-CN" altLang="en-US" sz="2800" b="1"/>
              <a:t>（</a:t>
            </a:r>
            <a:r>
              <a:rPr lang="en-US" altLang="zh-CN" sz="2800" b="1"/>
              <a:t>Advanced High-performance Bus</a:t>
            </a:r>
            <a:r>
              <a:rPr lang="zh-CN" altLang="en-US" sz="2800" b="1"/>
              <a:t>）</a:t>
            </a:r>
            <a:endParaRPr lang="zh-CN" altLang="en-US" sz="2800" b="1"/>
          </a:p>
          <a:p>
            <a:r>
              <a:rPr lang="en-US" altLang="zh-CN" sz="2800" b="1"/>
              <a:t>FCLK</a:t>
            </a:r>
            <a:r>
              <a:rPr lang="zh-CN" altLang="en-US" sz="2800" b="1"/>
              <a:t>：</a:t>
            </a:r>
            <a:r>
              <a:rPr lang="en-US" altLang="zh-CN" sz="2800" b="1"/>
              <a:t>CPU</a:t>
            </a:r>
            <a:r>
              <a:rPr lang="zh-CN" altLang="en-US" sz="2800" b="1"/>
              <a:t>时钟</a:t>
            </a:r>
            <a:endParaRPr lang="zh-CN" altLang="en-US" sz="2800" b="1"/>
          </a:p>
          <a:p>
            <a:r>
              <a:rPr lang="en-US" altLang="zh-CN" sz="2800" b="1"/>
              <a:t>PCLK</a:t>
            </a:r>
            <a:r>
              <a:rPr lang="zh-CN" altLang="en-US" sz="2800" b="1"/>
              <a:t>：外设时钟，对应的是</a:t>
            </a:r>
            <a:r>
              <a:rPr lang="en-US" altLang="zh-CN" sz="2800" b="1"/>
              <a:t>APB1</a:t>
            </a:r>
            <a:r>
              <a:rPr lang="zh-CN" altLang="en-US" sz="2800" b="1"/>
              <a:t>和</a:t>
            </a:r>
            <a:r>
              <a:rPr lang="en-US" altLang="zh-CN" sz="2800" b="1"/>
              <a:t>APB2</a:t>
            </a:r>
            <a:r>
              <a:rPr lang="zh-CN" altLang="en-US" sz="2800" b="1"/>
              <a:t>（</a:t>
            </a:r>
            <a:r>
              <a:rPr lang="en-US" altLang="zh-CN" sz="2800" b="1"/>
              <a:t>Advanced Peripheral Bus</a:t>
            </a:r>
            <a:r>
              <a:rPr lang="zh-CN" altLang="en-US" sz="2800" b="1"/>
              <a:t>）</a:t>
            </a:r>
            <a:endParaRPr lang="zh-CN" altLang="en-US" sz="2800" b="1"/>
          </a:p>
          <a:p>
            <a:r>
              <a:rPr lang="zh-CN" altLang="en-US" sz="2800" b="1"/>
              <a:t>挂载在</a:t>
            </a:r>
            <a:r>
              <a:rPr lang="en-US" altLang="zh-CN" sz="2800" b="1"/>
              <a:t>AHB</a:t>
            </a:r>
            <a:r>
              <a:rPr lang="zh-CN" altLang="en-US" sz="2800" b="1"/>
              <a:t>上的外设有LCD 控制器、USB Host 控制器、ExtMaster、Nand </a:t>
            </a:r>
            <a:r>
              <a:rPr lang="zh-CN" altLang="en-US" sz="2800" b="1">
                <a:sym typeface="+mn-ea"/>
              </a:rPr>
              <a:t>控制器</a:t>
            </a:r>
            <a:r>
              <a:rPr lang="zh-CN" altLang="en-US" sz="2800" b="1"/>
              <a:t>和nand flash boot loader、bus</a:t>
            </a:r>
            <a:r>
              <a:rPr lang="zh-CN" altLang="en-US" sz="2800" b="1">
                <a:sym typeface="+mn-ea"/>
              </a:rPr>
              <a:t>控制器</a:t>
            </a:r>
            <a:r>
              <a:rPr lang="zh-CN" altLang="en-US" sz="2800" b="1"/>
              <a:t>、interrupt </a:t>
            </a:r>
            <a:r>
              <a:rPr lang="zh-CN" altLang="en-US" sz="2800" b="1">
                <a:sym typeface="+mn-ea"/>
              </a:rPr>
              <a:t>控制器</a:t>
            </a:r>
            <a:r>
              <a:rPr lang="zh-CN" altLang="en-US" sz="2800" b="1"/>
              <a:t>、power management、memory </a:t>
            </a:r>
            <a:r>
              <a:rPr lang="zh-CN" altLang="en-US" sz="2800" b="1">
                <a:sym typeface="+mn-ea"/>
              </a:rPr>
              <a:t>控制器</a:t>
            </a:r>
            <a:r>
              <a:rPr lang="zh-CN" altLang="en-US" sz="2800" b="1"/>
              <a:t>（sram/nor/sdram等）。 </a:t>
            </a:r>
            <a:endParaRPr lang="zh-CN" altLang="en-US" sz="2800" b="1"/>
          </a:p>
          <a:p>
            <a:r>
              <a:rPr lang="zh-CN" altLang="en-US" sz="2800" b="1"/>
              <a:t>挂在在</a:t>
            </a:r>
            <a:r>
              <a:rPr lang="en-US" altLang="zh-CN" sz="2800" b="1"/>
              <a:t>APB</a:t>
            </a:r>
            <a:r>
              <a:rPr lang="zh-CN" altLang="en-US" sz="2800" b="1"/>
              <a:t>上的外设有UART、USB device、SDI/MMC、Watch Dog Timer、bus 控制器、spi、iic、iis、gpio、rtc、adc、timer/pwm。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时钟源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40977" t="15939" r="9665" b="44509"/>
          <a:stretch>
            <a:fillRect/>
          </a:stretch>
        </p:blipFill>
        <p:spPr>
          <a:xfrm>
            <a:off x="713105" y="1076960"/>
            <a:ext cx="10519410" cy="526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启动时钟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915" y="1305560"/>
            <a:ext cx="10795000" cy="4192270"/>
          </a:xfrm>
        </p:spPr>
        <p:txBody>
          <a:bodyPr>
            <a:normAutofit/>
          </a:bodyPr>
          <a:p>
            <a:r>
              <a:rPr lang="zh-CN" altLang="en-US" b="1"/>
              <a:t>Startup clock</a:t>
            </a:r>
            <a:endParaRPr lang="zh-CN" altLang="en-US" b="1"/>
          </a:p>
          <a:p>
            <a:r>
              <a:rPr lang="zh-CN" altLang="en-US" b="1"/>
              <a:t>After reset, the microcontroller restarts by default with an internal 2 MHz clock (MSI).</a:t>
            </a:r>
            <a:endParaRPr lang="zh-CN" altLang="en-US" b="1"/>
          </a:p>
          <a:p>
            <a:r>
              <a:rPr lang="zh-CN" altLang="en-US" b="1"/>
              <a:t>The prescaler ratio and clock source can be changed by the application program as soon as the code execution starts.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LPUART</a:t>
            </a:r>
            <a:r>
              <a:rPr lang="zh-CN" altLang="en-US"/>
              <a:t>时钟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59097" t="58156" r="11172" b="23441"/>
          <a:stretch>
            <a:fillRect/>
          </a:stretch>
        </p:blipFill>
        <p:spPr>
          <a:xfrm>
            <a:off x="1299210" y="1056640"/>
            <a:ext cx="9449435" cy="382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5240" y="5043805"/>
            <a:ext cx="9384030" cy="1371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使用</a:t>
            </a:r>
            <a:r>
              <a:rPr lang="en-US" altLang="zh-CN" sz="2800">
                <a:sym typeface="+mn-ea"/>
              </a:rPr>
              <a:t>LSE 32.768KHz</a:t>
            </a:r>
            <a:r>
              <a:rPr lang="zh-CN" altLang="en-US" sz="2800">
                <a:sym typeface="+mn-ea"/>
              </a:rPr>
              <a:t>可以实现准确的</a:t>
            </a:r>
            <a:r>
              <a:rPr lang="en-US" altLang="zh-CN" sz="2800">
                <a:sym typeface="+mn-ea"/>
              </a:rPr>
              <a:t>9600</a:t>
            </a:r>
            <a:r>
              <a:rPr lang="zh-CN" altLang="en-US" sz="2800">
                <a:sym typeface="+mn-ea"/>
              </a:rPr>
              <a:t>波特率的通信及非常低的功耗可以在</a:t>
            </a:r>
            <a:r>
              <a:rPr lang="en-US" altLang="zh-CN" sz="2800">
                <a:sym typeface="+mn-ea"/>
              </a:rPr>
              <a:t>STOP</a:t>
            </a:r>
            <a:r>
              <a:rPr lang="zh-CN" altLang="en-US" sz="2800">
                <a:sym typeface="+mn-ea"/>
              </a:rPr>
              <a:t>模式下，通过串口通信唤醒，并完整接收数据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低功耗配置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460" y="469265"/>
            <a:ext cx="10306685" cy="5139690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通常来讲，设置</a:t>
            </a:r>
            <a:r>
              <a:rPr lang="en-US" altLang="zh-CN"/>
              <a:t>AHB</a:t>
            </a:r>
            <a:r>
              <a:rPr lang="zh-CN" altLang="en-US"/>
              <a:t>的</a:t>
            </a:r>
            <a:r>
              <a:rPr lang="en-US" altLang="zh-CN"/>
              <a:t>prescaler</a:t>
            </a:r>
            <a:r>
              <a:rPr lang="zh-CN" altLang="en-US"/>
              <a:t>无法有效降低功耗，因为虽然频率降低，但是取指令时间也会变长</a:t>
            </a:r>
            <a:endParaRPr lang="zh-CN" altLang="en-US"/>
          </a:p>
          <a:p>
            <a:r>
              <a:rPr lang="zh-CN" altLang="en-US"/>
              <a:t>降低</a:t>
            </a:r>
            <a:r>
              <a:rPr lang="en-US" altLang="zh-CN"/>
              <a:t>APB</a:t>
            </a:r>
            <a:r>
              <a:rPr lang="zh-CN" altLang="en-US"/>
              <a:t>会降低</a:t>
            </a:r>
            <a:r>
              <a:rPr lang="en-US" altLang="zh-CN"/>
              <a:t>LPUART</a:t>
            </a:r>
            <a:r>
              <a:rPr lang="zh-CN" altLang="en-US"/>
              <a:t>和</a:t>
            </a:r>
            <a:r>
              <a:rPr lang="en-US" altLang="zh-CN"/>
              <a:t>CPU</a:t>
            </a:r>
            <a:r>
              <a:rPr lang="zh-CN" altLang="en-US"/>
              <a:t>之间的带宽，但通常来讲，由于</a:t>
            </a:r>
            <a:r>
              <a:rPr lang="en-US" altLang="zh-CN">
                <a:sym typeface="+mn-ea"/>
              </a:rPr>
              <a:t>LPUART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之间的通信量不会很大，所以并不会影响通信和功耗。但是如果</a:t>
            </a:r>
            <a:r>
              <a:rPr lang="en-US" altLang="zh-CN">
                <a:sym typeface="+mn-ea"/>
              </a:rPr>
              <a:t>APB</a:t>
            </a:r>
            <a:r>
              <a:rPr lang="zh-CN" altLang="en-US">
                <a:sym typeface="+mn-ea"/>
              </a:rPr>
              <a:t>降低太多的话，在某种情况下，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会因此而等待</a:t>
            </a:r>
            <a:r>
              <a:rPr lang="en-US" altLang="zh-CN">
                <a:sym typeface="+mn-ea"/>
              </a:rPr>
              <a:t>LPUART</a:t>
            </a:r>
            <a:r>
              <a:rPr lang="zh-CN" altLang="en-US">
                <a:sym typeface="+mn-ea"/>
              </a:rPr>
              <a:t>传输完成，所以此处不宜将</a:t>
            </a:r>
            <a:r>
              <a:rPr lang="en-US" altLang="zh-CN">
                <a:sym typeface="+mn-ea"/>
              </a:rPr>
              <a:t>APB</a:t>
            </a:r>
            <a:r>
              <a:rPr lang="zh-CN" altLang="en-US">
                <a:sym typeface="+mn-ea"/>
              </a:rPr>
              <a:t>降低太多。一般设置</a:t>
            </a:r>
            <a:r>
              <a:rPr lang="en-US" altLang="zh-CN">
                <a:sym typeface="+mn-ea"/>
              </a:rPr>
              <a:t>prescaler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或以下。</a:t>
            </a:r>
            <a:endParaRPr lang="zh-CN" altLang="en-US">
              <a:sym typeface="+mn-ea"/>
            </a:endParaRPr>
          </a:p>
          <a:p>
            <a:r>
              <a:rPr lang="zh-CN" altLang="en-US"/>
              <a:t>通常来讲，如果不用</a:t>
            </a:r>
            <a:r>
              <a:rPr lang="en-US" altLang="zh-CN"/>
              <a:t>VREFINT</a:t>
            </a:r>
            <a:r>
              <a:rPr lang="zh-CN" altLang="en-US"/>
              <a:t>的话，在</a:t>
            </a:r>
            <a:r>
              <a:rPr lang="en-US" altLang="zh-CN"/>
              <a:t>PWR</a:t>
            </a:r>
            <a:r>
              <a:rPr lang="zh-CN" altLang="en-US"/>
              <a:t>设置寄存器里可以设置为</a:t>
            </a:r>
            <a:r>
              <a:rPr lang="en-US" altLang="zh-CN"/>
              <a:t>ULP</a:t>
            </a:r>
            <a:r>
              <a:rPr lang="zh-CN" altLang="en-US"/>
              <a:t>（</a:t>
            </a:r>
            <a:r>
              <a:rPr lang="en-US" altLang="zh-CN"/>
              <a:t>Ultra Low Power</a:t>
            </a:r>
            <a:r>
              <a:rPr lang="zh-CN" altLang="en-US"/>
              <a:t>）和</a:t>
            </a:r>
            <a:r>
              <a:rPr lang="en-US" altLang="zh-CN"/>
              <a:t>FWU</a:t>
            </a:r>
            <a:r>
              <a:rPr lang="zh-CN" altLang="en-US"/>
              <a:t>（</a:t>
            </a:r>
            <a:r>
              <a:rPr lang="en-US" altLang="zh-CN"/>
              <a:t>Fast Wake Up</a:t>
            </a:r>
            <a:r>
              <a:rPr lang="zh-CN" altLang="en-US"/>
              <a:t>）模式。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低功耗配置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310" y="1054735"/>
            <a:ext cx="10306050" cy="5195570"/>
          </a:xfrm>
        </p:spPr>
        <p:txBody>
          <a:bodyPr>
            <a:normAutofit lnSpcReduction="10000"/>
          </a:bodyPr>
          <a:p>
            <a:r>
              <a:rPr lang="zh-CN" altLang="en-US"/>
              <a:t>在</a:t>
            </a:r>
            <a:r>
              <a:rPr lang="en-US" altLang="zh-CN"/>
              <a:t>LPUART</a:t>
            </a:r>
            <a:r>
              <a:rPr lang="zh-CN" altLang="en-US"/>
              <a:t>通信过程中，可以将系统配置成进入</a:t>
            </a:r>
            <a:r>
              <a:rPr lang="en-US" altLang="zh-CN"/>
              <a:t>SLEEP</a:t>
            </a:r>
            <a:r>
              <a:rPr lang="zh-CN" altLang="en-US"/>
              <a:t>或者</a:t>
            </a:r>
            <a:r>
              <a:rPr lang="en-US" altLang="zh-CN"/>
              <a:t>STOP</a:t>
            </a:r>
            <a:r>
              <a:rPr lang="zh-CN" altLang="en-US"/>
              <a:t>模式（接收特有）。但是如果系统的时钟不是那么高，可能就会画蛇添足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在运行状态下的低功耗配置主要是通过</a:t>
            </a:r>
            <a:r>
              <a:rPr lang="en-US" altLang="zh-CN"/>
              <a:t>Voltage Regulator</a:t>
            </a:r>
            <a:r>
              <a:rPr lang="zh-CN" altLang="en-US"/>
              <a:t>设置完成的，尽可能的设置</a:t>
            </a:r>
            <a:r>
              <a:rPr lang="en-US" altLang="zh-CN"/>
              <a:t>scale</a:t>
            </a:r>
            <a:r>
              <a:rPr lang="zh-CN" altLang="en-US"/>
              <a:t>级别为</a:t>
            </a:r>
            <a:r>
              <a:rPr lang="en-US" altLang="zh-CN"/>
              <a:t>range 3.</a:t>
            </a:r>
            <a:endParaRPr lang="en-US" altLang="zh-CN"/>
          </a:p>
          <a:p>
            <a:r>
              <a:rPr lang="zh-CN" altLang="en-US"/>
              <a:t>此种方法在发送或者执行命令时有效，但是在等待接收时，由于接受到起始位后要迅速准备好数据接收的处理，低功耗的</a:t>
            </a:r>
            <a:r>
              <a:rPr lang="en-US" altLang="zh-CN"/>
              <a:t>Voltage Regulator</a:t>
            </a:r>
            <a:r>
              <a:rPr lang="zh-CN" altLang="en-US"/>
              <a:t>恐怕难以达到效果。所以在准备接收时，至少把</a:t>
            </a:r>
            <a:r>
              <a:rPr lang="en-US" altLang="zh-CN"/>
              <a:t>scale</a:t>
            </a:r>
            <a:r>
              <a:rPr lang="zh-CN" altLang="en-US"/>
              <a:t>调到</a:t>
            </a:r>
            <a:r>
              <a:rPr lang="en-US" altLang="zh-CN"/>
              <a:t>range 3.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a"/>
  <p:tag name="KSO_WM_UNIT_INDEX" val="1"/>
  <p:tag name="KSO_WM_UNIT_ID" val="custom160191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b"/>
  <p:tag name="KSO_WM_UNIT_INDEX" val="1"/>
  <p:tag name="KSO_WM_UNIT_ID" val="custom160191_1*b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3"/>
  <p:tag name="KSO_WM_UNIT_PRESET_TEXT_LEN" val="66"/>
</p:tagLst>
</file>

<file path=ppt/tags/tag3.xml><?xml version="1.0" encoding="utf-8"?>
<p:tagLst xmlns:p="http://schemas.openxmlformats.org/presentationml/2006/main">
  <p:tag name="KSO_WM_TEMPLATE_THUMBS_INDEX" val="1、6、8、10、15、17、18、22、25"/>
  <p:tag name="KSO_WM_TEMPLATE_CATEGORY" val="custom"/>
  <p:tag name="KSO_WM_TEMPLATE_INDEX" val="160191"/>
  <p:tag name="KSO_WM_TAG_VERSION" val="1.0"/>
  <p:tag name="KSO_WM_SLIDE_ID" val="custom16019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自定义 14">
      <a:dk1>
        <a:srgbClr val="FFFFFF"/>
      </a:dk1>
      <a:lt1>
        <a:srgbClr val="262626"/>
      </a:lt1>
      <a:dk2>
        <a:srgbClr val="FFFFFF"/>
      </a:dk2>
      <a:lt2>
        <a:srgbClr val="262626"/>
      </a:lt2>
      <a:accent1>
        <a:srgbClr val="62C6C1"/>
      </a:accent1>
      <a:accent2>
        <a:srgbClr val="37B4C9"/>
      </a:accent2>
      <a:accent3>
        <a:srgbClr val="FFC197"/>
      </a:accent3>
      <a:accent4>
        <a:srgbClr val="AA4056"/>
      </a:accent4>
      <a:accent5>
        <a:srgbClr val="78AF59"/>
      </a:accent5>
      <a:accent6>
        <a:srgbClr val="A07A54"/>
      </a:accent6>
      <a:hlink>
        <a:srgbClr val="0563C1"/>
      </a:hlink>
      <a:folHlink>
        <a:srgbClr val="FFC000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3895</Words>
  <Application>WPS 演示</Application>
  <PresentationFormat>宽屏</PresentationFormat>
  <Paragraphs>127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1_Office 主题</vt:lpstr>
      <vt:lpstr>LOREM IPSUM DOLOR</vt:lpstr>
      <vt:lpstr>PowerPoint 演示文稿</vt:lpstr>
      <vt:lpstr>PowerPoint 演示文稿</vt:lpstr>
      <vt:lpstr>时钟源</vt:lpstr>
      <vt:lpstr>时钟源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Bin</cp:lastModifiedBy>
  <cp:revision>6</cp:revision>
  <dcterms:created xsi:type="dcterms:W3CDTF">2015-05-05T08:02:00Z</dcterms:created>
  <dcterms:modified xsi:type="dcterms:W3CDTF">2016-05-20T08:13:41Z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