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9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A310-D444-4FE1-8805-7AD8C88E66B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7D77-29FB-403E-8211-E2B81AF7A0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7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E7D77-29FB-403E-8211-E2B81AF7A0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A5D97-4845-4720-8FB5-267421804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9CE6FC-0A91-4B9E-B6A7-1D854CF0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D169C-643C-4EAB-A72F-2F712E8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3FD85-A5A3-48C3-93DE-0CA445B5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0E34B-17A2-4B1C-BB3E-BB0D303D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34B6-165D-421D-9B3B-B5C3A64C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68AD6-CBCE-4A27-8D63-678E0536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DBC54-8BA1-4D76-9F02-A888A398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AE171-BBB7-4049-951C-D1E5984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8557D-0042-414C-AC4F-39B2CAC2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BE16F5-BE4C-4CA8-BA4D-650C4239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47B91-5B82-4D88-9558-55C6900D9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DFAD-0D49-478C-8F03-BDB0A515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41212-055D-439B-8B78-B62D1DDF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074FB-C59C-4E9B-AECD-C08EF144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872F-209B-4F44-85B1-77E203A1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8C8F4-C7E6-4810-922A-EE59F715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BE92A-4319-435F-9339-F421A297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9C036-ACFF-447F-83E1-B5B95FCA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6280E-1608-4644-89BE-E4E4BB9F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EE429-DD09-4AA2-8788-9B3B8D6E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C182B-B3DF-4DB1-94F6-F7B0565D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E5EF5-6244-4429-96CE-37643ACE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E2182-638B-445F-9AB7-A7B2D57B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ADD23-3E56-4011-B000-F8E00EBC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6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E709-2C61-45A2-9780-3D49AC7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9A7E4-70E4-4E6F-9934-B17644EB6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5D69B-AFD9-44AE-84EA-8B8A42348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FEB4D-3C4C-4FF5-9005-2F1257C1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4AD95-2F19-4347-93CC-B06EA980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3AED6-5E79-4FC2-A50F-A33A9711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AA1DC-2C32-4329-98D9-5B586807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18EB2-CB75-4CF9-BF31-6D638E92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F9AA9-D2CC-4542-88B1-17F01E5AD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2C657-98A2-437F-841C-0671AAB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E47C2-F48C-4A69-A643-9124F5486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98047-20F8-496E-899B-F2C4F4E7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0E6523-C362-4C34-B022-AFEFCD5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29354-AC03-4811-BD35-DB2CBC35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2078-ACB0-44D5-A6A9-4C5ADBC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3357A-74F8-478C-8E32-8D601BDC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84F15-39D8-42AC-8CD2-3DF1C76D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E891-711E-4692-B6F0-21F9DB5A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1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5E91B-882C-429A-96DC-19C3742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832688-6061-4182-8BA8-7CBDEEEB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3C159-5D84-4876-AB35-8F71481B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9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16D3-E151-448D-B6EE-0D2684F4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624BD-0410-4943-9BD6-60E6BC79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14C9C-3D0B-47A3-BEEC-0FE67308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3B83A-619F-4D00-A982-B038D476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80465-01EC-4861-9BFC-3C2038D5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F9EF7-9F75-4F24-AACA-66CFAB5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2CE2F-82E8-4AB3-8DFC-AEADE669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0FC3D-5069-4354-A3FE-A9EFC612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0CBDC-C739-468B-8744-0D7D42B2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AFE7D-3E34-4CA9-BC73-6A7AC63A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3B72F-D3F8-4803-88A9-9C26797A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150A8D-2731-4038-ABD6-EF4A3EA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A3A74-1BF6-4057-AD77-444E562C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4F03A-CEF8-48AF-BD5B-A2E7999D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A2200-06D1-4D74-A985-212919BA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F796-1FFA-4EFB-B7D4-410FFAB39501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4573C-CB38-4BCD-9538-46D8C697D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06DD1-9CB7-4709-872A-7D16EF2C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85C4-D9A5-484F-85CB-B45688538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9448714-6B74-4F5B-8F01-B9F031FAEA26}"/>
              </a:ext>
            </a:extLst>
          </p:cNvPr>
          <p:cNvCxnSpPr>
            <a:cxnSpLocks/>
          </p:cNvCxnSpPr>
          <p:nvPr/>
        </p:nvCxnSpPr>
        <p:spPr>
          <a:xfrm>
            <a:off x="3521561" y="3429000"/>
            <a:ext cx="76205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189F8B2-190F-4287-B813-BACFA9C4CC71}"/>
              </a:ext>
            </a:extLst>
          </p:cNvPr>
          <p:cNvSpPr txBox="1"/>
          <p:nvPr/>
        </p:nvSpPr>
        <p:spPr>
          <a:xfrm>
            <a:off x="8803650" y="273471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危化检测仪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32B536-0D41-4456-BC16-AF5AFEED84EB}"/>
              </a:ext>
            </a:extLst>
          </p:cNvPr>
          <p:cNvSpPr txBox="1"/>
          <p:nvPr/>
        </p:nvSpPr>
        <p:spPr>
          <a:xfrm>
            <a:off x="7418655" y="352491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天线优化方法参考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77E636-8193-4300-B5AD-F952A9941BAB}"/>
              </a:ext>
            </a:extLst>
          </p:cNvPr>
          <p:cNvSpPr txBox="1"/>
          <p:nvPr/>
        </p:nvSpPr>
        <p:spPr>
          <a:xfrm>
            <a:off x="10073228" y="63753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2018.5.14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09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DA9231E5-CF31-4DC5-AED3-9DCF7A8C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9" y="998515"/>
            <a:ext cx="3658111" cy="2305372"/>
          </a:xfrm>
          <a:prstGeom prst="rect">
            <a:avLst/>
          </a:prstGeom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BDFE9470-3490-49D1-B975-54ADC23CFE0B}"/>
              </a:ext>
            </a:extLst>
          </p:cNvPr>
          <p:cNvSpPr/>
          <p:nvPr/>
        </p:nvSpPr>
        <p:spPr>
          <a:xfrm>
            <a:off x="2618686" y="1950478"/>
            <a:ext cx="1358999" cy="756356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4AA9D5F-D150-4EC8-8FF7-627ED3B55BA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568821" y="2596068"/>
            <a:ext cx="1248886" cy="139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C061714-4A68-4783-A166-EA9C58DB166D}"/>
              </a:ext>
            </a:extLst>
          </p:cNvPr>
          <p:cNvGrpSpPr/>
          <p:nvPr/>
        </p:nvGrpSpPr>
        <p:grpSpPr>
          <a:xfrm>
            <a:off x="370734" y="4245011"/>
            <a:ext cx="1583634" cy="1154372"/>
            <a:chOff x="370734" y="4245011"/>
            <a:chExt cx="1583634" cy="115437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C13FD9-6D84-4A12-9843-834ED366C2A4}"/>
                </a:ext>
              </a:extLst>
            </p:cNvPr>
            <p:cNvGrpSpPr/>
            <p:nvPr/>
          </p:nvGrpSpPr>
          <p:grpSpPr>
            <a:xfrm>
              <a:off x="370734" y="4657234"/>
              <a:ext cx="1583634" cy="742149"/>
              <a:chOff x="546697" y="2599763"/>
              <a:chExt cx="1583634" cy="74214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C1A8192-9536-4A03-97C2-A50103599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697" y="2599763"/>
                <a:ext cx="158363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E7EE60D7-0BB5-4CB0-B0EC-7E6ADEF13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697" y="3341912"/>
                <a:ext cx="158363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BC484D0-83D8-4831-8C04-3D76BFD95103}"/>
                </a:ext>
              </a:extLst>
            </p:cNvPr>
            <p:cNvCxnSpPr/>
            <p:nvPr/>
          </p:nvCxnSpPr>
          <p:spPr>
            <a:xfrm>
              <a:off x="581124" y="4695334"/>
              <a:ext cx="0" cy="691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85471F2-5E47-42CA-BFD0-9D07AD24F314}"/>
                </a:ext>
              </a:extLst>
            </p:cNvPr>
            <p:cNvCxnSpPr/>
            <p:nvPr/>
          </p:nvCxnSpPr>
          <p:spPr>
            <a:xfrm>
              <a:off x="953940" y="4695334"/>
              <a:ext cx="0" cy="691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5E178E2-89A4-48E6-A109-868342006EB5}"/>
                </a:ext>
              </a:extLst>
            </p:cNvPr>
            <p:cNvCxnSpPr/>
            <p:nvPr/>
          </p:nvCxnSpPr>
          <p:spPr>
            <a:xfrm>
              <a:off x="1326756" y="4695334"/>
              <a:ext cx="0" cy="691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4761F7D-CA5E-4E1E-B78F-F5766A9C9424}"/>
                </a:ext>
              </a:extLst>
            </p:cNvPr>
            <p:cNvCxnSpPr/>
            <p:nvPr/>
          </p:nvCxnSpPr>
          <p:spPr>
            <a:xfrm>
              <a:off x="1699571" y="4695334"/>
              <a:ext cx="0" cy="691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45B5CB-EFF0-4A1D-BF07-F94FFB062408}"/>
                </a:ext>
              </a:extLst>
            </p:cNvPr>
            <p:cNvSpPr txBox="1"/>
            <p:nvPr/>
          </p:nvSpPr>
          <p:spPr>
            <a:xfrm>
              <a:off x="844380" y="424501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电容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ADEABB9-67B6-45C1-9C94-DFF400E455DB}"/>
                </a:ext>
              </a:extLst>
            </p:cNvPr>
            <p:cNvSpPr txBox="1"/>
            <p:nvPr/>
          </p:nvSpPr>
          <p:spPr>
            <a:xfrm>
              <a:off x="1030720" y="4883131"/>
              <a:ext cx="380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F231B6F5-DA46-4618-8ECD-66BC0077DB8A}"/>
              </a:ext>
            </a:extLst>
          </p:cNvPr>
          <p:cNvSpPr/>
          <p:nvPr/>
        </p:nvSpPr>
        <p:spPr>
          <a:xfrm>
            <a:off x="2970375" y="4901501"/>
            <a:ext cx="643460" cy="2468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5563258D-F65C-40C8-9E58-54047603B1E2}"/>
              </a:ext>
            </a:extLst>
          </p:cNvPr>
          <p:cNvSpPr/>
          <p:nvPr/>
        </p:nvSpPr>
        <p:spPr>
          <a:xfrm>
            <a:off x="7453785" y="4894654"/>
            <a:ext cx="643460" cy="24687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35E3B8F-E1A9-4F83-B46D-F9730BDF4C71}"/>
              </a:ext>
            </a:extLst>
          </p:cNvPr>
          <p:cNvGrpSpPr/>
          <p:nvPr/>
        </p:nvGrpSpPr>
        <p:grpSpPr>
          <a:xfrm>
            <a:off x="4629842" y="3964428"/>
            <a:ext cx="1807936" cy="2251585"/>
            <a:chOff x="3982418" y="3964428"/>
            <a:chExt cx="1807936" cy="225158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0571BCD-167E-4236-A0B8-494C7781CFA7}"/>
                </a:ext>
              </a:extLst>
            </p:cNvPr>
            <p:cNvGrpSpPr/>
            <p:nvPr/>
          </p:nvGrpSpPr>
          <p:grpSpPr>
            <a:xfrm>
              <a:off x="3982418" y="4436677"/>
              <a:ext cx="1665572" cy="1779336"/>
              <a:chOff x="609599" y="2606767"/>
              <a:chExt cx="1665572" cy="17793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F21A6061-63A0-4E4C-86BB-B2EE369F7CB7}"/>
                  </a:ext>
                </a:extLst>
              </p:cNvPr>
              <p:cNvGrpSpPr/>
              <p:nvPr/>
            </p:nvGrpSpPr>
            <p:grpSpPr>
              <a:xfrm>
                <a:off x="609600" y="2606767"/>
                <a:ext cx="1665571" cy="425537"/>
                <a:chOff x="609600" y="2606767"/>
                <a:chExt cx="1665571" cy="425537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85F201CF-63FD-4800-B674-9D96AD7D1B66}"/>
                    </a:ext>
                  </a:extLst>
                </p:cNvPr>
                <p:cNvCxnSpPr/>
                <p:nvPr/>
              </p:nvCxnSpPr>
              <p:spPr>
                <a:xfrm>
                  <a:off x="609600" y="3032304"/>
                  <a:ext cx="64346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9F4609FC-4CD5-4F85-9ECF-45C9F79E2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1658734" y="1990330"/>
                  <a:ext cx="0" cy="12328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97454D8-B675-4AC8-B273-CC7CF44B5753}"/>
                  </a:ext>
                </a:extLst>
              </p:cNvPr>
              <p:cNvCxnSpPr/>
              <p:nvPr/>
            </p:nvCxnSpPr>
            <p:spPr>
              <a:xfrm>
                <a:off x="609599" y="3345839"/>
                <a:ext cx="64346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D33C0EB7-D790-4C75-A785-4A8CDFA72C4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659997" y="3153229"/>
                <a:ext cx="0" cy="12328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34EF4612-8295-4B3B-A952-5F1885B9A6B2}"/>
                </a:ext>
              </a:extLst>
            </p:cNvPr>
            <p:cNvSpPr/>
            <p:nvPr/>
          </p:nvSpPr>
          <p:spPr>
            <a:xfrm>
              <a:off x="4304151" y="4565055"/>
              <a:ext cx="608473" cy="924640"/>
            </a:xfrm>
            <a:prstGeom prst="arc">
              <a:avLst>
                <a:gd name="adj1" fmla="val 17991061"/>
                <a:gd name="adj2" fmla="val 342735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21265948-43C7-4F03-B030-F208F0309A73}"/>
                </a:ext>
              </a:extLst>
            </p:cNvPr>
            <p:cNvSpPr/>
            <p:nvPr/>
          </p:nvSpPr>
          <p:spPr>
            <a:xfrm>
              <a:off x="4354143" y="4358694"/>
              <a:ext cx="835566" cy="1310491"/>
            </a:xfrm>
            <a:prstGeom prst="arc">
              <a:avLst>
                <a:gd name="adj1" fmla="val 17650898"/>
                <a:gd name="adj2" fmla="val 39872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02F9E8D1-9E33-4D5B-830E-6E77406C62CA}"/>
                </a:ext>
              </a:extLst>
            </p:cNvPr>
            <p:cNvSpPr/>
            <p:nvPr/>
          </p:nvSpPr>
          <p:spPr>
            <a:xfrm>
              <a:off x="4745693" y="4244845"/>
              <a:ext cx="730904" cy="1528931"/>
            </a:xfrm>
            <a:prstGeom prst="arc">
              <a:avLst>
                <a:gd name="adj1" fmla="val 16719119"/>
                <a:gd name="adj2" fmla="val 486503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B494E6F8-643E-4013-944D-5F0428915D59}"/>
                </a:ext>
              </a:extLst>
            </p:cNvPr>
            <p:cNvSpPr/>
            <p:nvPr/>
          </p:nvSpPr>
          <p:spPr>
            <a:xfrm>
              <a:off x="4717991" y="3964428"/>
              <a:ext cx="1072363" cy="2099021"/>
            </a:xfrm>
            <a:prstGeom prst="arc">
              <a:avLst>
                <a:gd name="adj1" fmla="val 16869516"/>
                <a:gd name="adj2" fmla="val 471611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63CD32C-50C7-4DF5-91F8-4B0A155F4A57}"/>
                </a:ext>
              </a:extLst>
            </p:cNvPr>
            <p:cNvSpPr txBox="1"/>
            <p:nvPr/>
          </p:nvSpPr>
          <p:spPr>
            <a:xfrm>
              <a:off x="5203338" y="4855912"/>
              <a:ext cx="380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4A6CF05-EF51-4E4E-B6D6-C8E7AF9C1FC6}"/>
              </a:ext>
            </a:extLst>
          </p:cNvPr>
          <p:cNvGrpSpPr/>
          <p:nvPr/>
        </p:nvGrpSpPr>
        <p:grpSpPr>
          <a:xfrm>
            <a:off x="9113251" y="3646010"/>
            <a:ext cx="2659589" cy="2744203"/>
            <a:chOff x="9113251" y="3646010"/>
            <a:chExt cx="2659589" cy="274420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F6C196B-D93A-4F5D-880C-D7351081372B}"/>
                </a:ext>
              </a:extLst>
            </p:cNvPr>
            <p:cNvGrpSpPr/>
            <p:nvPr/>
          </p:nvGrpSpPr>
          <p:grpSpPr>
            <a:xfrm>
              <a:off x="9235307" y="3646039"/>
              <a:ext cx="643468" cy="2744174"/>
              <a:chOff x="609599" y="1816100"/>
              <a:chExt cx="643468" cy="2744174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F8C9A4DD-1D63-4636-B97E-B62E03D47F63}"/>
                  </a:ext>
                </a:extLst>
              </p:cNvPr>
              <p:cNvGrpSpPr/>
              <p:nvPr/>
            </p:nvGrpSpPr>
            <p:grpSpPr>
              <a:xfrm>
                <a:off x="609600" y="1816100"/>
                <a:ext cx="643467" cy="1232874"/>
                <a:chOff x="609600" y="1816100"/>
                <a:chExt cx="643467" cy="1232874"/>
              </a:xfrm>
            </p:grpSpPr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F70C8235-FF97-44A2-A616-077FD31D587A}"/>
                    </a:ext>
                  </a:extLst>
                </p:cNvPr>
                <p:cNvCxnSpPr/>
                <p:nvPr/>
              </p:nvCxnSpPr>
              <p:spPr>
                <a:xfrm>
                  <a:off x="609600" y="3032304"/>
                  <a:ext cx="64346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6CE33301-DD4F-44F9-8455-70EA882E9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3067" y="1816100"/>
                  <a:ext cx="0" cy="123287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FEE046F-8B86-47A0-A58B-1BA99FAB812F}"/>
                  </a:ext>
                </a:extLst>
              </p:cNvPr>
              <p:cNvCxnSpPr/>
              <p:nvPr/>
            </p:nvCxnSpPr>
            <p:spPr>
              <a:xfrm>
                <a:off x="609599" y="3345839"/>
                <a:ext cx="64346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5A35D8F-2D81-4F63-BCD9-A32B8A193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3066" y="3327400"/>
                <a:ext cx="0" cy="12328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A55BC681-F56B-4172-8AB8-71B0EA7618A5}"/>
                </a:ext>
              </a:extLst>
            </p:cNvPr>
            <p:cNvSpPr/>
            <p:nvPr/>
          </p:nvSpPr>
          <p:spPr>
            <a:xfrm>
              <a:off x="9574838" y="3646038"/>
              <a:ext cx="1088014" cy="2744161"/>
            </a:xfrm>
            <a:prstGeom prst="arc">
              <a:avLst>
                <a:gd name="adj1" fmla="val 16389838"/>
                <a:gd name="adj2" fmla="val 524874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3BA496F-6CA3-4199-8FFC-AE398BA78E26}"/>
                </a:ext>
              </a:extLst>
            </p:cNvPr>
            <p:cNvSpPr txBox="1"/>
            <p:nvPr/>
          </p:nvSpPr>
          <p:spPr>
            <a:xfrm>
              <a:off x="9113251" y="443976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辐射体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35C5A7-FB3D-44C6-A8F6-A05761CAF369}"/>
                </a:ext>
              </a:extLst>
            </p:cNvPr>
            <p:cNvSpPr txBox="1"/>
            <p:nvPr/>
          </p:nvSpPr>
          <p:spPr>
            <a:xfrm>
              <a:off x="9374939" y="53380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地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B6E351FE-60B1-4A94-B431-67A8554BC70E}"/>
                </a:ext>
              </a:extLst>
            </p:cNvPr>
            <p:cNvSpPr/>
            <p:nvPr/>
          </p:nvSpPr>
          <p:spPr>
            <a:xfrm>
              <a:off x="9941435" y="3646024"/>
              <a:ext cx="1088014" cy="2744161"/>
            </a:xfrm>
            <a:prstGeom prst="arc">
              <a:avLst>
                <a:gd name="adj1" fmla="val 16389838"/>
                <a:gd name="adj2" fmla="val 524874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3342CF80-B4F1-4600-AB27-E049ADFCB61A}"/>
                </a:ext>
              </a:extLst>
            </p:cNvPr>
            <p:cNvSpPr/>
            <p:nvPr/>
          </p:nvSpPr>
          <p:spPr>
            <a:xfrm>
              <a:off x="10308032" y="3646010"/>
              <a:ext cx="1088014" cy="2744161"/>
            </a:xfrm>
            <a:prstGeom prst="arc">
              <a:avLst>
                <a:gd name="adj1" fmla="val 16389838"/>
                <a:gd name="adj2" fmla="val 524874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C933467F-5C2D-4EC9-AFB1-7A618A2CED4F}"/>
                </a:ext>
              </a:extLst>
            </p:cNvPr>
            <p:cNvSpPr/>
            <p:nvPr/>
          </p:nvSpPr>
          <p:spPr>
            <a:xfrm>
              <a:off x="10684826" y="3646010"/>
              <a:ext cx="1088014" cy="2744161"/>
            </a:xfrm>
            <a:prstGeom prst="arc">
              <a:avLst>
                <a:gd name="adj1" fmla="val 16389838"/>
                <a:gd name="adj2" fmla="val 5248741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BCA4034-518D-44B0-81CB-F4403658C07B}"/>
                </a:ext>
              </a:extLst>
            </p:cNvPr>
            <p:cNvSpPr txBox="1"/>
            <p:nvPr/>
          </p:nvSpPr>
          <p:spPr>
            <a:xfrm>
              <a:off x="11078576" y="4855912"/>
              <a:ext cx="380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E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4386805" y="794551"/>
            <a:ext cx="750039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天线环境的影响主要是指天线周围的金属对天线性能的影响；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从天线的演变过程中可以看出，当电容的两极逐渐分开，并且长度与波长可比拟时，开始向外辐射能量；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如果天线辐射体到地的距离不够，则能量会被束缚在辐射体与地之间，不能形成辐射；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由以上结论可以得到天线的一个关键参数：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天线高度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（即辐射体到地的距离）；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为了保证天线的高度，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上相应的天线区域需要做净空处理；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天线高度会直接影响天线带宽，绝大部分情况下，天线高度与天线带宽成正比；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8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8" y="868710"/>
            <a:ext cx="5224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电磁波在传播过程中如果遇到金属，会发生反射（也会有一少部分被金属吸收），此时如果有能量被反射给天线本身，也会引起分布参数的改变，从而导致天线特性发生变化；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因天线周围的金属导致天线特性发生明显变化的前提是：金属物体的尺寸与天线的波长可比拟；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EE24E2-63DA-4879-901A-7025AD16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 t="14950" r="18026" b="7832"/>
          <a:stretch/>
        </p:blipFill>
        <p:spPr>
          <a:xfrm>
            <a:off x="191339" y="2540511"/>
            <a:ext cx="5224041" cy="3754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4A577E-8444-476A-9A9B-605B6C5D8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5" b="1"/>
          <a:stretch/>
        </p:blipFill>
        <p:spPr>
          <a:xfrm>
            <a:off x="8952661" y="3881669"/>
            <a:ext cx="3048000" cy="14786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3FFF35-721E-4567-8E07-EB76153D8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28" y="935946"/>
            <a:ext cx="3048000" cy="171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89B2C8-4777-43A7-95B5-971B29637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828" y="4898395"/>
            <a:ext cx="3048000" cy="1714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D79278-8C4D-4B03-971E-3A9AC7097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61" y="1681796"/>
            <a:ext cx="3048000" cy="17145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5D703E9-7EE5-4319-BE57-7A5F180EBB08}"/>
              </a:ext>
            </a:extLst>
          </p:cNvPr>
          <p:cNvSpPr txBox="1"/>
          <p:nvPr/>
        </p:nvSpPr>
        <p:spPr>
          <a:xfrm>
            <a:off x="8952661" y="3874806"/>
            <a:ext cx="118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Original State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6838BF-7B4C-4948-B2A8-6D83A2DF8B9C}"/>
              </a:ext>
            </a:extLst>
          </p:cNvPr>
          <p:cNvSpPr txBox="1"/>
          <p:nvPr/>
        </p:nvSpPr>
        <p:spPr>
          <a:xfrm>
            <a:off x="5732828" y="1838661"/>
            <a:ext cx="93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Position 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6CB95E-FADD-4745-9395-CFC4EAE10A07}"/>
              </a:ext>
            </a:extLst>
          </p:cNvPr>
          <p:cNvSpPr txBox="1"/>
          <p:nvPr/>
        </p:nvSpPr>
        <p:spPr>
          <a:xfrm>
            <a:off x="5732828" y="6141128"/>
            <a:ext cx="93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Position 3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130D40-BC1D-405C-A953-42608B30FAA2}"/>
              </a:ext>
            </a:extLst>
          </p:cNvPr>
          <p:cNvSpPr txBox="1"/>
          <p:nvPr/>
        </p:nvSpPr>
        <p:spPr>
          <a:xfrm>
            <a:off x="8971311" y="2550469"/>
            <a:ext cx="937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Position 2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D43F80-C67B-4FBC-8928-4E5A0A684B1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076571" y="4182583"/>
            <a:ext cx="6470253" cy="100705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88E39D8-03DE-4EA3-A168-1342BA049BA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991775" y="2146438"/>
            <a:ext cx="3209585" cy="2311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D27741-B1BB-41FE-9EBF-1D199120A56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929631" y="5562696"/>
            <a:ext cx="2803197" cy="7323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06331E7-6B27-4D1D-82C7-B1FF0C90711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33817" y="2704358"/>
            <a:ext cx="5837494" cy="190684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9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868710"/>
            <a:ext cx="514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危化传感器部分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DB7B8-D60D-4799-B00B-B74430934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" t="6210" r="17735" b="7443"/>
          <a:stretch/>
        </p:blipFill>
        <p:spPr>
          <a:xfrm>
            <a:off x="102563" y="1207241"/>
            <a:ext cx="5904661" cy="47225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F4BCFB1-3947-479E-BDAB-B5547FA9C7BD}"/>
              </a:ext>
            </a:extLst>
          </p:cNvPr>
          <p:cNvGrpSpPr/>
          <p:nvPr/>
        </p:nvGrpSpPr>
        <p:grpSpPr>
          <a:xfrm>
            <a:off x="6341983" y="722309"/>
            <a:ext cx="5465447" cy="5413381"/>
            <a:chOff x="6182185" y="441041"/>
            <a:chExt cx="5465447" cy="541338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D6BF8F1-D3F3-481D-BF51-B42BB2C10F86}"/>
                </a:ext>
              </a:extLst>
            </p:cNvPr>
            <p:cNvGrpSpPr/>
            <p:nvPr/>
          </p:nvGrpSpPr>
          <p:grpSpPr>
            <a:xfrm>
              <a:off x="6184778" y="441041"/>
              <a:ext cx="2536321" cy="2626919"/>
              <a:chOff x="6184778" y="441041"/>
              <a:chExt cx="2536321" cy="2626919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DC7A8D1B-E4A1-454F-9435-49E9E12D6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93" t="32502" r="3666" b="14692"/>
              <a:stretch/>
            </p:blipFill>
            <p:spPr>
              <a:xfrm>
                <a:off x="6184778" y="441041"/>
                <a:ext cx="2536321" cy="2626919"/>
              </a:xfrm>
              <a:prstGeom prst="rect">
                <a:avLst/>
              </a:prstGeom>
            </p:spPr>
          </p:pic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52251A3-9514-40EB-B420-F503C9AB7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019" y="1837678"/>
                <a:ext cx="1071725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631FFC1-5F81-4249-93A3-F3F1F4A0C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658" y="1818630"/>
                <a:ext cx="0" cy="113650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C737C91-4329-45E0-BCC9-FAE644E9F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257" y="2964008"/>
                <a:ext cx="535943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ECF5DB8-3EC9-45C5-A795-E3FE1AE29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650" y="2602058"/>
                <a:ext cx="131683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D5DDEEF-880A-4160-B859-7BD21FA41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0" y="2766365"/>
                <a:ext cx="535943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118DEEF-E862-4F7E-8CE3-90D49EB92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7826" y="2747963"/>
                <a:ext cx="0" cy="216045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47D81AA1-F13C-4EF9-A16A-D6FC3D1A4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3143" y="1818630"/>
                <a:ext cx="0" cy="967433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23DF8A3-AE28-4C18-BB8F-106A1F26FBED}"/>
                  </a:ext>
                </a:extLst>
              </p:cNvPr>
              <p:cNvSpPr/>
              <p:nvPr/>
            </p:nvSpPr>
            <p:spPr>
              <a:xfrm>
                <a:off x="7619176" y="2565301"/>
                <a:ext cx="76369" cy="7351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BB0C26D8-20B5-493D-9E93-9FF92FD1E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1498" y="1519238"/>
                <a:ext cx="0" cy="11807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A833065-EBA6-4520-93D4-827C811D612E}"/>
                  </a:ext>
                </a:extLst>
              </p:cNvPr>
              <p:cNvSpPr/>
              <p:nvPr/>
            </p:nvSpPr>
            <p:spPr>
              <a:xfrm>
                <a:off x="8386981" y="2665945"/>
                <a:ext cx="76369" cy="735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29A54FF-CAB0-4976-9AC5-562F23D48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4" y="1537883"/>
                <a:ext cx="180400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A856014-7CFA-4D0C-BC1E-907F43F7A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710" y="1205083"/>
                <a:ext cx="339943" cy="3399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3C0BBAD3-9E6A-46FD-A899-780A89EE08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472" y="834393"/>
                <a:ext cx="0" cy="38593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933F19D-9BA1-404A-BD00-0D983F620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710" y="852011"/>
                <a:ext cx="16997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3500D35-6546-4E26-8A42-76A7FCAAE9BE}"/>
                  </a:ext>
                </a:extLst>
              </p:cNvPr>
              <p:cNvSpPr/>
              <p:nvPr/>
            </p:nvSpPr>
            <p:spPr>
              <a:xfrm>
                <a:off x="6420496" y="815254"/>
                <a:ext cx="76369" cy="735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84F3CBD-BE1A-415C-B6DD-F646B9807FA9}"/>
                </a:ext>
              </a:extLst>
            </p:cNvPr>
            <p:cNvSpPr txBox="1"/>
            <p:nvPr/>
          </p:nvSpPr>
          <p:spPr>
            <a:xfrm>
              <a:off x="6316886" y="1748265"/>
              <a:ext cx="7601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FAN CABLE</a:t>
              </a:r>
            </a:p>
            <a:p>
              <a:pPr algn="r"/>
              <a:r>
                <a:rPr lang="en-US" altLang="zh-CN" sz="1000" dirty="0">
                  <a:solidFill>
                    <a:srgbClr val="00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PCB</a:t>
              </a:r>
            </a:p>
            <a:p>
              <a:pPr algn="r"/>
              <a:r>
                <a:rPr lang="en-US" altLang="zh-CN" sz="1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ANTENNA</a:t>
              </a:r>
              <a:endParaRPr lang="zh-CN" altLang="en-US" sz="1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2318A66F-8A73-46D4-8171-C32C5587F1D9}"/>
                </a:ext>
              </a:extLst>
            </p:cNvPr>
            <p:cNvCxnSpPr>
              <a:stCxn id="83" idx="0"/>
            </p:cNvCxnSpPr>
            <p:nvPr/>
          </p:nvCxnSpPr>
          <p:spPr>
            <a:xfrm flipV="1">
              <a:off x="6696958" y="1545026"/>
              <a:ext cx="214382" cy="2032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50BB10B-7598-4095-9F1B-6273D05C93D8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7077030" y="2019161"/>
              <a:ext cx="423111" cy="6103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D040649E-D5E3-400D-936D-1311708FDD5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6696958" y="2302263"/>
              <a:ext cx="272117" cy="263038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7DD541D-D869-4E0D-977F-F3C9775F6230}"/>
                </a:ext>
              </a:extLst>
            </p:cNvPr>
            <p:cNvGrpSpPr/>
            <p:nvPr/>
          </p:nvGrpSpPr>
          <p:grpSpPr>
            <a:xfrm>
              <a:off x="9108718" y="3224468"/>
              <a:ext cx="2536321" cy="2626919"/>
              <a:chOff x="6184778" y="441041"/>
              <a:chExt cx="2536321" cy="2626919"/>
            </a:xfrm>
          </p:grpSpPr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2E3D9873-39D5-4D9B-B5BC-8B737DDC50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93" t="32502" r="3666" b="14692"/>
              <a:stretch/>
            </p:blipFill>
            <p:spPr>
              <a:xfrm>
                <a:off x="6184778" y="441041"/>
                <a:ext cx="2536321" cy="2626919"/>
              </a:xfrm>
              <a:prstGeom prst="rect">
                <a:avLst/>
              </a:prstGeom>
            </p:spPr>
          </p:pic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212C43CB-F50F-4157-86A4-FB0272F9D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019" y="1837678"/>
                <a:ext cx="1071725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804612C5-C039-43B8-88C3-16034C2D2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658" y="1818630"/>
                <a:ext cx="0" cy="1136501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19B5C917-A7F9-4C29-BB69-CC3888786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257" y="2964008"/>
                <a:ext cx="535943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4598BF5F-8141-4957-BD63-23B197863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650" y="2602058"/>
                <a:ext cx="131683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1704304E-8AE4-4DDA-A062-FB3CB23AC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200" y="2766365"/>
                <a:ext cx="535943" cy="0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E81AA089-6A02-4A70-9D15-685FA2AD6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7826" y="2747963"/>
                <a:ext cx="0" cy="216045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88A6F93B-1DDC-4C1A-A1AA-092FD4BC3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3143" y="1818630"/>
                <a:ext cx="0" cy="967433"/>
              </a:xfrm>
              <a:prstGeom prst="line">
                <a:avLst/>
              </a:prstGeom>
              <a:ln w="381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A65F4CC-2A34-45EA-88B4-B8303D766E31}"/>
                  </a:ext>
                </a:extLst>
              </p:cNvPr>
              <p:cNvSpPr/>
              <p:nvPr/>
            </p:nvSpPr>
            <p:spPr>
              <a:xfrm>
                <a:off x="7619176" y="2565301"/>
                <a:ext cx="76369" cy="7351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EF0E03FF-6D42-4F52-BA6C-457789C4C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3625" y="1526381"/>
                <a:ext cx="0" cy="11807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545B887A-D2F2-43B4-B246-85D24B34CC3C}"/>
                  </a:ext>
                </a:extLst>
              </p:cNvPr>
              <p:cNvSpPr/>
              <p:nvPr/>
            </p:nvSpPr>
            <p:spPr>
              <a:xfrm>
                <a:off x="8379853" y="2651288"/>
                <a:ext cx="76369" cy="735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F09EB05C-ADC0-4867-88A5-F4E630E08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7494" y="2688045"/>
                <a:ext cx="180400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2EA0920D-D0EE-4BDE-89A2-AAE4D3B44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710" y="1205083"/>
                <a:ext cx="339943" cy="33994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3ED15E1-0428-4486-BA5B-02C35D768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472" y="834393"/>
                <a:ext cx="0" cy="38593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7751F782-AF2F-42E3-8245-6C8165C45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8710" y="852011"/>
                <a:ext cx="16997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D69F2D5-FF51-4122-849F-199884FD993E}"/>
                  </a:ext>
                </a:extLst>
              </p:cNvPr>
              <p:cNvSpPr/>
              <p:nvPr/>
            </p:nvSpPr>
            <p:spPr>
              <a:xfrm>
                <a:off x="6420496" y="815254"/>
                <a:ext cx="76369" cy="7351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035FEAF-584B-4AE6-945C-FBF48A73BF11}"/>
                </a:ext>
              </a:extLst>
            </p:cNvPr>
            <p:cNvGrpSpPr/>
            <p:nvPr/>
          </p:nvGrpSpPr>
          <p:grpSpPr>
            <a:xfrm>
              <a:off x="9111311" y="441041"/>
              <a:ext cx="2536321" cy="2626919"/>
              <a:chOff x="9111311" y="441041"/>
              <a:chExt cx="2536321" cy="2626919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4E6944B5-B5E8-47CD-AA5F-8E2803350091}"/>
                  </a:ext>
                </a:extLst>
              </p:cNvPr>
              <p:cNvGrpSpPr/>
              <p:nvPr/>
            </p:nvGrpSpPr>
            <p:grpSpPr>
              <a:xfrm>
                <a:off x="9111311" y="441041"/>
                <a:ext cx="2536321" cy="2626919"/>
                <a:chOff x="6184778" y="441041"/>
                <a:chExt cx="2536321" cy="2626919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BB71211-D6B8-4B93-B8C9-E823BDC89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93" t="32502" r="3666" b="14692"/>
                <a:stretch/>
              </p:blipFill>
              <p:spPr>
                <a:xfrm>
                  <a:off x="6184778" y="441041"/>
                  <a:ext cx="2536321" cy="2626919"/>
                </a:xfrm>
                <a:prstGeom prst="rect">
                  <a:avLst/>
                </a:prstGeom>
              </p:spPr>
            </p:pic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0DADB112-660C-40E0-B87F-EBDD584DF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6019" y="1837678"/>
                  <a:ext cx="1071725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D3E10AE6-6AE7-4BBC-9BAE-7977555CA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9658" y="1818630"/>
                  <a:ext cx="0" cy="1136501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C8F3FE92-93E5-41C3-8FB6-E5E27594A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1257" y="2964008"/>
                  <a:ext cx="535943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FEA138DC-E189-4C5A-A22F-8D2C1DDC8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650" y="2602058"/>
                  <a:ext cx="1316831" cy="0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361C1B92-B50E-4E64-8DCC-7D6717170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2766365"/>
                  <a:ext cx="535943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98CF52E5-3840-4682-B3CB-A4C51C132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7826" y="2747963"/>
                  <a:ext cx="0" cy="216045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A43D3A92-11C3-4418-B9F4-84DBA8974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143" y="1818630"/>
                  <a:ext cx="0" cy="967433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8396D0FA-2C16-4D53-8A65-8E5B6C1F730B}"/>
                    </a:ext>
                  </a:extLst>
                </p:cNvPr>
                <p:cNvSpPr/>
                <p:nvPr/>
              </p:nvSpPr>
              <p:spPr>
                <a:xfrm>
                  <a:off x="7619176" y="2565301"/>
                  <a:ext cx="76369" cy="7351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656DD7FB-07E0-4DA4-9F6C-E5C94FE86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8835" y="1519238"/>
                  <a:ext cx="0" cy="118077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99E1BF84-BE85-4FE7-86C7-79DDA8859476}"/>
                    </a:ext>
                  </a:extLst>
                </p:cNvPr>
                <p:cNvSpPr/>
                <p:nvPr/>
              </p:nvSpPr>
              <p:spPr>
                <a:xfrm>
                  <a:off x="8342578" y="2663257"/>
                  <a:ext cx="76369" cy="735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50CB9220-C8AB-400B-AAB8-C245983A1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7494" y="1537883"/>
                  <a:ext cx="127134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D88913E7-ED16-4F0C-93A6-BB1234511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8710" y="1205083"/>
                  <a:ext cx="339943" cy="33994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7B9F4303-5B8A-4BDB-8C8C-6078E7D4A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93472" y="834393"/>
                  <a:ext cx="0" cy="3859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C3A9229F-F51F-4E4C-8FDE-958B2351F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8710" y="852011"/>
                  <a:ext cx="1699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A36A6282-ABD3-45DF-B750-6AE58E3C9CD1}"/>
                    </a:ext>
                  </a:extLst>
                </p:cNvPr>
                <p:cNvSpPr/>
                <p:nvPr/>
              </p:nvSpPr>
              <p:spPr>
                <a:xfrm>
                  <a:off x="6420496" y="815254"/>
                  <a:ext cx="76369" cy="735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D1B77989-E623-451F-A030-727B67F85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7507" y="2701125"/>
                <a:ext cx="51341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CE17F13-4142-4EF7-B768-87427BC7408D}"/>
                </a:ext>
              </a:extLst>
            </p:cNvPr>
            <p:cNvGrpSpPr/>
            <p:nvPr/>
          </p:nvGrpSpPr>
          <p:grpSpPr>
            <a:xfrm>
              <a:off x="6182185" y="3227503"/>
              <a:ext cx="2536321" cy="2626919"/>
              <a:chOff x="6182185" y="3644754"/>
              <a:chExt cx="2536321" cy="2626919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83F8388-71A7-4AC3-8FD1-7F6C32DCF25B}"/>
                  </a:ext>
                </a:extLst>
              </p:cNvPr>
              <p:cNvGrpSpPr/>
              <p:nvPr/>
            </p:nvGrpSpPr>
            <p:grpSpPr>
              <a:xfrm>
                <a:off x="6182185" y="3644754"/>
                <a:ext cx="2536321" cy="2626919"/>
                <a:chOff x="6184778" y="441041"/>
                <a:chExt cx="2536321" cy="2626919"/>
              </a:xfrm>
            </p:grpSpPr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43717C34-5B76-48CF-AAE1-99D408D99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693" t="32502" r="3666" b="14692"/>
                <a:stretch/>
              </p:blipFill>
              <p:spPr>
                <a:xfrm>
                  <a:off x="6184778" y="441041"/>
                  <a:ext cx="2536321" cy="2626919"/>
                </a:xfrm>
                <a:prstGeom prst="rect">
                  <a:avLst/>
                </a:prstGeom>
              </p:spPr>
            </p:pic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2C17733E-8438-48CB-A26C-25B8AEB50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6019" y="1837678"/>
                  <a:ext cx="1071725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27A2BF78-859E-4007-978F-6D8D4C0F4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9658" y="1818630"/>
                  <a:ext cx="0" cy="1136501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4E2FBF5F-85D6-4791-BEE5-68284593A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1257" y="2964008"/>
                  <a:ext cx="535943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DCAD7CC1-A27E-4700-83BB-31BB70071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3650" y="2602058"/>
                  <a:ext cx="1316831" cy="0"/>
                </a:xfrm>
                <a:prstGeom prst="line">
                  <a:avLst/>
                </a:prstGeom>
                <a:ln w="381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E8746E25-1F28-488C-8D62-5234BE0AA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7200" y="2766365"/>
                  <a:ext cx="535943" cy="0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A4B1619E-A958-4182-8FC3-7185451E8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7826" y="2747963"/>
                  <a:ext cx="0" cy="216045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06984BD0-D872-48F6-8DE9-8F87439E6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143" y="1818630"/>
                  <a:ext cx="0" cy="967433"/>
                </a:xfrm>
                <a:prstGeom prst="line">
                  <a:avLst/>
                </a:prstGeom>
                <a:ln w="38100">
                  <a:solidFill>
                    <a:srgbClr val="00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E71FCB06-3EB9-40C0-B670-077D49D5BDE1}"/>
                    </a:ext>
                  </a:extLst>
                </p:cNvPr>
                <p:cNvSpPr/>
                <p:nvPr/>
              </p:nvSpPr>
              <p:spPr>
                <a:xfrm>
                  <a:off x="7619176" y="2565301"/>
                  <a:ext cx="76369" cy="7351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8154BAD6-CDAE-4E89-951B-C528085F6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21498" y="2181087"/>
                  <a:ext cx="0" cy="51892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EF8F8B2-2F18-4C2F-A9C6-8F224C65D210}"/>
                    </a:ext>
                  </a:extLst>
                </p:cNvPr>
                <p:cNvSpPr/>
                <p:nvPr/>
              </p:nvSpPr>
              <p:spPr>
                <a:xfrm>
                  <a:off x="8386981" y="2665945"/>
                  <a:ext cx="76369" cy="735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83C6C562-D9EA-4F4F-A4E0-4F9962029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7494" y="2204633"/>
                  <a:ext cx="180400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B3852AFD-7836-43AB-A947-ABDCB2F06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8710" y="1205083"/>
                  <a:ext cx="339943" cy="33994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A5185D08-BC14-4E30-8240-00B39D02A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93472" y="834393"/>
                  <a:ext cx="0" cy="3859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79D7EA72-62D1-4D8D-917A-E70E641EB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8710" y="852011"/>
                  <a:ext cx="1699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7230303F-CAE1-40DF-83C1-69692FF462A8}"/>
                    </a:ext>
                  </a:extLst>
                </p:cNvPr>
                <p:cNvSpPr/>
                <p:nvPr/>
              </p:nvSpPr>
              <p:spPr>
                <a:xfrm>
                  <a:off x="6420496" y="815254"/>
                  <a:ext cx="76369" cy="7351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C7798100-9ECD-45C2-8E0E-62E494BDA7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2885" y="4738561"/>
                <a:ext cx="0" cy="68930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D78090D9-C173-4CD4-9923-ADC5F69F6AF4}"/>
                </a:ext>
              </a:extLst>
            </p:cNvPr>
            <p:cNvSpPr txBox="1"/>
            <p:nvPr/>
          </p:nvSpPr>
          <p:spPr>
            <a:xfrm>
              <a:off x="7806635" y="543297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Trace 1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4E7ED4A-B1A4-4075-8FC7-D172054907C9}"/>
                </a:ext>
              </a:extLst>
            </p:cNvPr>
            <p:cNvSpPr txBox="1"/>
            <p:nvPr/>
          </p:nvSpPr>
          <p:spPr>
            <a:xfrm>
              <a:off x="10759741" y="543297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Trace 2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B2BCC32-C95F-41DD-9791-8972E701363D}"/>
                </a:ext>
              </a:extLst>
            </p:cNvPr>
            <p:cNvSpPr txBox="1"/>
            <p:nvPr/>
          </p:nvSpPr>
          <p:spPr>
            <a:xfrm>
              <a:off x="7801574" y="3346566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Trace 3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4D51224E-0C54-41DF-A535-49B2AAE67277}"/>
                </a:ext>
              </a:extLst>
            </p:cNvPr>
            <p:cNvSpPr txBox="1"/>
            <p:nvPr/>
          </p:nvSpPr>
          <p:spPr>
            <a:xfrm>
              <a:off x="10759741" y="3346565"/>
              <a:ext cx="703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Trace 4</a:t>
              </a:r>
            </a:p>
          </p:txBody>
        </p: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C7D6ECB-71C5-40E9-B5B3-72B5F94B6E67}"/>
              </a:ext>
            </a:extLst>
          </p:cNvPr>
          <p:cNvSpPr txBox="1"/>
          <p:nvPr/>
        </p:nvSpPr>
        <p:spPr>
          <a:xfrm>
            <a:off x="191339" y="6096307"/>
            <a:ext cx="622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由上图中可以看出风扇电源线不同摆放位置对天线造成的影响；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4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868710"/>
            <a:ext cx="514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危化传感器部分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D223D-2A45-4651-802D-F31BCCB9A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6181" r="17708" b="7221"/>
          <a:stretch/>
        </p:blipFill>
        <p:spPr>
          <a:xfrm>
            <a:off x="191339" y="1312276"/>
            <a:ext cx="6448425" cy="5167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91B9DD-3552-411E-BD90-FDC0BD3BC9D4}"/>
              </a:ext>
            </a:extLst>
          </p:cNvPr>
          <p:cNvSpPr txBox="1"/>
          <p:nvPr/>
        </p:nvSpPr>
        <p:spPr>
          <a:xfrm>
            <a:off x="6639764" y="1921876"/>
            <a:ext cx="5360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左图中展示了生产装配过程中天线工作频率的变化：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1. Trace 1 -&gt;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PCB 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2. Trace 2 -&gt;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PCB 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 </a:t>
            </a:r>
            <a:r>
              <a:rPr lang="en-US" altLang="zh-CN" sz="1400" u="sng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外壳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3. Trace 3 -&gt;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PCB 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外壳 </a:t>
            </a:r>
            <a:r>
              <a:rPr lang="en-US" altLang="zh-CN" sz="1400" u="sng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u="sng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风扇电源线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  4. Trace 4 -&gt;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PCB 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外壳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风扇电源线 </a:t>
            </a:r>
            <a:r>
              <a:rPr lang="en-US" altLang="zh-CN" sz="1400" u="sng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+ </a:t>
            </a:r>
            <a:r>
              <a:rPr lang="zh-CN" altLang="en-US" sz="1400" u="sng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外置电源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危化显示器部分在增加外置电源后，同样会出现频率偏移；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2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868710"/>
            <a:ext cx="5144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危化显示器部分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A88F54-585A-4140-A165-2B27CA430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6181" r="17917" b="7918"/>
          <a:stretch/>
        </p:blipFill>
        <p:spPr>
          <a:xfrm>
            <a:off x="206220" y="1312276"/>
            <a:ext cx="6367120" cy="5087936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32D8A761-48F1-4235-97DD-89514BE3E9A3}"/>
              </a:ext>
            </a:extLst>
          </p:cNvPr>
          <p:cNvSpPr/>
          <p:nvPr/>
        </p:nvSpPr>
        <p:spPr>
          <a:xfrm>
            <a:off x="3733800" y="2184400"/>
            <a:ext cx="653005" cy="660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2802EC-75BA-4803-B12C-CF1ECCA19CF3}"/>
              </a:ext>
            </a:extLst>
          </p:cNvPr>
          <p:cNvSpPr/>
          <p:nvPr/>
        </p:nvSpPr>
        <p:spPr>
          <a:xfrm>
            <a:off x="3378201" y="4584700"/>
            <a:ext cx="241300" cy="660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FEABD1-F818-476B-B8CF-895D7519B60B}"/>
              </a:ext>
            </a:extLst>
          </p:cNvPr>
          <p:cNvCxnSpPr>
            <a:cxnSpLocks/>
            <a:stCxn id="7" idx="6"/>
            <a:endCxn id="17" idx="1"/>
          </p:cNvCxnSpPr>
          <p:nvPr/>
        </p:nvCxnSpPr>
        <p:spPr>
          <a:xfrm>
            <a:off x="4386805" y="2514600"/>
            <a:ext cx="2938076" cy="806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B02340-B3B6-40AB-9C41-95B183F4C504}"/>
              </a:ext>
            </a:extLst>
          </p:cNvPr>
          <p:cNvCxnSpPr>
            <a:cxnSpLocks/>
            <a:stCxn id="10" idx="6"/>
            <a:endCxn id="17" idx="1"/>
          </p:cNvCxnSpPr>
          <p:nvPr/>
        </p:nvCxnSpPr>
        <p:spPr>
          <a:xfrm flipV="1">
            <a:off x="3619501" y="3321278"/>
            <a:ext cx="3705380" cy="1593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F432B0-D64E-4646-B8AF-576B39BBC225}"/>
              </a:ext>
            </a:extLst>
          </p:cNvPr>
          <p:cNvSpPr txBox="1"/>
          <p:nvPr/>
        </p:nvSpPr>
        <p:spPr>
          <a:xfrm>
            <a:off x="7324881" y="1767006"/>
            <a:ext cx="412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晃动显示器部分，会出现以下情形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在天线的工作频率附近，出现了另外一个谐振，随着模组的晃动，谐振的位置会发生变化；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这个谐振是由天线与显示器排线的耦合产生，当排线晃动时，耦合参数的改变导致谐振频率发生变化；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这类谐振通常被叫做“杂波”，其本身不具有辐射电磁波的能力，如果落在天线工作频率范围内，将会极大地影响天线的性能；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Trace3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（绿色）中同样存在这一个杂波，其位置刚好与天线谐振位置重合；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6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868710"/>
            <a:ext cx="321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危化传感器部分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_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修改方案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F2EC6E-54BF-469E-9DD9-3014EEBE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6675"/>
          <a:stretch/>
        </p:blipFill>
        <p:spPr>
          <a:xfrm rot="5400000">
            <a:off x="6065246" y="1193259"/>
            <a:ext cx="6206300" cy="4195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B62931-FAE4-4036-B6A9-7E16C64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9" y="1312276"/>
            <a:ext cx="4930000" cy="2773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1E58EA-61AA-4830-83A7-24AF2C275628}"/>
              </a:ext>
            </a:extLst>
          </p:cNvPr>
          <p:cNvSpPr txBox="1"/>
          <p:nvPr/>
        </p:nvSpPr>
        <p:spPr>
          <a:xfrm>
            <a:off x="191339" y="4931086"/>
            <a:ext cx="62538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固定天线及风扇线缆的位置，使其对工作频率的影响可控并且相对固定；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建议在壳内做线槽或在筋位上做卡槽；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天线环境对天线性能的影响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868710"/>
            <a:ext cx="34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危化显示器部分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_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修改方案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AA16E-7B5F-40A8-A5C1-80D6BD32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3"/>
          <a:stretch/>
        </p:blipFill>
        <p:spPr>
          <a:xfrm>
            <a:off x="6326316" y="1952965"/>
            <a:ext cx="5001778" cy="2986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58199E-2ABB-4475-A66E-19535BD639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986" b="31952"/>
          <a:stretch/>
        </p:blipFill>
        <p:spPr>
          <a:xfrm>
            <a:off x="6326316" y="567970"/>
            <a:ext cx="4387830" cy="10381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7D060C-D71A-4219-85F6-273F3415958E}"/>
              </a:ext>
            </a:extLst>
          </p:cNvPr>
          <p:cNvSpPr txBox="1"/>
          <p:nvPr/>
        </p:nvSpPr>
        <p:spPr>
          <a:xfrm>
            <a:off x="191339" y="4911214"/>
            <a:ext cx="9200311" cy="160043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固定天线的位置；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在保证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铺地尺寸的前提下，去掉一部分天线区域多余的铺铜，以增加天线的高度；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建议将排线远离天线区域，如果位置不能改变，则需要做接地处理，并尽量与地贴近，以减少与天线之间的耦合；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左图中是处理之后得到的结果，可以看出此时杂波已经消失；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DBAE0A-E500-472B-BEE2-E82D7B472D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6279" r="17831" b="7775"/>
          <a:stretch/>
        </p:blipFill>
        <p:spPr>
          <a:xfrm>
            <a:off x="191339" y="1312276"/>
            <a:ext cx="4072980" cy="324564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8740C4-C50B-4CE8-89AF-DADEE62CA8E3}"/>
              </a:ext>
            </a:extLst>
          </p:cNvPr>
          <p:cNvCxnSpPr>
            <a:cxnSpLocks/>
          </p:cNvCxnSpPr>
          <p:nvPr/>
        </p:nvCxnSpPr>
        <p:spPr>
          <a:xfrm>
            <a:off x="10567988" y="3562350"/>
            <a:ext cx="76200" cy="113347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2748C4F-0523-43D3-B06B-F50B838100C9}"/>
              </a:ext>
            </a:extLst>
          </p:cNvPr>
          <p:cNvCxnSpPr>
            <a:cxnSpLocks/>
          </p:cNvCxnSpPr>
          <p:nvPr/>
        </p:nvCxnSpPr>
        <p:spPr>
          <a:xfrm>
            <a:off x="10768013" y="2368359"/>
            <a:ext cx="156468" cy="232746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A4B46D6-CB29-4A6B-9B74-0C3FAFA39F26}"/>
              </a:ext>
            </a:extLst>
          </p:cNvPr>
          <p:cNvCxnSpPr>
            <a:cxnSpLocks/>
          </p:cNvCxnSpPr>
          <p:nvPr/>
        </p:nvCxnSpPr>
        <p:spPr>
          <a:xfrm>
            <a:off x="10625484" y="4695825"/>
            <a:ext cx="313978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7BFD77D-E422-45F5-8871-15778EF3B48A}"/>
              </a:ext>
            </a:extLst>
          </p:cNvPr>
          <p:cNvCxnSpPr>
            <a:cxnSpLocks/>
          </p:cNvCxnSpPr>
          <p:nvPr/>
        </p:nvCxnSpPr>
        <p:spPr>
          <a:xfrm>
            <a:off x="10567988" y="2377884"/>
            <a:ext cx="209549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17D4B00-D575-4412-9378-CA8D4FF0CB00}"/>
              </a:ext>
            </a:extLst>
          </p:cNvPr>
          <p:cNvCxnSpPr>
            <a:cxnSpLocks/>
          </p:cNvCxnSpPr>
          <p:nvPr/>
        </p:nvCxnSpPr>
        <p:spPr>
          <a:xfrm>
            <a:off x="10582969" y="2368359"/>
            <a:ext cx="72472" cy="1078018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132BBC8-35D1-4CAB-924B-5D378BA71492}"/>
              </a:ext>
            </a:extLst>
          </p:cNvPr>
          <p:cNvCxnSpPr>
            <a:cxnSpLocks/>
          </p:cNvCxnSpPr>
          <p:nvPr/>
        </p:nvCxnSpPr>
        <p:spPr>
          <a:xfrm flipV="1">
            <a:off x="10563399" y="3428164"/>
            <a:ext cx="109363" cy="13418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9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总结及建议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A90AE4-5FFC-47F6-A4C4-6E58EA53D07A}"/>
              </a:ext>
            </a:extLst>
          </p:cNvPr>
          <p:cNvSpPr txBox="1"/>
          <p:nvPr/>
        </p:nvSpPr>
        <p:spPr>
          <a:xfrm>
            <a:off x="191339" y="1030756"/>
            <a:ext cx="10156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综上所述，一般来说天线设计的原则是使天线远离地和其他金属元器件；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如果天线受到环境的限制，应尽量在整机环境下调试，并保证天线的环境具有一致性（即对天线的影响具有一致性）；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对于容易产生高频噪声的元器件，如电源、显示屏、射频模组等其他，应尽量做好退耦、屏蔽、接地并使其远离天线区域；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5586E35-8E84-4BFB-B6D6-2CD1AC21747A}"/>
              </a:ext>
            </a:extLst>
          </p:cNvPr>
          <p:cNvSpPr txBox="1"/>
          <p:nvPr/>
        </p:nvSpPr>
        <p:spPr>
          <a:xfrm>
            <a:off x="523332" y="1351508"/>
            <a:ext cx="51475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网络分析仪及天线介绍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单极子天线分析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天线工作频率分析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天线匹配导致天线工作频率的变化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天线环境对天线性能的影响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总结及建议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D8A130-2824-4015-8210-F5F86A87FA48}"/>
              </a:ext>
            </a:extLst>
          </p:cNvPr>
          <p:cNvSpPr txBox="1"/>
          <p:nvPr/>
        </p:nvSpPr>
        <p:spPr>
          <a:xfrm>
            <a:off x="10272946" y="1351508"/>
            <a:ext cx="80028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 3</a:t>
            </a: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 4</a:t>
            </a: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 5</a:t>
            </a: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 8</a:t>
            </a: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- 10</a:t>
            </a:r>
          </a:p>
          <a:p>
            <a:pPr marL="342900" indent="-342900" algn="r">
              <a:buClr>
                <a:schemeClr val="accent5">
                  <a:lumMod val="50000"/>
                </a:schemeClr>
              </a:buClr>
              <a:buSzPct val="50000"/>
              <a:buFontTx/>
              <a:buChar char="-"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r">
              <a:buClr>
                <a:schemeClr val="accent5">
                  <a:lumMod val="50000"/>
                </a:schemeClr>
              </a:buClr>
              <a:buSzPct val="50000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- 17</a:t>
            </a:r>
          </a:p>
        </p:txBody>
      </p:sp>
    </p:spTree>
    <p:extLst>
      <p:ext uri="{BB962C8B-B14F-4D97-AF65-F5344CB8AC3E}">
        <p14:creationId xmlns:p14="http://schemas.microsoft.com/office/powerpoint/2010/main" val="10938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692B78F-EE46-406E-A0BC-C322E81BD266}"/>
              </a:ext>
            </a:extLst>
          </p:cNvPr>
          <p:cNvSpPr txBox="1"/>
          <p:nvPr/>
        </p:nvSpPr>
        <p:spPr>
          <a:xfrm>
            <a:off x="191339" y="868710"/>
            <a:ext cx="512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天线本身是一个无源器件，收发互易，用来发射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接收电磁波；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709206-E947-48ED-BB30-A7B76B1355FC}"/>
              </a:ext>
            </a:extLst>
          </p:cNvPr>
          <p:cNvSpPr txBox="1"/>
          <p:nvPr/>
        </p:nvSpPr>
        <p:spPr>
          <a:xfrm>
            <a:off x="191339" y="13546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网络分析仪及天线介绍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A964926-0209-4D1A-8A65-19A7DEB8EAB8}"/>
                  </a:ext>
                </a:extLst>
              </p:cNvPr>
              <p:cNvSpPr txBox="1"/>
              <p:nvPr/>
            </p:nvSpPr>
            <p:spPr>
              <a:xfrm>
                <a:off x="191339" y="4622056"/>
                <a:ext cx="6601872" cy="1617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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右图中，横坐标为频率，纵坐标为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Return Loss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，是一个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𝑟𝑒𝑓𝑙𝑒𝑐𝑡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的比值；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当比值为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，表示该频点的能量全部被天线反射；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当比值不为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0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，表示该频点的能量有一部分被天线吸收；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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波形越深，表示该频点被天线吸收的能量越多，反射回去的能量越少；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A964926-0209-4D1A-8A65-19A7DEB8E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9" y="4622056"/>
                <a:ext cx="6601872" cy="1617687"/>
              </a:xfrm>
              <a:prstGeom prst="rect">
                <a:avLst/>
              </a:prstGeom>
              <a:blipFill>
                <a:blip r:embed="rId2"/>
                <a:stretch>
                  <a:fillRect l="-92" t="-1504"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FDC2E891-2879-4F31-A968-DDF68E351E87}"/>
              </a:ext>
            </a:extLst>
          </p:cNvPr>
          <p:cNvGrpSpPr/>
          <p:nvPr/>
        </p:nvGrpSpPr>
        <p:grpSpPr>
          <a:xfrm>
            <a:off x="246914" y="1766720"/>
            <a:ext cx="5066340" cy="1889620"/>
            <a:chOff x="191339" y="1245859"/>
            <a:chExt cx="5066340" cy="18896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BD06F0-A841-4D1B-AB5B-07F61FBA3BC0}"/>
                </a:ext>
              </a:extLst>
            </p:cNvPr>
            <p:cNvSpPr txBox="1"/>
            <p:nvPr/>
          </p:nvSpPr>
          <p:spPr>
            <a:xfrm>
              <a:off x="191339" y="2172577"/>
              <a:ext cx="1163328" cy="738664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发射机</a:t>
              </a:r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endParaRPr>
            </a:p>
            <a:p>
              <a:pPr algn="ctr"/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A54C240-9F11-4C54-9F71-17711A17B9D7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 flipV="1">
              <a:off x="1354667" y="2533133"/>
              <a:ext cx="724946" cy="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B6CDB3D-57DD-44F5-8AED-FEFEECE32144}"/>
                </a:ext>
              </a:extLst>
            </p:cNvPr>
            <p:cNvCxnSpPr>
              <a:cxnSpLocks/>
            </p:cNvCxnSpPr>
            <p:nvPr/>
          </p:nvCxnSpPr>
          <p:spPr>
            <a:xfrm>
              <a:off x="3719348" y="1604565"/>
              <a:ext cx="0" cy="9380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E250276-739E-422B-8643-3C92C6597272}"/>
                </a:ext>
              </a:extLst>
            </p:cNvPr>
            <p:cNvSpPr txBox="1"/>
            <p:nvPr/>
          </p:nvSpPr>
          <p:spPr>
            <a:xfrm>
              <a:off x="2079613" y="2379244"/>
              <a:ext cx="911614" cy="307777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匹配网络</a:t>
              </a:r>
              <a:endPara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99A692A-8D5A-47BC-9874-9F9138E1017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991227" y="2533133"/>
              <a:ext cx="728933" cy="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476926C4-3BA0-4B49-A5F0-6C3C452956C3}"/>
                </a:ext>
              </a:extLst>
            </p:cNvPr>
            <p:cNvSpPr/>
            <p:nvPr/>
          </p:nvSpPr>
          <p:spPr>
            <a:xfrm rot="10800000">
              <a:off x="3544091" y="1604565"/>
              <a:ext cx="350514" cy="307777"/>
            </a:xfrm>
            <a:prstGeom prst="triangl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CF0623C-D4A2-4DF4-B2E7-05E7DF50E62D}"/>
                </a:ext>
              </a:extLst>
            </p:cNvPr>
            <p:cNvCxnSpPr/>
            <p:nvPr/>
          </p:nvCxnSpPr>
          <p:spPr>
            <a:xfrm>
              <a:off x="1894340" y="2832219"/>
              <a:ext cx="13575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7292865-DB61-4B7E-A544-CB7ED72C5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370" y="2238562"/>
              <a:ext cx="1066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4E54CD3-22E8-4A56-90BA-2FDE7748EB6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982440" y="1612985"/>
              <a:ext cx="431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C20282D-1867-492D-B9C3-62E2D6C8AE7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982439" y="1470947"/>
              <a:ext cx="431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6D9CDD-4A71-4B8C-B6B1-3F5FA6061134}"/>
                    </a:ext>
                  </a:extLst>
                </p:cNvPr>
                <p:cNvSpPr txBox="1"/>
                <p:nvPr/>
              </p:nvSpPr>
              <p:spPr>
                <a:xfrm>
                  <a:off x="2319685" y="2827702"/>
                  <a:ext cx="50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6D9CDD-4A71-4B8C-B6B1-3F5FA6061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685" y="2827702"/>
                  <a:ext cx="50687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AA1551D-D42C-421C-B6EE-0114FD189829}"/>
                    </a:ext>
                  </a:extLst>
                </p:cNvPr>
                <p:cNvSpPr txBox="1"/>
                <p:nvPr/>
              </p:nvSpPr>
              <p:spPr>
                <a:xfrm>
                  <a:off x="2123425" y="1885408"/>
                  <a:ext cx="835165" cy="325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𝑟𝑒𝑓𝑙𝑒𝑐𝑡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AA1551D-D42C-421C-B6EE-0114FD189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425" y="1885408"/>
                  <a:ext cx="835165" cy="325025"/>
                </a:xfrm>
                <a:prstGeom prst="rect">
                  <a:avLst/>
                </a:prstGeom>
                <a:blipFill>
                  <a:blip r:embed="rId4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C08F7A2-78F5-4025-BD71-F7186D850CE6}"/>
                    </a:ext>
                  </a:extLst>
                </p:cNvPr>
                <p:cNvSpPr txBox="1"/>
                <p:nvPr/>
              </p:nvSpPr>
              <p:spPr>
                <a:xfrm>
                  <a:off x="4306457" y="1245859"/>
                  <a:ext cx="95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𝑎𝑑𝑖𝑎𝑡𝑒𝑑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C08F7A2-78F5-4025-BD71-F7186D850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6457" y="1245859"/>
                  <a:ext cx="95122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7B4A68-03E7-46DA-8D29-6B613D117E56}"/>
                    </a:ext>
                  </a:extLst>
                </p:cNvPr>
                <p:cNvSpPr txBox="1"/>
                <p:nvPr/>
              </p:nvSpPr>
              <p:spPr>
                <a:xfrm>
                  <a:off x="3716173" y="2111848"/>
                  <a:ext cx="8548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𝑒𝑠𝑡𝑜𝑟𝑒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97B4A68-03E7-46DA-8D29-6B613D117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173" y="2111848"/>
                  <a:ext cx="85484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82BAB28C-FDBE-4043-8E55-640327CB06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0"/>
          <a:stretch/>
        </p:blipFill>
        <p:spPr>
          <a:xfrm>
            <a:off x="5375671" y="1533634"/>
            <a:ext cx="6513346" cy="264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87B7CE-3A76-4BC9-8D96-4EEBBB555BC2}"/>
                  </a:ext>
                </a:extLst>
              </p:cNvPr>
              <p:cNvSpPr txBox="1"/>
              <p:nvPr/>
            </p:nvSpPr>
            <p:spPr>
              <a:xfrm>
                <a:off x="1160641" y="3845620"/>
                <a:ext cx="2860708" cy="325025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=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𝑟𝑒𝑓𝑙𝑒𝑐𝑡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𝑟𝑒𝑠𝑡𝑜𝑟𝑒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𝑟𝑎𝑑𝑖𝑎𝑡𝑒𝑑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A87B7CE-3A76-4BC9-8D96-4EEBBB555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641" y="3845620"/>
                <a:ext cx="2860708" cy="325025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单极子天线分析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7CB758-B531-4945-A1AE-516A46DD650B}"/>
              </a:ext>
            </a:extLst>
          </p:cNvPr>
          <p:cNvGrpSpPr/>
          <p:nvPr/>
        </p:nvGrpSpPr>
        <p:grpSpPr>
          <a:xfrm>
            <a:off x="609599" y="1440129"/>
            <a:ext cx="643468" cy="2744174"/>
            <a:chOff x="609599" y="1816100"/>
            <a:chExt cx="643468" cy="274417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821855F-2BC2-4313-8A5C-11366D2D5301}"/>
                </a:ext>
              </a:extLst>
            </p:cNvPr>
            <p:cNvGrpSpPr/>
            <p:nvPr/>
          </p:nvGrpSpPr>
          <p:grpSpPr>
            <a:xfrm>
              <a:off x="609600" y="1816100"/>
              <a:ext cx="643467" cy="1232874"/>
              <a:chOff x="609600" y="1816100"/>
              <a:chExt cx="643467" cy="1232874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1B9056F-28EE-4B30-9E33-0932A90D44D4}"/>
                  </a:ext>
                </a:extLst>
              </p:cNvPr>
              <p:cNvCxnSpPr/>
              <p:nvPr/>
            </p:nvCxnSpPr>
            <p:spPr>
              <a:xfrm>
                <a:off x="609600" y="3032304"/>
                <a:ext cx="64346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A4EFD82-0247-4FCA-B03D-EE66C3E7F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3067" y="1816100"/>
                <a:ext cx="0" cy="12328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829133-7B30-4FB4-ADAB-777A4FD378EF}"/>
                </a:ext>
              </a:extLst>
            </p:cNvPr>
            <p:cNvCxnSpPr/>
            <p:nvPr/>
          </p:nvCxnSpPr>
          <p:spPr>
            <a:xfrm>
              <a:off x="609599" y="3345839"/>
              <a:ext cx="64346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0198735-BD47-4A8D-8178-A75588C96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066" y="3327400"/>
              <a:ext cx="0" cy="12328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>
            <a:extLst>
              <a:ext uri="{FF2B5EF4-FFF2-40B4-BE49-F238E27FC236}">
                <a16:creationId xmlns:a16="http://schemas.microsoft.com/office/drawing/2014/main" id="{5C6FF0CE-BE8F-46A7-82B2-3088C9CAC7BE}"/>
              </a:ext>
            </a:extLst>
          </p:cNvPr>
          <p:cNvSpPr/>
          <p:nvPr/>
        </p:nvSpPr>
        <p:spPr>
          <a:xfrm>
            <a:off x="949129" y="1440128"/>
            <a:ext cx="1581297" cy="2744161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492D15-9E26-400D-868F-AF926B2E52D8}"/>
              </a:ext>
            </a:extLst>
          </p:cNvPr>
          <p:cNvSpPr txBox="1"/>
          <p:nvPr/>
        </p:nvSpPr>
        <p:spPr>
          <a:xfrm>
            <a:off x="2740783" y="266738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endParaRPr lang="zh-CN" altLang="en-US" sz="1400" dirty="0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9D5D5C11-2F8F-4B36-9278-2F1677147A57}"/>
              </a:ext>
            </a:extLst>
          </p:cNvPr>
          <p:cNvSpPr/>
          <p:nvPr/>
        </p:nvSpPr>
        <p:spPr>
          <a:xfrm>
            <a:off x="1012341" y="1439251"/>
            <a:ext cx="889314" cy="1232875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50D35AED-0189-44A2-879B-2E91100C6A6F}"/>
              </a:ext>
            </a:extLst>
          </p:cNvPr>
          <p:cNvSpPr/>
          <p:nvPr/>
        </p:nvSpPr>
        <p:spPr>
          <a:xfrm>
            <a:off x="1012341" y="2934760"/>
            <a:ext cx="889314" cy="1232875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954D02-3957-472D-B375-77627BF34EA4}"/>
              </a:ext>
            </a:extLst>
          </p:cNvPr>
          <p:cNvSpPr txBox="1"/>
          <p:nvPr/>
        </p:nvSpPr>
        <p:spPr>
          <a:xfrm>
            <a:off x="1897851" y="193150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/4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16305E-9463-4DA2-846C-0A2C48B7C719}"/>
              </a:ext>
            </a:extLst>
          </p:cNvPr>
          <p:cNvSpPr txBox="1"/>
          <p:nvPr/>
        </p:nvSpPr>
        <p:spPr>
          <a:xfrm>
            <a:off x="1897851" y="33652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/4</a:t>
            </a:r>
            <a:endParaRPr lang="zh-CN" altLang="en-US" sz="1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5026DFC-9E35-4540-802F-A48B18135DE7}"/>
              </a:ext>
            </a:extLst>
          </p:cNvPr>
          <p:cNvGrpSpPr/>
          <p:nvPr/>
        </p:nvGrpSpPr>
        <p:grpSpPr>
          <a:xfrm>
            <a:off x="6572489" y="1440129"/>
            <a:ext cx="643468" cy="2744174"/>
            <a:chOff x="609599" y="1816100"/>
            <a:chExt cx="643468" cy="274417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C596285-CBB8-41B9-AC9F-3F2DC9DE1EF3}"/>
                </a:ext>
              </a:extLst>
            </p:cNvPr>
            <p:cNvGrpSpPr/>
            <p:nvPr/>
          </p:nvGrpSpPr>
          <p:grpSpPr>
            <a:xfrm>
              <a:off x="609600" y="1816100"/>
              <a:ext cx="643467" cy="1232874"/>
              <a:chOff x="609600" y="1816100"/>
              <a:chExt cx="643467" cy="1232874"/>
            </a:xfrm>
          </p:grpSpPr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BE41AAEB-2B01-4658-BA9C-02207DA46B0C}"/>
                  </a:ext>
                </a:extLst>
              </p:cNvPr>
              <p:cNvCxnSpPr/>
              <p:nvPr/>
            </p:nvCxnSpPr>
            <p:spPr>
              <a:xfrm>
                <a:off x="609600" y="3032304"/>
                <a:ext cx="64346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E47F7A6-077B-4477-9A9F-CADC628B8B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3067" y="1816100"/>
                <a:ext cx="0" cy="12328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30F7659-8CEF-403D-BD5F-D6C2E83DD767}"/>
                </a:ext>
              </a:extLst>
            </p:cNvPr>
            <p:cNvCxnSpPr/>
            <p:nvPr/>
          </p:nvCxnSpPr>
          <p:spPr>
            <a:xfrm>
              <a:off x="609599" y="3345839"/>
              <a:ext cx="64346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B0DB147-7F3B-4954-BC97-7169D47E4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066" y="3327400"/>
              <a:ext cx="0" cy="12328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弧形 30">
            <a:extLst>
              <a:ext uri="{FF2B5EF4-FFF2-40B4-BE49-F238E27FC236}">
                <a16:creationId xmlns:a16="http://schemas.microsoft.com/office/drawing/2014/main" id="{CABAF222-76EE-4CB4-99DE-1D4616D67BE4}"/>
              </a:ext>
            </a:extLst>
          </p:cNvPr>
          <p:cNvSpPr/>
          <p:nvPr/>
        </p:nvSpPr>
        <p:spPr>
          <a:xfrm>
            <a:off x="6912019" y="1440128"/>
            <a:ext cx="1581297" cy="2744161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D4B69A-B51B-4652-8CD3-E44DFEEDF8A9}"/>
              </a:ext>
            </a:extLst>
          </p:cNvPr>
          <p:cNvSpPr txBox="1"/>
          <p:nvPr/>
        </p:nvSpPr>
        <p:spPr>
          <a:xfrm>
            <a:off x="8703673" y="235960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endParaRPr lang="zh-CN" altLang="en-US" sz="1400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222C49AA-9AD6-4DAF-BB9B-A8902463EC44}"/>
              </a:ext>
            </a:extLst>
          </p:cNvPr>
          <p:cNvSpPr/>
          <p:nvPr/>
        </p:nvSpPr>
        <p:spPr>
          <a:xfrm>
            <a:off x="6975231" y="1439251"/>
            <a:ext cx="889314" cy="1232875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F5BF8788-630F-48CD-BE8D-1D7B7FAB3CF2}"/>
              </a:ext>
            </a:extLst>
          </p:cNvPr>
          <p:cNvSpPr/>
          <p:nvPr/>
        </p:nvSpPr>
        <p:spPr>
          <a:xfrm>
            <a:off x="6975231" y="2934760"/>
            <a:ext cx="889314" cy="1232875"/>
          </a:xfrm>
          <a:prstGeom prst="arc">
            <a:avLst>
              <a:gd name="adj1" fmla="val 16389838"/>
              <a:gd name="adj2" fmla="val 524874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6A9552-D97A-4942-B653-05AE2A97E5F3}"/>
              </a:ext>
            </a:extLst>
          </p:cNvPr>
          <p:cNvSpPr txBox="1"/>
          <p:nvPr/>
        </p:nvSpPr>
        <p:spPr>
          <a:xfrm>
            <a:off x="7860741" y="193150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/4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DABE7D-7DA5-4485-8404-9C782F895422}"/>
              </a:ext>
            </a:extLst>
          </p:cNvPr>
          <p:cNvSpPr txBox="1"/>
          <p:nvPr/>
        </p:nvSpPr>
        <p:spPr>
          <a:xfrm>
            <a:off x="7860741" y="33652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/4</a:t>
            </a:r>
            <a:endParaRPr lang="zh-CN" altLang="en-US" sz="1400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84D038BE-48F8-460C-BED0-542828AA423C}"/>
              </a:ext>
            </a:extLst>
          </p:cNvPr>
          <p:cNvSpPr/>
          <p:nvPr/>
        </p:nvSpPr>
        <p:spPr>
          <a:xfrm>
            <a:off x="3426106" y="2725765"/>
            <a:ext cx="1041722" cy="1859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3F2F440-79F0-49DD-9D38-97C281CAB6DC}"/>
              </a:ext>
            </a:extLst>
          </p:cNvPr>
          <p:cNvCxnSpPr/>
          <p:nvPr/>
        </p:nvCxnSpPr>
        <p:spPr>
          <a:xfrm>
            <a:off x="5011694" y="2818747"/>
            <a:ext cx="51623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7F227EC-6261-4E4A-B9D7-DC8B7406DE79}"/>
              </a:ext>
            </a:extLst>
          </p:cNvPr>
          <p:cNvSpPr txBox="1"/>
          <p:nvPr/>
        </p:nvSpPr>
        <p:spPr>
          <a:xfrm>
            <a:off x="9917775" y="1901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无限大地平面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DD9084B-6520-41F5-B7A0-3609DFD9B564}"/>
              </a:ext>
            </a:extLst>
          </p:cNvPr>
          <p:cNvCxnSpPr>
            <a:stCxn id="40" idx="2"/>
          </p:cNvCxnSpPr>
          <p:nvPr/>
        </p:nvCxnSpPr>
        <p:spPr>
          <a:xfrm flipH="1">
            <a:off x="9896354" y="2209576"/>
            <a:ext cx="652363" cy="6026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62863CD-B24F-4404-9355-AB20BA1B4152}"/>
              </a:ext>
            </a:extLst>
          </p:cNvPr>
          <p:cNvSpPr txBox="1"/>
          <p:nvPr/>
        </p:nvSpPr>
        <p:spPr>
          <a:xfrm>
            <a:off x="609599" y="8688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对称偶极子天线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66698B-E2B0-4C19-9A6F-2902D7045999}"/>
              </a:ext>
            </a:extLst>
          </p:cNvPr>
          <p:cNvSpPr txBox="1"/>
          <p:nvPr/>
        </p:nvSpPr>
        <p:spPr>
          <a:xfrm>
            <a:off x="6674782" y="8927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单极子天线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92B78F-EE46-406E-A0BC-C322E81BD266}"/>
              </a:ext>
            </a:extLst>
          </p:cNvPr>
          <p:cNvSpPr txBox="1"/>
          <p:nvPr/>
        </p:nvSpPr>
        <p:spPr>
          <a:xfrm>
            <a:off x="432599" y="4466101"/>
            <a:ext cx="11245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当存在一个无限大的地平面时，根据镜像原理，单极子天线会在地平面的另外一侧产生一个镜像的阵子，此时性能可等效于偶极子天线；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地平面一般指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的参考地，此时地也是天线的一部分，参与辐射；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在使用单极子天线时，应尽量保证地平面的尺寸（即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铺地的尺寸）；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实际工程应用中，根据天线的最低工作频率，尽量保证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某一个方向上的长度大于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0.4×</a:t>
            </a:r>
            <a:r>
              <a:rPr lang="el-GR" altLang="zh-CN" sz="14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cs typeface="Calibri" panose="020F0502020204030204" pitchFamily="34" charset="0"/>
              </a:rPr>
              <a:t>λ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，同时应尽量保证铺地的完整性；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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如果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PCB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的尺寸受限，此时应尽量增加天线辐射体的长度；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CA5DCF-8708-4720-8C6C-0B1E75F72AE5}"/>
              </a:ext>
            </a:extLst>
          </p:cNvPr>
          <p:cNvSpPr txBox="1"/>
          <p:nvPr/>
        </p:nvSpPr>
        <p:spPr>
          <a:xfrm>
            <a:off x="432599" y="18785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辐射体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828065-8150-4577-A0BA-A95EEF54EB5E}"/>
              </a:ext>
            </a:extLst>
          </p:cNvPr>
          <p:cNvSpPr txBox="1"/>
          <p:nvPr/>
        </p:nvSpPr>
        <p:spPr>
          <a:xfrm>
            <a:off x="432599" y="32958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地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517E42-341A-49F4-BC89-34FCD8551BE5}"/>
              </a:ext>
            </a:extLst>
          </p:cNvPr>
          <p:cNvSpPr txBox="1"/>
          <p:nvPr/>
        </p:nvSpPr>
        <p:spPr>
          <a:xfrm>
            <a:off x="6440012" y="19349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辐射体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1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天线的工作频率分析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333266-1789-4F1B-9AC0-8F505A5A287C}"/>
              </a:ext>
            </a:extLst>
          </p:cNvPr>
          <p:cNvSpPr txBox="1"/>
          <p:nvPr/>
        </p:nvSpPr>
        <p:spPr>
          <a:xfrm>
            <a:off x="191339" y="868710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偶极子辐射体的长度及工作频率可以按以下方程计算：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E05B73-A37D-4231-84DE-F36F993AECCE}"/>
                  </a:ext>
                </a:extLst>
              </p:cNvPr>
              <p:cNvSpPr txBox="1"/>
              <p:nvPr/>
            </p:nvSpPr>
            <p:spPr>
              <a:xfrm>
                <a:off x="1742468" y="1310317"/>
                <a:ext cx="1403526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E05B73-A37D-4231-84DE-F36F993A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68" y="1310317"/>
                <a:ext cx="1403526" cy="1138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41B5356-B432-4D56-96E6-C7D263317842}"/>
                  </a:ext>
                </a:extLst>
              </p:cNvPr>
              <p:cNvSpPr txBox="1"/>
              <p:nvPr/>
            </p:nvSpPr>
            <p:spPr>
              <a:xfrm>
                <a:off x="6940103" y="1358920"/>
                <a:ext cx="1403526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3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36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latin typeface="Calibri" panose="020F0502020204030204" pitchFamily="34" charset="0"/>
                  <a:ea typeface="宋体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41B5356-B432-4D56-96E6-C7D263317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03" y="1358920"/>
                <a:ext cx="1403526" cy="1040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8BF263F-86B0-43F8-A3EB-1C857B3D452C}"/>
              </a:ext>
            </a:extLst>
          </p:cNvPr>
          <p:cNvSpPr txBox="1"/>
          <p:nvPr/>
        </p:nvSpPr>
        <p:spPr>
          <a:xfrm>
            <a:off x="4771179" y="172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或者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015E9D-2485-4339-925E-0000CD0D0E63}"/>
                  </a:ext>
                </a:extLst>
              </p:cNvPr>
              <p:cNvSpPr txBox="1"/>
              <p:nvPr/>
            </p:nvSpPr>
            <p:spPr>
              <a:xfrm>
                <a:off x="191339" y="2765860"/>
                <a:ext cx="10763459" cy="2709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其中，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c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为光速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,f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为天线工作频率，</a:t>
                </a:r>
                <a:r>
                  <a:rPr lang="el-GR" altLang="zh-CN" sz="1400" dirty="0">
                    <a:solidFill>
                      <a:schemeClr val="accent1">
                        <a:lumMod val="75000"/>
                      </a:schemeClr>
                    </a:solidFill>
                    <a:ea typeface="宋体" panose="02010600030101010101" pitchFamily="2" charset="-122"/>
                    <a:cs typeface="Calibri" panose="020F0502020204030204" pitchFamily="34" charset="0"/>
                  </a:rPr>
                  <a:t>λ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为该频率对应的波长，即某一频率下偶极子辐射体的长度为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140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zh-CN" altLang="en-US" sz="14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140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zh-CN" altLang="en-US" sz="14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但是需要注意：上式中求出的波长为空气中的波长，如果天线有外壳或者天线附在其他材质物体表面时，其波长变为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14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altLang="zh-CN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1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CN" sz="1400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4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为材料的介电常数，一般来说空气的介电常数等于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，而常用材料的介电常数大于</a:t>
                </a:r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1</a:t>
                </a:r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，故天线会比在空气中短一些；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4472C4">
                        <a:lumMod val="75000"/>
                      </a:srgb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修改后危化传感器部分天线辐射体的长度为</a:t>
                </a:r>
                <a:r>
                  <a:rPr lang="en-US" altLang="zh-CN" sz="1400" dirty="0">
                    <a:solidFill>
                      <a:srgbClr val="4472C4">
                        <a:lumMod val="75000"/>
                      </a:srgb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82mm</a:t>
                </a:r>
                <a:r>
                  <a:rPr lang="zh-CN" altLang="en-US" sz="1400" dirty="0">
                    <a:solidFill>
                      <a:srgbClr val="4472C4">
                        <a:lumMod val="75000"/>
                      </a:srgb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，显示器部分天线长度为</a:t>
                </a:r>
                <a:r>
                  <a:rPr lang="en-US" altLang="zh-CN" sz="1400" dirty="0">
                    <a:solidFill>
                      <a:srgbClr val="4472C4">
                        <a:lumMod val="75000"/>
                      </a:srgb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76mm</a:t>
                </a:r>
                <a:r>
                  <a:rPr lang="en-US" altLang="zh-CN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(868.35MHz</a:t>
                </a:r>
                <a:r>
                  <a:rPr lang="zh-CN" altLang="en-US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的</a:t>
                </a:r>
                <a:r>
                  <a:rPr lang="el-GR" altLang="zh-CN" sz="1400" dirty="0">
                    <a:solidFill>
                      <a:srgbClr val="4472C4">
                        <a:lumMod val="75000"/>
                      </a:srgbClr>
                    </a:solidFill>
                    <a:ea typeface="宋体" panose="02010600030101010101" pitchFamily="2" charset="-122"/>
                    <a:cs typeface="Calibri" panose="020F0502020204030204" pitchFamily="34" charset="0"/>
                  </a:rPr>
                  <a:t>λ </a:t>
                </a:r>
                <a:r>
                  <a:rPr lang="en-US" altLang="zh-CN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/4</a:t>
                </a:r>
                <a:r>
                  <a:rPr lang="zh-CN" altLang="en-US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为</a:t>
                </a:r>
                <a:r>
                  <a:rPr lang="en-US" altLang="zh-CN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86mm)</a:t>
                </a:r>
                <a:r>
                  <a:rPr lang="zh-CN" altLang="en-US" sz="1400" dirty="0">
                    <a:solidFill>
                      <a:srgbClr val="4472C4">
                        <a:lumMod val="75000"/>
                      </a:srgb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Calibri" panose="020F0502020204030204" pitchFamily="34" charset="0"/>
                  </a:rPr>
                  <a:t>；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015E9D-2485-4339-925E-0000CD0D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9" y="2765860"/>
                <a:ext cx="10763459" cy="2709011"/>
              </a:xfrm>
              <a:prstGeom prst="rect">
                <a:avLst/>
              </a:prstGeom>
              <a:blipFill>
                <a:blip r:embed="rId4"/>
                <a:stretch>
                  <a:fillRect l="-736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36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天线的工作频率分析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333266-1789-4F1B-9AC0-8F505A5A287C}"/>
              </a:ext>
            </a:extLst>
          </p:cNvPr>
          <p:cNvSpPr txBox="1"/>
          <p:nvPr/>
        </p:nvSpPr>
        <p:spPr>
          <a:xfrm>
            <a:off x="191339" y="868710"/>
            <a:ext cx="700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天线可以用其分布参数等效为一个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LC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回路，因此不同的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LC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取值会对应不同的工作频率；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090760-8030-4747-AD63-D92D43C43E38}"/>
              </a:ext>
            </a:extLst>
          </p:cNvPr>
          <p:cNvGrpSpPr/>
          <p:nvPr/>
        </p:nvGrpSpPr>
        <p:grpSpPr>
          <a:xfrm>
            <a:off x="510267" y="1312276"/>
            <a:ext cx="2113618" cy="1786090"/>
            <a:chOff x="6440012" y="1269726"/>
            <a:chExt cx="2113618" cy="178609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1A3843B-5D28-48E3-986A-AFAAD78E1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957" y="1677198"/>
              <a:ext cx="0" cy="12328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0B26AF-7EC6-49A7-A432-689F5C030ECD}"/>
                </a:ext>
              </a:extLst>
            </p:cNvPr>
            <p:cNvCxnSpPr>
              <a:cxnSpLocks/>
            </p:cNvCxnSpPr>
            <p:nvPr/>
          </p:nvCxnSpPr>
          <p:spPr>
            <a:xfrm>
              <a:off x="6674783" y="3055816"/>
              <a:ext cx="15172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C0DF34C-1F5C-48C4-94C0-3CA8592A2A63}"/>
                </a:ext>
              </a:extLst>
            </p:cNvPr>
            <p:cNvSpPr txBox="1"/>
            <p:nvPr/>
          </p:nvSpPr>
          <p:spPr>
            <a:xfrm>
              <a:off x="7830355" y="21388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地平面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5DD9257-EAF9-4185-A26A-F056EE4CAACD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7808935" y="2446645"/>
              <a:ext cx="383058" cy="6026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995F86-BAAF-4D4B-ADF3-779C5FA7F2C3}"/>
                </a:ext>
              </a:extLst>
            </p:cNvPr>
            <p:cNvSpPr txBox="1"/>
            <p:nvPr/>
          </p:nvSpPr>
          <p:spPr>
            <a:xfrm>
              <a:off x="6674783" y="126972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单极子天线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157258D-0A9F-4614-BF1F-C341F8C3DACB}"/>
                </a:ext>
              </a:extLst>
            </p:cNvPr>
            <p:cNvSpPr txBox="1"/>
            <p:nvPr/>
          </p:nvSpPr>
          <p:spPr>
            <a:xfrm>
              <a:off x="6440012" y="217203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辐射体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89519C22-E99E-4509-AD9C-7399F569DC1F}"/>
              </a:ext>
            </a:extLst>
          </p:cNvPr>
          <p:cNvSpPr/>
          <p:nvPr/>
        </p:nvSpPr>
        <p:spPr>
          <a:xfrm>
            <a:off x="2844215" y="2121602"/>
            <a:ext cx="1041722" cy="1859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1A29E21-C51C-48BB-855C-DFD7C7E7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95" y="1265192"/>
            <a:ext cx="2255858" cy="189878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2928979-3CB7-47CC-991D-C4D0172550E6}"/>
              </a:ext>
            </a:extLst>
          </p:cNvPr>
          <p:cNvSpPr txBox="1"/>
          <p:nvPr/>
        </p:nvSpPr>
        <p:spPr>
          <a:xfrm>
            <a:off x="191339" y="3406571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如果改变天线的形状，使辐射体与地面平行，如下图所示：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6A01A13-6277-49E1-9E29-ED9CCEF73600}"/>
              </a:ext>
            </a:extLst>
          </p:cNvPr>
          <p:cNvGrpSpPr/>
          <p:nvPr/>
        </p:nvGrpSpPr>
        <p:grpSpPr>
          <a:xfrm>
            <a:off x="270871" y="3920307"/>
            <a:ext cx="2632349" cy="1786090"/>
            <a:chOff x="6206857" y="1269726"/>
            <a:chExt cx="2632349" cy="178609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04A4B7C-8B71-4EDC-AD53-623504F60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957" y="2369665"/>
              <a:ext cx="0" cy="5404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54B0D52-7866-4426-A5DC-DFE72E81C8E6}"/>
                </a:ext>
              </a:extLst>
            </p:cNvPr>
            <p:cNvCxnSpPr>
              <a:cxnSpLocks/>
            </p:cNvCxnSpPr>
            <p:nvPr/>
          </p:nvCxnSpPr>
          <p:spPr>
            <a:xfrm>
              <a:off x="6674783" y="3055816"/>
              <a:ext cx="2164423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6E4BA8A-5F88-44DC-BD12-36D65BF3D6B2}"/>
                </a:ext>
              </a:extLst>
            </p:cNvPr>
            <p:cNvSpPr txBox="1"/>
            <p:nvPr/>
          </p:nvSpPr>
          <p:spPr>
            <a:xfrm>
              <a:off x="6206857" y="236966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地平面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029A52C-9C53-498A-B8F9-844A902545F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6568495" y="2677442"/>
              <a:ext cx="313021" cy="37837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7857214-62CC-43B3-AD83-6B503196B225}"/>
                </a:ext>
              </a:extLst>
            </p:cNvPr>
            <p:cNvSpPr txBox="1"/>
            <p:nvPr/>
          </p:nvSpPr>
          <p:spPr>
            <a:xfrm>
              <a:off x="6674783" y="126972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单极子天线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19AEFBC-B74E-42E7-9F05-22145554D9C5}"/>
                </a:ext>
              </a:extLst>
            </p:cNvPr>
            <p:cNvSpPr txBox="1"/>
            <p:nvPr/>
          </p:nvSpPr>
          <p:spPr>
            <a:xfrm>
              <a:off x="7863420" y="198114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  <a:cs typeface="Calibri" panose="020F0502020204030204" pitchFamily="34" charset="0"/>
                </a:rPr>
                <a:t>辐射体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5BF4D13-B460-4555-9DE3-D0191B2CA338}"/>
              </a:ext>
            </a:extLst>
          </p:cNvPr>
          <p:cNvCxnSpPr>
            <a:cxnSpLocks/>
          </p:cNvCxnSpPr>
          <p:nvPr/>
        </p:nvCxnSpPr>
        <p:spPr>
          <a:xfrm>
            <a:off x="1260929" y="5021497"/>
            <a:ext cx="1215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5F75A99-AF16-4799-8BAF-DCF8DCEE0CEE}"/>
              </a:ext>
            </a:extLst>
          </p:cNvPr>
          <p:cNvSpPr txBox="1"/>
          <p:nvPr/>
        </p:nvSpPr>
        <p:spPr>
          <a:xfrm>
            <a:off x="191339" y="6049754"/>
            <a:ext cx="539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一定会引起分布参数的改变，从而导致天线的工作频率发生变化；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天线的工作频率分析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102422-639E-4434-9FC4-67C9825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7" y="1593272"/>
            <a:ext cx="4895273" cy="36714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A95D1F-C27B-4686-A17F-061C4621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3758089"/>
            <a:ext cx="4895273" cy="27535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CE5B80-A0F7-4B49-BDB3-F3DE2B07A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5" y="868710"/>
            <a:ext cx="4895273" cy="275359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5BC593-FC82-45EC-8F25-1A74089DE251}"/>
              </a:ext>
            </a:extLst>
          </p:cNvPr>
          <p:cNvCxnSpPr/>
          <p:nvPr/>
        </p:nvCxnSpPr>
        <p:spPr>
          <a:xfrm>
            <a:off x="4082473" y="2429164"/>
            <a:ext cx="4996872" cy="1459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37DA584-D7A1-4FED-BE4B-9DEF95D00588}"/>
              </a:ext>
            </a:extLst>
          </p:cNvPr>
          <p:cNvCxnSpPr>
            <a:cxnSpLocks/>
          </p:cNvCxnSpPr>
          <p:nvPr/>
        </p:nvCxnSpPr>
        <p:spPr>
          <a:xfrm flipV="1">
            <a:off x="4712278" y="2567709"/>
            <a:ext cx="3553113" cy="2327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1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天线的匹配导致天线工作频率的变化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333266-1789-4F1B-9AC0-8F505A5A287C}"/>
              </a:ext>
            </a:extLst>
          </p:cNvPr>
          <p:cNvSpPr txBox="1"/>
          <p:nvPr/>
        </p:nvSpPr>
        <p:spPr>
          <a:xfrm>
            <a:off x="191339" y="868710"/>
            <a:ext cx="6891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天线需要通过匹配网络来使接收的能量最多，反射的能量最少；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一般射频及天线网络阻抗为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50</a:t>
            </a:r>
            <a:r>
              <a:rPr lang="el-GR" altLang="zh-CN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，当天线与前端不匹配时，会有一部分能量损失；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C53418-4F67-4EE1-B784-CD827907F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24292" r="19292" b="7711"/>
          <a:stretch/>
        </p:blipFill>
        <p:spPr>
          <a:xfrm>
            <a:off x="191339" y="1958109"/>
            <a:ext cx="5223695" cy="3363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52C0FE-74C9-44D2-B01A-0559CBAC3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74" y="2664610"/>
            <a:ext cx="4030812" cy="25373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006799-FA5A-43BC-B316-C667DB64DF37}"/>
              </a:ext>
            </a:extLst>
          </p:cNvPr>
          <p:cNvSpPr txBox="1"/>
          <p:nvPr/>
        </p:nvSpPr>
        <p:spPr>
          <a:xfrm>
            <a:off x="3650257" y="3695489"/>
            <a:ext cx="14730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 1 -&gt; C=10pF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 2 -&gt; C=20pF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 3 -&gt; C=50pF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4B249D-BFDB-4FE1-ADC1-34256F4E4CEF}"/>
              </a:ext>
            </a:extLst>
          </p:cNvPr>
          <p:cNvSpPr txBox="1"/>
          <p:nvPr/>
        </p:nvSpPr>
        <p:spPr>
          <a:xfrm>
            <a:off x="191339" y="5640578"/>
            <a:ext cx="11424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上图中天线使用相同的匹配拓扑网络，仅改变串联电容的值，可以观察到天线的工作频率发生变化（或者说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868.35MHz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的阻抗发生变化）；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一般来说采购天线的阻抗不会完全等于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50</a:t>
            </a:r>
            <a:r>
              <a:rPr lang="zh-CN" altLang="zh-CN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Ω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，而且阻抗及工作频率会受到地平面尺寸的影响，因此匹配网络需要在实际应用时作出调整；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61DC5FA-7F88-449D-A6A6-A48390793D8B}"/>
              </a:ext>
            </a:extLst>
          </p:cNvPr>
          <p:cNvSpPr/>
          <p:nvPr/>
        </p:nvSpPr>
        <p:spPr>
          <a:xfrm>
            <a:off x="7191021" y="3170799"/>
            <a:ext cx="835379" cy="8240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16947A-34D4-4DDE-9859-1ED9CF2BCD75}"/>
              </a:ext>
            </a:extLst>
          </p:cNvPr>
          <p:cNvCxnSpPr>
            <a:cxnSpLocks/>
          </p:cNvCxnSpPr>
          <p:nvPr/>
        </p:nvCxnSpPr>
        <p:spPr>
          <a:xfrm>
            <a:off x="191339" y="732920"/>
            <a:ext cx="419546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93576F7-99B5-4115-8470-80207C034418}"/>
              </a:ext>
            </a:extLst>
          </p:cNvPr>
          <p:cNvSpPr txBox="1"/>
          <p:nvPr/>
        </p:nvSpPr>
        <p:spPr>
          <a:xfrm>
            <a:off x="191339" y="13546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天线的匹配导致天线工作频率的变化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333266-1789-4F1B-9AC0-8F505A5A287C}"/>
              </a:ext>
            </a:extLst>
          </p:cNvPr>
          <p:cNvSpPr txBox="1"/>
          <p:nvPr/>
        </p:nvSpPr>
        <p:spPr>
          <a:xfrm>
            <a:off x="679611" y="1672273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修改后危化传感器使用的匹配网络如下所示：</a:t>
            </a:r>
            <a:endParaRPr lang="en-US" altLang="zh-CN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4B249D-BFDB-4FE1-ADC1-34256F4E4CEF}"/>
              </a:ext>
            </a:extLst>
          </p:cNvPr>
          <p:cNvSpPr txBox="1"/>
          <p:nvPr/>
        </p:nvSpPr>
        <p:spPr>
          <a:xfrm>
            <a:off x="6733151" y="1672272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修改后危化显示器使用的匹配网络如下所示：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068530-B3BC-4F35-8E4A-FD888DCE9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1" y="2529012"/>
            <a:ext cx="5039480" cy="3091392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CDAF61-935E-4CB0-A568-F5A94E332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151" y="2529012"/>
            <a:ext cx="4649388" cy="3091392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43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1479</Words>
  <Application>Microsoft Office PowerPoint</Application>
  <PresentationFormat>宽屏</PresentationFormat>
  <Paragraphs>179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80</cp:revision>
  <dcterms:created xsi:type="dcterms:W3CDTF">2018-05-12T05:59:14Z</dcterms:created>
  <dcterms:modified xsi:type="dcterms:W3CDTF">2018-05-14T06:56:19Z</dcterms:modified>
</cp:coreProperties>
</file>