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1202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62424" y="4687888"/>
            <a:ext cx="6505575" cy="6651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1302327"/>
            <a:ext cx="10515600" cy="480183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6508" y="1749024"/>
            <a:ext cx="9497291" cy="44279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4825" y="2462289"/>
            <a:ext cx="7032626" cy="1772637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4825" y="4261915"/>
            <a:ext cx="7032626" cy="62098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72457" y="1939636"/>
            <a:ext cx="4408798" cy="42373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45002" y="1939636"/>
            <a:ext cx="4408798" cy="42373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260539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084450"/>
            <a:ext cx="5157787" cy="40420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260539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084450"/>
            <a:ext cx="5183188" cy="40420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21B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wrap="square">
            <a:normAutofit/>
          </a:bodyPr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wrap="square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wrap="square">
            <a:normAutofit/>
          </a:bodyPr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0" y="1656584"/>
            <a:ext cx="10627032" cy="5201416"/>
          </a:xfrm>
          <a:custGeom>
            <a:avLst/>
            <a:gdLst>
              <a:gd name="connsiteX0" fmla="*/ 1384909 w 10627032"/>
              <a:gd name="connsiteY0" fmla="*/ 0 h 5201416"/>
              <a:gd name="connsiteX1" fmla="*/ 10627032 w 10627032"/>
              <a:gd name="connsiteY1" fmla="*/ 2750712 h 5201416"/>
              <a:gd name="connsiteX2" fmla="*/ 9110391 w 10627032"/>
              <a:gd name="connsiteY2" fmla="*/ 5201416 h 5201416"/>
              <a:gd name="connsiteX3" fmla="*/ 0 w 10627032"/>
              <a:gd name="connsiteY3" fmla="*/ 5201416 h 5201416"/>
              <a:gd name="connsiteX4" fmla="*/ 0 w 10627032"/>
              <a:gd name="connsiteY4" fmla="*/ 1919631 h 5201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7032" h="5201416">
                <a:moveTo>
                  <a:pt x="1384909" y="0"/>
                </a:moveTo>
                <a:lnTo>
                  <a:pt x="10627032" y="2750712"/>
                </a:lnTo>
                <a:lnTo>
                  <a:pt x="9110391" y="5201416"/>
                </a:lnTo>
                <a:lnTo>
                  <a:pt x="0" y="5201416"/>
                </a:lnTo>
                <a:lnTo>
                  <a:pt x="0" y="1919631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20287" y="1333756"/>
            <a:ext cx="9551427" cy="3103217"/>
          </a:xfrm>
          <a:prstGeom prst="roundRect">
            <a:avLst>
              <a:gd name="adj" fmla="val 57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15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20287" y="1333755"/>
            <a:ext cx="9551428" cy="3103217"/>
          </a:xfrm>
        </p:spPr>
        <p:txBody>
          <a:bodyPr wrap="square">
            <a:normAutofit/>
          </a:bodyPr>
          <a:lstStyle>
            <a:lvl1pPr algn="ctr">
              <a:defRPr sz="115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21B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05200" y="1479600"/>
            <a:ext cx="8182800" cy="3880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14000" y="5598000"/>
            <a:ext cx="9561600" cy="7560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64435" y="1191491"/>
            <a:ext cx="1489365" cy="4985472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191491"/>
            <a:ext cx="8721435" cy="49854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61925"/>
            <a:ext cx="10515600" cy="704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38250"/>
            <a:ext cx="10515600" cy="493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548437"/>
            <a:ext cx="27432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48437"/>
            <a:ext cx="41148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548437"/>
            <a:ext cx="27432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60045" indent="-360045" algn="just" defTabSz="914400" rtl="0" eaLnBrk="1" latinLnBrk="0" hangingPunct="1">
        <a:lnSpc>
          <a:spcPct val="130000"/>
        </a:lnSpc>
        <a:spcBef>
          <a:spcPts val="1200"/>
        </a:spcBef>
        <a:buFont typeface="Wingdings" panose="05000000000000000000" pitchFamily="2" charset="2"/>
        <a:buChar char="±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02945" indent="-342900" algn="just" defTabSz="91440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421765" y="911860"/>
            <a:ext cx="9246235" cy="2387600"/>
          </a:xfrm>
        </p:spPr>
        <p:txBody>
          <a:bodyPr/>
          <a:p>
            <a:r>
              <a:rPr lang="en-US" altLang="zh-CN" dirty="0"/>
              <a:t>ISM</a:t>
            </a:r>
            <a:r>
              <a:rPr lang="zh-CN" altLang="en-US" dirty="0"/>
              <a:t>频段无线通信开发方法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162425" y="4688205"/>
            <a:ext cx="6505575" cy="1247775"/>
          </a:xfrm>
        </p:spPr>
        <p:txBody>
          <a:bodyPr>
            <a:normAutofit fontScale="90000"/>
          </a:bodyPr>
          <a:p>
            <a:r>
              <a:rPr lang="zh-CN" altLang="en-US" dirty="0"/>
              <a:t>北京中聚高科科技有限公司</a:t>
            </a:r>
            <a:endParaRPr lang="zh-CN" altLang="en-US" dirty="0"/>
          </a:p>
          <a:p>
            <a:r>
              <a:rPr lang="en-US" altLang="zh-CN" dirty="0"/>
              <a:t>2017/08/23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CMT2119A</a:t>
            </a:r>
            <a:r>
              <a:rPr lang="zh-CN" altLang="en-US"/>
              <a:t>发送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20345" t="13810" r="37561" b="26846"/>
          <a:stretch>
            <a:fillRect/>
          </a:stretch>
        </p:blipFill>
        <p:spPr>
          <a:xfrm>
            <a:off x="582295" y="867410"/>
            <a:ext cx="7894955" cy="57511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发送</a:t>
            </a:r>
            <a:r>
              <a:rPr lang="en-US" altLang="zh-CN"/>
              <a:t>/</a:t>
            </a:r>
            <a:r>
              <a:rPr lang="zh-CN" altLang="en-US"/>
              <a:t>接收流程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29219" t="36899" r="28848" b="19246"/>
          <a:stretch>
            <a:fillRect/>
          </a:stretch>
        </p:blipFill>
        <p:spPr>
          <a:xfrm>
            <a:off x="1035050" y="1389380"/>
            <a:ext cx="10159365" cy="48025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CMT2219</a:t>
            </a:r>
            <a:r>
              <a:rPr lang="zh-CN" altLang="en-US"/>
              <a:t>参数配置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19853" t="9135" r="16191" b="8433"/>
          <a:stretch>
            <a:fillRect/>
          </a:stretch>
        </p:blipFill>
        <p:spPr>
          <a:xfrm>
            <a:off x="1896745" y="1091565"/>
            <a:ext cx="8397875" cy="5397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CMT2219</a:t>
            </a:r>
            <a:r>
              <a:rPr lang="zh-CN" altLang="en-US"/>
              <a:t>初始化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18369" t="20250" r="242" b="35035"/>
          <a:stretch>
            <a:fillRect/>
          </a:stretch>
        </p:blipFill>
        <p:spPr>
          <a:xfrm>
            <a:off x="932180" y="1558290"/>
            <a:ext cx="10067925" cy="3830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CMT2219</a:t>
            </a:r>
            <a:r>
              <a:rPr lang="zh-CN" altLang="en-US"/>
              <a:t>数据读取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22152" t="12649" r="73" b="30647"/>
          <a:stretch>
            <a:fillRect/>
          </a:stretch>
        </p:blipFill>
        <p:spPr>
          <a:xfrm>
            <a:off x="1372870" y="1584325"/>
            <a:ext cx="9161780" cy="40506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ISM</a:t>
            </a:r>
            <a:r>
              <a:rPr lang="zh-CN" altLang="en-US"/>
              <a:t>频段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1346603" y="2167489"/>
          <a:ext cx="949833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6110"/>
                <a:gridCol w="3166110"/>
                <a:gridCol w="316611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频率范围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中心频率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地区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433.05–434.79 MHz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433.92 MHz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受限，欧洲通用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868 ~ 868.6 MHz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868.3 MHz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受限，欧洲通用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902–928 MHz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915 MHz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受限，美国通用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2.420–2.4835GHz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2.450 GHz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全球</a:t>
                      </a:r>
                      <a:r>
                        <a:rPr lang="zh-CN" altLang="en-US"/>
                        <a:t>通用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868MHz</a:t>
            </a:r>
            <a:r>
              <a:rPr lang="zh-CN" altLang="en-US"/>
              <a:t>使用合法性问题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8845" y="1102360"/>
            <a:ext cx="10434955" cy="5074285"/>
          </a:xfrm>
        </p:spPr>
        <p:txBody>
          <a:bodyPr>
            <a:normAutofit fontScale="60000"/>
          </a:bodyPr>
          <a:p>
            <a:r>
              <a:rPr lang="zh-CN" altLang="en-US"/>
              <a:t>信无函〔2008〕44 号 </a:t>
            </a:r>
            <a:endParaRPr lang="zh-CN" altLang="en-US"/>
          </a:p>
          <a:p>
            <a:r>
              <a:rPr lang="zh-CN" altLang="en-US"/>
              <a:t>关于增加 800MHz 频段微功率（短距离）无线电应用工作频率的通知 </a:t>
            </a:r>
            <a:endParaRPr lang="zh-CN" altLang="en-US"/>
          </a:p>
          <a:p>
            <a:r>
              <a:rPr lang="zh-CN" altLang="en-US"/>
              <a:t>各省、自治区、直辖市无线电管理办公室（局）：  </a:t>
            </a:r>
            <a:endParaRPr lang="zh-CN" altLang="en-US"/>
          </a:p>
          <a:p>
            <a:r>
              <a:rPr lang="zh-CN" altLang="en-US"/>
              <a:t>        为促进微功率（短距离）无线电技术的发展，满足社会需求，根据我国频率划分和使用情况，经研究，为微功率（短距离）无线电应用增加 868-868.6 MHz 工作频率。具体事宜通知如下： </a:t>
            </a:r>
            <a:endParaRPr lang="zh-CN" altLang="en-US"/>
          </a:p>
          <a:p>
            <a:r>
              <a:rPr lang="zh-CN" altLang="en-US"/>
              <a:t>        一、该频段微功率（短距离）无线电设备的射频要求： </a:t>
            </a:r>
            <a:endParaRPr lang="zh-CN" altLang="en-US"/>
          </a:p>
          <a:p>
            <a:r>
              <a:rPr lang="zh-CN" altLang="en-US"/>
              <a:t>       1. 发射功率限值：5mW(e.r.p)； </a:t>
            </a:r>
            <a:endParaRPr lang="zh-CN" altLang="en-US"/>
          </a:p>
          <a:p>
            <a:r>
              <a:rPr lang="zh-CN" altLang="en-US"/>
              <a:t>       2. 发射信号的占空比限值：1%； </a:t>
            </a:r>
            <a:endParaRPr lang="zh-CN" altLang="en-US"/>
          </a:p>
          <a:p>
            <a:r>
              <a:rPr lang="zh-CN" altLang="en-US"/>
              <a:t>       3. 载波频率容限：100×10 -6 。 </a:t>
            </a:r>
            <a:endParaRPr lang="zh-CN" altLang="en-US"/>
          </a:p>
          <a:p>
            <a:r>
              <a:rPr lang="zh-CN" altLang="en-US"/>
              <a:t>       二、该频段无线电设备归类为“关于发布《微功率（短距离）无线电设备的技术要求》的通知（信部无〔2005〕423 号）”中的“各类民用设备的无线电控制装置”。 </a:t>
            </a:r>
            <a:endParaRPr lang="zh-CN" altLang="en-US"/>
          </a:p>
          <a:p>
            <a:r>
              <a:rPr lang="zh-CN" altLang="en-US"/>
              <a:t>二○○八年五月十二日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使用组合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altLang="zh-CN"/>
              <a:t>CM</a:t>
            </a:r>
            <a:r>
              <a:rPr lang="en-US" altLang="zh-CN"/>
              <a:t>OSTEK CMT2119A	</a:t>
            </a:r>
            <a:r>
              <a:rPr lang="zh-CN" altLang="en-US"/>
              <a:t>发送芯片</a:t>
            </a:r>
            <a:br>
              <a:rPr lang="zh-CN" altLang="en-US"/>
            </a:br>
            <a:r>
              <a:rPr lang="zh-CN" altLang="en-US"/>
              <a:t>240 – 960 MHz (G)FSK/OOK Transmitter</a:t>
            </a:r>
            <a:endParaRPr lang="zh-CN" altLang="en-US"/>
          </a:p>
          <a:p>
            <a:pPr algn="l"/>
            <a:r>
              <a:rPr lang="en-US" altLang="zh-CN"/>
              <a:t>CMOSTEK CMT2219A 	</a:t>
            </a:r>
            <a:r>
              <a:rPr lang="zh-CN" altLang="en-US"/>
              <a:t>接收芯片</a:t>
            </a:r>
            <a:r>
              <a:rPr lang="en-US" altLang="zh-CN"/>
              <a:t> </a:t>
            </a:r>
            <a:br>
              <a:rPr lang="en-US" altLang="zh-CN"/>
            </a:br>
            <a:r>
              <a:rPr lang="en-US" altLang="zh-CN"/>
              <a:t>300 – 960 MHz OOK/(G)FSK Receiver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CMT2119</a:t>
            </a:r>
            <a:r>
              <a:rPr lang="zh-CN" altLang="en-US"/>
              <a:t>电路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18466" t="39796" r="26573" b="35853"/>
          <a:stretch>
            <a:fillRect/>
          </a:stretch>
        </p:blipFill>
        <p:spPr>
          <a:xfrm>
            <a:off x="951865" y="2026920"/>
            <a:ext cx="10629900" cy="29444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RFPDK</a:t>
            </a:r>
            <a:r>
              <a:rPr lang="zh-CN" altLang="en-US"/>
              <a:t>软件配置</a:t>
            </a:r>
            <a:r>
              <a:rPr lang="en-US" altLang="zh-CN"/>
              <a:t>CMT2119</a:t>
            </a:r>
            <a:r>
              <a:rPr lang="zh-CN" altLang="en-US"/>
              <a:t>参数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31526" t="24050" r="27372" b="24222"/>
          <a:stretch>
            <a:fillRect/>
          </a:stretch>
        </p:blipFill>
        <p:spPr>
          <a:xfrm>
            <a:off x="2097405" y="954405"/>
            <a:ext cx="8152130" cy="56121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RFPDK</a:t>
            </a:r>
            <a:r>
              <a:rPr lang="zh-CN" altLang="en-US">
                <a:sym typeface="+mn-ea"/>
              </a:rPr>
              <a:t>软件配置</a:t>
            </a:r>
            <a:r>
              <a:rPr lang="en-US" altLang="zh-CN">
                <a:sym typeface="+mn-ea"/>
              </a:rPr>
              <a:t>CMT2119</a:t>
            </a:r>
            <a:r>
              <a:rPr lang="zh-CN" altLang="en-US">
                <a:sym typeface="+mn-ea"/>
              </a:rPr>
              <a:t>参数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20176" t="8547" r="15860" b="8734"/>
          <a:stretch>
            <a:fillRect/>
          </a:stretch>
        </p:blipFill>
        <p:spPr>
          <a:xfrm>
            <a:off x="1540510" y="1013460"/>
            <a:ext cx="9111615" cy="55524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CMT2119A</a:t>
            </a:r>
            <a:r>
              <a:rPr lang="zh-CN" altLang="en-US"/>
              <a:t>初始化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21491" t="9723" r="23750" b="30948"/>
          <a:stretch>
            <a:fillRect/>
          </a:stretch>
        </p:blipFill>
        <p:spPr>
          <a:xfrm>
            <a:off x="1228725" y="1273175"/>
            <a:ext cx="9228455" cy="4968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CMT2119A</a:t>
            </a:r>
            <a:r>
              <a:rPr lang="zh-CN" altLang="en-US"/>
              <a:t>初始化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14424" t="24337" r="21450" b="16334"/>
          <a:stretch>
            <a:fillRect/>
          </a:stretch>
        </p:blipFill>
        <p:spPr>
          <a:xfrm>
            <a:off x="844550" y="1285875"/>
            <a:ext cx="10245725" cy="49822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10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1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a"/>
  <p:tag name="KSO_WM_UNIT_INDEX" val="1"/>
  <p:tag name="KSO_WM_UNIT_ID" val="custom160510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b"/>
  <p:tag name="KSO_WM_UNIT_INDEX" val="1"/>
  <p:tag name="KSO_WM_UNIT_ID" val="custom160510_1*b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5、9、12、16、22、25、26"/>
  <p:tag name="KSO_WM_TEMPLATE_CATEGORY" val="custom"/>
  <p:tag name="KSO_WM_TEMPLATE_INDEX" val="160510"/>
  <p:tag name="KSO_WM_TAG_VERSION" val="1.0"/>
  <p:tag name="KSO_WM_SLIDE_ID" val="custom16051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heme/theme1.xml><?xml version="1.0" encoding="utf-8"?>
<a:theme xmlns:a="http://schemas.openxmlformats.org/drawingml/2006/main" name="Office 主题">
  <a:themeElements>
    <a:clrScheme name="自定义 57">
      <a:dk1>
        <a:srgbClr val="3F3F3F"/>
      </a:dk1>
      <a:lt1>
        <a:srgbClr val="FFFFFF"/>
      </a:lt1>
      <a:dk2>
        <a:srgbClr val="3F3F3F"/>
      </a:dk2>
      <a:lt2>
        <a:srgbClr val="FFFFFF"/>
      </a:lt2>
      <a:accent1>
        <a:srgbClr val="C8DA2D"/>
      </a:accent1>
      <a:accent2>
        <a:srgbClr val="A0D07A"/>
      </a:accent2>
      <a:accent3>
        <a:srgbClr val="7FCBAD"/>
      </a:accent3>
      <a:accent4>
        <a:srgbClr val="4DC8EA"/>
      </a:accent4>
      <a:accent5>
        <a:srgbClr val="114B93"/>
      </a:accent5>
      <a:accent6>
        <a:srgbClr val="FFC000"/>
      </a:accent6>
      <a:hlink>
        <a:srgbClr val="0563C1"/>
      </a:hlink>
      <a:folHlink>
        <a:srgbClr val="954F72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804</Words>
  <Application>WPS 演示</Application>
  <PresentationFormat>宽屏</PresentationFormat>
  <Paragraphs>75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黑体</vt:lpstr>
      <vt:lpstr>Wingdings 2</vt:lpstr>
      <vt:lpstr>Arial</vt:lpstr>
      <vt:lpstr>Office 主题</vt:lpstr>
      <vt:lpstr>LOREM IPSUM DOLOR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Bin Feng</dc:creator>
  <cp:lastModifiedBy>ThinkPad</cp:lastModifiedBy>
  <cp:revision>3</cp:revision>
  <dcterms:created xsi:type="dcterms:W3CDTF">2015-05-05T08:02:00Z</dcterms:created>
  <dcterms:modified xsi:type="dcterms:W3CDTF">2017-08-24T03:22:31Z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