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7"/>
  </p:notesMasterIdLst>
  <p:sldIdLst>
    <p:sldId id="2686" r:id="rId2"/>
    <p:sldId id="2681" r:id="rId3"/>
    <p:sldId id="2688" r:id="rId4"/>
    <p:sldId id="2689" r:id="rId5"/>
    <p:sldId id="2694" r:id="rId6"/>
    <p:sldId id="2720" r:id="rId7"/>
    <p:sldId id="2700" r:id="rId8"/>
    <p:sldId id="2693" r:id="rId9"/>
    <p:sldId id="2710" r:id="rId10"/>
    <p:sldId id="2719" r:id="rId11"/>
    <p:sldId id="2711" r:id="rId12"/>
    <p:sldId id="2712" r:id="rId13"/>
    <p:sldId id="2696" r:id="rId14"/>
    <p:sldId id="2699" r:id="rId15"/>
    <p:sldId id="2718" r:id="rId16"/>
    <p:sldId id="2721" r:id="rId17"/>
    <p:sldId id="2690" r:id="rId18"/>
    <p:sldId id="2713" r:id="rId19"/>
    <p:sldId id="2714" r:id="rId20"/>
    <p:sldId id="2715" r:id="rId21"/>
    <p:sldId id="2706" r:id="rId22"/>
    <p:sldId id="2687" r:id="rId23"/>
    <p:sldId id="2716" r:id="rId24"/>
    <p:sldId id="2717" r:id="rId25"/>
    <p:sldId id="2709" r:id="rId26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6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AC2"/>
    <a:srgbClr val="E8DE41"/>
    <a:srgbClr val="591E87"/>
    <a:srgbClr val="749A03"/>
    <a:srgbClr val="9EC304"/>
    <a:srgbClr val="A432E1"/>
    <a:srgbClr val="A7BC1B"/>
    <a:srgbClr val="C65568"/>
    <a:srgbClr val="591F0E"/>
    <a:srgbClr val="725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0" autoAdjust="0"/>
    <p:restoredTop sz="92986" autoAdjust="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736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2018/5/16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50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39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830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68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14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4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15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36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16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10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17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07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18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19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51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20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998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75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21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57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22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725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23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00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24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839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6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4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3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5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00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6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0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7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4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1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ea typeface="幼圆" panose="02010509060101010101" pitchFamily="49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89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601">
        <p14:window dir="vert"/>
      </p:transition>
    </mc:Choice>
    <mc:Fallback xmlns="">
      <p:transition spd="slow" advTm="9601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2018/5/16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9601">
        <p14:window dir="vert"/>
      </p:transition>
    </mc:Choice>
    <mc:Fallback xmlns="">
      <p:transition spd="slow" advTm="9601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678" y="3171950"/>
            <a:ext cx="6769434" cy="3807806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-9331" y="3610947"/>
            <a:ext cx="1063690" cy="3116424"/>
          </a:xfrm>
          <a:custGeom>
            <a:avLst/>
            <a:gdLst>
              <a:gd name="connsiteX0" fmla="*/ 0 w 1063690"/>
              <a:gd name="connsiteY0" fmla="*/ 550506 h 3116424"/>
              <a:gd name="connsiteX1" fmla="*/ 1063690 w 1063690"/>
              <a:gd name="connsiteY1" fmla="*/ 0 h 3116424"/>
              <a:gd name="connsiteX2" fmla="*/ 821094 w 1063690"/>
              <a:gd name="connsiteY2" fmla="*/ 3116424 h 3116424"/>
              <a:gd name="connsiteX3" fmla="*/ 0 w 1063690"/>
              <a:gd name="connsiteY3" fmla="*/ 3116424 h 3116424"/>
              <a:gd name="connsiteX4" fmla="*/ 0 w 1063690"/>
              <a:gd name="connsiteY4" fmla="*/ 550506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90" h="3116424">
                <a:moveTo>
                  <a:pt x="0" y="550506"/>
                </a:moveTo>
                <a:lnTo>
                  <a:pt x="1063690" y="0"/>
                </a:lnTo>
                <a:lnTo>
                  <a:pt x="821094" y="3116424"/>
                </a:lnTo>
                <a:lnTo>
                  <a:pt x="0" y="3116424"/>
                </a:lnTo>
                <a:lnTo>
                  <a:pt x="0" y="5505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466531" y="1632857"/>
            <a:ext cx="3592285" cy="3442996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968500" y="127635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238500" y="0"/>
            <a:ext cx="2470795" cy="2392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400050" y="301942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33031" y="3760341"/>
            <a:ext cx="72008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831" y="3256285"/>
            <a:ext cx="1668016" cy="1584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/>
          <p:cNvSpPr/>
          <p:nvPr/>
        </p:nvSpPr>
        <p:spPr>
          <a:xfrm>
            <a:off x="2686050" y="142875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93271" y="224817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分布式版本控制</a:t>
            </a:r>
            <a:r>
              <a:rPr lang="en-US" altLang="zh-CN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</a:t>
            </a:r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</a:p>
        </p:txBody>
      </p:sp>
      <p:sp>
        <p:nvSpPr>
          <p:cNvPr id="52" name="矩形 51"/>
          <p:cNvSpPr/>
          <p:nvPr/>
        </p:nvSpPr>
        <p:spPr>
          <a:xfrm>
            <a:off x="6893220" y="3627537"/>
            <a:ext cx="2232248" cy="4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幼圆" panose="02010509060101010101" pitchFamily="49" charset="-122"/>
              </a:rPr>
              <a:t>2018</a:t>
            </a:r>
            <a:r>
              <a:rPr lang="zh-CN" altLang="en-US" dirty="0">
                <a:solidFill>
                  <a:schemeClr val="tx1"/>
                </a:solidFill>
                <a:ea typeface="幼圆" panose="02010509060101010101" pitchFamily="49" charset="-122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幼圆" panose="020105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幼圆" panose="02010509060101010101" pitchFamily="49" charset="-122"/>
              </a:rPr>
              <a:t>月</a:t>
            </a:r>
            <a:r>
              <a:rPr lang="en-US" altLang="zh-CN" dirty="0">
                <a:solidFill>
                  <a:schemeClr val="tx1"/>
                </a:solidFill>
                <a:ea typeface="幼圆" panose="02010509060101010101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ea typeface="幼圆" panose="02010509060101010101" pitchFamily="49" charset="-12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4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9" grpId="0" animBg="1"/>
      <p:bldP spid="41" grpId="0" animBg="1"/>
      <p:bldP spid="48" grpId="0" animBg="1"/>
      <p:bldP spid="51" grpId="0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branch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分支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756966" y="2784575"/>
            <a:ext cx="7804093" cy="1254591"/>
            <a:chOff x="4945838" y="915566"/>
            <a:chExt cx="6270577" cy="1008062"/>
          </a:xfrm>
        </p:grpSpPr>
        <p:sp>
          <p:nvSpPr>
            <p:cNvPr id="62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TextBox 147"/>
            <p:cNvSpPr txBox="1">
              <a:spLocks noChangeArrowheads="1"/>
            </p:cNvSpPr>
            <p:nvPr/>
          </p:nvSpPr>
          <p:spPr bwMode="auto">
            <a:xfrm>
              <a:off x="4945838" y="1060486"/>
              <a:ext cx="1062038" cy="66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提交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</a:p>
          </p:txBody>
        </p:sp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4710753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branch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查看本地分支（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-a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本地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远程分支，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-r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远程分支）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5079779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branch -d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删除分支（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-D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强制删除，相当于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--delete --force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4359701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branch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-m //--move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移动或重命名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23AD0B7-395A-4F60-8970-603E3CB8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50" y="4167737"/>
            <a:ext cx="1495425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1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仓库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3004470" y="3621638"/>
            <a:ext cx="3712937" cy="1008062"/>
            <a:chOff x="4983199" y="915566"/>
            <a:chExt cx="3712937" cy="1008062"/>
          </a:xfrm>
        </p:grpSpPr>
        <p:sp>
          <p:nvSpPr>
            <p:cNvPr id="99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0" name="TextBox 147"/>
            <p:cNvSpPr txBox="1">
              <a:spLocks noChangeArrowheads="1"/>
            </p:cNvSpPr>
            <p:nvPr/>
          </p:nvSpPr>
          <p:spPr bwMode="auto">
            <a:xfrm>
              <a:off x="4983199" y="1185431"/>
              <a:ext cx="10620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版本库</a:t>
              </a:r>
            </a:p>
          </p:txBody>
        </p:sp>
        <p:sp>
          <p:nvSpPr>
            <p:cNvPr id="101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15652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仓库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repository</a:t>
              </a:r>
            </a:p>
          </p:txBody>
        </p:sp>
        <p:sp>
          <p:nvSpPr>
            <p:cNvPr id="102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17674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.git</a:t>
              </a:r>
              <a:r>
                <a:rPr lang="zh-CN" altLang="en-US" sz="12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//git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跟踪的范围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255950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存的各种修改（未提交）等内容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967111" y="4980601"/>
            <a:ext cx="4110336" cy="1008062"/>
            <a:chOff x="4945840" y="915566"/>
            <a:chExt cx="4110336" cy="1008062"/>
          </a:xfrm>
        </p:grpSpPr>
        <p:sp>
          <p:nvSpPr>
            <p:cNvPr id="105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6" name="TextBox 147"/>
            <p:cNvSpPr txBox="1">
              <a:spLocks noChangeArrowheads="1"/>
            </p:cNvSpPr>
            <p:nvPr/>
          </p:nvSpPr>
          <p:spPr bwMode="auto">
            <a:xfrm>
              <a:off x="4945840" y="1219542"/>
              <a:ext cx="10620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</p:txBody>
        </p:sp>
        <p:sp>
          <p:nvSpPr>
            <p:cNvPr id="107" name="矩形 106"/>
            <p:cNvSpPr>
              <a:spLocks noChangeArrowheads="1"/>
            </p:cNvSpPr>
            <p:nvPr/>
          </p:nvSpPr>
          <p:spPr bwMode="auto">
            <a:xfrm>
              <a:off x="6136636" y="974305"/>
              <a:ext cx="15652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stage</a:t>
              </a:r>
            </a:p>
          </p:txBody>
        </p:sp>
        <p:sp>
          <p:nvSpPr>
            <p:cNvPr id="108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29195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添加（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add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）了没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的文件修改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191143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后清空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D78859D-FF85-43CF-8411-FCF78064B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064" y="1687163"/>
            <a:ext cx="4362450" cy="2228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4DA228-CFEE-4C3A-8106-7AB8E7818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484" y="4121339"/>
            <a:ext cx="4410075" cy="222885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600CA3-F41E-458B-A37B-3D567D62EA6D}"/>
              </a:ext>
            </a:extLst>
          </p:cNvPr>
          <p:cNvGrpSpPr/>
          <p:nvPr/>
        </p:nvGrpSpPr>
        <p:grpSpPr>
          <a:xfrm>
            <a:off x="2972991" y="2172289"/>
            <a:ext cx="4968552" cy="1008062"/>
            <a:chOff x="2972991" y="2172289"/>
            <a:chExt cx="4968552" cy="1008062"/>
          </a:xfrm>
        </p:grpSpPr>
        <p:sp>
          <p:nvSpPr>
            <p:cNvPr id="62" name="Oval 2"/>
            <p:cNvSpPr>
              <a:spLocks noChangeAspect="1" noChangeArrowheads="1"/>
            </p:cNvSpPr>
            <p:nvPr/>
          </p:nvSpPr>
          <p:spPr bwMode="auto">
            <a:xfrm>
              <a:off x="3004472" y="2172289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TextBox 147"/>
            <p:cNvSpPr txBox="1">
              <a:spLocks noChangeArrowheads="1"/>
            </p:cNvSpPr>
            <p:nvPr/>
          </p:nvSpPr>
          <p:spPr bwMode="auto">
            <a:xfrm>
              <a:off x="2972991" y="2451567"/>
              <a:ext cx="10620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</a:p>
          </p:txBody>
        </p:sp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4157909" y="2231028"/>
              <a:ext cx="37836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Working Directory //git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跟踪的范围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4157909" y="2532653"/>
              <a:ext cx="33515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某“文件夹”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4157907" y="2834277"/>
              <a:ext cx="36396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87">
              <a:extLst>
                <a:ext uri="{FF2B5EF4-FFF2-40B4-BE49-F238E27FC236}">
                  <a16:creationId xmlns:a16="http://schemas.microsoft.com/office/drawing/2014/main" id="{B1E01AF3-B502-4ADA-B030-CDAD6999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909" y="2839891"/>
              <a:ext cx="33515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电脑里看见的目录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87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神奇的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checkout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971024" y="2172289"/>
            <a:ext cx="7418791" cy="1008062"/>
            <a:chOff x="4949751" y="915566"/>
            <a:chExt cx="7418792" cy="1008062"/>
          </a:xfrm>
        </p:grpSpPr>
        <p:sp>
          <p:nvSpPr>
            <p:cNvPr id="62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TextBox 147"/>
            <p:cNvSpPr txBox="1">
              <a:spLocks noChangeArrowheads="1"/>
            </p:cNvSpPr>
            <p:nvPr/>
          </p:nvSpPr>
          <p:spPr bwMode="auto">
            <a:xfrm>
              <a:off x="4949751" y="1071058"/>
              <a:ext cx="106203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撤销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</a:p>
          </p:txBody>
        </p:sp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62319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checkout -- &lt;file-name&gt; //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可以回退到暂存区（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add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）或工作区（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335158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丢弃文件未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add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的修改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36396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996368" y="3621638"/>
            <a:ext cx="3721039" cy="1008062"/>
            <a:chOff x="4975097" y="915566"/>
            <a:chExt cx="3721039" cy="1008062"/>
          </a:xfrm>
        </p:grpSpPr>
        <p:sp>
          <p:nvSpPr>
            <p:cNvPr id="99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0" name="TextBox 147"/>
            <p:cNvSpPr txBox="1">
              <a:spLocks noChangeArrowheads="1"/>
            </p:cNvSpPr>
            <p:nvPr/>
          </p:nvSpPr>
          <p:spPr bwMode="auto">
            <a:xfrm>
              <a:off x="4975097" y="1060712"/>
              <a:ext cx="106203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更换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分支</a:t>
              </a:r>
            </a:p>
          </p:txBody>
        </p:sp>
        <p:sp>
          <p:nvSpPr>
            <p:cNvPr id="101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24874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checkout &lt;branch-name&gt;</a:t>
              </a:r>
            </a:p>
          </p:txBody>
        </p:sp>
        <p:sp>
          <p:nvSpPr>
            <p:cNvPr id="102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17674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切换到 某分支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255950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checkout -b &lt;new-branch&gt;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996368" y="4980601"/>
            <a:ext cx="4801157" cy="1008062"/>
            <a:chOff x="4975097" y="915566"/>
            <a:chExt cx="4801157" cy="1008062"/>
          </a:xfrm>
        </p:grpSpPr>
        <p:sp>
          <p:nvSpPr>
            <p:cNvPr id="105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6" name="TextBox 147"/>
            <p:cNvSpPr txBox="1">
              <a:spLocks noChangeArrowheads="1"/>
            </p:cNvSpPr>
            <p:nvPr/>
          </p:nvSpPr>
          <p:spPr bwMode="auto">
            <a:xfrm>
              <a:off x="4975097" y="1060486"/>
              <a:ext cx="106203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恢复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</p:txBody>
        </p:sp>
        <p:sp>
          <p:nvSpPr>
            <p:cNvPr id="107" name="矩形 106"/>
            <p:cNvSpPr>
              <a:spLocks noChangeArrowheads="1"/>
            </p:cNvSpPr>
            <p:nvPr/>
          </p:nvSpPr>
          <p:spPr bwMode="auto">
            <a:xfrm>
              <a:off x="6136636" y="974305"/>
              <a:ext cx="306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删除文件后，工作区里的文件还没删除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29195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</a:t>
              </a:r>
              <a:r>
                <a:rPr lang="en-US" altLang="zh-CN" sz="1200" dirty="0" err="1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rm</a:t>
              </a: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&lt;file-name&gt; //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删除文件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36396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checkout -- &lt;file-name&gt; //</a:t>
              </a:r>
              <a:r>
                <a:rPr lang="zh-CN" altLang="en-US" sz="12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恢复删除的文件</a:t>
              </a:r>
              <a:endPara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911CA95-A4D0-49F5-83F3-B3FE01742B2C}"/>
              </a:ext>
            </a:extLst>
          </p:cNvPr>
          <p:cNvSpPr/>
          <p:nvPr/>
        </p:nvSpPr>
        <p:spPr>
          <a:xfrm>
            <a:off x="4157905" y="2782386"/>
            <a:ext cx="3640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git reset HEAD &lt;file-name&gt; //</a:t>
            </a:r>
            <a:r>
              <a:rPr lang="zh-CN" altLang="en-US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可以回退到工作区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优点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846922" y="2347952"/>
            <a:ext cx="7262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的优点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1.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分布式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跟踪的是修改而非文件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分支管理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659063" y="3501132"/>
            <a:ext cx="2209800" cy="2590800"/>
            <a:chOff x="1054100" y="2125444"/>
            <a:chExt cx="2209800" cy="2590800"/>
          </a:xfrm>
        </p:grpSpPr>
        <p:sp>
          <p:nvSpPr>
            <p:cNvPr id="39" name="矩形 38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1241959" y="3185361"/>
              <a:ext cx="174715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是分布式版本控制，不需要集中的服务器来存，每个人都可以互相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merge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>
              <a:spLocks noChangeArrowheads="1"/>
            </p:cNvSpPr>
            <p:nvPr/>
          </p:nvSpPr>
          <p:spPr bwMode="auto">
            <a:xfrm>
              <a:off x="1681945" y="2241331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364163" y="3334444"/>
            <a:ext cx="2209800" cy="2757488"/>
            <a:chOff x="3498850" y="1958756"/>
            <a:chExt cx="2209800" cy="2757488"/>
          </a:xfrm>
        </p:grpSpPr>
        <p:sp>
          <p:nvSpPr>
            <p:cNvPr id="35" name="矩形 34"/>
            <p:cNvSpPr/>
            <p:nvPr/>
          </p:nvSpPr>
          <p:spPr>
            <a:xfrm>
              <a:off x="3498850" y="1958756"/>
              <a:ext cx="2209800" cy="833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9885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7" name="文本框 66"/>
            <p:cNvSpPr txBox="1">
              <a:spLocks noChangeArrowheads="1"/>
            </p:cNvSpPr>
            <p:nvPr/>
          </p:nvSpPr>
          <p:spPr bwMode="auto">
            <a:xfrm>
              <a:off x="3770998" y="3208040"/>
              <a:ext cx="174715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跟踪的是修改，比如你在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main.c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里加了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行，没有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就不会跟踪你的修改。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13"/>
            <p:cNvSpPr txBox="1">
              <a:spLocks noChangeArrowheads="1"/>
            </p:cNvSpPr>
            <p:nvPr/>
          </p:nvSpPr>
          <p:spPr bwMode="auto">
            <a:xfrm>
              <a:off x="3994818" y="2165102"/>
              <a:ext cx="1210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跟踪修改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069263" y="3501132"/>
            <a:ext cx="2209800" cy="2590800"/>
            <a:chOff x="5943600" y="2125444"/>
            <a:chExt cx="2209800" cy="2590800"/>
          </a:xfrm>
        </p:grpSpPr>
        <p:sp>
          <p:nvSpPr>
            <p:cNvPr id="31" name="矩形 30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" name="文本框 66"/>
            <p:cNvSpPr txBox="1">
              <a:spLocks noChangeArrowheads="1"/>
            </p:cNvSpPr>
            <p:nvPr/>
          </p:nvSpPr>
          <p:spPr bwMode="auto">
            <a:xfrm>
              <a:off x="6236736" y="3208040"/>
              <a:ext cx="174715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分支管理可以让你一边“喝水”，一边“吃饼干”。</a:t>
              </a:r>
            </a:p>
          </p:txBody>
        </p:sp>
        <p:sp>
          <p:nvSpPr>
            <p:cNvPr id="34" name="文本框 13"/>
            <p:cNvSpPr txBox="1">
              <a:spLocks noChangeArrowheads="1"/>
            </p:cNvSpPr>
            <p:nvPr/>
          </p:nvSpPr>
          <p:spPr bwMode="auto">
            <a:xfrm>
              <a:off x="6443205" y="2241476"/>
              <a:ext cx="1210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分支管理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34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rot="18564765">
            <a:off x="4475501" y="650456"/>
            <a:ext cx="4931333" cy="7648322"/>
          </a:xfrm>
          <a:custGeom>
            <a:avLst/>
            <a:gdLst>
              <a:gd name="connsiteX0" fmla="*/ 0 w 3457575"/>
              <a:gd name="connsiteY0" fmla="*/ 2305050 h 5362575"/>
              <a:gd name="connsiteX1" fmla="*/ 1371600 w 3457575"/>
              <a:gd name="connsiteY1" fmla="*/ 0 h 5362575"/>
              <a:gd name="connsiteX2" fmla="*/ 3457575 w 3457575"/>
              <a:gd name="connsiteY2" fmla="*/ 5362575 h 5362575"/>
              <a:gd name="connsiteX3" fmla="*/ 0 w 3457575"/>
              <a:gd name="connsiteY3" fmla="*/ 2305050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5362575">
                <a:moveTo>
                  <a:pt x="0" y="2305050"/>
                </a:moveTo>
                <a:lnTo>
                  <a:pt x="1371600" y="0"/>
                </a:lnTo>
                <a:lnTo>
                  <a:pt x="3457575" y="536257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8874834">
            <a:off x="8802306" y="2125870"/>
            <a:ext cx="3600009" cy="3124536"/>
          </a:xfrm>
          <a:custGeom>
            <a:avLst/>
            <a:gdLst>
              <a:gd name="connsiteX0" fmla="*/ 0 w 2524125"/>
              <a:gd name="connsiteY0" fmla="*/ 0 h 2190750"/>
              <a:gd name="connsiteX1" fmla="*/ 2524125 w 2524125"/>
              <a:gd name="connsiteY1" fmla="*/ 2190750 h 2190750"/>
              <a:gd name="connsiteX2" fmla="*/ 1095375 w 2524125"/>
              <a:gd name="connsiteY2" fmla="*/ 2181225 h 2190750"/>
              <a:gd name="connsiteX3" fmla="*/ 0 w 25241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5" h="2190750">
                <a:moveTo>
                  <a:pt x="0" y="0"/>
                </a:moveTo>
                <a:lnTo>
                  <a:pt x="2524125" y="2190750"/>
                </a:lnTo>
                <a:lnTo>
                  <a:pt x="1095375" y="2181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839" y="2355763"/>
            <a:ext cx="8059680" cy="4533568"/>
          </a:xfrm>
          <a:prstGeom prst="rect">
            <a:avLst/>
          </a:prstGeom>
        </p:spPr>
      </p:pic>
      <p:sp>
        <p:nvSpPr>
          <p:cNvPr id="12" name="文本框 11"/>
          <p:cNvSpPr txBox="1">
            <a:spLocks noChangeAspect="1" noChangeArrowheads="1"/>
          </p:cNvSpPr>
          <p:nvPr/>
        </p:nvSpPr>
        <p:spPr bwMode="auto">
          <a:xfrm>
            <a:off x="4197127" y="3544317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团队协作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657502" y="4378072"/>
            <a:ext cx="276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人多好办事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01309" y="4752322"/>
            <a:ext cx="276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20890" y="4878452"/>
            <a:ext cx="443706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不打架</a:t>
            </a: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4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3" grpId="2"/>
      <p:bldP spid="15" grpId="0"/>
      <p:bldP spid="15" grpId="1"/>
      <p:bldP spid="1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600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 merge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融合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5E4734-FE26-4547-8C4E-5ADF6D21AB35}"/>
              </a:ext>
            </a:extLst>
          </p:cNvPr>
          <p:cNvSpPr txBox="1"/>
          <p:nvPr/>
        </p:nvSpPr>
        <p:spPr>
          <a:xfrm>
            <a:off x="5085067" y="4733281"/>
            <a:ext cx="654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merge dev//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分支的内容融合到当前分支（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BDF41-B60C-4F0B-AB24-C1F4101AD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51" y="1985737"/>
            <a:ext cx="2867025" cy="1438275"/>
          </a:xfrm>
          <a:prstGeom prst="rect">
            <a:avLst/>
          </a:prstGeom>
        </p:spPr>
      </p:pic>
      <p:pic>
        <p:nvPicPr>
          <p:cNvPr id="7170" name="Picture 2" descr="git-br-create">
            <a:extLst>
              <a:ext uri="{FF2B5EF4-FFF2-40B4-BE49-F238E27FC236}">
                <a16:creationId xmlns:a16="http://schemas.microsoft.com/office/drawing/2014/main" id="{A2AA030B-EAE0-4578-9240-7F045496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985737"/>
            <a:ext cx="3495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1D0960-42BE-4360-9222-859F7A8A6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7691" y="1985736"/>
            <a:ext cx="4705350" cy="2219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FF141E-F540-4969-B7D1-00278B426F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51" y="4545275"/>
            <a:ext cx="4029075" cy="2114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02877D-9D84-4537-83A2-21F57B5131CE}"/>
              </a:ext>
            </a:extLst>
          </p:cNvPr>
          <p:cNvSpPr txBox="1"/>
          <p:nvPr/>
        </p:nvSpPr>
        <p:spPr>
          <a:xfrm>
            <a:off x="4269135" y="1536961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 checkout -b dev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C510FF-7599-4358-AB5F-E87F84508A8B}"/>
              </a:ext>
            </a:extLst>
          </p:cNvPr>
          <p:cNvSpPr txBox="1"/>
          <p:nvPr/>
        </p:nvSpPr>
        <p:spPr>
          <a:xfrm>
            <a:off x="8743097" y="1259962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 add &lt;file-name&gt;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git commit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6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600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 pull/push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12BEC0-C364-4F94-9986-B7F78FB13A6E}"/>
              </a:ext>
            </a:extLst>
          </p:cNvPr>
          <p:cNvSpPr txBox="1"/>
          <p:nvPr/>
        </p:nvSpPr>
        <p:spPr>
          <a:xfrm>
            <a:off x="2252911" y="2064002"/>
            <a:ext cx="3655103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pull */repo-name 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本地融合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pull 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获取远程库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push 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0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同心圆 75"/>
          <p:cNvSpPr>
            <a:spLocks noChangeArrowheads="1"/>
          </p:cNvSpPr>
          <p:nvPr/>
        </p:nvSpPr>
        <p:spPr bwMode="auto">
          <a:xfrm>
            <a:off x="4613344" y="2968253"/>
            <a:ext cx="1739900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5958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Github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添加账户列表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61" name="矩形 13"/>
          <p:cNvSpPr>
            <a:spLocks noChangeArrowheads="1"/>
          </p:cNvSpPr>
          <p:nvPr/>
        </p:nvSpPr>
        <p:spPr bwMode="auto">
          <a:xfrm>
            <a:off x="7077447" y="2976031"/>
            <a:ext cx="5101638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de-DE" altLang="zh-CN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rsa -C "youremail@example.com"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~/.ssh	//</a:t>
            </a:r>
            <a:r>
              <a:rPr lang="zh-CN" altLang="en-US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lang="en-US" altLang="zh-CN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.ssh</a:t>
            </a:r>
            <a:r>
              <a:rPr lang="zh-CN" altLang="en-US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6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id_rsa.pub	//</a:t>
            </a:r>
            <a:r>
              <a:rPr lang="zh-CN" altLang="en-US" sz="1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获取公钥内容</a:t>
            </a:r>
            <a:endParaRPr lang="en-US" altLang="zh-CN" sz="16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7"/>
          <p:cNvSpPr txBox="1">
            <a:spLocks noChangeArrowheads="1"/>
          </p:cNvSpPr>
          <p:nvPr/>
        </p:nvSpPr>
        <p:spPr bwMode="auto">
          <a:xfrm>
            <a:off x="8877647" y="2364272"/>
            <a:ext cx="10823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SSH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同心圆 73"/>
          <p:cNvSpPr>
            <a:spLocks noChangeArrowheads="1"/>
          </p:cNvSpPr>
          <p:nvPr/>
        </p:nvSpPr>
        <p:spPr bwMode="auto">
          <a:xfrm>
            <a:off x="1523759" y="2968253"/>
            <a:ext cx="1738313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76" name="同心圆 74"/>
          <p:cNvSpPr>
            <a:spLocks noChangeArrowheads="1"/>
          </p:cNvSpPr>
          <p:nvPr/>
        </p:nvSpPr>
        <p:spPr bwMode="auto">
          <a:xfrm>
            <a:off x="3044999" y="3658801"/>
            <a:ext cx="1739900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1946925" y="357659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>
            <a:spLocks noChangeArrowheads="1"/>
          </p:cNvSpPr>
          <p:nvPr/>
        </p:nvSpPr>
        <p:spPr bwMode="auto">
          <a:xfrm>
            <a:off x="3463543" y="424783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80" name="文本框 79"/>
          <p:cNvSpPr txBox="1">
            <a:spLocks noChangeArrowheads="1"/>
          </p:cNvSpPr>
          <p:nvPr/>
        </p:nvSpPr>
        <p:spPr bwMode="auto">
          <a:xfrm>
            <a:off x="5053999" y="3576593"/>
            <a:ext cx="875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787AA2-3CEE-4D2F-95D7-E143B402CB8C}"/>
              </a:ext>
            </a:extLst>
          </p:cNvPr>
          <p:cNvSpPr/>
          <p:nvPr/>
        </p:nvSpPr>
        <p:spPr>
          <a:xfrm>
            <a:off x="4769637" y="2530716"/>
            <a:ext cx="14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 Shell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C40E36-E573-4255-9D0A-305225F0B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6415"/>
            <a:ext cx="6851537" cy="42552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CC697B-A243-4939-92AD-1E79EACDF811}"/>
              </a:ext>
            </a:extLst>
          </p:cNvPr>
          <p:cNvSpPr/>
          <p:nvPr/>
        </p:nvSpPr>
        <p:spPr>
          <a:xfrm>
            <a:off x="7054202" y="4556185"/>
            <a:ext cx="5148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Key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需要识别出你推送的提交确实是你推送的，而不是别人冒充的，而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协议，所以，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只要知道了你的公钥，就可以确认只有你自己才能推送。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0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593D14-F377-464F-9768-790F7536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119" y="1576820"/>
            <a:ext cx="7920880" cy="54595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236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Github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新建远程库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74" name="同心圆 73"/>
          <p:cNvSpPr>
            <a:spLocks noChangeArrowheads="1"/>
          </p:cNvSpPr>
          <p:nvPr/>
        </p:nvSpPr>
        <p:spPr bwMode="auto">
          <a:xfrm>
            <a:off x="1523759" y="2968253"/>
            <a:ext cx="1738313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1932246" y="3393873"/>
            <a:ext cx="10260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4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236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Github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关联远程库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74" name="同心圆 73"/>
          <p:cNvSpPr>
            <a:spLocks noChangeArrowheads="1"/>
          </p:cNvSpPr>
          <p:nvPr/>
        </p:nvSpPr>
        <p:spPr bwMode="auto">
          <a:xfrm>
            <a:off x="106111" y="2925354"/>
            <a:ext cx="1738313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514598" y="3350974"/>
            <a:ext cx="10260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FFE2A4-5C14-4349-BC90-0CF867F25DE6}"/>
              </a:ext>
            </a:extLst>
          </p:cNvPr>
          <p:cNvSpPr/>
          <p:nvPr/>
        </p:nvSpPr>
        <p:spPr>
          <a:xfrm>
            <a:off x="2252911" y="2969994"/>
            <a:ext cx="7395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关联远程库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remote add origin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git@github.com: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GitHubName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learngit.git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9B4763-0312-4EF0-807E-986791BE568E}"/>
              </a:ext>
            </a:extLst>
          </p:cNvPr>
          <p:cNvSpPr/>
          <p:nvPr/>
        </p:nvSpPr>
        <p:spPr>
          <a:xfrm>
            <a:off x="2252911" y="401270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推送到远程库（关联分支）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push –u origin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423FE9-0B40-4680-97AA-5D75B3694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005" y="25171"/>
            <a:ext cx="7464514" cy="72326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2806817-A1F1-4248-8684-76AC05592858}"/>
              </a:ext>
            </a:extLst>
          </p:cNvPr>
          <p:cNvSpPr/>
          <p:nvPr/>
        </p:nvSpPr>
        <p:spPr>
          <a:xfrm>
            <a:off x="2252911" y="4980323"/>
            <a:ext cx="2674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推送修改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push origin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73200">
            <a:off x="2387501" y="-285564"/>
            <a:ext cx="6547642" cy="3683048"/>
          </a:xfrm>
          <a:prstGeom prst="rect">
            <a:avLst/>
          </a:prstGeom>
        </p:spPr>
      </p:pic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6296595" y="2478373"/>
            <a:ext cx="4811712" cy="382550"/>
            <a:chOff x="1629" y="2412"/>
            <a:chExt cx="7576" cy="601"/>
          </a:xfrm>
        </p:grpSpPr>
        <p:sp>
          <p:nvSpPr>
            <p:cNvPr id="31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版本控制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01" y="2447"/>
              <a:ext cx="5204" cy="4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分布式版本控制是怎么回事</a:t>
              </a:r>
              <a:endPara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304532" y="3268946"/>
            <a:ext cx="4949556" cy="372609"/>
            <a:chOff x="1641" y="2424"/>
            <a:chExt cx="7792" cy="589"/>
          </a:xfrm>
        </p:grpSpPr>
        <p:sp>
          <p:nvSpPr>
            <p:cNvPr id="36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个人使用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003" y="2497"/>
              <a:ext cx="5430" cy="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初始化、提交修改、版本回退、分支管理</a:t>
              </a:r>
              <a:endPara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304532" y="4035711"/>
            <a:ext cx="4805363" cy="374297"/>
            <a:chOff x="1641" y="2424"/>
            <a:chExt cx="7565" cy="589"/>
          </a:xfrm>
        </p:grpSpPr>
        <p:sp>
          <p:nvSpPr>
            <p:cNvPr id="41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团队协作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003" y="2494"/>
              <a:ext cx="5203" cy="4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远程仓库、分支融合</a:t>
              </a:r>
              <a:endPara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325805" y="4819677"/>
            <a:ext cx="4782502" cy="369646"/>
            <a:chOff x="1675" y="2433"/>
            <a:chExt cx="7531" cy="583"/>
          </a:xfrm>
        </p:grpSpPr>
        <p:sp>
          <p:nvSpPr>
            <p:cNvPr id="46" name="文本框 36"/>
            <p:cNvSpPr txBox="1">
              <a:spLocks noChangeArrowheads="1"/>
            </p:cNvSpPr>
            <p:nvPr/>
          </p:nvSpPr>
          <p:spPr bwMode="auto">
            <a:xfrm>
              <a:off x="1675" y="2483"/>
              <a:ext cx="2154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高端操作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1" y="2495"/>
              <a:ext cx="5205" cy="4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.gitignore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3344" y="2495"/>
              <a:ext cx="485" cy="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</p:grpSp>
      <p:sp>
        <p:nvSpPr>
          <p:cNvPr id="52" name="任意多边形: 形状 51"/>
          <p:cNvSpPr/>
          <p:nvPr/>
        </p:nvSpPr>
        <p:spPr>
          <a:xfrm>
            <a:off x="1901872" y="2405577"/>
            <a:ext cx="3592285" cy="3442996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03841" y="204907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5" name="任意多边形: 形状 54"/>
          <p:cNvSpPr/>
          <p:nvPr/>
        </p:nvSpPr>
        <p:spPr>
          <a:xfrm>
            <a:off x="1835391" y="379214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4768372" y="4533061"/>
            <a:ext cx="72008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444172" y="4029005"/>
            <a:ext cx="1668016" cy="1584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: 形状 57"/>
          <p:cNvSpPr/>
          <p:nvPr/>
        </p:nvSpPr>
        <p:spPr>
          <a:xfrm>
            <a:off x="4121391" y="220147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30759" y="3415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4678660" y="591989"/>
            <a:ext cx="2470795" cy="2392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47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58" grpId="0" animBg="1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236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Github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关联远程库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74" name="同心圆 73"/>
          <p:cNvSpPr>
            <a:spLocks noChangeArrowheads="1"/>
          </p:cNvSpPr>
          <p:nvPr/>
        </p:nvSpPr>
        <p:spPr bwMode="auto">
          <a:xfrm>
            <a:off x="106111" y="2925354"/>
            <a:ext cx="1738313" cy="1739900"/>
          </a:xfrm>
          <a:custGeom>
            <a:avLst/>
            <a:gdLst>
              <a:gd name="T0" fmla="*/ 0 w 1739611"/>
              <a:gd name="T1" fmla="*/ 869806 h 1739611"/>
              <a:gd name="T2" fmla="*/ 869806 w 1739611"/>
              <a:gd name="T3" fmla="*/ 0 h 1739611"/>
              <a:gd name="T4" fmla="*/ 1739612 w 1739611"/>
              <a:gd name="T5" fmla="*/ 869806 h 1739611"/>
              <a:gd name="T6" fmla="*/ 869806 w 1739611"/>
              <a:gd name="T7" fmla="*/ 1739612 h 1739611"/>
              <a:gd name="T8" fmla="*/ 0 w 1739611"/>
              <a:gd name="T9" fmla="*/ 869806 h 1739611"/>
              <a:gd name="T10" fmla="*/ 314574 w 1739611"/>
              <a:gd name="T11" fmla="*/ 869806 h 1739611"/>
              <a:gd name="T12" fmla="*/ 869806 w 1739611"/>
              <a:gd name="T13" fmla="*/ 1425038 h 1739611"/>
              <a:gd name="T14" fmla="*/ 1425038 w 1739611"/>
              <a:gd name="T15" fmla="*/ 869806 h 1739611"/>
              <a:gd name="T16" fmla="*/ 869806 w 1739611"/>
              <a:gd name="T17" fmla="*/ 314574 h 1739611"/>
              <a:gd name="T18" fmla="*/ 314574 w 1739611"/>
              <a:gd name="T19" fmla="*/ 869806 h 1739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514598" y="3350974"/>
            <a:ext cx="10260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FFE2A4-5C14-4349-BC90-0CF867F25DE6}"/>
              </a:ext>
            </a:extLst>
          </p:cNvPr>
          <p:cNvSpPr/>
          <p:nvPr/>
        </p:nvSpPr>
        <p:spPr>
          <a:xfrm>
            <a:off x="2241199" y="2585324"/>
            <a:ext cx="920829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警告（第一次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authenticity of host 'github.com 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xx.xx.xx.xx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)' can't be established.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 key fingerprint is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xx.xx.xx.xx.xx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you sure you want to continue connecting (yes/no)?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这是因为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连接在第一次验证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需要你确认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的指纹信息是否真的来自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的服务器，输入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回车即可。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Warning: Permanently added 'github.com' (RSA) to the list of known hosts.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7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45199" y="1833757"/>
            <a:ext cx="8172186" cy="5959032"/>
            <a:chOff x="5974051" y="2196883"/>
            <a:chExt cx="6880730" cy="5017323"/>
          </a:xfrm>
        </p:grpSpPr>
        <p:sp>
          <p:nvSpPr>
            <p:cNvPr id="10" name="任意多边形: 形状 9"/>
            <p:cNvSpPr/>
            <p:nvPr/>
          </p:nvSpPr>
          <p:spPr>
            <a:xfrm>
              <a:off x="9606756" y="3547081"/>
              <a:ext cx="3248025" cy="3667125"/>
            </a:xfrm>
            <a:custGeom>
              <a:avLst/>
              <a:gdLst>
                <a:gd name="connsiteX0" fmla="*/ 0 w 3248025"/>
                <a:gd name="connsiteY0" fmla="*/ 0 h 3667125"/>
                <a:gd name="connsiteX1" fmla="*/ 476250 w 3248025"/>
                <a:gd name="connsiteY1" fmla="*/ 2295525 h 3667125"/>
                <a:gd name="connsiteX2" fmla="*/ 2409825 w 3248025"/>
                <a:gd name="connsiteY2" fmla="*/ 3667125 h 3667125"/>
                <a:gd name="connsiteX3" fmla="*/ 3248025 w 3248025"/>
                <a:gd name="connsiteY3" fmla="*/ 3667125 h 3667125"/>
                <a:gd name="connsiteX4" fmla="*/ 3200400 w 3248025"/>
                <a:gd name="connsiteY4" fmla="*/ 2000250 h 3667125"/>
                <a:gd name="connsiteX5" fmla="*/ 0 w 3248025"/>
                <a:gd name="connsiteY5" fmla="*/ 0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8025" h="3667125">
                  <a:moveTo>
                    <a:pt x="0" y="0"/>
                  </a:moveTo>
                  <a:lnTo>
                    <a:pt x="476250" y="2295525"/>
                  </a:lnTo>
                  <a:lnTo>
                    <a:pt x="2409825" y="3667125"/>
                  </a:lnTo>
                  <a:lnTo>
                    <a:pt x="3248025" y="3667125"/>
                  </a:lnTo>
                  <a:lnTo>
                    <a:pt x="3200400" y="2000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 rot="15955320">
              <a:off x="6050614" y="2120320"/>
              <a:ext cx="3781425" cy="3934551"/>
            </a:xfrm>
            <a:custGeom>
              <a:avLst/>
              <a:gdLst>
                <a:gd name="connsiteX0" fmla="*/ 3781425 w 3781425"/>
                <a:gd name="connsiteY0" fmla="*/ 2266950 h 2600325"/>
                <a:gd name="connsiteX1" fmla="*/ 3333750 w 3781425"/>
                <a:gd name="connsiteY1" fmla="*/ 0 h 2600325"/>
                <a:gd name="connsiteX2" fmla="*/ 0 w 3781425"/>
                <a:gd name="connsiteY2" fmla="*/ 2600325 h 2600325"/>
                <a:gd name="connsiteX3" fmla="*/ 3781425 w 3781425"/>
                <a:gd name="connsiteY3" fmla="*/ 2266950 h 260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1425" h="2600325">
                  <a:moveTo>
                    <a:pt x="3781425" y="2266950"/>
                  </a:moveTo>
                  <a:lnTo>
                    <a:pt x="3333750" y="0"/>
                  </a:lnTo>
                  <a:lnTo>
                    <a:pt x="0" y="2600325"/>
                  </a:lnTo>
                  <a:lnTo>
                    <a:pt x="3781425" y="22669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0087" y="1256765"/>
            <a:ext cx="8268602" cy="4651086"/>
          </a:xfrm>
          <a:prstGeom prst="rect">
            <a:avLst/>
          </a:prstGeom>
        </p:spPr>
      </p:pic>
      <p:sp>
        <p:nvSpPr>
          <p:cNvPr id="21" name="文本框 20"/>
          <p:cNvSpPr txBox="1">
            <a:spLocks noChangeAspect="1" noChangeArrowheads="1"/>
          </p:cNvSpPr>
          <p:nvPr/>
        </p:nvSpPr>
        <p:spPr bwMode="auto">
          <a:xfrm>
            <a:off x="5427167" y="2323181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269461" y="3456178"/>
            <a:ext cx="276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61300" y="3544584"/>
            <a:ext cx="443706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一些“高端操作”</a:t>
            </a:r>
            <a:endParaRPr lang="en-US" altLang="zh-CN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7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4" grpId="1"/>
      <p:bldP spid="2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488131"/>
            <a:ext cx="8805639" cy="2204722"/>
            <a:chOff x="0" y="-488131"/>
            <a:chExt cx="8805639" cy="220472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8004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自定义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</p:grpSp>
      <p:pic>
        <p:nvPicPr>
          <p:cNvPr id="5122" name="Picture 2" descr="git-color">
            <a:extLst>
              <a:ext uri="{FF2B5EF4-FFF2-40B4-BE49-F238E27FC236}">
                <a16:creationId xmlns:a16="http://schemas.microsoft.com/office/drawing/2014/main" id="{F3EBBB3A-A359-45E7-A136-649328E7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55" y="2888977"/>
            <a:ext cx="41719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23176D-809D-47EE-8CC5-4650A38BEF13}"/>
              </a:ext>
            </a:extLst>
          </p:cNvPr>
          <p:cNvSpPr txBox="1"/>
          <p:nvPr/>
        </p:nvSpPr>
        <p:spPr>
          <a:xfrm>
            <a:off x="1638726" y="2063515"/>
            <a:ext cx="35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显示颜色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config –global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color.ui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true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CD71AE-B442-4299-84D9-72A6C0234423}"/>
              </a:ext>
            </a:extLst>
          </p:cNvPr>
          <p:cNvSpPr txBox="1"/>
          <p:nvPr/>
        </p:nvSpPr>
        <p:spPr>
          <a:xfrm>
            <a:off x="7366547" y="2608213"/>
            <a:ext cx="34867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忽略文件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Python: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[cod]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*.so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检查忽略文件的规则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check-ignore -v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App.class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.gitignore:3:*.class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App.class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1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488131"/>
            <a:ext cx="8805639" cy="2204722"/>
            <a:chOff x="0" y="-488131"/>
            <a:chExt cx="8805639" cy="220472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自定义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git-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配置别名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723176D-809D-47EE-8CC5-4650A38BEF13}"/>
              </a:ext>
            </a:extLst>
          </p:cNvPr>
          <p:cNvSpPr txBox="1"/>
          <p:nvPr/>
        </p:nvSpPr>
        <p:spPr>
          <a:xfrm>
            <a:off x="1696257" y="1771555"/>
            <a:ext cx="7683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alias.co checkout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--global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alias.lg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"log --color --graph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--pretty=format:'%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Cred%h%Creset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-%C(yellow)%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d%Creset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%s %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Cgreen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%C(bold blue)&lt;%an&gt;%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Creset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--abbrev-commit"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18AA8-8501-4956-B7D3-96BBDD2E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07" y="3434375"/>
            <a:ext cx="5667375" cy="3124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9477B4-756F-44E4-8424-20F8F6210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75" y="3434375"/>
            <a:ext cx="5667375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488131"/>
            <a:ext cx="8805639" cy="2204722"/>
            <a:chOff x="0" y="-488131"/>
            <a:chExt cx="8805639" cy="220472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自定义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git-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配置文件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723176D-809D-47EE-8CC5-4650A38BEF13}"/>
              </a:ext>
            </a:extLst>
          </p:cNvPr>
          <p:cNvSpPr txBox="1"/>
          <p:nvPr/>
        </p:nvSpPr>
        <p:spPr>
          <a:xfrm>
            <a:off x="1228816" y="1657952"/>
            <a:ext cx="54645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的配置文件位置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.git/config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.git/config 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[core]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repositoryformatversion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filemode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bare = false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logallrefupdates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ignorecase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precomposeunicode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[remote "origin"]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git@github.com:michaelliao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learngit.git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fetch = +refs/heads/*:refs/remotes/origin/*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[branch "master"]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remote = origin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merge = refs/heads/master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[alias]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last = log -1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1978ED-FDA9-475C-8DC1-11C9F300F3B4}"/>
              </a:ext>
            </a:extLst>
          </p:cNvPr>
          <p:cNvSpPr/>
          <p:nvPr/>
        </p:nvSpPr>
        <p:spPr>
          <a:xfrm>
            <a:off x="7869535" y="1647035"/>
            <a:ext cx="2984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全局的配置文件位置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gitconfig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[alias]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 = checkout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ci = commit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branch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status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[user]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= Your Name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email = your@email.com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8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678" y="3171950"/>
            <a:ext cx="6769434" cy="3807806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-9331" y="3610947"/>
            <a:ext cx="1063690" cy="3116424"/>
          </a:xfrm>
          <a:custGeom>
            <a:avLst/>
            <a:gdLst>
              <a:gd name="connsiteX0" fmla="*/ 0 w 1063690"/>
              <a:gd name="connsiteY0" fmla="*/ 550506 h 3116424"/>
              <a:gd name="connsiteX1" fmla="*/ 1063690 w 1063690"/>
              <a:gd name="connsiteY1" fmla="*/ 0 h 3116424"/>
              <a:gd name="connsiteX2" fmla="*/ 821094 w 1063690"/>
              <a:gd name="connsiteY2" fmla="*/ 3116424 h 3116424"/>
              <a:gd name="connsiteX3" fmla="*/ 0 w 1063690"/>
              <a:gd name="connsiteY3" fmla="*/ 3116424 h 3116424"/>
              <a:gd name="connsiteX4" fmla="*/ 0 w 1063690"/>
              <a:gd name="connsiteY4" fmla="*/ 550506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90" h="3116424">
                <a:moveTo>
                  <a:pt x="0" y="550506"/>
                </a:moveTo>
                <a:lnTo>
                  <a:pt x="1063690" y="0"/>
                </a:lnTo>
                <a:lnTo>
                  <a:pt x="821094" y="3116424"/>
                </a:lnTo>
                <a:lnTo>
                  <a:pt x="0" y="3116424"/>
                </a:lnTo>
                <a:lnTo>
                  <a:pt x="0" y="5505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466531" y="1632857"/>
            <a:ext cx="3592285" cy="3442996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968500" y="127635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238500" y="0"/>
            <a:ext cx="2470795" cy="2392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400050" y="301942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33031" y="3760341"/>
            <a:ext cx="72008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831" y="3256285"/>
            <a:ext cx="1668016" cy="1584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/>
          <p:cNvSpPr/>
          <p:nvPr/>
        </p:nvSpPr>
        <p:spPr>
          <a:xfrm>
            <a:off x="2686050" y="142875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7679" y="2536205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</a:p>
        </p:txBody>
      </p:sp>
      <p:sp>
        <p:nvSpPr>
          <p:cNvPr id="52" name="矩形 51"/>
          <p:cNvSpPr/>
          <p:nvPr/>
        </p:nvSpPr>
        <p:spPr>
          <a:xfrm>
            <a:off x="6952470" y="3653359"/>
            <a:ext cx="2232248" cy="4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幼圆" panose="02010509060101010101" pitchFamily="49" charset="-122"/>
              </a:rPr>
              <a:t>Git</a:t>
            </a:r>
            <a:r>
              <a:rPr lang="zh-CN" altLang="en-US" dirty="0">
                <a:solidFill>
                  <a:schemeClr val="tx1"/>
                </a:solidFill>
                <a:ea typeface="幼圆" panose="02010509060101010101" pitchFamily="49" charset="-122"/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3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9" grpId="0" animBg="1"/>
      <p:bldP spid="41" grpId="0" animBg="1"/>
      <p:bldP spid="48" grpId="0" animBg="1"/>
      <p:bldP spid="51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35743" y="2421267"/>
            <a:ext cx="9088778" cy="4491342"/>
          </a:xfrm>
          <a:custGeom>
            <a:avLst/>
            <a:gdLst>
              <a:gd name="connsiteX0" fmla="*/ 0 w 6527800"/>
              <a:gd name="connsiteY0" fmla="*/ 0 h 3225800"/>
              <a:gd name="connsiteX1" fmla="*/ 5156200 w 6527800"/>
              <a:gd name="connsiteY1" fmla="*/ 38100 h 3225800"/>
              <a:gd name="connsiteX2" fmla="*/ 6527800 w 6527800"/>
              <a:gd name="connsiteY2" fmla="*/ 3225800 h 3225800"/>
              <a:gd name="connsiteX3" fmla="*/ 0 w 6527800"/>
              <a:gd name="connsiteY3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800" h="3225800">
                <a:moveTo>
                  <a:pt x="0" y="0"/>
                </a:moveTo>
                <a:lnTo>
                  <a:pt x="5156200" y="38100"/>
                </a:lnTo>
                <a:lnTo>
                  <a:pt x="6527800" y="3225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401556" y="4958737"/>
            <a:ext cx="4657309" cy="2273913"/>
          </a:xfrm>
          <a:custGeom>
            <a:avLst/>
            <a:gdLst>
              <a:gd name="connsiteX0" fmla="*/ 0 w 7023100"/>
              <a:gd name="connsiteY0" fmla="*/ 0 h 3429000"/>
              <a:gd name="connsiteX1" fmla="*/ 1384300 w 7023100"/>
              <a:gd name="connsiteY1" fmla="*/ 3187700 h 3429000"/>
              <a:gd name="connsiteX2" fmla="*/ 1816100 w 7023100"/>
              <a:gd name="connsiteY2" fmla="*/ 3429000 h 3429000"/>
              <a:gd name="connsiteX3" fmla="*/ 7023100 w 7023100"/>
              <a:gd name="connsiteY3" fmla="*/ 3416300 h 3429000"/>
              <a:gd name="connsiteX4" fmla="*/ 0 w 7023100"/>
              <a:gd name="connsiteY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3100" h="3429000">
                <a:moveTo>
                  <a:pt x="0" y="0"/>
                </a:moveTo>
                <a:lnTo>
                  <a:pt x="1384300" y="3187700"/>
                </a:lnTo>
                <a:lnTo>
                  <a:pt x="1816100" y="3429000"/>
                </a:lnTo>
                <a:lnTo>
                  <a:pt x="7023100" y="341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1063" y="3317319"/>
            <a:ext cx="5836156" cy="3282836"/>
          </a:xfrm>
          <a:prstGeom prst="rect">
            <a:avLst/>
          </a:prstGeom>
        </p:spPr>
      </p:pic>
      <p:sp>
        <p:nvSpPr>
          <p:cNvPr id="24" name="文本框 23"/>
          <p:cNvSpPr txBox="1">
            <a:spLocks noChangeAspect="1" noChangeArrowheads="1"/>
          </p:cNvSpPr>
          <p:nvPr/>
        </p:nvSpPr>
        <p:spPr bwMode="auto">
          <a:xfrm>
            <a:off x="3997300" y="2797279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版本控制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4457675" y="3631034"/>
            <a:ext cx="276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跟踪文件变化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701482" y="4005284"/>
            <a:ext cx="276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21063" y="4131414"/>
            <a:ext cx="4437063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集中式、分布式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5" grpId="2"/>
      <p:bldP spid="27" grpId="0"/>
      <p:bldP spid="27" grpId="1"/>
      <p:bldP spid="2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版本控制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32" name="组合 19"/>
          <p:cNvGrpSpPr>
            <a:grpSpLocks/>
          </p:cNvGrpSpPr>
          <p:nvPr/>
        </p:nvGrpSpPr>
        <p:grpSpPr bwMode="auto">
          <a:xfrm>
            <a:off x="7358702" y="4894394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zh-CN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34" name="Group 22"/>
            <p:cNvGrpSpPr>
              <a:grpSpLocks/>
            </p:cNvGrpSpPr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 useBgFill="1">
            <p:nvSpPr>
              <p:cNvPr id="46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zh-CN">
                  <a:solidFill>
                    <a:schemeClr val="bg2">
                      <a:lumMod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49" name="组合 18"/>
          <p:cNvGrpSpPr>
            <a:grpSpLocks/>
          </p:cNvGrpSpPr>
          <p:nvPr/>
        </p:nvGrpSpPr>
        <p:grpSpPr bwMode="auto">
          <a:xfrm>
            <a:off x="7358702" y="2756850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zh-CN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51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ln>
              <a:noFill/>
            </a:ln>
            <a:effectLst/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" name="矩形 67"/>
          <p:cNvSpPr>
            <a:spLocks noChangeArrowheads="1"/>
          </p:cNvSpPr>
          <p:nvPr/>
        </p:nvSpPr>
        <p:spPr bwMode="auto">
          <a:xfrm>
            <a:off x="8181910" y="2680221"/>
            <a:ext cx="17795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什么是版本控制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8181910" y="3043816"/>
            <a:ext cx="2279913" cy="44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自动记录每次文件的改动，还可以让同事协作编辑</a:t>
            </a:r>
          </a:p>
        </p:txBody>
      </p:sp>
      <p:sp>
        <p:nvSpPr>
          <p:cNvPr id="54" name="矩形 69"/>
          <p:cNvSpPr>
            <a:spLocks noChangeArrowheads="1"/>
          </p:cNvSpPr>
          <p:nvPr/>
        </p:nvSpPr>
        <p:spPr bwMode="auto">
          <a:xfrm>
            <a:off x="8181910" y="3759535"/>
            <a:ext cx="17795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集中式？</a:t>
            </a:r>
            <a:endParaRPr lang="en-US" altLang="zh-CN" sz="1500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8181910" y="4124718"/>
            <a:ext cx="2351921" cy="6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CVS/SVN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，要先从中央服务器取得最新的版本，然后开始干活，干完活了，再把自己的活推送给中央服务器。</a:t>
            </a:r>
          </a:p>
        </p:txBody>
      </p:sp>
      <p:sp>
        <p:nvSpPr>
          <p:cNvPr id="56" name="矩形 71"/>
          <p:cNvSpPr>
            <a:spLocks noChangeArrowheads="1"/>
          </p:cNvSpPr>
          <p:nvPr/>
        </p:nvSpPr>
        <p:spPr bwMode="auto">
          <a:xfrm>
            <a:off x="8181910" y="4772008"/>
            <a:ext cx="17795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500" dirty="0">
                <a:solidFill>
                  <a:srgbClr val="ECCAC2"/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分布式！</a:t>
            </a:r>
            <a:endParaRPr lang="en-US" altLang="zh-CN" sz="1500" dirty="0">
              <a:solidFill>
                <a:srgbClr val="ECCAC2"/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8181910" y="5126078"/>
            <a:ext cx="1884363" cy="44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每个人的电脑上都是一个完整的版本库，互相推送修改。</a:t>
            </a:r>
          </a:p>
        </p:txBody>
      </p:sp>
      <p:grpSp>
        <p:nvGrpSpPr>
          <p:cNvPr id="58" name="组合 17"/>
          <p:cNvGrpSpPr>
            <a:grpSpLocks/>
          </p:cNvGrpSpPr>
          <p:nvPr/>
        </p:nvGrpSpPr>
        <p:grpSpPr bwMode="auto">
          <a:xfrm>
            <a:off x="7358702" y="3826217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zh-CN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60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ln>
              <a:noFill/>
            </a:ln>
            <a:effectLst/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69E75E3-38B1-4515-B493-C19EFFEA7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58" y="2756850"/>
            <a:ext cx="3733800" cy="2533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988C64-68D1-491F-9D49-268C4EFA3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856" y="2599509"/>
            <a:ext cx="3914775" cy="2828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4C03F1-2122-4785-9E81-0A394772B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358" y="2493102"/>
            <a:ext cx="4800600" cy="4124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utoUpdateAnimBg="0"/>
      <p:bldP spid="53" grpId="0" bldLvl="0" autoUpdateAnimBg="0"/>
      <p:bldP spid="54" grpId="0" bldLvl="0" autoUpdateAnimBg="0"/>
      <p:bldP spid="55" grpId="0" bldLvl="0" autoUpdateAnimBg="0"/>
      <p:bldP spid="56" grpId="0" bldLvl="0" autoUpdateAnimBg="0"/>
      <p:bldP spid="5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准备工作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22" name="组合 2"/>
          <p:cNvGrpSpPr>
            <a:grpSpLocks/>
          </p:cNvGrpSpPr>
          <p:nvPr/>
        </p:nvGrpSpPr>
        <p:grpSpPr bwMode="auto">
          <a:xfrm>
            <a:off x="2396927" y="5252988"/>
            <a:ext cx="576262" cy="576263"/>
            <a:chOff x="0" y="0"/>
            <a:chExt cx="1407810" cy="1407810"/>
          </a:xfrm>
        </p:grpSpPr>
        <p:sp>
          <p:nvSpPr>
            <p:cNvPr id="23" name="圆角矩形 3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24" name="圆角矩形 68"/>
            <p:cNvSpPr>
              <a:spLocks noChangeArrowheads="1"/>
            </p:cNvSpPr>
            <p:nvPr/>
          </p:nvSpPr>
          <p:spPr bwMode="auto">
            <a:xfrm>
              <a:off x="155131" y="337410"/>
              <a:ext cx="1109185" cy="717477"/>
            </a:xfrm>
            <a:custGeom>
              <a:avLst/>
              <a:gdLst>
                <a:gd name="T0" fmla="*/ 361879 w 1142127"/>
                <a:gd name="T1" fmla="*/ 67469 h 735451"/>
                <a:gd name="T2" fmla="*/ 586291 w 1142127"/>
                <a:gd name="T3" fmla="*/ 205603 h 735451"/>
                <a:gd name="T4" fmla="*/ 682970 w 1142127"/>
                <a:gd name="T5" fmla="*/ 167032 h 735451"/>
                <a:gd name="T6" fmla="*/ 827721 w 1142127"/>
                <a:gd name="T7" fmla="*/ 311784 h 735451"/>
                <a:gd name="T8" fmla="*/ 825178 w 1142127"/>
                <a:gd name="T9" fmla="*/ 324389 h 735451"/>
                <a:gd name="T10" fmla="*/ 940885 w 1142127"/>
                <a:gd name="T11" fmla="*/ 492724 h 735451"/>
                <a:gd name="T12" fmla="*/ 759946 w 1142127"/>
                <a:gd name="T13" fmla="*/ 673664 h 735451"/>
                <a:gd name="T14" fmla="*/ 180940 w 1142127"/>
                <a:gd name="T15" fmla="*/ 673664 h 735451"/>
                <a:gd name="T16" fmla="*/ 0 w 1142127"/>
                <a:gd name="T17" fmla="*/ 492724 h 735451"/>
                <a:gd name="T18" fmla="*/ 109180 w 1142127"/>
                <a:gd name="T19" fmla="*/ 326901 h 735451"/>
                <a:gd name="T20" fmla="*/ 108563 w 1142127"/>
                <a:gd name="T21" fmla="*/ 320786 h 735451"/>
                <a:gd name="T22" fmla="*/ 361879 w 1142127"/>
                <a:gd name="T23" fmla="*/ 67469 h 735451"/>
                <a:gd name="T24" fmla="*/ 467166 w 1142127"/>
                <a:gd name="T25" fmla="*/ 0 h 735451"/>
                <a:gd name="T26" fmla="*/ 691579 w 1142127"/>
                <a:gd name="T27" fmla="*/ 138135 h 735451"/>
                <a:gd name="T28" fmla="*/ 788257 w 1142127"/>
                <a:gd name="T29" fmla="*/ 99564 h 735451"/>
                <a:gd name="T30" fmla="*/ 933008 w 1142127"/>
                <a:gd name="T31" fmla="*/ 244315 h 735451"/>
                <a:gd name="T32" fmla="*/ 930466 w 1142127"/>
                <a:gd name="T33" fmla="*/ 256920 h 735451"/>
                <a:gd name="T34" fmla="*/ 1046172 w 1142127"/>
                <a:gd name="T35" fmla="*/ 425256 h 735451"/>
                <a:gd name="T36" fmla="*/ 943463 w 1142127"/>
                <a:gd name="T37" fmla="*/ 586717 h 735451"/>
                <a:gd name="T38" fmla="*/ 977909 w 1142127"/>
                <a:gd name="T39" fmla="*/ 484192 h 735451"/>
                <a:gd name="T40" fmla="*/ 857290 w 1142127"/>
                <a:gd name="T41" fmla="*/ 308713 h 735451"/>
                <a:gd name="T42" fmla="*/ 859943 w 1142127"/>
                <a:gd name="T43" fmla="*/ 295573 h 735451"/>
                <a:gd name="T44" fmla="*/ 709047 w 1142127"/>
                <a:gd name="T45" fmla="*/ 144678 h 735451"/>
                <a:gd name="T46" fmla="*/ 608266 w 1142127"/>
                <a:gd name="T47" fmla="*/ 184884 h 735451"/>
                <a:gd name="T48" fmla="*/ 374329 w 1142127"/>
                <a:gd name="T49" fmla="*/ 40887 h 735451"/>
                <a:gd name="T50" fmla="*/ 322022 w 1142127"/>
                <a:gd name="T51" fmla="*/ 46161 h 735451"/>
                <a:gd name="T52" fmla="*/ 467166 w 1142127"/>
                <a:gd name="T53" fmla="*/ 0 h 7354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5" name="组合 6"/>
          <p:cNvGrpSpPr>
            <a:grpSpLocks/>
          </p:cNvGrpSpPr>
          <p:nvPr/>
        </p:nvGrpSpPr>
        <p:grpSpPr bwMode="auto">
          <a:xfrm>
            <a:off x="7843243" y="5263307"/>
            <a:ext cx="557212" cy="555625"/>
            <a:chOff x="0" y="0"/>
            <a:chExt cx="1410703" cy="1410703"/>
          </a:xfrm>
        </p:grpSpPr>
        <p:sp>
          <p:nvSpPr>
            <p:cNvPr id="26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27" name="圆角矩形 16"/>
            <p:cNvSpPr>
              <a:spLocks noChangeAspect="1" noChangeArrowheads="1"/>
            </p:cNvSpPr>
            <p:nvPr/>
          </p:nvSpPr>
          <p:spPr bwMode="auto">
            <a:xfrm rot="-5400000">
              <a:off x="253927" y="257221"/>
              <a:ext cx="902850" cy="896258"/>
            </a:xfrm>
            <a:custGeom>
              <a:avLst/>
              <a:gdLst>
                <a:gd name="T0" fmla="*/ 636354 w 836083"/>
                <a:gd name="T1" fmla="*/ 318924 h 836083"/>
                <a:gd name="T2" fmla="*/ 636354 w 836083"/>
                <a:gd name="T3" fmla="*/ 390963 h 836083"/>
                <a:gd name="T4" fmla="*/ 472253 w 836083"/>
                <a:gd name="T5" fmla="*/ 390963 h 836083"/>
                <a:gd name="T6" fmla="*/ 472253 w 836083"/>
                <a:gd name="T7" fmla="*/ 391161 h 836083"/>
                <a:gd name="T8" fmla="*/ 359155 w 836083"/>
                <a:gd name="T9" fmla="*/ 456786 h 836083"/>
                <a:gd name="T10" fmla="*/ 360003 w 836083"/>
                <a:gd name="T11" fmla="*/ 587540 h 836083"/>
                <a:gd name="T12" fmla="*/ 473944 w 836083"/>
                <a:gd name="T13" fmla="*/ 651692 h 836083"/>
                <a:gd name="T14" fmla="*/ 473946 w 836083"/>
                <a:gd name="T15" fmla="*/ 651902 h 836083"/>
                <a:gd name="T16" fmla="*/ 636354 w 836083"/>
                <a:gd name="T17" fmla="*/ 651902 h 836083"/>
                <a:gd name="T18" fmla="*/ 636354 w 836083"/>
                <a:gd name="T19" fmla="*/ 723942 h 836083"/>
                <a:gd name="T20" fmla="*/ 464732 w 836083"/>
                <a:gd name="T21" fmla="*/ 723942 h 836083"/>
                <a:gd name="T22" fmla="*/ 464732 w 836083"/>
                <a:gd name="T23" fmla="*/ 722708 h 836083"/>
                <a:gd name="T24" fmla="*/ 297758 w 836083"/>
                <a:gd name="T25" fmla="*/ 624202 h 836083"/>
                <a:gd name="T26" fmla="*/ 274524 w 836083"/>
                <a:gd name="T27" fmla="*/ 557453 h 836083"/>
                <a:gd name="T28" fmla="*/ 226415 w 836083"/>
                <a:gd name="T29" fmla="*/ 557453 h 836083"/>
                <a:gd name="T30" fmla="*/ 226415 w 836083"/>
                <a:gd name="T31" fmla="*/ 651902 h 836083"/>
                <a:gd name="T32" fmla="*/ 190395 w 836083"/>
                <a:gd name="T33" fmla="*/ 651902 h 836083"/>
                <a:gd name="T34" fmla="*/ 190395 w 836083"/>
                <a:gd name="T35" fmla="*/ 390964 h 836083"/>
                <a:gd name="T36" fmla="*/ 226415 w 836083"/>
                <a:gd name="T37" fmla="*/ 390964 h 836083"/>
                <a:gd name="T38" fmla="*/ 226415 w 836083"/>
                <a:gd name="T39" fmla="*/ 485414 h 836083"/>
                <a:gd name="T40" fmla="*/ 274394 w 836083"/>
                <a:gd name="T41" fmla="*/ 485414 h 836083"/>
                <a:gd name="T42" fmla="*/ 296438 w 836083"/>
                <a:gd name="T43" fmla="*/ 420940 h 836083"/>
                <a:gd name="T44" fmla="*/ 464732 w 836083"/>
                <a:gd name="T45" fmla="*/ 319926 h 836083"/>
                <a:gd name="T46" fmla="*/ 464732 w 836083"/>
                <a:gd name="T47" fmla="*/ 318924 h 836083"/>
                <a:gd name="T48" fmla="*/ 472253 w 836083"/>
                <a:gd name="T49" fmla="*/ 318924 h 836083"/>
                <a:gd name="T50" fmla="*/ 636354 w 836083"/>
                <a:gd name="T51" fmla="*/ 318924 h 836083"/>
                <a:gd name="T52" fmla="*/ 852465 w 836083"/>
                <a:gd name="T53" fmla="*/ 521433 h 836083"/>
                <a:gd name="T54" fmla="*/ 740013 w 836083"/>
                <a:gd name="T55" fmla="*/ 633886 h 836083"/>
                <a:gd name="T56" fmla="*/ 475604 w 836083"/>
                <a:gd name="T57" fmla="*/ 633886 h 836083"/>
                <a:gd name="T58" fmla="*/ 363152 w 836083"/>
                <a:gd name="T59" fmla="*/ 521433 h 836083"/>
                <a:gd name="T60" fmla="*/ 475604 w 836083"/>
                <a:gd name="T61" fmla="*/ 408980 h 836083"/>
                <a:gd name="T62" fmla="*/ 740013 w 836083"/>
                <a:gd name="T63" fmla="*/ 408980 h 836083"/>
                <a:gd name="T64" fmla="*/ 852465 w 836083"/>
                <a:gd name="T65" fmla="*/ 521433 h 836083"/>
                <a:gd name="T66" fmla="*/ 954717 w 836083"/>
                <a:gd name="T67" fmla="*/ 521435 h 836083"/>
                <a:gd name="T68" fmla="*/ 521431 w 836083"/>
                <a:gd name="T69" fmla="*/ 88143 h 836083"/>
                <a:gd name="T70" fmla="*/ 88143 w 836083"/>
                <a:gd name="T71" fmla="*/ 521435 h 836083"/>
                <a:gd name="T72" fmla="*/ 521431 w 836083"/>
                <a:gd name="T73" fmla="*/ 954723 h 836083"/>
                <a:gd name="T74" fmla="*/ 954717 w 836083"/>
                <a:gd name="T75" fmla="*/ 521435 h 836083"/>
                <a:gd name="T76" fmla="*/ 1042860 w 836083"/>
                <a:gd name="T77" fmla="*/ 521435 h 836083"/>
                <a:gd name="T78" fmla="*/ 521431 w 836083"/>
                <a:gd name="T79" fmla="*/ 1042866 h 836083"/>
                <a:gd name="T80" fmla="*/ 0 w 836083"/>
                <a:gd name="T81" fmla="*/ 521435 h 836083"/>
                <a:gd name="T82" fmla="*/ 521431 w 836083"/>
                <a:gd name="T83" fmla="*/ 0 h 836083"/>
                <a:gd name="T84" fmla="*/ 1042860 w 836083"/>
                <a:gd name="T85" fmla="*/ 521435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8" name="组合 10"/>
          <p:cNvGrpSpPr>
            <a:grpSpLocks/>
          </p:cNvGrpSpPr>
          <p:nvPr/>
        </p:nvGrpSpPr>
        <p:grpSpPr bwMode="auto">
          <a:xfrm>
            <a:off x="5057602" y="5285532"/>
            <a:ext cx="511175" cy="511175"/>
            <a:chOff x="0" y="0"/>
            <a:chExt cx="647095" cy="647095"/>
          </a:xfrm>
        </p:grpSpPr>
        <p:sp>
          <p:nvSpPr>
            <p:cNvPr id="29" name="圆角矩形 11"/>
            <p:cNvSpPr>
              <a:spLocks noChangeArrowheads="1"/>
            </p:cNvSpPr>
            <p:nvPr/>
          </p:nvSpPr>
          <p:spPr bwMode="auto">
            <a:xfrm>
              <a:off x="0" y="0"/>
              <a:ext cx="647095" cy="6470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30" name="圆角矩形 43"/>
            <p:cNvSpPr>
              <a:spLocks noChangeArrowheads="1"/>
            </p:cNvSpPr>
            <p:nvPr/>
          </p:nvSpPr>
          <p:spPr bwMode="auto">
            <a:xfrm>
              <a:off x="102491" y="166797"/>
              <a:ext cx="442115" cy="313499"/>
            </a:xfrm>
            <a:custGeom>
              <a:avLst/>
              <a:gdLst>
                <a:gd name="T0" fmla="*/ 10351 w 887502"/>
                <a:gd name="T1" fmla="*/ 65741 h 633930"/>
                <a:gd name="T2" fmla="*/ 10351 w 887502"/>
                <a:gd name="T3" fmla="*/ 70933 h 633930"/>
                <a:gd name="T4" fmla="*/ 98685 w 887502"/>
                <a:gd name="T5" fmla="*/ 70933 h 633930"/>
                <a:gd name="T6" fmla="*/ 98685 w 887502"/>
                <a:gd name="T7" fmla="*/ 65741 h 633930"/>
                <a:gd name="T8" fmla="*/ 10351 w 887502"/>
                <a:gd name="T9" fmla="*/ 65741 h 633930"/>
                <a:gd name="T10" fmla="*/ 55181 w 887502"/>
                <a:gd name="T11" fmla="*/ 33672 h 633930"/>
                <a:gd name="T12" fmla="*/ 46714 w 887502"/>
                <a:gd name="T13" fmla="*/ 37408 h 633930"/>
                <a:gd name="T14" fmla="*/ 44956 w 887502"/>
                <a:gd name="T15" fmla="*/ 46495 h 633930"/>
                <a:gd name="T16" fmla="*/ 49219 w 887502"/>
                <a:gd name="T17" fmla="*/ 45218 h 633930"/>
                <a:gd name="T18" fmla="*/ 50193 w 887502"/>
                <a:gd name="T19" fmla="*/ 40183 h 633930"/>
                <a:gd name="T20" fmla="*/ 54886 w 887502"/>
                <a:gd name="T21" fmla="*/ 38112 h 633930"/>
                <a:gd name="T22" fmla="*/ 55181 w 887502"/>
                <a:gd name="T23" fmla="*/ 33672 h 633930"/>
                <a:gd name="T24" fmla="*/ 54518 w 887502"/>
                <a:gd name="T25" fmla="*/ 31932 h 633930"/>
                <a:gd name="T26" fmla="*/ 65992 w 887502"/>
                <a:gd name="T27" fmla="*/ 43406 h 633930"/>
                <a:gd name="T28" fmla="*/ 54518 w 887502"/>
                <a:gd name="T29" fmla="*/ 54880 h 633930"/>
                <a:gd name="T30" fmla="*/ 43044 w 887502"/>
                <a:gd name="T31" fmla="*/ 43406 h 633930"/>
                <a:gd name="T32" fmla="*/ 54518 w 887502"/>
                <a:gd name="T33" fmla="*/ 31932 h 633930"/>
                <a:gd name="T34" fmla="*/ 54518 w 887502"/>
                <a:gd name="T35" fmla="*/ 25234 h 633930"/>
                <a:gd name="T36" fmla="*/ 36345 w 887502"/>
                <a:gd name="T37" fmla="*/ 43406 h 633930"/>
                <a:gd name="T38" fmla="*/ 54518 w 887502"/>
                <a:gd name="T39" fmla="*/ 61579 h 633930"/>
                <a:gd name="T40" fmla="*/ 72691 w 887502"/>
                <a:gd name="T41" fmla="*/ 43406 h 633930"/>
                <a:gd name="T42" fmla="*/ 54518 w 887502"/>
                <a:gd name="T43" fmla="*/ 25234 h 633930"/>
                <a:gd name="T44" fmla="*/ 98685 w 887502"/>
                <a:gd name="T45" fmla="*/ 8231 h 633930"/>
                <a:gd name="T46" fmla="*/ 49207 w 887502"/>
                <a:gd name="T47" fmla="*/ 8523 h 633930"/>
                <a:gd name="T48" fmla="*/ 44234 w 887502"/>
                <a:gd name="T49" fmla="*/ 14527 h 633930"/>
                <a:gd name="T50" fmla="*/ 10351 w 887502"/>
                <a:gd name="T51" fmla="*/ 14527 h 633930"/>
                <a:gd name="T52" fmla="*/ 10351 w 887502"/>
                <a:gd name="T53" fmla="*/ 20822 h 633930"/>
                <a:gd name="T54" fmla="*/ 98685 w 887502"/>
                <a:gd name="T55" fmla="*/ 20822 h 633930"/>
                <a:gd name="T56" fmla="*/ 98685 w 887502"/>
                <a:gd name="T57" fmla="*/ 17674 h 633930"/>
                <a:gd name="T58" fmla="*/ 98685 w 887502"/>
                <a:gd name="T59" fmla="*/ 14527 h 633930"/>
                <a:gd name="T60" fmla="*/ 98685 w 887502"/>
                <a:gd name="T61" fmla="*/ 8231 h 633930"/>
                <a:gd name="T62" fmla="*/ 22409 w 887502"/>
                <a:gd name="T63" fmla="*/ 6268 h 633930"/>
                <a:gd name="T64" fmla="*/ 22409 w 887502"/>
                <a:gd name="T65" fmla="*/ 11460 h 633930"/>
                <a:gd name="T66" fmla="*/ 41538 w 887502"/>
                <a:gd name="T67" fmla="*/ 11460 h 633930"/>
                <a:gd name="T68" fmla="*/ 41538 w 887502"/>
                <a:gd name="T69" fmla="*/ 6268 h 633930"/>
                <a:gd name="T70" fmla="*/ 22409 w 887502"/>
                <a:gd name="T71" fmla="*/ 6268 h 633930"/>
                <a:gd name="T72" fmla="*/ 12981 w 887502"/>
                <a:gd name="T73" fmla="*/ 0 h 633930"/>
                <a:gd name="T74" fmla="*/ 96055 w 887502"/>
                <a:gd name="T75" fmla="*/ 0 h 633930"/>
                <a:gd name="T76" fmla="*/ 109036 w 887502"/>
                <a:gd name="T77" fmla="*/ 12981 h 633930"/>
                <a:gd name="T78" fmla="*/ 109036 w 887502"/>
                <a:gd name="T79" fmla="*/ 64902 h 633930"/>
                <a:gd name="T80" fmla="*/ 96055 w 887502"/>
                <a:gd name="T81" fmla="*/ 77883 h 633930"/>
                <a:gd name="T82" fmla="*/ 12981 w 887502"/>
                <a:gd name="T83" fmla="*/ 77883 h 633930"/>
                <a:gd name="T84" fmla="*/ 0 w 887502"/>
                <a:gd name="T85" fmla="*/ 64902 h 633930"/>
                <a:gd name="T86" fmla="*/ 0 w 887502"/>
                <a:gd name="T87" fmla="*/ 12981 h 633930"/>
                <a:gd name="T88" fmla="*/ 12981 w 887502"/>
                <a:gd name="T89" fmla="*/ 0 h 6339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7502" h="633930">
                  <a:moveTo>
                    <a:pt x="84255" y="535095"/>
                  </a:moveTo>
                  <a:lnTo>
                    <a:pt x="84255" y="577357"/>
                  </a:lnTo>
                  <a:lnTo>
                    <a:pt x="803248" y="577357"/>
                  </a:lnTo>
                  <a:lnTo>
                    <a:pt x="803248" y="535095"/>
                  </a:lnTo>
                  <a:lnTo>
                    <a:pt x="84255" y="535095"/>
                  </a:lnTo>
                  <a:close/>
                  <a:moveTo>
                    <a:pt x="449149" y="274073"/>
                  </a:moveTo>
                  <a:cubicBezTo>
                    <a:pt x="422581" y="272304"/>
                    <a:pt x="396832" y="283666"/>
                    <a:pt x="380230" y="304484"/>
                  </a:cubicBezTo>
                  <a:cubicBezTo>
                    <a:pt x="363629" y="325302"/>
                    <a:pt x="358282" y="352934"/>
                    <a:pt x="365919" y="378442"/>
                  </a:cubicBezTo>
                  <a:lnTo>
                    <a:pt x="400617" y="368053"/>
                  </a:lnTo>
                  <a:cubicBezTo>
                    <a:pt x="396386" y="353917"/>
                    <a:pt x="399349" y="338605"/>
                    <a:pt x="408549" y="327067"/>
                  </a:cubicBezTo>
                  <a:cubicBezTo>
                    <a:pt x="417750" y="315531"/>
                    <a:pt x="432019" y="309235"/>
                    <a:pt x="446743" y="310215"/>
                  </a:cubicBezTo>
                  <a:lnTo>
                    <a:pt x="449149" y="274073"/>
                  </a:lnTo>
                  <a:close/>
                  <a:moveTo>
                    <a:pt x="443751" y="259914"/>
                  </a:moveTo>
                  <a:cubicBezTo>
                    <a:pt x="495330" y="259914"/>
                    <a:pt x="537143" y="301727"/>
                    <a:pt x="537143" y="353306"/>
                  </a:cubicBezTo>
                  <a:cubicBezTo>
                    <a:pt x="537143" y="404885"/>
                    <a:pt x="495330" y="446698"/>
                    <a:pt x="443751" y="446698"/>
                  </a:cubicBezTo>
                  <a:cubicBezTo>
                    <a:pt x="392172" y="446698"/>
                    <a:pt x="350359" y="404885"/>
                    <a:pt x="350359" y="353306"/>
                  </a:cubicBezTo>
                  <a:cubicBezTo>
                    <a:pt x="350359" y="301727"/>
                    <a:pt x="392172" y="259914"/>
                    <a:pt x="443751" y="259914"/>
                  </a:cubicBezTo>
                  <a:close/>
                  <a:moveTo>
                    <a:pt x="443751" y="205389"/>
                  </a:moveTo>
                  <a:cubicBezTo>
                    <a:pt x="362059" y="205389"/>
                    <a:pt x="295834" y="271614"/>
                    <a:pt x="295834" y="353306"/>
                  </a:cubicBezTo>
                  <a:cubicBezTo>
                    <a:pt x="295834" y="434998"/>
                    <a:pt x="362059" y="501223"/>
                    <a:pt x="443751" y="501223"/>
                  </a:cubicBezTo>
                  <a:cubicBezTo>
                    <a:pt x="525443" y="501223"/>
                    <a:pt x="591668" y="434998"/>
                    <a:pt x="591668" y="353306"/>
                  </a:cubicBezTo>
                  <a:cubicBezTo>
                    <a:pt x="591668" y="271614"/>
                    <a:pt x="525443" y="205389"/>
                    <a:pt x="443751" y="205389"/>
                  </a:cubicBezTo>
                  <a:close/>
                  <a:moveTo>
                    <a:pt x="803248" y="66995"/>
                  </a:moveTo>
                  <a:lnTo>
                    <a:pt x="400521" y="69376"/>
                  </a:lnTo>
                  <a:lnTo>
                    <a:pt x="360040" y="118239"/>
                  </a:lnTo>
                  <a:lnTo>
                    <a:pt x="84255" y="118239"/>
                  </a:lnTo>
                  <a:lnTo>
                    <a:pt x="84255" y="169484"/>
                  </a:lnTo>
                  <a:lnTo>
                    <a:pt x="803248" y="169484"/>
                  </a:lnTo>
                  <a:lnTo>
                    <a:pt x="803248" y="143861"/>
                  </a:lnTo>
                  <a:lnTo>
                    <a:pt x="803248" y="118239"/>
                  </a:lnTo>
                  <a:lnTo>
                    <a:pt x="803248" y="66995"/>
                  </a:lnTo>
                  <a:close/>
                  <a:moveTo>
                    <a:pt x="182398" y="51019"/>
                  </a:moveTo>
                  <a:lnTo>
                    <a:pt x="182398" y="93281"/>
                  </a:lnTo>
                  <a:lnTo>
                    <a:pt x="338096" y="93281"/>
                  </a:lnTo>
                  <a:lnTo>
                    <a:pt x="338096" y="51019"/>
                  </a:lnTo>
                  <a:lnTo>
                    <a:pt x="182398" y="51019"/>
                  </a:lnTo>
                  <a:close/>
                  <a:moveTo>
                    <a:pt x="105657" y="0"/>
                  </a:moveTo>
                  <a:lnTo>
                    <a:pt x="781845" y="0"/>
                  </a:lnTo>
                  <a:cubicBezTo>
                    <a:pt x="840198" y="0"/>
                    <a:pt x="887502" y="47304"/>
                    <a:pt x="887502" y="105657"/>
                  </a:cubicBezTo>
                  <a:lnTo>
                    <a:pt x="887502" y="528273"/>
                  </a:lnTo>
                  <a:cubicBezTo>
                    <a:pt x="887502" y="586626"/>
                    <a:pt x="840198" y="633930"/>
                    <a:pt x="781845" y="633930"/>
                  </a:cubicBezTo>
                  <a:lnTo>
                    <a:pt x="105657" y="633930"/>
                  </a:lnTo>
                  <a:cubicBezTo>
                    <a:pt x="47304" y="633930"/>
                    <a:pt x="0" y="586626"/>
                    <a:pt x="0" y="528273"/>
                  </a:cubicBezTo>
                  <a:lnTo>
                    <a:pt x="0" y="105657"/>
                  </a:lnTo>
                  <a:cubicBezTo>
                    <a:pt x="0" y="47304"/>
                    <a:pt x="47304" y="0"/>
                    <a:pt x="105657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860477" y="5298745"/>
            <a:ext cx="2197125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Linux</a:t>
            </a: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自带，或使用</a:t>
            </a:r>
            <a:r>
              <a:rPr lang="en-US" altLang="zh-CN" sz="1200" dirty="0">
                <a:solidFill>
                  <a:schemeClr val="bg1"/>
                </a:solidFill>
              </a:rPr>
              <a:t>apt-get</a:t>
            </a:r>
            <a:r>
              <a:rPr lang="zh-CN" altLang="en-US" sz="1200" dirty="0">
                <a:solidFill>
                  <a:schemeClr val="bg1"/>
                </a:solidFill>
              </a:rPr>
              <a:t>等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grpSp>
        <p:nvGrpSpPr>
          <p:cNvPr id="32" name="组合 17"/>
          <p:cNvGrpSpPr>
            <a:grpSpLocks/>
          </p:cNvGrpSpPr>
          <p:nvPr/>
        </p:nvGrpSpPr>
        <p:grpSpPr bwMode="auto">
          <a:xfrm>
            <a:off x="5804185" y="2464197"/>
            <a:ext cx="1079500" cy="1081087"/>
            <a:chOff x="0" y="0"/>
            <a:chExt cx="645768" cy="645768"/>
          </a:xfrm>
        </p:grpSpPr>
        <p:sp>
          <p:nvSpPr>
            <p:cNvPr id="33" name="圆角矩形 18"/>
            <p:cNvSpPr>
              <a:spLocks noChangeArrowheads="1"/>
            </p:cNvSpPr>
            <p:nvPr/>
          </p:nvSpPr>
          <p:spPr bwMode="auto">
            <a:xfrm>
              <a:off x="0" y="0"/>
              <a:ext cx="645768" cy="645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 useBgFill="1">
          <p:nvSpPr>
            <p:cNvPr id="34" name="空心弧 22"/>
            <p:cNvSpPr>
              <a:spLocks noChangeArrowheads="1"/>
            </p:cNvSpPr>
            <p:nvPr/>
          </p:nvSpPr>
          <p:spPr bwMode="auto">
            <a:xfrm>
              <a:off x="112060" y="121378"/>
              <a:ext cx="421649" cy="403012"/>
            </a:xfrm>
            <a:custGeom>
              <a:avLst/>
              <a:gdLst>
                <a:gd name="T0" fmla="*/ 97845 w 872917"/>
                <a:gd name="T1" fmla="*/ 43431 h 836472"/>
                <a:gd name="T2" fmla="*/ 97845 w 872917"/>
                <a:gd name="T3" fmla="*/ 81529 h 836472"/>
                <a:gd name="T4" fmla="*/ 85614 w 872917"/>
                <a:gd name="T5" fmla="*/ 93760 h 836472"/>
                <a:gd name="T6" fmla="*/ 12231 w 872917"/>
                <a:gd name="T7" fmla="*/ 93760 h 836472"/>
                <a:gd name="T8" fmla="*/ 0 w 872917"/>
                <a:gd name="T9" fmla="*/ 81529 h 836472"/>
                <a:gd name="T10" fmla="*/ 0 w 872917"/>
                <a:gd name="T11" fmla="*/ 44103 h 836472"/>
                <a:gd name="T12" fmla="*/ 42198 w 872917"/>
                <a:gd name="T13" fmla="*/ 57375 h 836472"/>
                <a:gd name="T14" fmla="*/ 39138 w 872917"/>
                <a:gd name="T15" fmla="*/ 72062 h 836472"/>
                <a:gd name="T16" fmla="*/ 58707 w 872917"/>
                <a:gd name="T17" fmla="*/ 72062 h 836472"/>
                <a:gd name="T18" fmla="*/ 55635 w 872917"/>
                <a:gd name="T19" fmla="*/ 57318 h 836472"/>
                <a:gd name="T20" fmla="*/ 97845 w 872917"/>
                <a:gd name="T21" fmla="*/ 43431 h 836472"/>
                <a:gd name="T22" fmla="*/ 50962 w 872917"/>
                <a:gd name="T23" fmla="*/ 10083 h 836472"/>
                <a:gd name="T24" fmla="*/ 37659 w 872917"/>
                <a:gd name="T25" fmla="*/ 13584 h 836472"/>
                <a:gd name="T26" fmla="*/ 32017 w 872917"/>
                <a:gd name="T27" fmla="*/ 20376 h 836472"/>
                <a:gd name="T28" fmla="*/ 65775 w 872917"/>
                <a:gd name="T29" fmla="*/ 20376 h 836472"/>
                <a:gd name="T30" fmla="*/ 63237 w 872917"/>
                <a:gd name="T31" fmla="*/ 16291 h 836472"/>
                <a:gd name="T32" fmla="*/ 50962 w 872917"/>
                <a:gd name="T33" fmla="*/ 10083 h 836472"/>
                <a:gd name="T34" fmla="*/ 46793 w 872917"/>
                <a:gd name="T35" fmla="*/ 76 h 836472"/>
                <a:gd name="T36" fmla="*/ 70605 w 872917"/>
                <a:gd name="T37" fmla="*/ 9567 h 836472"/>
                <a:gd name="T38" fmla="*/ 76763 w 872917"/>
                <a:gd name="T39" fmla="*/ 20376 h 836472"/>
                <a:gd name="T40" fmla="*/ 85614 w 872917"/>
                <a:gd name="T41" fmla="*/ 20376 h 836472"/>
                <a:gd name="T42" fmla="*/ 97845 w 872917"/>
                <a:gd name="T43" fmla="*/ 32607 h 836472"/>
                <a:gd name="T44" fmla="*/ 97845 w 872917"/>
                <a:gd name="T45" fmla="*/ 36444 h 836472"/>
                <a:gd name="T46" fmla="*/ 54273 w 872917"/>
                <a:gd name="T47" fmla="*/ 50780 h 836472"/>
                <a:gd name="T48" fmla="*/ 53815 w 872917"/>
                <a:gd name="T49" fmla="*/ 48579 h 836472"/>
                <a:gd name="T50" fmla="*/ 44031 w 872917"/>
                <a:gd name="T51" fmla="*/ 48579 h 836472"/>
                <a:gd name="T52" fmla="*/ 43637 w 872917"/>
                <a:gd name="T53" fmla="*/ 50467 h 836472"/>
                <a:gd name="T54" fmla="*/ 0 w 872917"/>
                <a:gd name="T55" fmla="*/ 36742 h 836472"/>
                <a:gd name="T56" fmla="*/ 0 w 872917"/>
                <a:gd name="T57" fmla="*/ 32607 h 836472"/>
                <a:gd name="T58" fmla="*/ 12231 w 872917"/>
                <a:gd name="T59" fmla="*/ 20376 h 836472"/>
                <a:gd name="T60" fmla="*/ 21097 w 872917"/>
                <a:gd name="T61" fmla="*/ 20376 h 836472"/>
                <a:gd name="T62" fmla="*/ 31862 w 872917"/>
                <a:gd name="T63" fmla="*/ 5468 h 836472"/>
                <a:gd name="T64" fmla="*/ 46793 w 872917"/>
                <a:gd name="T65" fmla="*/ 76 h 8364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72917" h="836472">
                  <a:moveTo>
                    <a:pt x="872917" y="387463"/>
                  </a:moveTo>
                  <a:lnTo>
                    <a:pt x="872917" y="727355"/>
                  </a:lnTo>
                  <a:cubicBezTo>
                    <a:pt x="872917" y="787619"/>
                    <a:pt x="824064" y="836472"/>
                    <a:pt x="763800" y="836472"/>
                  </a:cubicBezTo>
                  <a:lnTo>
                    <a:pt x="109117" y="836472"/>
                  </a:lnTo>
                  <a:cubicBezTo>
                    <a:pt x="48853" y="836472"/>
                    <a:pt x="0" y="787619"/>
                    <a:pt x="0" y="727355"/>
                  </a:cubicBezTo>
                  <a:lnTo>
                    <a:pt x="0" y="393462"/>
                  </a:lnTo>
                  <a:lnTo>
                    <a:pt x="376465" y="511868"/>
                  </a:lnTo>
                  <a:lnTo>
                    <a:pt x="349167" y="642896"/>
                  </a:lnTo>
                  <a:lnTo>
                    <a:pt x="523750" y="642896"/>
                  </a:lnTo>
                  <a:lnTo>
                    <a:pt x="496346" y="511356"/>
                  </a:lnTo>
                  <a:lnTo>
                    <a:pt x="872917" y="387463"/>
                  </a:lnTo>
                  <a:close/>
                  <a:moveTo>
                    <a:pt x="454651" y="89951"/>
                  </a:moveTo>
                  <a:cubicBezTo>
                    <a:pt x="413879" y="85636"/>
                    <a:pt x="371578" y="95760"/>
                    <a:pt x="335971" y="121192"/>
                  </a:cubicBezTo>
                  <a:cubicBezTo>
                    <a:pt x="313511" y="137234"/>
                    <a:pt x="295948" y="157772"/>
                    <a:pt x="285636" y="181784"/>
                  </a:cubicBezTo>
                  <a:lnTo>
                    <a:pt x="586808" y="181784"/>
                  </a:lnTo>
                  <a:cubicBezTo>
                    <a:pt x="582405" y="168081"/>
                    <a:pt x="574102" y="156229"/>
                    <a:pt x="564164" y="145339"/>
                  </a:cubicBezTo>
                  <a:cubicBezTo>
                    <a:pt x="534669" y="113018"/>
                    <a:pt x="495424" y="94265"/>
                    <a:pt x="454651" y="89951"/>
                  </a:cubicBezTo>
                  <a:close/>
                  <a:moveTo>
                    <a:pt x="417458" y="679"/>
                  </a:moveTo>
                  <a:cubicBezTo>
                    <a:pt x="495129" y="-4923"/>
                    <a:pt x="574048" y="24160"/>
                    <a:pt x="629894" y="85355"/>
                  </a:cubicBezTo>
                  <a:cubicBezTo>
                    <a:pt x="655919" y="113874"/>
                    <a:pt x="674543" y="146746"/>
                    <a:pt x="684840" y="181784"/>
                  </a:cubicBezTo>
                  <a:lnTo>
                    <a:pt x="763800" y="181784"/>
                  </a:lnTo>
                  <a:cubicBezTo>
                    <a:pt x="824064" y="181784"/>
                    <a:pt x="872917" y="230637"/>
                    <a:pt x="872917" y="290901"/>
                  </a:cubicBezTo>
                  <a:lnTo>
                    <a:pt x="872917" y="325135"/>
                  </a:lnTo>
                  <a:lnTo>
                    <a:pt x="484194" y="453026"/>
                  </a:lnTo>
                  <a:lnTo>
                    <a:pt x="480104" y="433396"/>
                  </a:lnTo>
                  <a:lnTo>
                    <a:pt x="392813" y="433396"/>
                  </a:lnTo>
                  <a:lnTo>
                    <a:pt x="389304" y="450237"/>
                  </a:lnTo>
                  <a:lnTo>
                    <a:pt x="0" y="327793"/>
                  </a:lnTo>
                  <a:lnTo>
                    <a:pt x="0" y="290901"/>
                  </a:lnTo>
                  <a:cubicBezTo>
                    <a:pt x="0" y="230637"/>
                    <a:pt x="48853" y="181784"/>
                    <a:pt x="109117" y="181784"/>
                  </a:cubicBezTo>
                  <a:lnTo>
                    <a:pt x="188214" y="181784"/>
                  </a:lnTo>
                  <a:cubicBezTo>
                    <a:pt x="203958" y="129561"/>
                    <a:pt x="236927" y="82582"/>
                    <a:pt x="284252" y="48780"/>
                  </a:cubicBezTo>
                  <a:cubicBezTo>
                    <a:pt x="324702" y="19889"/>
                    <a:pt x="370855" y="4041"/>
                    <a:pt x="417458" y="679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5" name="TextBox 21"/>
          <p:cNvSpPr>
            <a:spLocks noChangeArrowheads="1"/>
          </p:cNvSpPr>
          <p:nvPr/>
        </p:nvSpPr>
        <p:spPr bwMode="auto">
          <a:xfrm>
            <a:off x="5486406" y="3779042"/>
            <a:ext cx="188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如何安装</a:t>
            </a:r>
            <a:r>
              <a:rPr lang="en-US" altLang="zh-CN" sz="2400" dirty="0">
                <a:solidFill>
                  <a:schemeClr val="bg1"/>
                </a:solidFill>
              </a:rPr>
              <a:t>git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8297268" y="5298745"/>
            <a:ext cx="2197125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Mac</a:t>
            </a: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200" dirty="0">
                <a:solidFill>
                  <a:schemeClr val="bg1"/>
                </a:solidFill>
              </a:rPr>
              <a:t>homebrew</a:t>
            </a:r>
            <a:r>
              <a:rPr lang="zh-CN" altLang="en-US" sz="1200" dirty="0">
                <a:solidFill>
                  <a:schemeClr val="bg1"/>
                </a:solidFill>
              </a:rPr>
              <a:t>或</a:t>
            </a:r>
            <a:r>
              <a:rPr lang="en-US" altLang="zh-CN" sz="1200" dirty="0" err="1">
                <a:solidFill>
                  <a:schemeClr val="bg1"/>
                </a:solidFill>
              </a:rPr>
              <a:t>Xcode</a:t>
            </a:r>
            <a:r>
              <a:rPr lang="zh-CN" altLang="en-US" sz="1200" dirty="0">
                <a:solidFill>
                  <a:schemeClr val="bg1"/>
                </a:solidFill>
              </a:rPr>
              <a:t>里安装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487815" y="5298745"/>
            <a:ext cx="2197125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Windows</a:t>
            </a: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下载安装包，下一步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02111" y="4820940"/>
            <a:ext cx="70836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3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/>
      <p:bldP spid="35" grpId="0" bldLvl="0"/>
      <p:bldP spid="37" grpId="0" bldLvl="0"/>
      <p:bldP spid="38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准备工作</a:t>
              </a:r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-Linux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指令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108895" y="2496869"/>
            <a:ext cx="4592954" cy="1484131"/>
            <a:chOff x="6011477" y="973519"/>
            <a:chExt cx="3783635" cy="1222614"/>
          </a:xfrm>
        </p:grpSpPr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6011477" y="973519"/>
              <a:ext cx="3783635" cy="253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cd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切换当前目录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6011477" y="1458447"/>
              <a:ext cx="3351587" cy="253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ls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查看目录内容（文件、子目录）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6011477" y="1942589"/>
              <a:ext cx="3639621" cy="253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cat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查看文件内容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A97604C-C82D-4E9D-8A7F-365E414C0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650" y="2926871"/>
            <a:ext cx="6137930" cy="676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B9F7C8-7576-482C-BAB0-50AEE93A0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650" y="3827111"/>
            <a:ext cx="2762250" cy="1466850"/>
          </a:xfrm>
          <a:prstGeom prst="rect">
            <a:avLst/>
          </a:prstGeom>
        </p:spPr>
      </p:pic>
      <p:sp>
        <p:nvSpPr>
          <p:cNvPr id="35" name="矩形 87">
            <a:extLst>
              <a:ext uri="{FF2B5EF4-FFF2-40B4-BE49-F238E27FC236}">
                <a16:creationId xmlns:a16="http://schemas.microsoft.com/office/drawing/2014/main" id="{A942B5CA-AF86-40E8-BA7D-DD63CF5C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83" y="5718531"/>
            <a:ext cx="4418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rm </a:t>
            </a:r>
            <a:r>
              <a:rPr lang="zh-CN" altLang="en-US" sz="140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1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准备工作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972990" y="2172288"/>
            <a:ext cx="6031326" cy="1438724"/>
            <a:chOff x="4951718" y="915566"/>
            <a:chExt cx="4968553" cy="1185208"/>
          </a:xfrm>
        </p:grpSpPr>
        <p:sp>
          <p:nvSpPr>
            <p:cNvPr id="62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TextBox 147"/>
            <p:cNvSpPr txBox="1">
              <a:spLocks noChangeArrowheads="1"/>
            </p:cNvSpPr>
            <p:nvPr/>
          </p:nvSpPr>
          <p:spPr bwMode="auto">
            <a:xfrm>
              <a:off x="4951718" y="1194844"/>
              <a:ext cx="10620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登录</a:t>
              </a:r>
            </a:p>
          </p:txBody>
        </p:sp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37836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config --global user.name “your name”</a:t>
              </a: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335158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config --global user.email “your email"</a:t>
              </a: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363962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设置全局参数，本台机器的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仓库都使用这个配置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004470" y="3621637"/>
            <a:ext cx="4418136" cy="1410315"/>
            <a:chOff x="4983199" y="915566"/>
            <a:chExt cx="3712937" cy="1185208"/>
          </a:xfrm>
        </p:grpSpPr>
        <p:sp>
          <p:nvSpPr>
            <p:cNvPr id="99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0" name="TextBox 147"/>
            <p:cNvSpPr txBox="1">
              <a:spLocks noChangeArrowheads="1"/>
            </p:cNvSpPr>
            <p:nvPr/>
          </p:nvSpPr>
          <p:spPr bwMode="auto">
            <a:xfrm>
              <a:off x="4983199" y="1185431"/>
              <a:ext cx="10620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01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1565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仓库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repository</a:t>
              </a:r>
            </a:p>
          </p:txBody>
        </p:sp>
        <p:sp>
          <p:nvSpPr>
            <p:cNvPr id="102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17674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版本库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跟踪的范围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25595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文件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文本文件，不能是二进制文件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972990" y="5044393"/>
            <a:ext cx="4254352" cy="1338935"/>
            <a:chOff x="4945840" y="915566"/>
            <a:chExt cx="3606280" cy="1134973"/>
          </a:xfrm>
        </p:grpSpPr>
        <p:sp>
          <p:nvSpPr>
            <p:cNvPr id="105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6" name="TextBox 147"/>
            <p:cNvSpPr txBox="1">
              <a:spLocks noChangeArrowheads="1"/>
            </p:cNvSpPr>
            <p:nvPr/>
          </p:nvSpPr>
          <p:spPr bwMode="auto">
            <a:xfrm>
              <a:off x="4945840" y="1219542"/>
              <a:ext cx="10620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初始化</a:t>
              </a:r>
            </a:p>
          </p:txBody>
        </p:sp>
        <p:sp>
          <p:nvSpPr>
            <p:cNvPr id="107" name="矩形 106"/>
            <p:cNvSpPr>
              <a:spLocks noChangeArrowheads="1"/>
            </p:cNvSpPr>
            <p:nvPr/>
          </p:nvSpPr>
          <p:spPr bwMode="auto">
            <a:xfrm>
              <a:off x="6136636" y="974305"/>
              <a:ext cx="15652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仓库初始化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init</a:t>
              </a:r>
            </a:p>
          </p:txBody>
        </p:sp>
        <p:sp>
          <p:nvSpPr>
            <p:cNvPr id="108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24154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添加文件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add &lt;file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name&gt;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19114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提交修改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commit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5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5264150" y="336550"/>
            <a:ext cx="7594600" cy="6896100"/>
          </a:xfrm>
          <a:custGeom>
            <a:avLst/>
            <a:gdLst>
              <a:gd name="connsiteX0" fmla="*/ 7594600 w 7594600"/>
              <a:gd name="connsiteY0" fmla="*/ 0 h 6896100"/>
              <a:gd name="connsiteX1" fmla="*/ 0 w 7594600"/>
              <a:gd name="connsiteY1" fmla="*/ 3035300 h 6896100"/>
              <a:gd name="connsiteX2" fmla="*/ 2032000 w 7594600"/>
              <a:gd name="connsiteY2" fmla="*/ 6896100 h 6896100"/>
              <a:gd name="connsiteX3" fmla="*/ 7594600 w 7594600"/>
              <a:gd name="connsiteY3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600" h="6896100">
                <a:moveTo>
                  <a:pt x="7594600" y="0"/>
                </a:moveTo>
                <a:lnTo>
                  <a:pt x="0" y="3035300"/>
                </a:lnTo>
                <a:lnTo>
                  <a:pt x="2032000" y="6896100"/>
                </a:lnTo>
                <a:lnTo>
                  <a:pt x="759460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959" y="2243376"/>
            <a:ext cx="8268602" cy="4651086"/>
          </a:xfrm>
          <a:prstGeom prst="rect">
            <a:avLst/>
          </a:prstGeom>
        </p:spPr>
      </p:pic>
      <p:sp>
        <p:nvSpPr>
          <p:cNvPr id="23" name="文本框 22"/>
          <p:cNvSpPr txBox="1">
            <a:spLocks noChangeAspect="1" noChangeArrowheads="1"/>
          </p:cNvSpPr>
          <p:nvPr/>
        </p:nvSpPr>
        <p:spPr bwMode="auto">
          <a:xfrm>
            <a:off x="5941516" y="3096285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如何使用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141343" y="4120381"/>
            <a:ext cx="3180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提交修改、版本回退、分支管理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8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2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8004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git</a:t>
              </a:r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带你飞</a:t>
              </a:r>
              <a:endPara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756966" y="2784575"/>
            <a:ext cx="7804093" cy="1254591"/>
            <a:chOff x="4945838" y="915566"/>
            <a:chExt cx="6270577" cy="1008062"/>
          </a:xfrm>
        </p:grpSpPr>
        <p:sp>
          <p:nvSpPr>
            <p:cNvPr id="62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TextBox 147"/>
            <p:cNvSpPr txBox="1">
              <a:spLocks noChangeArrowheads="1"/>
            </p:cNvSpPr>
            <p:nvPr/>
          </p:nvSpPr>
          <p:spPr bwMode="auto">
            <a:xfrm>
              <a:off x="4945838" y="1060486"/>
              <a:ext cx="1062038" cy="66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提交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</a:p>
          </p:txBody>
        </p:sp>
        <p:sp>
          <p:nvSpPr>
            <p:cNvPr id="68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4710753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diff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查看未提交的修改，即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当前文件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与 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已</a:t>
              </a: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过的文件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5079779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add 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添加文件（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-A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添加本目录所有文件）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4359701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commit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–m”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修改内容说明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”//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提交修改并填写说明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796732" y="4233924"/>
            <a:ext cx="6001219" cy="1254591"/>
            <a:chOff x="4954287" y="915566"/>
            <a:chExt cx="4821969" cy="1008062"/>
          </a:xfrm>
        </p:grpSpPr>
        <p:sp>
          <p:nvSpPr>
            <p:cNvPr id="99" name="Oval 2"/>
            <p:cNvSpPr>
              <a:spLocks noChangeAspect="1" noChangeArrowheads="1"/>
            </p:cNvSpPr>
            <p:nvPr/>
          </p:nvSpPr>
          <p:spPr bwMode="auto">
            <a:xfrm>
              <a:off x="4983199" y="915566"/>
              <a:ext cx="1004214" cy="100806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5400" cap="flat" cmpd="sng" algn="ctr">
              <a:solidFill>
                <a:srgbClr val="F8F8F8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fr-FR" altLang="zh-CN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0" name="TextBox 147"/>
            <p:cNvSpPr txBox="1">
              <a:spLocks noChangeArrowheads="1"/>
            </p:cNvSpPr>
            <p:nvPr/>
          </p:nvSpPr>
          <p:spPr bwMode="auto">
            <a:xfrm>
              <a:off x="4954287" y="1060712"/>
              <a:ext cx="1062038" cy="66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2813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回退</a:t>
              </a:r>
            </a:p>
          </p:txBody>
        </p:sp>
        <p:sp>
          <p:nvSpPr>
            <p:cNvPr id="101" name="矩形 87"/>
            <p:cNvSpPr>
              <a:spLocks noChangeArrowheads="1"/>
            </p:cNvSpPr>
            <p:nvPr/>
          </p:nvSpPr>
          <p:spPr bwMode="auto">
            <a:xfrm>
              <a:off x="6136636" y="974305"/>
              <a:ext cx="3279580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log 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查看改动，版本号，时间，说明等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87"/>
            <p:cNvSpPr>
              <a:spLocks noChangeArrowheads="1"/>
            </p:cNvSpPr>
            <p:nvPr/>
          </p:nvSpPr>
          <p:spPr bwMode="auto">
            <a:xfrm>
              <a:off x="6136636" y="1275930"/>
              <a:ext cx="3639620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reset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HEAD^</a:t>
              </a:r>
              <a:r>
                <a:rPr lang="en-US" altLang="zh-CN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版本回退，或直接用版本号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87"/>
            <p:cNvSpPr>
              <a:spLocks noChangeArrowheads="1"/>
            </p:cNvSpPr>
            <p:nvPr/>
          </p:nvSpPr>
          <p:spPr bwMode="auto">
            <a:xfrm>
              <a:off x="6136634" y="1577554"/>
              <a:ext cx="3639622" cy="247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git reflog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记录每一次</a:t>
              </a:r>
              <a:r>
                <a:rPr lang="zh-CN" altLang="en-US" sz="1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命令</a:t>
              </a:r>
              <a:r>
                <a:rPr lang="zh-CN" altLang="en-US" sz="14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，可用来回到未来</a:t>
              </a:r>
              <a:endParaRPr lang="en-US" altLang="zh-CN" sz="14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7E3C110-7EC3-4458-ADE8-C86CAF3E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447" y="4267120"/>
            <a:ext cx="3305175" cy="628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812360-9C1E-488B-B4E9-FCBD26780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544" y="5533366"/>
            <a:ext cx="5381625" cy="257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07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8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.2|1.2|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|0.8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1202</Words>
  <Application>Microsoft Office PowerPoint</Application>
  <PresentationFormat>自定义</PresentationFormat>
  <Paragraphs>225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方正兰亭黑_GBK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黑色三角形</dc:title>
  <dc:creator/>
  <cp:keywords>www.1ppt.com</cp:keywords>
  <dc:description>www.1ppt.com</dc:description>
  <cp:lastModifiedBy/>
  <cp:revision>1</cp:revision>
  <dcterms:created xsi:type="dcterms:W3CDTF">2016-09-17T14:09:48Z</dcterms:created>
  <dcterms:modified xsi:type="dcterms:W3CDTF">2018-05-16T06:32:07Z</dcterms:modified>
</cp:coreProperties>
</file>