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3859B2-129A-4DC8-816C-C33225A46C6C}">
          <p14:sldIdLst>
            <p14:sldId id="256"/>
            <p14:sldId id="260"/>
            <p14:sldId id="257"/>
            <p14:sldId id="258"/>
            <p14:sldId id="259"/>
            <p14:sldId id="262"/>
            <p14:sldId id="263"/>
            <p14:sldId id="266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. Pei" initials="YP" lastIdx="1" clrIdx="0">
    <p:extLst>
      <p:ext uri="{19B8F6BF-5375-455C-9EA6-DF929625EA0E}">
        <p15:presenceInfo xmlns:p15="http://schemas.microsoft.com/office/powerpoint/2012/main" userId="Y. P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2000"/>
    <a:srgbClr val="FF4020"/>
    <a:srgbClr val="FF6020"/>
    <a:srgbClr val="FF8080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2" autoAdjust="0"/>
  </p:normalViewPr>
  <p:slideViewPr>
    <p:cSldViewPr snapToGrid="0">
      <p:cViewPr varScale="1">
        <p:scale>
          <a:sx n="75" d="100"/>
          <a:sy n="75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8A3A7-EFBD-4CE2-864D-CE480B3EFAF4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C9991-0717-449D-BBC7-24F3AAF5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C9991-0717-449D-BBC7-24F3AAF5A7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2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C9991-0717-449D-BBC7-24F3AAF5A7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2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C9991-0717-449D-BBC7-24F3AAF5A7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1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4D61-3C0C-4F74-83BA-8428C1B8D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C43A6-C73E-431E-A4EC-53C9A22D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F4C6-980B-4FE0-9A62-A75BDADA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7206-6C38-49B8-9F60-256245BD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B7BE-0DED-48F6-BD1A-02E36692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CE26-AD83-42D9-B40D-837F3BDD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B138-A78A-453B-A775-5A73675C4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32A6-4D84-4B7F-BED8-0BD757AB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CB49-63E3-4753-8414-BD3F4BE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D47E-EB82-4DE5-BDB0-3E6F3572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5ABEB-63F4-4D80-9C8C-AC5C73B9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18B1E-15D9-4D2C-9631-F04D7676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737-000E-42BE-BD89-855517CC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FE11-C845-4BC4-9E46-52E9E2DA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8F5F-60E4-497D-B45D-FCE7F3B9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2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1DE1-9020-4F6B-B0FB-499E68AD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A867-70BB-45E5-8AA7-8100D420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B39F-35BD-415A-986A-579EC575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6517-28DE-47D8-A76F-39211BB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0089-07CF-439A-AA43-ADE35FB2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9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299F-67DA-429D-A206-4E8C01DC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8DF13-E55D-490B-9221-BB9A04F5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FAA5-F9E0-444E-8999-AEF5387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EC86-40E2-4E0F-AE79-4984B311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8E4B-A2F6-4CF2-950D-7870ED6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5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1CFE-7611-41CB-B3A5-C97A4F05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2F37-921B-4D1C-9F24-887DE0932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92ADF-20D4-4B6F-B281-E8F29AD6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22E6D-39C3-4BA7-A688-9F48F33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66AF2-BE8A-4E67-AFDE-E9AF99DC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4867-4AEA-48F8-84AC-CCFA7EDF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6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9B7A-65D1-484D-93ED-0D396599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E050-F3A7-44F7-9AB8-E6897CC1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E6C58-78FE-44A5-BFF8-6316A5FA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78F2-4DA1-4E85-8DF6-11B27CD85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84080-8F3F-4BAB-BA9B-1D12C48AA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A0BAE-0024-4E72-B595-2B570F9F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99A78-56A2-4A05-9BC7-C9A2E04F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8EAE0-903F-4E50-9A74-FA06B5B2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863B-B038-40B1-B051-4DBBB9F5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3F5C9-9885-400A-8570-E1E2E6A8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A86BC-1A05-4A6C-977B-2BB1283E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7D03F-7957-484D-B09F-5267115A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7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DE4F3-4FDE-4A6D-BDFC-C6F932B9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26B06-1A8A-4D15-8345-5DCAB70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A5F2-F114-41FF-BB30-2E6C2D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8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A224-3D98-4FC2-8FF5-6D7BDB6A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6160-96E8-447C-A341-3AD2370E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BAD0-AD8C-4630-BCD8-8365643C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FC09-3939-44B7-A2C5-F2C93195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38FD-AE8A-417D-ABB2-D40EDE2C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194D-FF50-4595-A8B8-31FFBDE2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5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70BC-C1A6-41E2-9DC8-80D12AC6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A678-CA40-464E-8680-DD44E1457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2B53-B6B1-42C2-BFE2-7E0943AB0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E082-6DC7-4436-B5D3-E4AC8E27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FEC2-4068-4031-9518-63E0D131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B3106-4756-4453-BE27-0EB29280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4BA11-0B8B-4FB3-99AA-366B0695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D229-F696-4285-931F-4601B27A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3AF5-57AA-4C43-B149-DA9D033C7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6A1B-AA4A-4C8F-B00E-C6A4645A55E0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505D-BA14-449E-87BB-6BE630F25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AD28-80CE-4BB4-B566-1E1EB9F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051A-05A5-4C32-B749-B0EABB689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1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30.png"/><Relationship Id="rId5" Type="http://schemas.openxmlformats.org/officeDocument/2006/relationships/image" Target="../media/image100.png"/><Relationship Id="rId10" Type="http://schemas.openxmlformats.org/officeDocument/2006/relationships/image" Target="../media/image29.png"/><Relationship Id="rId4" Type="http://schemas.openxmlformats.org/officeDocument/2006/relationships/image" Target="../media/image90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png"/><Relationship Id="rId3" Type="http://schemas.openxmlformats.org/officeDocument/2006/relationships/image" Target="../media/image140.png"/><Relationship Id="rId7" Type="http://schemas.openxmlformats.org/officeDocument/2006/relationships/image" Target="../media/image12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32.png"/><Relationship Id="rId5" Type="http://schemas.openxmlformats.org/officeDocument/2006/relationships/image" Target="../media/image100.png"/><Relationship Id="rId15" Type="http://schemas.openxmlformats.org/officeDocument/2006/relationships/image" Target="../media/image30.png"/><Relationship Id="rId10" Type="http://schemas.openxmlformats.org/officeDocument/2006/relationships/image" Target="../media/image220.png"/><Relationship Id="rId4" Type="http://schemas.openxmlformats.org/officeDocument/2006/relationships/image" Target="../media/image31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FE1-EC88-4E58-B688-AB5A4AFB4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GB" sz="4000" b="1" dirty="0"/>
              <a:t>Understanding the Accretion of Gas on to Young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25BDA-7893-440D-B13C-B2CC8F8B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4400"/>
            <a:ext cx="9144000" cy="1655762"/>
          </a:xfrm>
        </p:spPr>
        <p:txBody>
          <a:bodyPr/>
          <a:lstStyle/>
          <a:p>
            <a:r>
              <a:rPr lang="en-GB" dirty="0" err="1"/>
              <a:t>Yuchen</a:t>
            </a:r>
            <a:r>
              <a:rPr lang="en-GB" dirty="0"/>
              <a:t> Pei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3CA04-E7A2-419C-9756-34E07D7F54A8}"/>
              </a:ext>
            </a:extLst>
          </p:cNvPr>
          <p:cNvSpPr txBox="1"/>
          <p:nvPr/>
        </p:nvSpPr>
        <p:spPr>
          <a:xfrm>
            <a:off x="9657760" y="5698313"/>
            <a:ext cx="2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Supervised by </a:t>
            </a:r>
          </a:p>
          <a:p>
            <a:r>
              <a:rPr lang="en-GB" dirty="0"/>
              <a:t>Prof Cathie Clarke</a:t>
            </a:r>
          </a:p>
          <a:p>
            <a:r>
              <a:rPr lang="en-GB" dirty="0"/>
              <a:t>Prof Chris Tout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C9AF700-7B05-411D-A516-69960FF6754A}"/>
              </a:ext>
            </a:extLst>
          </p:cNvPr>
          <p:cNvSpPr txBox="1">
            <a:spLocks/>
          </p:cNvSpPr>
          <p:nvPr/>
        </p:nvSpPr>
        <p:spPr>
          <a:xfrm>
            <a:off x="1524000" y="203718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 III Astrophysics Research Project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F60571-4FD3-476A-9B15-7CED52E85595}"/>
              </a:ext>
            </a:extLst>
          </p:cNvPr>
          <p:cNvSpPr/>
          <p:nvPr/>
        </p:nvSpPr>
        <p:spPr>
          <a:xfrm>
            <a:off x="-12570" y="0"/>
            <a:ext cx="1913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BF34B8-4809-4985-A6AA-A80AC768F1D0}"/>
              </a:ext>
            </a:extLst>
          </p:cNvPr>
          <p:cNvSpPr/>
          <p:nvPr/>
        </p:nvSpPr>
        <p:spPr>
          <a:xfrm>
            <a:off x="11955294" y="0"/>
            <a:ext cx="2329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882BF6-3D77-4EC3-8755-783AF1790FDF}"/>
              </a:ext>
            </a:extLst>
          </p:cNvPr>
          <p:cNvSpPr/>
          <p:nvPr/>
        </p:nvSpPr>
        <p:spPr>
          <a:xfrm rot="5400000">
            <a:off x="5974469" y="-5963339"/>
            <a:ext cx="225227" cy="1217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05A84-275B-44C4-8FA4-65DD16295A98}"/>
              </a:ext>
            </a:extLst>
          </p:cNvPr>
          <p:cNvSpPr/>
          <p:nvPr/>
        </p:nvSpPr>
        <p:spPr>
          <a:xfrm rot="5400000">
            <a:off x="5981816" y="668032"/>
            <a:ext cx="225227" cy="1217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5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77BB-C719-4C45-88ED-657752FB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57EE3-7F25-427C-BAEB-DDA9DBBA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Alexander R., Armitage P. 2006 (ApJ, 639, L83-L86)</a:t>
            </a:r>
          </a:p>
          <a:p>
            <a:r>
              <a:rPr lang="en-GB" dirty="0" err="1"/>
              <a:t>Baraffe</a:t>
            </a:r>
            <a:r>
              <a:rPr lang="en-GB" dirty="0"/>
              <a:t> I.,</a:t>
            </a:r>
            <a:r>
              <a:rPr lang="en-GB" dirty="0" err="1"/>
              <a:t>Chabrier</a:t>
            </a:r>
            <a:r>
              <a:rPr lang="en-GB" dirty="0"/>
              <a:t> G., Allard F., </a:t>
            </a:r>
            <a:r>
              <a:rPr lang="en-GB" dirty="0" err="1"/>
              <a:t>Hauschildt</a:t>
            </a:r>
            <a:r>
              <a:rPr lang="en-GB" dirty="0"/>
              <a:t> P. 1998 (A&amp;A 337, 403{412)</a:t>
            </a:r>
          </a:p>
          <a:p>
            <a:r>
              <a:rPr lang="en-GB" dirty="0" err="1"/>
              <a:t>Baraffe</a:t>
            </a:r>
            <a:r>
              <a:rPr lang="en-GB" dirty="0"/>
              <a:t> I.,</a:t>
            </a:r>
            <a:r>
              <a:rPr lang="en-GB" dirty="0" err="1"/>
              <a:t>Chabrier</a:t>
            </a:r>
            <a:r>
              <a:rPr lang="en-GB" dirty="0"/>
              <a:t> G., Allard F., </a:t>
            </a:r>
            <a:r>
              <a:rPr lang="en-GB" dirty="0" err="1"/>
              <a:t>Hauschildt</a:t>
            </a:r>
            <a:r>
              <a:rPr lang="en-GB" dirty="0"/>
              <a:t> P. 2002 (A&amp;A 382, 563{572)</a:t>
            </a:r>
          </a:p>
          <a:p>
            <a:r>
              <a:rPr lang="da-DK" dirty="0"/>
              <a:t>Clarke C., Pringle J. 2006 (MNRAS 370, L10)</a:t>
            </a:r>
          </a:p>
          <a:p>
            <a:r>
              <a:rPr lang="en-GB" dirty="0"/>
              <a:t>Hartmann L., </a:t>
            </a:r>
            <a:r>
              <a:rPr lang="en-GB" dirty="0" err="1"/>
              <a:t>Calvet</a:t>
            </a:r>
            <a:r>
              <a:rPr lang="en-GB" dirty="0"/>
              <a:t> N., </a:t>
            </a:r>
            <a:r>
              <a:rPr lang="en-GB" dirty="0" err="1"/>
              <a:t>Gullbring</a:t>
            </a:r>
            <a:r>
              <a:rPr lang="en-GB" dirty="0"/>
              <a:t> E., </a:t>
            </a:r>
            <a:r>
              <a:rPr lang="en-GB" dirty="0" err="1"/>
              <a:t>D'Alessio</a:t>
            </a:r>
            <a:r>
              <a:rPr lang="en-GB" dirty="0"/>
              <a:t> P. 1998 (</a:t>
            </a:r>
            <a:r>
              <a:rPr lang="en-GB" dirty="0" err="1"/>
              <a:t>ApJ</a:t>
            </a:r>
            <a:r>
              <a:rPr lang="en-GB" dirty="0"/>
              <a:t> 495, 385) </a:t>
            </a:r>
          </a:p>
          <a:p>
            <a:r>
              <a:rPr lang="en-GB" dirty="0" err="1"/>
              <a:t>Manara</a:t>
            </a:r>
            <a:r>
              <a:rPr lang="en-GB" dirty="0"/>
              <a:t> C., </a:t>
            </a:r>
            <a:r>
              <a:rPr lang="en-GB" dirty="0" err="1"/>
              <a:t>Testi</a:t>
            </a:r>
            <a:r>
              <a:rPr lang="en-GB" dirty="0"/>
              <a:t> L., </a:t>
            </a:r>
            <a:r>
              <a:rPr lang="en-GB" dirty="0" err="1"/>
              <a:t>Herczeg</a:t>
            </a:r>
            <a:r>
              <a:rPr lang="en-GB" dirty="0"/>
              <a:t> G., et al. 2017 (A&amp;A 604, A127)</a:t>
            </a:r>
          </a:p>
          <a:p>
            <a:r>
              <a:rPr lang="en-GB" dirty="0" err="1"/>
              <a:t>Muzerolle</a:t>
            </a:r>
            <a:r>
              <a:rPr lang="en-GB" dirty="0"/>
              <a:t> J., Hillenbrand L., </a:t>
            </a:r>
            <a:r>
              <a:rPr lang="en-GB" dirty="0" err="1"/>
              <a:t>Calvet</a:t>
            </a:r>
            <a:r>
              <a:rPr lang="en-GB" dirty="0"/>
              <a:t> N., </a:t>
            </a:r>
            <a:r>
              <a:rPr lang="en-GB" dirty="0" err="1"/>
              <a:t>Brice~no</a:t>
            </a:r>
            <a:r>
              <a:rPr lang="en-GB" dirty="0"/>
              <a:t> C., Hartmann L. 2003 (</a:t>
            </a:r>
            <a:r>
              <a:rPr lang="en-GB" dirty="0" err="1"/>
              <a:t>ApJ</a:t>
            </a:r>
            <a:r>
              <a:rPr lang="en-GB" dirty="0"/>
              <a:t> 592, 266)</a:t>
            </a:r>
          </a:p>
          <a:p>
            <a:r>
              <a:rPr lang="it-IT" dirty="0"/>
              <a:t>Natta A., Testi L., Randich S. 2006 (A&amp;A 452, 245)</a:t>
            </a:r>
          </a:p>
          <a:p>
            <a:r>
              <a:rPr lang="en-GB" dirty="0" err="1"/>
              <a:t>Reipurth</a:t>
            </a:r>
            <a:r>
              <a:rPr lang="en-GB" dirty="0"/>
              <a:t> B., Clarke C. 2011 (</a:t>
            </a:r>
            <a:r>
              <a:rPr lang="en-GB" dirty="0" err="1"/>
              <a:t>ApJ</a:t>
            </a:r>
            <a:r>
              <a:rPr lang="en-GB" dirty="0"/>
              <a:t> 122, 432)</a:t>
            </a:r>
          </a:p>
          <a:p>
            <a:r>
              <a:rPr lang="en-GB" dirty="0"/>
              <a:t>Tilling I., Clarke C., Pringle J., Tout C. 2008 (MNRAS 385, 1530)</a:t>
            </a:r>
          </a:p>
          <a:p>
            <a:r>
              <a:rPr lang="fr-FR" dirty="0"/>
              <a:t>Tout C., Livio M., Bonnell I. 1999 (MNRAS 310, 360-376)</a:t>
            </a:r>
          </a:p>
          <a:p>
            <a:r>
              <a:rPr lang="sv-SE" dirty="0"/>
              <a:t>Tout C., Pols O., Eggleton P., Han Z. 1996 (MNRAS 281,257)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C9DE3D-8F20-4EC6-A6D9-80DF09FFF11A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7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14D1-2280-4AE9-9522-29073D1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58CF3EF-FC2B-4EB7-9777-5C25E973B0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040142"/>
                <a:ext cx="5181600" cy="40773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Measurements: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from fitting a stellar spectrum to observed spectrum (black body and absorption lines)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i="0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</m:oMath>
                </a14:m>
                <a:r>
                  <a:rPr lang="en-GB" sz="2000" dirty="0"/>
                  <a:t> from measuring the shock (in UV region)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𝜎</m:t>
                    </m:r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000" dirty="0"/>
                  <a:t> from observed correlation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., (</a:t>
                </a:r>
                <a:r>
                  <a:rPr lang="en-GB" sz="2000" dirty="0" err="1"/>
                  <a:t>Baraffe</a:t>
                </a:r>
                <a:r>
                  <a:rPr lang="en-GB" sz="2000" dirty="0"/>
                  <a:t> et al. 1998)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GB" sz="2000" dirty="0"/>
                  <a:t> from observed temperature and the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acc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GB" sz="200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58CF3EF-FC2B-4EB7-9777-5C25E973B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040142"/>
                <a:ext cx="5181600" cy="4077335"/>
              </a:xfrm>
              <a:blipFill>
                <a:blip r:embed="rId3"/>
                <a:stretch>
                  <a:fillRect l="-1294" t="-1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E38354-D863-4D62-B59F-F548A00A1490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www.lpl.arizona.edu/~rigliaco/accretion_figure.gif">
            <a:extLst>
              <a:ext uri="{FF2B5EF4-FFF2-40B4-BE49-F238E27FC236}">
                <a16:creationId xmlns:a16="http://schemas.microsoft.com/office/drawing/2014/main" id="{0341F8F3-406D-4A53-B058-C7D2E29DE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71" y="1947923"/>
            <a:ext cx="6056365" cy="44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80AC538-2001-4BE0-BFB8-28EBF0CE257A}"/>
              </a:ext>
            </a:extLst>
          </p:cNvPr>
          <p:cNvGrpSpPr/>
          <p:nvPr/>
        </p:nvGrpSpPr>
        <p:grpSpPr>
          <a:xfrm>
            <a:off x="2225853" y="3884612"/>
            <a:ext cx="6649486" cy="866070"/>
            <a:chOff x="180041" y="3615214"/>
            <a:chExt cx="5928470" cy="7721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EAF3BA-AA21-4DA3-A9B4-6843D256CBC0}"/>
                </a:ext>
              </a:extLst>
            </p:cNvPr>
            <p:cNvSpPr/>
            <p:nvPr/>
          </p:nvSpPr>
          <p:spPr>
            <a:xfrm>
              <a:off x="2781111" y="3615214"/>
              <a:ext cx="772160" cy="772160"/>
            </a:xfrm>
            <a:prstGeom prst="ellipse">
              <a:avLst/>
            </a:prstGeom>
            <a:solidFill>
              <a:srgbClr val="FF6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Star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E5C41EE-A449-405B-B48F-9983A5540C7F}"/>
                </a:ext>
              </a:extLst>
            </p:cNvPr>
            <p:cNvGrpSpPr/>
            <p:nvPr/>
          </p:nvGrpSpPr>
          <p:grpSpPr>
            <a:xfrm>
              <a:off x="180041" y="3757455"/>
              <a:ext cx="5928470" cy="487677"/>
              <a:chOff x="139846" y="3866690"/>
              <a:chExt cx="5928470" cy="30907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45F49B-DB06-4749-BB2A-732D34C0BE6F}"/>
                  </a:ext>
                </a:extLst>
              </p:cNvPr>
              <p:cNvSpPr/>
              <p:nvPr/>
            </p:nvSpPr>
            <p:spPr>
              <a:xfrm>
                <a:off x="3764347" y="3866690"/>
                <a:ext cx="2303969" cy="309070"/>
              </a:xfrm>
              <a:prstGeom prst="rect">
                <a:avLst/>
              </a:prstGeom>
              <a:solidFill>
                <a:srgbClr val="FF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Protoplanetary disc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E0589B-D35E-4C7A-8556-613869467EE8}"/>
                  </a:ext>
                </a:extLst>
              </p:cNvPr>
              <p:cNvSpPr/>
              <p:nvPr/>
            </p:nvSpPr>
            <p:spPr>
              <a:xfrm>
                <a:off x="139846" y="3866690"/>
                <a:ext cx="2361109" cy="309070"/>
              </a:xfrm>
              <a:prstGeom prst="rect">
                <a:avLst/>
              </a:prstGeom>
              <a:solidFill>
                <a:srgbClr val="FF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505606-4B7E-41B1-8553-1B12E4AD2D54}"/>
                  </a:ext>
                </a:extLst>
              </p:cNvPr>
              <p:cNvSpPr/>
              <p:nvPr/>
            </p:nvSpPr>
            <p:spPr>
              <a:xfrm>
                <a:off x="2500956" y="3866690"/>
                <a:ext cx="1263391" cy="309070"/>
              </a:xfrm>
              <a:prstGeom prst="rect">
                <a:avLst/>
              </a:prstGeom>
              <a:solidFill>
                <a:srgbClr val="FF402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550A23-75C2-42B6-9F3E-5B8F938081FD}"/>
              </a:ext>
            </a:extLst>
          </p:cNvPr>
          <p:cNvGrpSpPr/>
          <p:nvPr/>
        </p:nvGrpSpPr>
        <p:grpSpPr>
          <a:xfrm>
            <a:off x="3428686" y="2297377"/>
            <a:ext cx="4510888" cy="3920104"/>
            <a:chOff x="1352077" y="2119171"/>
            <a:chExt cx="4021764" cy="349504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9EFD4F-83BD-457F-956A-B64A8E0C5EB4}"/>
                </a:ext>
              </a:extLst>
            </p:cNvPr>
            <p:cNvGrpSpPr/>
            <p:nvPr/>
          </p:nvGrpSpPr>
          <p:grpSpPr>
            <a:xfrm>
              <a:off x="1352077" y="2119171"/>
              <a:ext cx="4021764" cy="3495040"/>
              <a:chOff x="1352077" y="2119171"/>
              <a:chExt cx="4021764" cy="34950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4452EE8-9714-407C-9029-EE3B52CCDEAC}"/>
                  </a:ext>
                </a:extLst>
              </p:cNvPr>
              <p:cNvSpPr/>
              <p:nvPr/>
            </p:nvSpPr>
            <p:spPr>
              <a:xfrm>
                <a:off x="1352077" y="2119171"/>
                <a:ext cx="4021764" cy="3495040"/>
              </a:xfrm>
              <a:prstGeom prst="ellipse">
                <a:avLst/>
              </a:prstGeom>
              <a:solidFill>
                <a:srgbClr val="FF6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63E5C4C0-DAE3-40BA-9B4C-1E20C65E3A4C}"/>
                  </a:ext>
                </a:extLst>
              </p:cNvPr>
              <p:cNvSpPr/>
              <p:nvPr/>
            </p:nvSpPr>
            <p:spPr>
              <a:xfrm>
                <a:off x="3251200" y="2306320"/>
                <a:ext cx="243840" cy="894080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ADF52FB8-53CB-4962-BA27-1B0C371B44FA}"/>
                  </a:ext>
                </a:extLst>
              </p:cNvPr>
              <p:cNvSpPr/>
              <p:nvPr/>
            </p:nvSpPr>
            <p:spPr>
              <a:xfrm rot="5400000">
                <a:off x="4655232" y="3389171"/>
                <a:ext cx="243840" cy="894080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4080B1F-A494-412F-BE31-C332A0FD1531}"/>
                  </a:ext>
                </a:extLst>
              </p:cNvPr>
              <p:cNvSpPr/>
              <p:nvPr/>
            </p:nvSpPr>
            <p:spPr>
              <a:xfrm rot="10800000">
                <a:off x="3251200" y="4515803"/>
                <a:ext cx="243840" cy="894080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B37AA821-D674-4590-8D0C-F1EC4BF42F75}"/>
                  </a:ext>
                </a:extLst>
              </p:cNvPr>
              <p:cNvSpPr/>
              <p:nvPr/>
            </p:nvSpPr>
            <p:spPr>
              <a:xfrm rot="16200000">
                <a:off x="1849750" y="3389171"/>
                <a:ext cx="243840" cy="894080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row: Curved Left 11">
                <a:extLst>
                  <a:ext uri="{FF2B5EF4-FFF2-40B4-BE49-F238E27FC236}">
                    <a16:creationId xmlns:a16="http://schemas.microsoft.com/office/drawing/2014/main" id="{B1E3FC7F-A33D-47E9-B0CD-226148F3AC8E}"/>
                  </a:ext>
                </a:extLst>
              </p:cNvPr>
              <p:cNvSpPr/>
              <p:nvPr/>
            </p:nvSpPr>
            <p:spPr>
              <a:xfrm>
                <a:off x="4518932" y="3307788"/>
                <a:ext cx="791220" cy="1117805"/>
              </a:xfrm>
              <a:prstGeom prst="curvedLeftArrow">
                <a:avLst>
                  <a:gd name="adj1" fmla="val 17207"/>
                  <a:gd name="adj2" fmla="val 40658"/>
                  <a:gd name="adj3" fmla="val 33989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D8B3D3-66A9-4B7C-87FE-7E1774B9AC59}"/>
                </a:ext>
              </a:extLst>
            </p:cNvPr>
            <p:cNvSpPr txBox="1"/>
            <p:nvPr/>
          </p:nvSpPr>
          <p:spPr>
            <a:xfrm>
              <a:off x="3418441" y="2432131"/>
              <a:ext cx="12546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Gravitational</a:t>
              </a:r>
            </a:p>
            <a:p>
              <a:r>
                <a:rPr lang="en-GB" sz="1600" dirty="0">
                  <a:solidFill>
                    <a:schemeClr val="bg1"/>
                  </a:solidFill>
                </a:rPr>
                <a:t>collapse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0E206-6353-41DE-A0DA-1C477E252877}"/>
                </a:ext>
              </a:extLst>
            </p:cNvPr>
            <p:cNvSpPr txBox="1"/>
            <p:nvPr/>
          </p:nvSpPr>
          <p:spPr>
            <a:xfrm>
              <a:off x="3831596" y="4322505"/>
              <a:ext cx="12426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Deformation</a:t>
              </a:r>
            </a:p>
            <a:p>
              <a:r>
                <a:rPr lang="en-GB" sz="1600" dirty="0"/>
                <a:t>by spin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DC9351-71FC-4EC4-8EBD-EBFDB193CEC9}"/>
              </a:ext>
            </a:extLst>
          </p:cNvPr>
          <p:cNvGrpSpPr/>
          <p:nvPr/>
        </p:nvGrpSpPr>
        <p:grpSpPr>
          <a:xfrm>
            <a:off x="1445703" y="1793499"/>
            <a:ext cx="4215135" cy="4699376"/>
            <a:chOff x="9410889" y="3151508"/>
            <a:chExt cx="2919401" cy="32547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FEE5A4-CA38-4683-BAC1-E630708FFDEE}"/>
                </a:ext>
              </a:extLst>
            </p:cNvPr>
            <p:cNvGrpSpPr/>
            <p:nvPr/>
          </p:nvGrpSpPr>
          <p:grpSpPr>
            <a:xfrm>
              <a:off x="9410889" y="3151508"/>
              <a:ext cx="2919401" cy="3254786"/>
              <a:chOff x="9431319" y="3099956"/>
              <a:chExt cx="2919401" cy="325478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20F17C8-D9B1-48FD-AFAD-78048D238627}"/>
                  </a:ext>
                </a:extLst>
              </p:cNvPr>
              <p:cNvGrpSpPr/>
              <p:nvPr/>
            </p:nvGrpSpPr>
            <p:grpSpPr>
              <a:xfrm>
                <a:off x="9431319" y="3099956"/>
                <a:ext cx="2580640" cy="3100898"/>
                <a:chOff x="9215120" y="3151508"/>
                <a:chExt cx="2580640" cy="3100898"/>
              </a:xfrm>
            </p:grpSpPr>
            <p:cxnSp>
              <p:nvCxnSpPr>
                <p:cNvPr id="1046" name="Straight Arrow Connector 1045">
                  <a:extLst>
                    <a:ext uri="{FF2B5EF4-FFF2-40B4-BE49-F238E27FC236}">
                      <a16:creationId xmlns:a16="http://schemas.microsoft.com/office/drawing/2014/main" id="{27D838F4-E56E-4812-8D70-6CEE11CC0EBA}"/>
                    </a:ext>
                  </a:extLst>
                </p:cNvPr>
                <p:cNvCxnSpPr/>
                <p:nvPr/>
              </p:nvCxnSpPr>
              <p:spPr>
                <a:xfrm>
                  <a:off x="9215120" y="6132131"/>
                  <a:ext cx="25806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D900D96D-7BBC-431D-B992-5FD75A692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37040" y="3151508"/>
                  <a:ext cx="0" cy="31008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EC0305B-2556-474A-8CB9-FF295E9F156B}"/>
                    </a:ext>
                  </a:extLst>
                </p:cNvPr>
                <p:cNvGrpSpPr/>
                <p:nvPr/>
              </p:nvGrpSpPr>
              <p:grpSpPr>
                <a:xfrm>
                  <a:off x="9606280" y="3381358"/>
                  <a:ext cx="1798320" cy="2736271"/>
                  <a:chOff x="9606280" y="3381358"/>
                  <a:chExt cx="1798320" cy="2736271"/>
                </a:xfrm>
              </p:grpSpPr>
              <p:sp>
                <p:nvSpPr>
                  <p:cNvPr id="1054" name="Freeform: Shape 1053">
                    <a:extLst>
                      <a:ext uri="{FF2B5EF4-FFF2-40B4-BE49-F238E27FC236}">
                        <a16:creationId xmlns:a16="http://schemas.microsoft.com/office/drawing/2014/main" id="{D1570FCB-D3A0-4726-B920-6B5CD60808CA}"/>
                      </a:ext>
                    </a:extLst>
                  </p:cNvPr>
                  <p:cNvSpPr/>
                  <p:nvPr/>
                </p:nvSpPr>
                <p:spPr>
                  <a:xfrm>
                    <a:off x="9606280" y="3381358"/>
                    <a:ext cx="1798320" cy="2736271"/>
                  </a:xfrm>
                  <a:custGeom>
                    <a:avLst/>
                    <a:gdLst>
                      <a:gd name="connsiteX0" fmla="*/ 1798320 w 1798320"/>
                      <a:gd name="connsiteY0" fmla="*/ 2715951 h 2736271"/>
                      <a:gd name="connsiteX1" fmla="*/ 1209040 w 1798320"/>
                      <a:gd name="connsiteY1" fmla="*/ 2370511 h 2736271"/>
                      <a:gd name="connsiteX2" fmla="*/ 955040 w 1798320"/>
                      <a:gd name="connsiteY2" fmla="*/ 876991 h 2736271"/>
                      <a:gd name="connsiteX3" fmla="*/ 538480 w 1798320"/>
                      <a:gd name="connsiteY3" fmla="*/ 33711 h 2736271"/>
                      <a:gd name="connsiteX4" fmla="*/ 264160 w 1798320"/>
                      <a:gd name="connsiteY4" fmla="*/ 2004751 h 2736271"/>
                      <a:gd name="connsiteX5" fmla="*/ 121920 w 1798320"/>
                      <a:gd name="connsiteY5" fmla="*/ 1435791 h 2736271"/>
                      <a:gd name="connsiteX6" fmla="*/ 0 w 1798320"/>
                      <a:gd name="connsiteY6" fmla="*/ 2736271 h 2736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98320" h="2736271">
                        <a:moveTo>
                          <a:pt x="1798320" y="2715951"/>
                        </a:moveTo>
                        <a:cubicBezTo>
                          <a:pt x="1573953" y="2696477"/>
                          <a:pt x="1349587" y="2677004"/>
                          <a:pt x="1209040" y="2370511"/>
                        </a:cubicBezTo>
                        <a:cubicBezTo>
                          <a:pt x="1068493" y="2064018"/>
                          <a:pt x="1066800" y="1266458"/>
                          <a:pt x="955040" y="876991"/>
                        </a:cubicBezTo>
                        <a:cubicBezTo>
                          <a:pt x="843280" y="487524"/>
                          <a:pt x="653627" y="-154249"/>
                          <a:pt x="538480" y="33711"/>
                        </a:cubicBezTo>
                        <a:cubicBezTo>
                          <a:pt x="423333" y="221671"/>
                          <a:pt x="333587" y="1771071"/>
                          <a:pt x="264160" y="2004751"/>
                        </a:cubicBezTo>
                        <a:cubicBezTo>
                          <a:pt x="194733" y="2238431"/>
                          <a:pt x="165947" y="1313871"/>
                          <a:pt x="121920" y="1435791"/>
                        </a:cubicBezTo>
                        <a:cubicBezTo>
                          <a:pt x="77893" y="1557711"/>
                          <a:pt x="38946" y="2146991"/>
                          <a:pt x="0" y="2736271"/>
                        </a:cubicBezTo>
                      </a:path>
                    </a:pathLst>
                  </a:custGeom>
                  <a:noFill/>
                  <a:ln>
                    <a:gradFill flip="none" rotWithShape="1">
                      <a:gsLst>
                        <a:gs pos="23000">
                          <a:srgbClr val="C00000"/>
                        </a:gs>
                        <a:gs pos="45000">
                          <a:srgbClr val="FFFF00"/>
                        </a:gs>
                        <a:gs pos="66000">
                          <a:srgbClr val="00B050"/>
                        </a:gs>
                        <a:gs pos="80000">
                          <a:srgbClr val="00B0F0"/>
                        </a:gs>
                        <a:gs pos="100000">
                          <a:srgbClr val="7030A0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0CAB5FF-4920-46AF-B09C-ABB2D8426E8A}"/>
                      </a:ext>
                    </a:extLst>
                  </p:cNvPr>
                  <p:cNvCxnSpPr/>
                  <p:nvPr/>
                </p:nvCxnSpPr>
                <p:spPr>
                  <a:xfrm>
                    <a:off x="10058400" y="3864292"/>
                    <a:ext cx="0" cy="1388428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88AC8DD-2A25-455B-97A6-FDF071F86E2F}"/>
                      </a:ext>
                    </a:extLst>
                  </p:cNvPr>
                  <p:cNvCxnSpPr/>
                  <p:nvPr/>
                </p:nvCxnSpPr>
                <p:spPr>
                  <a:xfrm>
                    <a:off x="10617200" y="4457107"/>
                    <a:ext cx="0" cy="1291706"/>
                  </a:xfrm>
                  <a:prstGeom prst="line">
                    <a:avLst/>
                  </a:prstGeom>
                  <a:ln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C5DADEC-8B1D-4837-A830-A749F052E8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78160" y="5052042"/>
                    <a:ext cx="0" cy="514521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4192FD-4EE7-4B76-A85C-DD321E297250}"/>
                  </a:ext>
                </a:extLst>
              </p:cNvPr>
              <p:cNvSpPr txBox="1"/>
              <p:nvPr/>
            </p:nvSpPr>
            <p:spPr>
              <a:xfrm>
                <a:off x="11322618" y="6046965"/>
                <a:ext cx="1028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wavelength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6B0A06-38E7-4D85-B02E-79697CD25B45}"/>
                  </a:ext>
                </a:extLst>
              </p:cNvPr>
              <p:cNvSpPr txBox="1"/>
              <p:nvPr/>
            </p:nvSpPr>
            <p:spPr>
              <a:xfrm>
                <a:off x="9553239" y="3110388"/>
                <a:ext cx="4892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flux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06CCBD-A533-474D-9901-38C97308BC3B}"/>
                    </a:ext>
                  </a:extLst>
                </p:cNvPr>
                <p:cNvSpPr txBox="1"/>
                <p:nvPr/>
              </p:nvSpPr>
              <p:spPr>
                <a:xfrm>
                  <a:off x="10247867" y="3489046"/>
                  <a:ext cx="291460" cy="2344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06CCBD-A533-474D-9901-38C97308B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7867" y="3489046"/>
                  <a:ext cx="291460" cy="2344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CD685DD-7DF6-4F12-83DE-3ED2008F83EA}"/>
                    </a:ext>
                  </a:extLst>
                </p:cNvPr>
                <p:cNvSpPr txBox="1"/>
                <p:nvPr/>
              </p:nvSpPr>
              <p:spPr>
                <a:xfrm>
                  <a:off x="9605600" y="4548068"/>
                  <a:ext cx="403594" cy="2344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CD685DD-7DF6-4F12-83DE-3ED2008F8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5600" y="4548068"/>
                  <a:ext cx="403594" cy="2344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53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163945-BB70-437B-8563-0043FF33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" y="1805451"/>
            <a:ext cx="6759393" cy="4540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71317-2E42-491D-9AE1-BCFC640A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8EDAAF-FE7A-4472-A56E-57225A7C35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8" y="2034982"/>
            <a:ext cx="6182841" cy="431144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00AE604-0EDC-4754-88A5-3DFB584838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94498" y="1825625"/>
                <a:ext cx="4301553" cy="406571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000" dirty="0"/>
                  <a:t> observed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GB" sz="2000" i="1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000" dirty="0"/>
                  <a:t> expected if viscous timescale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>
                  <a:buFont typeface="Calibri" panose="020F0502020204030204" pitchFamily="34" charset="0"/>
                  <a:buChar char=" "/>
                </a:pPr>
                <a:r>
                  <a:rPr lang="en-GB" sz="2000" dirty="0"/>
                  <a:t>(Alexander &amp; Armitage 2006)</a:t>
                </a:r>
              </a:p>
              <a:p>
                <a:r>
                  <a:rPr lang="en-GB" sz="2000" dirty="0"/>
                  <a:t>Viscosity dependent on stellar mass? (Natta et al. 2006)</a:t>
                </a:r>
              </a:p>
              <a:p>
                <a:r>
                  <a:rPr lang="en-GB" sz="2000" dirty="0"/>
                  <a:t>Ionization from stellar radiation? (</a:t>
                </a:r>
                <a:r>
                  <a:rPr lang="en-GB" sz="2000" dirty="0" err="1"/>
                  <a:t>Muzerolle</a:t>
                </a:r>
                <a:r>
                  <a:rPr lang="en-GB" sz="2000" dirty="0"/>
                  <a:t> et al. 2003)</a:t>
                </a:r>
              </a:p>
              <a:p>
                <a:r>
                  <a:rPr lang="en-GB" sz="2000" dirty="0"/>
                  <a:t>Small star formed by ejection? (</a:t>
                </a:r>
                <a:r>
                  <a:rPr lang="en-GB" sz="2000" dirty="0" err="1"/>
                  <a:t>Reipurth</a:t>
                </a:r>
                <a:r>
                  <a:rPr lang="en-GB" sz="2000" dirty="0"/>
                  <a:t> &amp; Clarke 2011)</a:t>
                </a:r>
              </a:p>
              <a:p>
                <a:r>
                  <a:rPr lang="en-GB" sz="2000" dirty="0"/>
                  <a:t>Selection &amp; observation bias?    (Clarke &amp; Pringle 2006)</a:t>
                </a:r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00AE604-0EDC-4754-88A5-3DFB58483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94498" y="1825625"/>
                <a:ext cx="4301553" cy="4065715"/>
              </a:xfrm>
              <a:blipFill>
                <a:blip r:embed="rId4"/>
                <a:stretch>
                  <a:fillRect l="-1275" t="-1949" r="-2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20DED1-D830-4FE0-BF33-45AAA14CD51D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420F421-752E-4DB7-A647-14FECC123296}"/>
              </a:ext>
            </a:extLst>
          </p:cNvPr>
          <p:cNvGrpSpPr/>
          <p:nvPr/>
        </p:nvGrpSpPr>
        <p:grpSpPr>
          <a:xfrm>
            <a:off x="1202547" y="2151845"/>
            <a:ext cx="5334057" cy="3548679"/>
            <a:chOff x="1233027" y="2131525"/>
            <a:chExt cx="5334057" cy="354867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349B873-C09E-495F-9064-E13F8068A0D4}"/>
                </a:ext>
              </a:extLst>
            </p:cNvPr>
            <p:cNvGrpSpPr/>
            <p:nvPr/>
          </p:nvGrpSpPr>
          <p:grpSpPr>
            <a:xfrm>
              <a:off x="1233027" y="2131525"/>
              <a:ext cx="5323105" cy="3536197"/>
              <a:chOff x="3810863" y="1966151"/>
              <a:chExt cx="5323105" cy="3536197"/>
            </a:xfrm>
          </p:grpSpPr>
          <p:sp>
            <p:nvSpPr>
              <p:cNvPr id="15" name="Diagonal Stripe 14">
                <a:extLst>
                  <a:ext uri="{FF2B5EF4-FFF2-40B4-BE49-F238E27FC236}">
                    <a16:creationId xmlns:a16="http://schemas.microsoft.com/office/drawing/2014/main" id="{85C3AA11-A329-4D15-BE01-E610177D14CF}"/>
                  </a:ext>
                </a:extLst>
              </p:cNvPr>
              <p:cNvSpPr/>
              <p:nvPr/>
            </p:nvSpPr>
            <p:spPr>
              <a:xfrm>
                <a:off x="3810863" y="1966151"/>
                <a:ext cx="5009745" cy="2091448"/>
              </a:xfrm>
              <a:prstGeom prst="diagStrip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alpha val="75000"/>
                    </a:schemeClr>
                  </a:gs>
                  <a:gs pos="49000">
                    <a:schemeClr val="bg1">
                      <a:alpha val="75000"/>
                    </a:schemeClr>
                  </a:gs>
                  <a:gs pos="38000">
                    <a:schemeClr val="bg2">
                      <a:lumMod val="50000"/>
                      <a:alpha val="75000"/>
                    </a:schemeClr>
                  </a:gs>
                  <a:gs pos="100000">
                    <a:schemeClr val="bg1"/>
                  </a:gs>
                </a:gsLst>
                <a:lin ang="4080000" scaled="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62432E8A-E27F-41F6-8C31-A2F819AFF30A}"/>
                  </a:ext>
                </a:extLst>
              </p:cNvPr>
              <p:cNvSpPr/>
              <p:nvPr/>
            </p:nvSpPr>
            <p:spPr>
              <a:xfrm flipH="1">
                <a:off x="5747755" y="3632493"/>
                <a:ext cx="3386213" cy="1869855"/>
              </a:xfrm>
              <a:prstGeom prst="rtTriangle">
                <a:avLst/>
              </a:prstGeom>
              <a:gradFill>
                <a:gsLst>
                  <a:gs pos="0">
                    <a:schemeClr val="tx1">
                      <a:alpha val="75000"/>
                    </a:schemeClr>
                  </a:gs>
                  <a:gs pos="50000">
                    <a:schemeClr val="bg1">
                      <a:alpha val="75000"/>
                    </a:schemeClr>
                  </a:gs>
                  <a:gs pos="29000">
                    <a:schemeClr val="bg2">
                      <a:lumMod val="50000"/>
                      <a:alpha val="75000"/>
                    </a:schemeClr>
                  </a:gs>
                  <a:gs pos="100000">
                    <a:schemeClr val="bg1">
                      <a:alpha val="75000"/>
                    </a:schemeClr>
                  </a:gs>
                </a:gsLst>
                <a:lin ang="18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C947B74-2CCA-4A3B-BB6A-73F738550FC8}"/>
                </a:ext>
              </a:extLst>
            </p:cNvPr>
            <p:cNvGrpSpPr/>
            <p:nvPr/>
          </p:nvGrpSpPr>
          <p:grpSpPr>
            <a:xfrm>
              <a:off x="1254860" y="2527510"/>
              <a:ext cx="5312224" cy="3152694"/>
              <a:chOff x="3832696" y="2362136"/>
              <a:chExt cx="5312224" cy="315269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7ED4A-9748-45AA-8F27-2781DF2B7A23}"/>
                  </a:ext>
                </a:extLst>
              </p:cNvPr>
              <p:cNvSpPr txBox="1"/>
              <p:nvPr/>
            </p:nvSpPr>
            <p:spPr>
              <a:xfrm>
                <a:off x="3832696" y="2362136"/>
                <a:ext cx="1135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</a:rPr>
                  <a:t>Protostars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FC00E1-A781-45AF-A52E-D3203B5D92FD}"/>
                  </a:ext>
                </a:extLst>
              </p:cNvPr>
              <p:cNvSpPr txBox="1"/>
              <p:nvPr/>
            </p:nvSpPr>
            <p:spPr>
              <a:xfrm>
                <a:off x="7058195" y="5145498"/>
                <a:ext cx="2086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  <a:solidFill>
                      <a:schemeClr val="bg1"/>
                    </a:solidFill>
                  </a:rPr>
                  <a:t>Beyond Observation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072D83-CCEA-4D01-A091-A11615BE75E8}"/>
              </a:ext>
            </a:extLst>
          </p:cNvPr>
          <p:cNvGrpSpPr/>
          <p:nvPr/>
        </p:nvGrpSpPr>
        <p:grpSpPr>
          <a:xfrm>
            <a:off x="1521958" y="3542482"/>
            <a:ext cx="2372107" cy="985167"/>
            <a:chOff x="4099794" y="3377108"/>
            <a:chExt cx="2372107" cy="9851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6EC4F0-0FD6-49A9-A1FE-65E92AEE36FE}"/>
                </a:ext>
              </a:extLst>
            </p:cNvPr>
            <p:cNvSpPr/>
            <p:nvPr/>
          </p:nvSpPr>
          <p:spPr>
            <a:xfrm rot="20320243">
              <a:off x="4099794" y="3377108"/>
              <a:ext cx="2372107" cy="985167"/>
            </a:xfrm>
            <a:prstGeom prst="ellipse">
              <a:avLst/>
            </a:prstGeom>
            <a:gradFill flip="none" rotWithShape="1">
              <a:gsLst>
                <a:gs pos="72000">
                  <a:srgbClr val="FF7F7F">
                    <a:alpha val="75000"/>
                  </a:srgbClr>
                </a:gs>
                <a:gs pos="0">
                  <a:srgbClr val="FF0000"/>
                </a:gs>
                <a:gs pos="100000">
                  <a:schemeClr val="bg1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316EEA-C3E5-4062-BFB7-B1CC693DC449}"/>
                </a:ext>
              </a:extLst>
            </p:cNvPr>
            <p:cNvSpPr txBox="1"/>
            <p:nvPr/>
          </p:nvSpPr>
          <p:spPr>
            <a:xfrm rot="20235984">
              <a:off x="4495140" y="3685707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bg1"/>
                  </a:solidFill>
                </a:rPr>
                <a:t>Mind the Gap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5782FFE-DDE1-41E1-A7D0-6973958B6800}"/>
              </a:ext>
            </a:extLst>
          </p:cNvPr>
          <p:cNvSpPr txBox="1">
            <a:spLocks/>
          </p:cNvSpPr>
          <p:nvPr/>
        </p:nvSpPr>
        <p:spPr>
          <a:xfrm>
            <a:off x="6902900" y="1900272"/>
            <a:ext cx="5139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b="0" i="1" dirty="0">
              <a:latin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5E0A9-D86C-4D67-99DE-6B5F551FA9CA}"/>
              </a:ext>
            </a:extLst>
          </p:cNvPr>
          <p:cNvSpPr txBox="1"/>
          <p:nvPr/>
        </p:nvSpPr>
        <p:spPr>
          <a:xfrm>
            <a:off x="312772" y="5908984"/>
            <a:ext cx="275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Data from Manara et al. (2017)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685BC-717E-4090-8D2E-8C457BB6719C}"/>
                  </a:ext>
                </a:extLst>
              </p:cNvPr>
              <p:cNvSpPr txBox="1"/>
              <p:nvPr/>
            </p:nvSpPr>
            <p:spPr>
              <a:xfrm>
                <a:off x="7255111" y="5623360"/>
                <a:ext cx="2820387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1.3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685BC-717E-4090-8D2E-8C457BB6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11" y="5623360"/>
                <a:ext cx="2820387" cy="57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99FB5AE-B02D-4A42-8FA6-573536C73542}"/>
              </a:ext>
            </a:extLst>
          </p:cNvPr>
          <p:cNvSpPr txBox="1"/>
          <p:nvPr/>
        </p:nvSpPr>
        <p:spPr>
          <a:xfrm>
            <a:off x="4536658" y="5891340"/>
            <a:ext cx="304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Stars: full disc</a:t>
            </a:r>
          </a:p>
          <a:p>
            <a:r>
              <a:rPr lang="en-GB" sz="1600" dirty="0"/>
              <a:t>Circles: transition disc</a:t>
            </a:r>
          </a:p>
          <a:p>
            <a:r>
              <a:rPr lang="en-GB" sz="1600" dirty="0"/>
              <a:t>Empty symbols: low accretion rate</a:t>
            </a:r>
          </a:p>
        </p:txBody>
      </p:sp>
    </p:spTree>
    <p:extLst>
      <p:ext uri="{BB962C8B-B14F-4D97-AF65-F5344CB8AC3E}">
        <p14:creationId xmlns:p14="http://schemas.microsoft.com/office/powerpoint/2010/main" val="35379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03B2-2C0B-48EE-9CBB-B6CD6241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</a:t>
            </a:r>
            <a:r>
              <a:rPr lang="en-US" altLang="zh-CN" b="1" dirty="0"/>
              <a:t>P</a:t>
            </a:r>
            <a:r>
              <a:rPr lang="en-GB" b="1" dirty="0"/>
              <a:t>reparation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6">
                <a:extLst>
                  <a:ext uri="{FF2B5EF4-FFF2-40B4-BE49-F238E27FC236}">
                    <a16:creationId xmlns:a16="http://schemas.microsoft.com/office/drawing/2014/main" id="{A614D656-4F75-47DF-AB7C-D17B9C077E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Governing equations (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constants</a:t>
                </a:r>
                <a:r>
                  <a:rPr lang="en-GB" sz="2000" dirty="0"/>
                  <a:t>, </a:t>
                </a:r>
                <a:r>
                  <a:rPr lang="en-GB" sz="2000" dirty="0">
                    <a:solidFill>
                      <a:srgbClr val="FF0000"/>
                    </a:solidFill>
                  </a:rPr>
                  <a:t>variables</a:t>
                </a:r>
                <a:r>
                  <a:rPr lang="en-GB" sz="2000" dirty="0"/>
                  <a:t>):</a:t>
                </a:r>
                <a:endParaRPr lang="en-GB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const</a:t>
                </a:r>
                <a:endParaRPr lang="en-GB" sz="20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=1.92×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13.8</m:t>
                        </m:r>
                      </m:sup>
                    </m:sSup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.8</m:t>
                        </m:r>
                      </m:sup>
                    </m:sSup>
                  </m:oMath>
                </a14:m>
                <a:endParaRPr lang="en-GB" sz="2000" dirty="0"/>
              </a:p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  <m:acc>
                              <m:accPr>
                                <m:chr m:val="̇"/>
                                <m:ctrlP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endParaRPr lang="en-GB" sz="2000" dirty="0"/>
              </a:p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2.34</m:t>
                        </m:r>
                      </m:sup>
                    </m:sSup>
                  </m:oMath>
                </a14:m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0.3≤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Last equation does not apply to low masses so that we need a new approach</a:t>
                </a:r>
              </a:p>
            </p:txBody>
          </p:sp>
        </mc:Choice>
        <mc:Fallback>
          <p:sp>
            <p:nvSpPr>
              <p:cNvPr id="27" name="Content Placeholder 26">
                <a:extLst>
                  <a:ext uri="{FF2B5EF4-FFF2-40B4-BE49-F238E27FC236}">
                    <a16:creationId xmlns:a16="http://schemas.microsoft.com/office/drawing/2014/main" id="{A614D656-4F75-47DF-AB7C-D17B9C077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05720B2-ADDC-4B99-ABB0-6E69AFF381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953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0" dirty="0">
                    <a:solidFill>
                      <a:schemeClr val="tx1"/>
                    </a:solidFill>
                  </a:rPr>
                  <a:t>Resulting system:</a:t>
                </a:r>
              </a:p>
              <a:p>
                <a:r>
                  <a:rPr lang="en-GB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GB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b="0" dirty="0">
                  <a:solidFill>
                    <a:schemeClr val="tx1"/>
                  </a:solidFill>
                </a:endParaRPr>
              </a:p>
              <a:p>
                <a:r>
                  <a:rPr lang="en-GB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sSup>
                          <m:sSupPr>
                            <m:ctrlP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sSubSup>
                          <m:sSubSupPr>
                            <m:ctrlP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GB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GB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GB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acc>
                          <m:accPr>
                            <m:chr m:val="̇"/>
                            <m:ctrlP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num>
                      <m:den>
                        <m:r>
                          <a:rPr lang="en-GB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GB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endParaRPr lang="en-GB" sz="2000" b="0" dirty="0">
                  <a:solidFill>
                    <a:schemeClr val="tx1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=1.92×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𝑋𝑓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13.8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−14.8</m:t>
                        </m:r>
                      </m:sup>
                    </m:sSup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  <m:acc>
                              <m:accPr>
                                <m:chr m:val="̇"/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2.34</m:t>
                        </m:r>
                      </m:sup>
                    </m:sSup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r>
                  <a:rPr lang="en-GB" sz="2000" dirty="0"/>
                  <a:t>Integrate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000" dirty="0"/>
                  <a:t> by Runge-</a:t>
                </a:r>
                <a:r>
                  <a:rPr lang="en-GB" sz="2000" dirty="0" err="1"/>
                  <a:t>Kutta</a:t>
                </a:r>
                <a:r>
                  <a:rPr lang="en-GB" sz="2000" dirty="0"/>
                  <a:t> (RK4) method</a:t>
                </a:r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05720B2-ADDC-4B99-ABB0-6E69AFF38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953" y="1825625"/>
                <a:ext cx="5181600" cy="4351338"/>
              </a:xfrm>
              <a:blipFill>
                <a:blip r:embed="rId3"/>
                <a:stretch>
                  <a:fillRect l="-1294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2F2AB-6282-41B0-A311-558EFA0ACF7F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56E60D-32DF-482F-87B8-E6A6A3C65A96}"/>
              </a:ext>
            </a:extLst>
          </p:cNvPr>
          <p:cNvSpPr txBox="1"/>
          <p:nvPr/>
        </p:nvSpPr>
        <p:spPr>
          <a:xfrm>
            <a:off x="2982153" y="6220023"/>
            <a:ext cx="268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/>
              <a:t>Equations from Tilling et al (2008) </a:t>
            </a:r>
          </a:p>
        </p:txBody>
      </p:sp>
      <p:pic>
        <p:nvPicPr>
          <p:cNvPr id="28" name="Content Placeholder 15">
            <a:extLst>
              <a:ext uri="{FF2B5EF4-FFF2-40B4-BE49-F238E27FC236}">
                <a16:creationId xmlns:a16="http://schemas.microsoft.com/office/drawing/2014/main" id="{4A834EA8-F498-4491-A2AF-B154C954F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8430"/>
            <a:ext cx="5643880" cy="27024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E7B71-4A70-4A62-AC94-8BB1343A31C9}"/>
              </a:ext>
            </a:extLst>
          </p:cNvPr>
          <p:cNvGrpSpPr/>
          <p:nvPr/>
        </p:nvGrpSpPr>
        <p:grpSpPr>
          <a:xfrm>
            <a:off x="6319085" y="1962223"/>
            <a:ext cx="4744656" cy="4276277"/>
            <a:chOff x="792045" y="1889804"/>
            <a:chExt cx="4744656" cy="42762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07BB5-9336-4099-B18C-665355FE700B}"/>
                </a:ext>
              </a:extLst>
            </p:cNvPr>
            <p:cNvSpPr txBox="1"/>
            <p:nvPr/>
          </p:nvSpPr>
          <p:spPr>
            <a:xfrm>
              <a:off x="1159492" y="4439781"/>
              <a:ext cx="428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Left: Tilling et al (2008)	Right: My plot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39CB10A-3473-4FF1-AEA3-C86F2C050263}"/>
                </a:ext>
              </a:extLst>
            </p:cNvPr>
            <p:cNvGrpSpPr/>
            <p:nvPr/>
          </p:nvGrpSpPr>
          <p:grpSpPr>
            <a:xfrm>
              <a:off x="1467854" y="1889804"/>
              <a:ext cx="4068847" cy="2008171"/>
              <a:chOff x="1118852" y="1777518"/>
              <a:chExt cx="4068847" cy="20081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F7747A9-A195-484B-90FF-092C618ACD18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847" y="1777518"/>
                    <a:ext cx="1085745" cy="2887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yr</m:t>
                              </m:r>
                            </m:e>
                            <m:sup>
                              <m: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F7747A9-A195-484B-90FF-092C618ACD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47" y="1777518"/>
                    <a:ext cx="1085745" cy="28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10B74C9-91FC-420D-B797-037CDCC90F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66456" y="2669280"/>
                    <a:ext cx="1085745" cy="2884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yr</m:t>
                              </m:r>
                            </m:e>
                            <m:sup>
                              <m: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10B74C9-91FC-420D-B797-037CDCC90F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6456" y="2669280"/>
                    <a:ext cx="1085745" cy="28841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0777375-3118-4E88-B774-9C7245742FD7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954" y="3496892"/>
                    <a:ext cx="1085745" cy="2887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yr</m:t>
                              </m:r>
                            </m:e>
                            <m:sup>
                              <m: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0777375-3118-4E88-B774-9C7245742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1954" y="3496892"/>
                    <a:ext cx="1085745" cy="28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26FD5B4-CE6C-42CB-84E2-24FF27398E22}"/>
                  </a:ext>
                </a:extLst>
              </p:cNvPr>
              <p:cNvSpPr/>
              <p:nvPr/>
            </p:nvSpPr>
            <p:spPr>
              <a:xfrm>
                <a:off x="1954673" y="2598898"/>
                <a:ext cx="83033" cy="830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8101785-80D5-4B34-9982-7DEFECE028E9}"/>
                  </a:ext>
                </a:extLst>
              </p:cNvPr>
              <p:cNvSpPr/>
              <p:nvPr/>
            </p:nvSpPr>
            <p:spPr>
              <a:xfrm>
                <a:off x="2517609" y="3257624"/>
                <a:ext cx="83033" cy="830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770A9CF-A6B5-43C5-9C5D-7594C76F79F0}"/>
                  </a:ext>
                </a:extLst>
              </p:cNvPr>
              <p:cNvSpPr/>
              <p:nvPr/>
            </p:nvSpPr>
            <p:spPr>
              <a:xfrm>
                <a:off x="2272049" y="3011035"/>
                <a:ext cx="83033" cy="830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D75BE7E-070B-46C5-B1CB-6B3A02741F54}"/>
                  </a:ext>
                </a:extLst>
              </p:cNvPr>
              <p:cNvSpPr/>
              <p:nvPr/>
            </p:nvSpPr>
            <p:spPr>
              <a:xfrm>
                <a:off x="2351258" y="3164431"/>
                <a:ext cx="83033" cy="830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424BB4B-156C-4F4D-A527-6D070ED62B02}"/>
                  </a:ext>
                </a:extLst>
              </p:cNvPr>
              <p:cNvSpPr/>
              <p:nvPr/>
            </p:nvSpPr>
            <p:spPr>
              <a:xfrm>
                <a:off x="1789456" y="2598898"/>
                <a:ext cx="83033" cy="830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357DBF5-4875-4DA4-B642-4E22A9B9CEB5}"/>
                  </a:ext>
                </a:extLst>
              </p:cNvPr>
              <p:cNvSpPr/>
              <p:nvPr/>
            </p:nvSpPr>
            <p:spPr>
              <a:xfrm>
                <a:off x="1118852" y="1913084"/>
                <a:ext cx="83033" cy="830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1C080A-6B6C-4912-BABE-5744E10F1C35}"/>
                </a:ext>
              </a:extLst>
            </p:cNvPr>
            <p:cNvGrpSpPr/>
            <p:nvPr/>
          </p:nvGrpSpPr>
          <p:grpSpPr>
            <a:xfrm>
              <a:off x="792045" y="4795784"/>
              <a:ext cx="4109158" cy="1370297"/>
              <a:chOff x="794513" y="4632743"/>
              <a:chExt cx="4109158" cy="137029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FA8FBC3-A7F7-4766-9532-26ACA7E29928}"/>
                  </a:ext>
                </a:extLst>
              </p:cNvPr>
              <p:cNvSpPr/>
              <p:nvPr/>
            </p:nvSpPr>
            <p:spPr>
              <a:xfrm>
                <a:off x="794513" y="4737793"/>
                <a:ext cx="83033" cy="8303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F4261-3FAB-4916-8731-F8C69FDAB877}"/>
                  </a:ext>
                </a:extLst>
              </p:cNvPr>
              <p:cNvSpPr txBox="1"/>
              <p:nvPr/>
            </p:nvSpPr>
            <p:spPr>
              <a:xfrm>
                <a:off x="877546" y="4632743"/>
                <a:ext cx="21493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Deuterium fusion starts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61A108-9AC6-4335-9760-2D2495EDFC73}"/>
                  </a:ext>
                </a:extLst>
              </p:cNvPr>
              <p:cNvSpPr/>
              <p:nvPr/>
            </p:nvSpPr>
            <p:spPr>
              <a:xfrm>
                <a:off x="794513" y="5027867"/>
                <a:ext cx="83033" cy="830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896009-391E-4350-80EE-DCCF6E109070}"/>
                  </a:ext>
                </a:extLst>
              </p:cNvPr>
              <p:cNvSpPr txBox="1"/>
              <p:nvPr/>
            </p:nvSpPr>
            <p:spPr>
              <a:xfrm>
                <a:off x="877546" y="4910040"/>
                <a:ext cx="20836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Deuterium fusion ends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465AE38-56E7-4954-A02A-9E37E6E49687}"/>
                  </a:ext>
                </a:extLst>
              </p:cNvPr>
              <p:cNvSpPr/>
              <p:nvPr/>
            </p:nvSpPr>
            <p:spPr>
              <a:xfrm>
                <a:off x="795819" y="5293308"/>
                <a:ext cx="83033" cy="830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315D75F-4785-411B-A146-852E51042CA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45" y="5161271"/>
                    <a:ext cx="4026126" cy="84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Mass milestone 0.1, 0.2, 0.5, 1.0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oMath>
                    </a14:m>
                    <a:r>
                      <a:rPr lang="en-GB" sz="1600" b="0" dirty="0"/>
                      <a:t> linked </a:t>
                    </a:r>
                  </a:p>
                  <a:p>
                    <a:r>
                      <a:rPr lang="en-GB" sz="1600" b="0" dirty="0"/>
                      <a:t>to more accurate model (Tout et al. 1999)</a:t>
                    </a:r>
                  </a:p>
                  <a:p>
                    <a:endParaRPr lang="en-GB" sz="16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315D75F-4785-411B-A146-852E51042C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45" y="5161271"/>
                    <a:ext cx="4026126" cy="8417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56" t="-144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0F8E99-1F5B-49C9-8252-70C5473C959C}"/>
              </a:ext>
            </a:extLst>
          </p:cNvPr>
          <p:cNvSpPr txBox="1"/>
          <p:nvPr/>
        </p:nvSpPr>
        <p:spPr>
          <a:xfrm>
            <a:off x="6402117" y="5990826"/>
            <a:ext cx="466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Evolution terminates at ZAMS (determined with a equation on radius, Tout et al. 1996) or 20 </a:t>
            </a:r>
            <a:r>
              <a:rPr lang="en-GB" sz="1600" dirty="0" err="1"/>
              <a:t>Myr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837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/>
      <p:bldP spid="14" grpId="0" uiExpand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9CA3-0E90-4CEE-8E3D-7086287A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Improvement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90554C23-EF7B-4760-8306-5413250F9D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534" y="1357618"/>
                <a:ext cx="5157787" cy="823912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0.9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2.34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90554C23-EF7B-4760-8306-5413250F9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534" y="1357618"/>
                <a:ext cx="5157787" cy="8239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8913301A-660C-4439-B697-2CDD4A00D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4" y="2206643"/>
            <a:ext cx="4701534" cy="368458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7DFC423-CE28-4C2D-9ED2-A7D7B814DF60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53619" y="1357618"/>
                <a:ext cx="5183188" cy="823912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</m:sub>
                          </m:sSub>
                        </m:den>
                      </m:f>
                      <m:r>
                        <a:rPr lang="en-GB" sz="16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−0.311</m:t>
                          </m:r>
                        </m:sup>
                      </m:sSup>
                      <m:r>
                        <a:rPr lang="en-GB" sz="1600" b="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0.8492</m:t>
                          </m:r>
                        </m:sup>
                      </m:sSup>
                      <m:r>
                        <a:rPr lang="en-GB" sz="1600" b="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1600" b="0" i="1">
                                          <a:latin typeface="Cambria Math" panose="02040503050406030204" pitchFamily="18" charset="0"/>
                                        </a:rPr>
                                        <m:t>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1.774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7DFC423-CE28-4C2D-9ED2-A7D7B814D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53619" y="1357618"/>
                <a:ext cx="5183188" cy="82391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93316273-44D2-4998-84DD-3997B794AE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44" y="2261235"/>
            <a:ext cx="4718339" cy="3684588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0E6C1A-2EE1-4174-855E-D2AE5C43EBEE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E911D3-E722-45AD-94F1-14DD911FBA7E}"/>
                  </a:ext>
                </a:extLst>
              </p:cNvPr>
              <p:cNvSpPr txBox="1"/>
              <p:nvPr/>
            </p:nvSpPr>
            <p:spPr>
              <a:xfrm>
                <a:off x="532393" y="5881823"/>
                <a:ext cx="5793782" cy="53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=−0.433+0.9</m:t>
                    </m:r>
                    <m:sSub>
                      <m:sSubPr>
                        <m:ctrlPr>
                          <a:rPr lang="en-GB" sz="16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</m:sub>
                            </m:sSub>
                          </m:den>
                        </m:f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+2.34</m:t>
                    </m:r>
                    <m:sSub>
                      <m:sSubPr>
                        <m:ctrlPr>
                          <a:rPr lang="en-GB" sz="16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0" i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E911D3-E722-45AD-94F1-14DD911FB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3" y="5881823"/>
                <a:ext cx="5793782" cy="534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13E8E25-6DFC-41EE-8A5B-0DCD4F766010}"/>
              </a:ext>
            </a:extLst>
          </p:cNvPr>
          <p:cNvSpPr txBox="1"/>
          <p:nvPr/>
        </p:nvSpPr>
        <p:spPr>
          <a:xfrm>
            <a:off x="499023" y="6477764"/>
            <a:ext cx="2481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Data from Tout et al. (1999)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C60371F-B7C4-417F-BF90-7929F91F6E5D}"/>
              </a:ext>
            </a:extLst>
          </p:cNvPr>
          <p:cNvSpPr/>
          <p:nvPr/>
        </p:nvSpPr>
        <p:spPr>
          <a:xfrm>
            <a:off x="8809783" y="5253769"/>
            <a:ext cx="2614759" cy="523220"/>
          </a:xfrm>
          <a:prstGeom prst="wedgeRectCallout">
            <a:avLst>
              <a:gd name="adj1" fmla="val -25514"/>
              <a:gd name="adj2" fmla="val -928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Zero-age main-sequence </a:t>
            </a:r>
          </a:p>
          <a:p>
            <a:pPr algn="ctr"/>
            <a:r>
              <a:rPr lang="en-GB" dirty="0"/>
              <a:t>Tout et al. (1996)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03FF307-D7EF-4D9E-88D7-26C42720BA49}"/>
              </a:ext>
            </a:extLst>
          </p:cNvPr>
          <p:cNvSpPr/>
          <p:nvPr/>
        </p:nvSpPr>
        <p:spPr>
          <a:xfrm>
            <a:off x="7947612" y="3161869"/>
            <a:ext cx="2174056" cy="742008"/>
          </a:xfrm>
          <a:prstGeom prst="wedgeRectCallout">
            <a:avLst>
              <a:gd name="adj1" fmla="val 81958"/>
              <a:gd name="adj2" fmla="val 704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Hydrogen Fusion starts,</a:t>
            </a:r>
          </a:p>
          <a:p>
            <a:pPr algn="ctr"/>
            <a:r>
              <a:rPr lang="en-GB" sz="1600" dirty="0"/>
              <a:t>Interpolation averages duplicate points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17582C4-B365-4563-81B1-C98D26F26C09}"/>
              </a:ext>
            </a:extLst>
          </p:cNvPr>
          <p:cNvSpPr/>
          <p:nvPr/>
        </p:nvSpPr>
        <p:spPr>
          <a:xfrm>
            <a:off x="7508530" y="4535058"/>
            <a:ext cx="1681681" cy="293675"/>
          </a:xfrm>
          <a:prstGeom prst="wedgeRectCallout">
            <a:avLst>
              <a:gd name="adj1" fmla="val -37251"/>
              <a:gd name="adj2" fmla="val 1940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boundary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A3DC5-FEBF-4253-80AD-286A07B5D805}"/>
              </a:ext>
            </a:extLst>
          </p:cNvPr>
          <p:cNvSpPr/>
          <p:nvPr/>
        </p:nvSpPr>
        <p:spPr>
          <a:xfrm>
            <a:off x="4182629" y="2481242"/>
            <a:ext cx="954370" cy="283574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AAAC4F-5911-4320-9F4E-648056E2BEE1}"/>
              </a:ext>
            </a:extLst>
          </p:cNvPr>
          <p:cNvGrpSpPr/>
          <p:nvPr/>
        </p:nvGrpSpPr>
        <p:grpSpPr>
          <a:xfrm>
            <a:off x="2550587" y="1277896"/>
            <a:ext cx="6708823" cy="5143085"/>
            <a:chOff x="3957269" y="2025786"/>
            <a:chExt cx="4930567" cy="377984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AD39F2-D1D6-41A4-A8CD-A060A1850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269" y="2025786"/>
              <a:ext cx="4930567" cy="37798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637DE7-E49E-4361-B0B4-7CB1FC142C0B}"/>
                    </a:ext>
                  </a:extLst>
                </p:cNvPr>
                <p:cNvSpPr txBox="1"/>
                <p:nvPr/>
              </p:nvSpPr>
              <p:spPr>
                <a:xfrm rot="19702094">
                  <a:off x="5230682" y="3639347"/>
                  <a:ext cx="1479957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637DE7-E49E-4361-B0B4-7CB1FC142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2094">
                  <a:off x="5230682" y="3639347"/>
                  <a:ext cx="1479957" cy="3814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D79F90D-FC1A-437D-90CA-FEC1D37A8411}"/>
                    </a:ext>
                  </a:extLst>
                </p:cNvPr>
                <p:cNvSpPr txBox="1"/>
                <p:nvPr/>
              </p:nvSpPr>
              <p:spPr>
                <a:xfrm rot="19702094">
                  <a:off x="6216270" y="2467772"/>
                  <a:ext cx="1736437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=2.016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D79F90D-FC1A-437D-90CA-FEC1D37A8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2094">
                  <a:off x="6216270" y="2467772"/>
                  <a:ext cx="1736437" cy="38145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8DFBB5-E3C3-4CD5-8DD6-BB54B69BBF90}"/>
                    </a:ext>
                  </a:extLst>
                </p:cNvPr>
                <p:cNvSpPr txBox="1"/>
                <p:nvPr/>
              </p:nvSpPr>
              <p:spPr>
                <a:xfrm rot="19702094">
                  <a:off x="5023143" y="4314372"/>
                  <a:ext cx="1864678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=0.0093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8DFBB5-E3C3-4CD5-8DD6-BB54B69BB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2094">
                  <a:off x="5023143" y="4314372"/>
                  <a:ext cx="1864678" cy="3814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5A2D00-53D8-4B51-94A1-79EA11047D04}"/>
                  </a:ext>
                </a:extLst>
              </p:cNvPr>
              <p:cNvSpPr txBox="1"/>
              <p:nvPr/>
            </p:nvSpPr>
            <p:spPr>
              <a:xfrm>
                <a:off x="5870362" y="5877491"/>
                <a:ext cx="6101680" cy="53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=−0.311+0.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8492</m:t>
                    </m:r>
                    <m:sSub>
                      <m:sSubPr>
                        <m:ctrlPr>
                          <a:rPr lang="en-GB" sz="16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GB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</m:sub>
                            </m:sSub>
                          </m:den>
                        </m:f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+1.774</m:t>
                    </m:r>
                    <m:sSub>
                      <m:sSubPr>
                        <m:ctrlPr>
                          <a:rPr lang="en-GB" sz="16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0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5A2D00-53D8-4B51-94A1-79EA1104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62" y="5877491"/>
                <a:ext cx="6101680" cy="534826"/>
              </a:xfrm>
              <a:prstGeom prst="rect">
                <a:avLst/>
              </a:prstGeom>
              <a:blipFill>
                <a:blip r:embed="rId12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2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0386-AE9C-4DD6-BFCD-B2127097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AE351E3-3BA1-47B5-AD1D-3F4313FC07C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Assume:</a:t>
                </a:r>
              </a:p>
              <a:p>
                <a:r>
                  <a:rPr lang="en-GB" sz="2000" dirty="0"/>
                  <a:t>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=0.1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Visible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sz="2000" dirty="0"/>
                  <a:t> yr</a:t>
                </a:r>
              </a:p>
              <a:p>
                <a:r>
                  <a:rPr lang="en-GB" sz="2000" dirty="0"/>
                  <a:t>Final mass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=0.15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0.4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Ratio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GB" sz="2000" dirty="0"/>
                  <a:t> in accretion disk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=0.2, 0.1, 0.037, 0.014</m:t>
                    </m:r>
                  </m:oMath>
                </a14:m>
                <a:r>
                  <a:rPr lang="en-GB" sz="2000" dirty="0"/>
                  <a:t> (from top to bottom)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const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sz="2000" dirty="0"/>
                  <a:t>=1.5 in this model, resembling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 (Hartmann et al. 1998)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AE351E3-3BA1-47B5-AD1D-3F4313FC0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94" t="-196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762690-70DE-440B-9F0A-35B077C4D17B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FD777-1429-4B09-AA37-598983C5A0E7}"/>
              </a:ext>
            </a:extLst>
          </p:cNvPr>
          <p:cNvSpPr txBox="1"/>
          <p:nvPr/>
        </p:nvSpPr>
        <p:spPr>
          <a:xfrm>
            <a:off x="9326458" y="6220612"/>
            <a:ext cx="2621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/>
              <a:t>Method from Tilling et al (2008)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787C3D-4FE8-4071-95BD-BF31E537042C}"/>
                  </a:ext>
                </a:extLst>
              </p:cNvPr>
              <p:cNvSpPr txBox="1"/>
              <p:nvPr/>
            </p:nvSpPr>
            <p:spPr>
              <a:xfrm>
                <a:off x="2031585" y="5895028"/>
                <a:ext cx="3471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Circle plotted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787C3D-4FE8-4071-95BD-BF31E5370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85" y="5895028"/>
                <a:ext cx="3471143" cy="369332"/>
              </a:xfrm>
              <a:prstGeom prst="rect">
                <a:avLst/>
              </a:prstGeom>
              <a:blipFill>
                <a:blip r:embed="rId4"/>
                <a:stretch>
                  <a:fillRect l="-140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D223D3-F937-45B4-9712-2B3C0FF26C20}"/>
                  </a:ext>
                </a:extLst>
              </p:cNvPr>
              <p:cNvSpPr txBox="1"/>
              <p:nvPr/>
            </p:nvSpPr>
            <p:spPr>
              <a:xfrm rot="20070167">
                <a:off x="1459193" y="3609643"/>
                <a:ext cx="1045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D223D3-F937-45B4-9712-2B3C0FF26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459193" y="3609643"/>
                <a:ext cx="10456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6DE559-C34C-4941-9A76-1C23871F83ED}"/>
                  </a:ext>
                </a:extLst>
              </p:cNvPr>
              <p:cNvSpPr txBox="1"/>
              <p:nvPr/>
            </p:nvSpPr>
            <p:spPr>
              <a:xfrm rot="20070167">
                <a:off x="1440622" y="4247731"/>
                <a:ext cx="1181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6DE559-C34C-4941-9A76-1C23871F8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440622" y="4247731"/>
                <a:ext cx="118192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10B7A3-70CE-4C1D-97F1-B6FF6B549C04}"/>
                  </a:ext>
                </a:extLst>
              </p:cNvPr>
              <p:cNvSpPr txBox="1"/>
              <p:nvPr/>
            </p:nvSpPr>
            <p:spPr>
              <a:xfrm rot="20070167">
                <a:off x="1402864" y="4870850"/>
                <a:ext cx="1281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10B7A3-70CE-4C1D-97F1-B6FF6B54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402864" y="4870850"/>
                <a:ext cx="128131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ECB6DB6-0683-448D-8B6A-A1A89E403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6" y="2099939"/>
            <a:ext cx="4922947" cy="380271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17ACF5-1880-4A14-B6DA-146A1E317FBB}"/>
                  </a:ext>
                </a:extLst>
              </p:cNvPr>
              <p:cNvSpPr txBox="1"/>
              <p:nvPr/>
            </p:nvSpPr>
            <p:spPr>
              <a:xfrm rot="20070167">
                <a:off x="1577136" y="3595510"/>
                <a:ext cx="1031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17ACF5-1880-4A14-B6DA-146A1E31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577136" y="3595510"/>
                <a:ext cx="103188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D6F74-02F5-46E5-885B-FDB69829A3F6}"/>
                  </a:ext>
                </a:extLst>
              </p:cNvPr>
              <p:cNvSpPr txBox="1"/>
              <p:nvPr/>
            </p:nvSpPr>
            <p:spPr>
              <a:xfrm rot="20070167">
                <a:off x="1551672" y="4233598"/>
                <a:ext cx="1181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D6F74-02F5-46E5-885B-FDB69829A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551672" y="4233598"/>
                <a:ext cx="118192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FD213E-35CC-43FF-8EEA-B7682A443700}"/>
                  </a:ext>
                </a:extLst>
              </p:cNvPr>
              <p:cNvSpPr txBox="1"/>
              <p:nvPr/>
            </p:nvSpPr>
            <p:spPr>
              <a:xfrm rot="20070167">
                <a:off x="1513914" y="4856717"/>
                <a:ext cx="1281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FD213E-35CC-43FF-8EEA-B7682A443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513914" y="4856717"/>
                <a:ext cx="128131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2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D2155E-F7C8-4D34-8358-8F215344F5C0}"/>
                  </a:ext>
                </a:extLst>
              </p:cNvPr>
              <p:cNvSpPr txBox="1"/>
              <p:nvPr/>
            </p:nvSpPr>
            <p:spPr>
              <a:xfrm>
                <a:off x="2031585" y="5895028"/>
                <a:ext cx="3471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Circle plotted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D2155E-F7C8-4D34-8358-8F215344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85" y="5895028"/>
                <a:ext cx="3471143" cy="369332"/>
              </a:xfrm>
              <a:prstGeom prst="rect">
                <a:avLst/>
              </a:prstGeom>
              <a:blipFill>
                <a:blip r:embed="rId3"/>
                <a:stretch>
                  <a:fillRect l="-140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FB247CA-422D-4B5E-9EB8-96A55D30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46528-0332-424B-B6F8-F5191ABE5F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endParaRPr lang="en-GB" sz="2000" dirty="0"/>
              </a:p>
              <a:p>
                <a:r>
                  <a:rPr lang="en-GB" sz="2000" dirty="0"/>
                  <a:t>Models with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/>
                  <a:t> starts and ends at about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=0.15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GB" sz="2000" dirty="0"/>
                  <a:t> has a sharp decline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GB" sz="2000" dirty="0"/>
                  <a:t> at start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stays significant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=0.15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falls to zero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Deuterium burning could cause such sharp decline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000" dirty="0"/>
                  <a:t>, thus the gap.</a:t>
                </a:r>
              </a:p>
              <a:p>
                <a:endParaRPr lang="en-GB" sz="2000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546528-0332-424B-B6F8-F5191ABE5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  <a:blipFill>
                <a:blip r:embed="rId4"/>
                <a:stretch>
                  <a:fillRect l="-1059" r="-1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EEBDA8-9267-4BC0-80B3-33D62BE4EC8C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6383AB-CCC1-4A3E-8198-8D3893E1E8E2}"/>
                  </a:ext>
                </a:extLst>
              </p:cNvPr>
              <p:cNvSpPr txBox="1"/>
              <p:nvPr/>
            </p:nvSpPr>
            <p:spPr>
              <a:xfrm rot="20070167">
                <a:off x="1459193" y="3609643"/>
                <a:ext cx="1045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6383AB-CCC1-4A3E-8198-8D3893E1E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459193" y="3609643"/>
                <a:ext cx="10456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C8B899-3E1F-43BD-8604-9211B7F8B762}"/>
                  </a:ext>
                </a:extLst>
              </p:cNvPr>
              <p:cNvSpPr txBox="1"/>
              <p:nvPr/>
            </p:nvSpPr>
            <p:spPr>
              <a:xfrm rot="20070167">
                <a:off x="1440622" y="4247731"/>
                <a:ext cx="1181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C8B899-3E1F-43BD-8604-9211B7F8B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440622" y="4247731"/>
                <a:ext cx="118192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80B078-3485-4B12-9E18-D2E2EB9A6646}"/>
                  </a:ext>
                </a:extLst>
              </p:cNvPr>
              <p:cNvSpPr txBox="1"/>
              <p:nvPr/>
            </p:nvSpPr>
            <p:spPr>
              <a:xfrm rot="20070167">
                <a:off x="1402864" y="4870850"/>
                <a:ext cx="1281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80B078-3485-4B12-9E18-D2E2EB9A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402864" y="4870850"/>
                <a:ext cx="128131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7C4CFEA9-39DC-457D-B059-994BE34F32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6" y="2099939"/>
            <a:ext cx="4922947" cy="38027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579DA6-60B0-472A-8D21-16E916E7A9B9}"/>
                  </a:ext>
                </a:extLst>
              </p:cNvPr>
              <p:cNvSpPr txBox="1"/>
              <p:nvPr/>
            </p:nvSpPr>
            <p:spPr>
              <a:xfrm>
                <a:off x="8873686" y="2167534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579DA6-60B0-472A-8D21-16E916E7A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86" y="2167534"/>
                <a:ext cx="4328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7187F26-1DA5-4AF5-AA06-A5BF27B1A1AE}"/>
              </a:ext>
            </a:extLst>
          </p:cNvPr>
          <p:cNvGrpSpPr/>
          <p:nvPr/>
        </p:nvGrpSpPr>
        <p:grpSpPr>
          <a:xfrm>
            <a:off x="2709904" y="2107560"/>
            <a:ext cx="8235052" cy="3787468"/>
            <a:chOff x="2709904" y="2107560"/>
            <a:chExt cx="8235052" cy="378746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95327E-6EEC-4590-91F4-1181EC536A7E}"/>
                </a:ext>
              </a:extLst>
            </p:cNvPr>
            <p:cNvGrpSpPr/>
            <p:nvPr/>
          </p:nvGrpSpPr>
          <p:grpSpPr>
            <a:xfrm>
              <a:off x="2709904" y="2107560"/>
              <a:ext cx="8235052" cy="3787468"/>
              <a:chOff x="2709904" y="2107560"/>
              <a:chExt cx="8235052" cy="378746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DE78BFF-C548-4258-9710-850630F9E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803" y="2107560"/>
                <a:ext cx="4999153" cy="3787468"/>
              </a:xfrm>
              <a:prstGeom prst="rect">
                <a:avLst/>
              </a:prstGeom>
            </p:spPr>
          </p:pic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D8CDDB-933B-49F9-9D62-4DF877E95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9530" y="2401360"/>
                <a:ext cx="3184701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0000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7ADAEF-D41E-4F56-B527-70D00C28D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904" y="5291066"/>
                <a:ext cx="6493090" cy="0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tx1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8EAD5A7-59E5-4F56-9E0D-45871A3A27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9904" y="4127496"/>
                <a:ext cx="0" cy="116357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6A4D8B-3454-465E-A025-10B15A60BD08}"/>
                    </a:ext>
                  </a:extLst>
                </p:cNvPr>
                <p:cNvSpPr txBox="1"/>
                <p:nvPr/>
              </p:nvSpPr>
              <p:spPr>
                <a:xfrm>
                  <a:off x="8986556" y="5396845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6A4D8B-3454-465E-A025-10B15A60B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556" y="5396845"/>
                  <a:ext cx="4328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4D3510-1EB6-4E62-A1B5-4AEF2F091DC6}"/>
                  </a:ext>
                </a:extLst>
              </p:cNvPr>
              <p:cNvSpPr txBox="1"/>
              <p:nvPr/>
            </p:nvSpPr>
            <p:spPr>
              <a:xfrm rot="20070167">
                <a:off x="1570243" y="3595510"/>
                <a:ext cx="1045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4D3510-1EB6-4E62-A1B5-4AEF2F091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570243" y="3595510"/>
                <a:ext cx="104567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3245A0-B147-42B7-BE5C-F8AB67913D4F}"/>
                  </a:ext>
                </a:extLst>
              </p:cNvPr>
              <p:cNvSpPr txBox="1"/>
              <p:nvPr/>
            </p:nvSpPr>
            <p:spPr>
              <a:xfrm rot="20070167">
                <a:off x="1551672" y="4233598"/>
                <a:ext cx="1181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3245A0-B147-42B7-BE5C-F8AB6791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551672" y="4233598"/>
                <a:ext cx="118192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3FB847-CA50-45AB-BA33-FE272A33A066}"/>
                  </a:ext>
                </a:extLst>
              </p:cNvPr>
              <p:cNvSpPr txBox="1"/>
              <p:nvPr/>
            </p:nvSpPr>
            <p:spPr>
              <a:xfrm rot="20070167">
                <a:off x="1513914" y="4856717"/>
                <a:ext cx="1281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3FB847-CA50-45AB-BA33-FE272A33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0167">
                <a:off x="1513914" y="4856717"/>
                <a:ext cx="12813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47E9-96D5-48B0-85B6-F23E05AC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Exploration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C92A85-D71C-4FA2-825E-29FDCF0186FC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0152AA-DB9C-41B1-BC11-5F87C61E53B7}"/>
              </a:ext>
            </a:extLst>
          </p:cNvPr>
          <p:cNvGrpSpPr/>
          <p:nvPr/>
        </p:nvGrpSpPr>
        <p:grpSpPr>
          <a:xfrm>
            <a:off x="710719" y="2114499"/>
            <a:ext cx="4983912" cy="4449041"/>
            <a:chOff x="710719" y="2114499"/>
            <a:chExt cx="4983912" cy="44490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DB0B52-6CFE-40AF-891E-9C944C6A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19" y="2114499"/>
              <a:ext cx="4983912" cy="38027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605165-F896-48DE-8157-C134CB37C014}"/>
                </a:ext>
              </a:extLst>
            </p:cNvPr>
            <p:cNvSpPr txBox="1"/>
            <p:nvPr/>
          </p:nvSpPr>
          <p:spPr>
            <a:xfrm>
              <a:off x="1690722" y="5917209"/>
              <a:ext cx="3023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Deuterium burning turned off,</a:t>
              </a:r>
            </a:p>
            <a:p>
              <a:r>
                <a:rPr lang="en-GB" dirty="0"/>
                <a:t> other parameters unchanged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377E6-36B7-4A71-8D2F-63FA4499F1E8}"/>
              </a:ext>
            </a:extLst>
          </p:cNvPr>
          <p:cNvGrpSpPr/>
          <p:nvPr/>
        </p:nvGrpSpPr>
        <p:grpSpPr>
          <a:xfrm>
            <a:off x="700559" y="2094179"/>
            <a:ext cx="4922947" cy="4671312"/>
            <a:chOff x="6558334" y="2061155"/>
            <a:chExt cx="4922947" cy="46713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CA7275-FD78-44B0-BA4A-2715CB128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334" y="2061155"/>
              <a:ext cx="4922947" cy="385605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8A2CD3-31F8-412A-9262-37FCA8303ECF}"/>
                    </a:ext>
                  </a:extLst>
                </p:cNvPr>
                <p:cNvSpPr txBox="1"/>
                <p:nvPr/>
              </p:nvSpPr>
              <p:spPr>
                <a:xfrm>
                  <a:off x="7711820" y="5886658"/>
                  <a:ext cx="2822183" cy="845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=0.03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⊙</m:t>
                          </m:r>
                        </m:sub>
                      </m:sSub>
                    </m:oMath>
                  </a14:m>
                  <a:endParaRPr lang="en-GB" b="0" dirty="0"/>
                </a:p>
                <a:p>
                  <a:r>
                    <a:rPr lang="en-GB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0.15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8A2CD3-31F8-412A-9262-37FCA8303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820" y="5886658"/>
                  <a:ext cx="2822183" cy="845809"/>
                </a:xfrm>
                <a:prstGeom prst="rect">
                  <a:avLst/>
                </a:prstGeom>
                <a:blipFill>
                  <a:blip r:embed="rId4"/>
                  <a:stretch>
                    <a:fillRect b="-1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9EC8BB8-2337-417C-AC32-E0E3065D3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08" y="2129740"/>
            <a:ext cx="4999153" cy="38255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857D799-2EE4-4D8F-B2AB-7D85CAA5A758}"/>
              </a:ext>
            </a:extLst>
          </p:cNvPr>
          <p:cNvGrpSpPr/>
          <p:nvPr/>
        </p:nvGrpSpPr>
        <p:grpSpPr>
          <a:xfrm>
            <a:off x="3968366" y="2464861"/>
            <a:ext cx="1281313" cy="1443938"/>
            <a:chOff x="3968366" y="2464861"/>
            <a:chExt cx="1281313" cy="14439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3F86FB-C92C-4C48-A042-025C58514EEA}"/>
                    </a:ext>
                  </a:extLst>
                </p:cNvPr>
                <p:cNvSpPr txBox="1"/>
                <p:nvPr/>
              </p:nvSpPr>
              <p:spPr>
                <a:xfrm rot="20238957">
                  <a:off x="4086186" y="2464861"/>
                  <a:ext cx="1045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3F86FB-C92C-4C48-A042-025C58514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38957">
                  <a:off x="4086186" y="2464861"/>
                  <a:ext cx="104567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8216A5E-596F-425D-BF47-BA1510FF54ED}"/>
                    </a:ext>
                  </a:extLst>
                </p:cNvPr>
                <p:cNvSpPr txBox="1"/>
                <p:nvPr/>
              </p:nvSpPr>
              <p:spPr>
                <a:xfrm rot="20238957">
                  <a:off x="4036580" y="3023913"/>
                  <a:ext cx="11819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8216A5E-596F-425D-BF47-BA1510FF5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38957">
                  <a:off x="4036580" y="3023913"/>
                  <a:ext cx="118192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849C0BE-9E31-4016-8776-E0251A1FC946}"/>
                    </a:ext>
                  </a:extLst>
                </p:cNvPr>
                <p:cNvSpPr txBox="1"/>
                <p:nvPr/>
              </p:nvSpPr>
              <p:spPr>
                <a:xfrm rot="20238957">
                  <a:off x="3968366" y="3601022"/>
                  <a:ext cx="1281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849C0BE-9E31-4016-8776-E0251A1FC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38957">
                  <a:off x="3968366" y="3601022"/>
                  <a:ext cx="128131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4D2562-DC85-4063-92C3-89B4A9A13AD1}"/>
              </a:ext>
            </a:extLst>
          </p:cNvPr>
          <p:cNvGrpSpPr/>
          <p:nvPr/>
        </p:nvGrpSpPr>
        <p:grpSpPr>
          <a:xfrm>
            <a:off x="1200118" y="3514943"/>
            <a:ext cx="1281313" cy="1464258"/>
            <a:chOff x="1200118" y="3514943"/>
            <a:chExt cx="1281313" cy="14642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E6F8EE-4527-4CE2-8A30-59B15346B4CF}"/>
                    </a:ext>
                  </a:extLst>
                </p:cNvPr>
                <p:cNvSpPr txBox="1"/>
                <p:nvPr/>
              </p:nvSpPr>
              <p:spPr>
                <a:xfrm rot="20239569">
                  <a:off x="1317938" y="3514943"/>
                  <a:ext cx="1045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E6F8EE-4527-4CE2-8A30-59B15346B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39569">
                  <a:off x="1317938" y="3514943"/>
                  <a:ext cx="104567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3EF8A0-6E08-4F5B-B260-20CA53A9BA66}"/>
                    </a:ext>
                  </a:extLst>
                </p:cNvPr>
                <p:cNvSpPr txBox="1"/>
                <p:nvPr/>
              </p:nvSpPr>
              <p:spPr>
                <a:xfrm rot="20239569">
                  <a:off x="1268332" y="4073995"/>
                  <a:ext cx="11819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3EF8A0-6E08-4F5B-B260-20CA53A9B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39569">
                  <a:off x="1268332" y="4073995"/>
                  <a:ext cx="118192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B8B2B51-7077-4424-82F5-3ED36A4D2485}"/>
                    </a:ext>
                  </a:extLst>
                </p:cNvPr>
                <p:cNvSpPr txBox="1"/>
                <p:nvPr/>
              </p:nvSpPr>
              <p:spPr>
                <a:xfrm rot="20239569">
                  <a:off x="1200118" y="4671424"/>
                  <a:ext cx="1281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B8B2B51-7077-4424-82F5-3ED36A4D2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39569">
                  <a:off x="1200118" y="4671424"/>
                  <a:ext cx="12813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78E62A-5D56-48EA-8D08-A412B60597A9}"/>
              </a:ext>
            </a:extLst>
          </p:cNvPr>
          <p:cNvCxnSpPr>
            <a:cxnSpLocks/>
          </p:cNvCxnSpPr>
          <p:nvPr/>
        </p:nvCxnSpPr>
        <p:spPr>
          <a:xfrm>
            <a:off x="2128523" y="5098026"/>
            <a:ext cx="788923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chemeClr val="tx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5D1F-A5F2-44E3-9E33-97793FF6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5C4F1-0671-4B2D-A4A2-9F339A905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gap is caused by the star having ongoing deuterium fusion when it becomes visible, which happens in low-mass stars because the deuterium burning timescale is longer. (</a:t>
                </a:r>
                <a:r>
                  <a:rPr lang="en-GB" dirty="0" err="1"/>
                  <a:t>Baraffe</a:t>
                </a:r>
                <a:r>
                  <a:rPr lang="en-GB" dirty="0"/>
                  <a:t> et al. 2002)</a:t>
                </a:r>
              </a:p>
              <a:p>
                <a:r>
                  <a:rPr lang="en-GB" dirty="0"/>
                  <a:t>This gap is reproduced with same accretion model as larger stars, therefore cannot be used as evidence for or against other models.</a:t>
                </a:r>
              </a:p>
              <a:p>
                <a:r>
                  <a:rPr lang="en-GB" dirty="0"/>
                  <a:t>It is possible that deuterium burning starts after the star becomes visible, which is observed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=0.05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5C4F1-0671-4B2D-A4A2-9F339A905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8EF9DB-B3A3-413A-AF38-A7BDE9086D1B}"/>
              </a:ext>
            </a:extLst>
          </p:cNvPr>
          <p:cNvCxnSpPr>
            <a:cxnSpLocks/>
          </p:cNvCxnSpPr>
          <p:nvPr/>
        </p:nvCxnSpPr>
        <p:spPr>
          <a:xfrm>
            <a:off x="188536" y="1461155"/>
            <a:ext cx="117835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6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1058</Words>
  <Application>Microsoft Office PowerPoint</Application>
  <PresentationFormat>Widescreen</PresentationFormat>
  <Paragraphs>142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Understanding the Accretion of Gas on to Young Stars</vt:lpstr>
      <vt:lpstr>The Background</vt:lpstr>
      <vt:lpstr>The Problem</vt:lpstr>
      <vt:lpstr>The Preparation</vt:lpstr>
      <vt:lpstr>The Improvement</vt:lpstr>
      <vt:lpstr>The Application</vt:lpstr>
      <vt:lpstr>The Explanation</vt:lpstr>
      <vt:lpstr>The Exploration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Accretion of Gas onto Young Stars</dc:title>
  <dc:creator>Y. Pei</dc:creator>
  <cp:lastModifiedBy>Y. Pei</cp:lastModifiedBy>
  <cp:revision>107</cp:revision>
  <dcterms:created xsi:type="dcterms:W3CDTF">2019-03-02T15:49:54Z</dcterms:created>
  <dcterms:modified xsi:type="dcterms:W3CDTF">2019-04-30T05:17:38Z</dcterms:modified>
</cp:coreProperties>
</file>