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  <p:sldMasterId id="2147483876" r:id="rId21"/>
  </p:sldMasterIdLst>
  <p:notesMasterIdLst>
    <p:notesMasterId r:id="rId48"/>
  </p:notesMasterIdLst>
  <p:sldIdLst>
    <p:sldId id="256" r:id="rId22"/>
    <p:sldId id="257" r:id="rId23"/>
    <p:sldId id="258" r:id="rId24"/>
    <p:sldId id="259" r:id="rId25"/>
    <p:sldId id="260" r:id="rId26"/>
    <p:sldId id="261" r:id="rId27"/>
    <p:sldId id="272" r:id="rId28"/>
    <p:sldId id="269" r:id="rId29"/>
    <p:sldId id="270" r:id="rId30"/>
    <p:sldId id="271" r:id="rId31"/>
    <p:sldId id="273" r:id="rId32"/>
    <p:sldId id="275" r:id="rId33"/>
    <p:sldId id="262" r:id="rId34"/>
    <p:sldId id="277" r:id="rId35"/>
    <p:sldId id="276" r:id="rId36"/>
    <p:sldId id="278" r:id="rId37"/>
    <p:sldId id="265" r:id="rId38"/>
    <p:sldId id="279" r:id="rId39"/>
    <p:sldId id="282" r:id="rId40"/>
    <p:sldId id="284" r:id="rId41"/>
    <p:sldId id="283" r:id="rId42"/>
    <p:sldId id="294" r:id="rId43"/>
    <p:sldId id="266" r:id="rId44"/>
    <p:sldId id="295" r:id="rId45"/>
    <p:sldId id="263" r:id="rId46"/>
    <p:sldId id="264" r:id="rId47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大话开篇--js模块化" id="{d3dda78e-39a0-45c4-90a9-7de0f930a265}">
          <p14:sldIdLst>
            <p14:sldId id="256"/>
            <p14:sldId id="257"/>
            <p14:sldId id="258"/>
            <p14:sldId id="259"/>
            <p14:sldId id="260"/>
          </p14:sldIdLst>
        </p14:section>
        <p14:section name="萌芽时代--函数和对象&#13;" id="{fe0e2ddc-1785-47fd-a6d7-010f15d59ae6}">
          <p14:sldIdLst>
            <p14:sldId id="261"/>
            <p14:sldId id="272"/>
            <p14:sldId id="269"/>
            <p14:sldId id="270"/>
            <p14:sldId id="271"/>
            <p14:sldId id="273"/>
            <p14:sldId id="275"/>
          </p14:sldIdLst>
        </p14:section>
        <p14:section name="服务器端模块化" id="{c32cb9f2-4a70-454a-beab-235b22d49bc6}">
          <p14:sldIdLst>
            <p14:sldId id="262"/>
            <p14:sldId id="277"/>
            <p14:sldId id="276"/>
            <p14:sldId id="278"/>
          </p14:sldIdLst>
        </p14:section>
        <p14:section name="AMD/CMD&#13;" id="{ddfeed1f-e365-4ce6-8b47-e70145d00920}">
          <p14:sldIdLst>
            <p14:sldId id="265"/>
            <p14:sldId id="279"/>
            <p14:sldId id="282"/>
            <p14:sldId id="284"/>
            <p14:sldId id="283"/>
            <p14:sldId id="294"/>
          </p14:sldIdLst>
        </p14:section>
        <p14:section name="ES6模式&#13;" id="{f401552b-7e83-423e-b3a6-6f4f7f52210f}">
          <p14:sldIdLst>
            <p14:sldId id="266"/>
          </p14:sldIdLst>
        </p14:section>
        <p14:section name="回顾总结" id="{a36d833e-074d-4da2-aea0-02ba4f7451ea}">
          <p14:sldIdLst>
            <p14:sldId id="295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44"/>
        <p:guide pos="28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26.xml"/><Relationship Id="rId46" Type="http://schemas.openxmlformats.org/officeDocument/2006/relationships/slide" Target="slides/slide25.xml"/><Relationship Id="rId45" Type="http://schemas.openxmlformats.org/officeDocument/2006/relationships/slide" Target="slides/slide24.xml"/><Relationship Id="rId44" Type="http://schemas.openxmlformats.org/officeDocument/2006/relationships/slide" Target="slides/slide23.xml"/><Relationship Id="rId43" Type="http://schemas.openxmlformats.org/officeDocument/2006/relationships/slide" Target="slides/slide22.xml"/><Relationship Id="rId42" Type="http://schemas.openxmlformats.org/officeDocument/2006/relationships/slide" Target="slides/slide21.xml"/><Relationship Id="rId41" Type="http://schemas.openxmlformats.org/officeDocument/2006/relationships/slide" Target="slides/slide20.xml"/><Relationship Id="rId40" Type="http://schemas.openxmlformats.org/officeDocument/2006/relationships/slide" Target="slides/slide1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8.xml"/><Relationship Id="rId38" Type="http://schemas.openxmlformats.org/officeDocument/2006/relationships/slide" Target="slides/slide17.xml"/><Relationship Id="rId37" Type="http://schemas.openxmlformats.org/officeDocument/2006/relationships/slide" Target="slides/slide16.xml"/><Relationship Id="rId36" Type="http://schemas.openxmlformats.org/officeDocument/2006/relationships/slide" Target="slides/slide15.xml"/><Relationship Id="rId35" Type="http://schemas.openxmlformats.org/officeDocument/2006/relationships/slide" Target="slides/slide14.xml"/><Relationship Id="rId34" Type="http://schemas.openxmlformats.org/officeDocument/2006/relationships/slide" Target="slides/slide13.xml"/><Relationship Id="rId33" Type="http://schemas.openxmlformats.org/officeDocument/2006/relationships/slide" Target="slides/slide12.xml"/><Relationship Id="rId32" Type="http://schemas.openxmlformats.org/officeDocument/2006/relationships/slide" Target="slides/slide11.xml"/><Relationship Id="rId31" Type="http://schemas.openxmlformats.org/officeDocument/2006/relationships/slide" Target="slides/slide10.xml"/><Relationship Id="rId30" Type="http://schemas.openxmlformats.org/officeDocument/2006/relationships/slide" Target="slides/slide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8.xml"/><Relationship Id="rId28" Type="http://schemas.openxmlformats.org/officeDocument/2006/relationships/slide" Target="slides/slide7.xml"/><Relationship Id="rId27" Type="http://schemas.openxmlformats.org/officeDocument/2006/relationships/slide" Target="slides/slide6.xml"/><Relationship Id="rId26" Type="http://schemas.openxmlformats.org/officeDocument/2006/relationships/slide" Target="slides/slide5.xml"/><Relationship Id="rId25" Type="http://schemas.openxmlformats.org/officeDocument/2006/relationships/slide" Target="slides/slide4.xml"/><Relationship Id="rId24" Type="http://schemas.openxmlformats.org/officeDocument/2006/relationships/slide" Target="slides/slide3.xml"/><Relationship Id="rId23" Type="http://schemas.openxmlformats.org/officeDocument/2006/relationships/slide" Target="slides/slide2.xml"/><Relationship Id="rId22" Type="http://schemas.openxmlformats.org/officeDocument/2006/relationships/slide" Target="slides/slide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4" Type="http://schemas.openxmlformats.org/officeDocument/2006/relationships/theme" Target="../theme/theme10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4" Type="http://schemas.openxmlformats.org/officeDocument/2006/relationships/theme" Target="../theme/theme1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4" Type="http://schemas.openxmlformats.org/officeDocument/2006/relationships/theme" Target="../theme/theme1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4" Type="http://schemas.openxmlformats.org/officeDocument/2006/relationships/theme" Target="../theme/theme1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4" Type="http://schemas.openxmlformats.org/officeDocument/2006/relationships/theme" Target="../theme/theme1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4" Type="http://schemas.openxmlformats.org/officeDocument/2006/relationships/theme" Target="../theme/theme15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4" Type="http://schemas.openxmlformats.org/officeDocument/2006/relationships/theme" Target="../theme/theme16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4" Type="http://schemas.openxmlformats.org/officeDocument/2006/relationships/theme" Target="../theme/theme17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4" Type="http://schemas.openxmlformats.org/officeDocument/2006/relationships/theme" Target="../theme/theme18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4" Type="http://schemas.openxmlformats.org/officeDocument/2006/relationships/theme" Target="../theme/theme19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11.xml"/><Relationship Id="rId14" Type="http://schemas.openxmlformats.org/officeDocument/2006/relationships/theme" Target="../theme/theme20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8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9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 sz="quarter"/>
          </p:nvPr>
        </p:nvSpPr>
        <p:spPr/>
        <p:txBody>
          <a:bodyPr anchor="ctr"/>
          <a:p>
            <a:pPr defTabSz="914400">
              <a:lnSpc>
                <a:spcPct val="100000"/>
              </a:lnSpc>
              <a:buSzPct val="100000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楷体_GB2312" pitchFamily="49" charset="-122"/>
                <a:cs typeface="+mj-cs"/>
              </a:rPr>
              <a:t>Js模块化一路走来</a:t>
            </a:r>
            <a:endParaRPr lang="zh-CN" altLang="en-US" kern="1200" baseline="0">
              <a:latin typeface="Arial" panose="020B0604020202020204" pitchFamily="34" charset="0"/>
              <a:ea typeface="楷体_GB2312" pitchFamily="49" charset="-122"/>
              <a:cs typeface="+mj-cs"/>
            </a:endParaRPr>
          </a:p>
        </p:txBody>
      </p:sp>
      <p:sp>
        <p:nvSpPr>
          <p:cNvPr id="2" name="副标题 4098"/>
          <p:cNvSpPr/>
          <p:nvPr>
            <p:ph type="subTitle" sz="quarter" idx="1"/>
          </p:nvPr>
        </p:nvSpPr>
        <p:spPr>
          <a:xfrm>
            <a:off x="1619250" y="3886200"/>
            <a:ext cx="7056755" cy="1127125"/>
          </a:xfrm>
        </p:spPr>
        <p:txBody>
          <a:bodyPr anchor="ctr"/>
          <a:p>
            <a:pPr defTabSz="914400">
              <a:buSzPct val="110000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康燕燕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20180508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7" name="标题 9217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萌芽时代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函数和对象（五）</a:t>
            </a:r>
            <a:endParaRPr lang="zh-CN" altLang="en-US"/>
          </a:p>
        </p:txBody>
      </p:sp>
      <p:sp>
        <p:nvSpPr>
          <p:cNvPr id="9218" name="文本占位符 9218"/>
          <p:cNvSpPr/>
          <p:nvPr>
            <p:ph idx="1"/>
          </p:nvPr>
        </p:nvSpPr>
        <p:spPr>
          <a:xfrm>
            <a:off x="746760" y="1555750"/>
            <a:ext cx="8341995" cy="5150485"/>
          </a:xfrm>
        </p:spPr>
        <p:txBody>
          <a:bodyPr anchor="t"/>
          <a:p>
            <a:pPr algn="l">
              <a:buBlip>
                <a:blip r:embed="rId1"/>
              </a:buBlip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立即执行函数的宽放大模式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l"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    (Loose augmentation)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  <a:p>
            <a:r>
              <a:rPr lang="zh-CN" altLang="en-US"/>
              <a:t>示例五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 sz="2400">
                <a:latin typeface="+mj-lt"/>
                <a:cs typeface="+mj-lt"/>
              </a:rPr>
              <a:t>var person=(function(p){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</a:t>
            </a:r>
            <a:r>
              <a:rPr lang="en-US" altLang="zh-CN" sz="2400">
                <a:latin typeface="+mj-lt"/>
                <a:cs typeface="+mj-lt"/>
              </a:rPr>
              <a:t>	</a:t>
            </a:r>
            <a:r>
              <a:rPr lang="zh-CN" altLang="en-US" sz="2400">
                <a:latin typeface="+mj-lt"/>
                <a:cs typeface="+mj-lt"/>
              </a:rPr>
              <a:t>p.m3=function(){}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      return p;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})(window.person||{});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发展：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 sz="2400"/>
              <a:t> 函数的入参可以是空对象</a:t>
            </a:r>
            <a:endParaRPr lang="zh-CN" alt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7" name="标题 9217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萌芽时代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函数和对象（六）</a:t>
            </a:r>
            <a:endParaRPr lang="zh-CN" altLang="en-US"/>
          </a:p>
        </p:txBody>
      </p:sp>
      <p:sp>
        <p:nvSpPr>
          <p:cNvPr id="9218" name="文本占位符 9218"/>
          <p:cNvSpPr/>
          <p:nvPr>
            <p:ph idx="1"/>
          </p:nvPr>
        </p:nvSpPr>
        <p:spPr>
          <a:xfrm>
            <a:off x="746760" y="1542415"/>
            <a:ext cx="8341995" cy="5150485"/>
          </a:xfrm>
        </p:spPr>
        <p:txBody>
          <a:bodyPr anchor="t"/>
          <a:p>
            <a:pPr algn="l">
              <a:buBlip>
                <a:blip r:embed="rId1"/>
              </a:buBlip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输入全局变量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 algn="l">
              <a:buNone/>
            </a:pP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buBlip>
                <a:blip r:embed="rId1"/>
              </a:buBlip>
            </a:pPr>
            <a:r>
              <a:rPr lang="zh-CN" altLang="en-US" sz="3200">
                <a:sym typeface="+mn-ea"/>
              </a:rPr>
              <a:t>示例六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 sz="2400">
                <a:latin typeface="+mj-lt"/>
                <a:cs typeface="+mj-lt"/>
                <a:sym typeface="+mn-ea"/>
              </a:rPr>
              <a:t>var module=(function($,Y){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  <a:sym typeface="+mn-ea"/>
              </a:rPr>
              <a:t>           //...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  <a:sym typeface="+mn-ea"/>
              </a:rPr>
              <a:t>     })(jQuery,Y)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发展：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 sz="2400"/>
              <a:t> 1.模块具有独立性，模块内部最好不与其他部分直接交互。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2.将全局变量显示的传入模块中，然后在模块内调用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3.</a:t>
            </a:r>
            <a:r>
              <a:rPr lang="zh-CN" altLang="en-US" sz="2400" b="1"/>
              <a:t>jQuery风格的匿名自执行函数</a:t>
            </a:r>
            <a:endParaRPr lang="zh-CN" altLang="en-US" sz="2400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1265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萌芽时代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函数和对象（总结）</a:t>
            </a:r>
            <a:endParaRPr lang="zh-CN" altLang="en-US"/>
          </a:p>
        </p:txBody>
      </p:sp>
      <p:sp>
        <p:nvSpPr>
          <p:cNvPr id="11266" name="文本占位符 11266"/>
          <p:cNvSpPr/>
          <p:nvPr>
            <p:ph idx="1"/>
          </p:nvPr>
        </p:nvSpPr>
        <p:spPr/>
        <p:txBody>
          <a:bodyPr anchor="t"/>
          <a:p>
            <a:r>
              <a:rPr lang="zh-CN" altLang="en-US"/>
              <a:t>模块化的关键问题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z="2400"/>
              <a:t>1.如何安全的包装一个模块的代码？ 不增加全局变量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/>
              <a:t>2.如何唯一标识一个模块？简洁特殊的名称，多个名称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/>
              <a:t>3.如何优雅的把模块的API暴露出去？</a:t>
            </a:r>
            <a:r>
              <a:rPr lang="en-US" altLang="zh-CN" sz="2400"/>
              <a:t>(</a:t>
            </a:r>
            <a:r>
              <a:rPr lang="zh-CN" altLang="en-US" sz="2400"/>
              <a:t>不增加全局变量</a:t>
            </a:r>
            <a:r>
              <a:rPr lang="en-US" altLang="zh-CN" sz="2400"/>
              <a:t>)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/>
              <a:t>4.如何方便的使用所依赖的模块？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***</a:t>
            </a:r>
            <a:r>
              <a:rPr lang="zh-CN" altLang="en-US" sz="2400"/>
              <a:t>这种风格虽然灵活了些，但并未解决根本问题：所需依赖还是得外部提前提供、还是增加了全局变量。</a:t>
            </a:r>
            <a:r>
              <a:rPr lang="en-US" altLang="zh-CN" sz="2400"/>
              <a:t>*****</a:t>
            </a:r>
            <a:endParaRPr lang="zh-CN" altLang="en-US"/>
          </a:p>
          <a:p>
            <a:r>
              <a:rPr lang="zh-CN" altLang="en-US"/>
              <a:t>模块化要解决的问题 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 sz="2400"/>
              <a:t>1.</a:t>
            </a:r>
            <a:r>
              <a:rPr lang="zh-CN" altLang="en-US" sz="2400"/>
              <a:t>封装，模块内的代码不能污染其他模块。 </a:t>
            </a:r>
            <a:endParaRPr lang="zh-CN" altLang="en-US" sz="2400"/>
          </a:p>
          <a:p>
            <a:pPr marL="457200" lvl="1" indent="0">
              <a:buNone/>
            </a:pPr>
            <a:r>
              <a:rPr lang="en-US" altLang="zh-CN" sz="2400"/>
              <a:t>2.</a:t>
            </a:r>
            <a:r>
              <a:rPr lang="zh-CN" altLang="en-US" sz="2400"/>
              <a:t>标识，唯一的标识一个模块。 </a:t>
            </a:r>
            <a:endParaRPr lang="zh-CN" altLang="en-US" sz="2400"/>
          </a:p>
          <a:p>
            <a:pPr marL="457200" lvl="1" indent="0">
              <a:buNone/>
            </a:pPr>
            <a:r>
              <a:rPr lang="en-US" altLang="zh-CN" sz="2400"/>
              <a:t>3.</a:t>
            </a:r>
            <a:r>
              <a:rPr lang="zh-CN" altLang="en-US" sz="2400"/>
              <a:t>导出，将模块内的API暴露出去。 </a:t>
            </a:r>
            <a:endParaRPr lang="zh-CN" altLang="en-US" sz="2400"/>
          </a:p>
          <a:p>
            <a:pPr marL="457200" lvl="1" indent="0">
              <a:buNone/>
            </a:pPr>
            <a:r>
              <a:rPr lang="en-US" altLang="zh-CN" sz="2400"/>
              <a:t>4.</a:t>
            </a:r>
            <a:r>
              <a:rPr lang="zh-CN" altLang="en-US" sz="2400"/>
              <a:t>引入，引入其他模块的API。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服务器端模块化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一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10242" name="文本占位符 10242"/>
          <p:cNvSpPr/>
          <p:nvPr>
            <p:ph idx="1"/>
          </p:nvPr>
        </p:nvSpPr>
        <p:spPr>
          <a:xfrm>
            <a:off x="838200" y="1125220"/>
            <a:ext cx="8001000" cy="4465638"/>
          </a:xfrm>
        </p:spPr>
        <p:txBody>
          <a:bodyPr anchor="t"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来自nodejs的规范 commonJs</a:t>
            </a:r>
            <a:endParaRPr lang="zh-CN" altLang="en-US"/>
          </a:p>
          <a:p>
            <a:r>
              <a:rPr lang="zh-CN" altLang="en-US">
                <a:sym typeface="+mn-ea"/>
              </a:rPr>
              <a:t>示例七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//math.js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exports.add=function(){}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//increment.js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var add=require('math').add;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exports.increment=function(){}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1.定义全局函数require，通过传入标识来引入其他模块</a:t>
            </a:r>
            <a:r>
              <a:rPr lang="en-US" altLang="zh-CN" sz="2400"/>
              <a:t>;</a:t>
            </a:r>
            <a:r>
              <a:rPr lang="zh-CN" altLang="en-US" sz="2400"/>
              <a:t>执行结果为别的模块暴露出来的API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2.require失败，报异常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3.模块通过exports向外暴露API;exports的是一个对象</a:t>
            </a:r>
            <a:r>
              <a:rPr lang="en-US" altLang="zh-CN" sz="2400"/>
              <a:t>,</a:t>
            </a:r>
            <a:r>
              <a:rPr lang="zh-CN" altLang="en-US" sz="2400"/>
              <a:t>暴露的API作为此对象的属性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服务器端模块化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二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10242" name="文本占位符 10242"/>
          <p:cNvSpPr/>
          <p:nvPr>
            <p:ph idx="1"/>
          </p:nvPr>
        </p:nvSpPr>
        <p:spPr>
          <a:xfrm>
            <a:off x="838200" y="1125220"/>
            <a:ext cx="8001000" cy="4465638"/>
          </a:xfrm>
        </p:spPr>
        <p:txBody>
          <a:bodyPr anchor="t"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Modules/1.0 服务器端向前端进军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特点：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0.源于服务端无法直接用于浏览器端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1.外层没有function包裹，变量全暴漏在全局。如上 increment.js中add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2.资源的加载与服务器端完全不同。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服务端：require一个模块，直接从硬盘或者内存读取，消耗时间可以忽略。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浏览器：需要从服务端来下载这文件，然后运行里面的代码才能得到API，需要花费一个http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即，require后面的一行代码，需要资源请求完成才能执行。由于浏览器是以插入&lt;script&gt;标签的形式来加载资源的，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没法让代码同步执行，所以</a:t>
            </a:r>
            <a:r>
              <a:rPr lang="en-US" altLang="zh-CN" sz="2400">
                <a:sym typeface="+mn-ea"/>
              </a:rPr>
              <a:t>***</a:t>
            </a:r>
            <a:r>
              <a:rPr lang="zh-CN" altLang="en-US" sz="2400">
                <a:sym typeface="+mn-ea"/>
              </a:rPr>
              <a:t>commonjs那样的写法会直接报错</a:t>
            </a:r>
            <a:r>
              <a:rPr lang="en-US" altLang="zh-CN" sz="2400">
                <a:sym typeface="+mn-ea"/>
              </a:rPr>
              <a:t>***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服务器端模块化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三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10242" name="文本占位符 10242"/>
          <p:cNvSpPr/>
          <p:nvPr>
            <p:ph idx="1"/>
          </p:nvPr>
        </p:nvSpPr>
        <p:spPr>
          <a:xfrm>
            <a:off x="838200" y="1125220"/>
            <a:ext cx="8001000" cy="5532120"/>
          </a:xfrm>
        </p:spPr>
        <p:txBody>
          <a:bodyPr anchor="t"/>
          <a:p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·commonjs分派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/>
              <a:t>1. 1.x派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zh-CN" altLang="en-US" sz="2400"/>
              <a:t>通过工具把现有模块转化为符合浏览器上使用的模块（如：browserify，可以把nodejs编译成浏览器可用的模块</a:t>
            </a:r>
            <a:r>
              <a:rPr lang="en-US" altLang="zh-CN" sz="2400"/>
              <a:t>)</a:t>
            </a:r>
            <a:endParaRPr lang="en-US" altLang="zh-CN" sz="2400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2. async派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    通过下载回调实现异步（即AMD思想基础）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r>
              <a:rPr lang="zh-CN" altLang="en-US"/>
              <a:t>3. 2.0 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zh-CN" altLang="en-US" sz="2400"/>
              <a:t>保留：通过require来声明依赖；模块的预加载以及通过return 可以暴露任意类型的数据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/>
          <p:nvPr>
            <p:ph type="title"/>
          </p:nvPr>
        </p:nvSpPr>
        <p:spPr>
          <a:xfrm>
            <a:off x="838200" y="-16827"/>
            <a:ext cx="8001000" cy="1143000"/>
          </a:xfrm>
        </p:spPr>
        <p:txBody>
          <a:bodyPr anchor="ctr"/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服务器端模块化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四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10242" name="文本占位符 10242"/>
          <p:cNvSpPr/>
          <p:nvPr>
            <p:ph idx="1"/>
          </p:nvPr>
        </p:nvSpPr>
        <p:spPr>
          <a:xfrm>
            <a:off x="838200" y="981710"/>
            <a:ext cx="8001000" cy="5900420"/>
          </a:xfrm>
        </p:spPr>
        <p:txBody>
          <a:bodyPr anchor="t"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·commonjs分派总结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1.全局有一个module变量，用来定义模块              2.module.declare方法来定义一个模块 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3.module.declare方法直接收一个参数 factory(可以是对象也可以是方法)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4.factory函数传入三个参数 require exports module用来引入其他以来和到处本模块API</a:t>
            </a:r>
            <a:endParaRPr lang="zh-CN" altLang="en-US"/>
          </a:p>
          <a:p>
            <a:r>
              <a:rPr lang="zh-CN" altLang="en-US"/>
              <a:t>示例八：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//可以使用exprots来对外暴漏API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module.declare(function(require, exports, module){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exports.foo = "bar";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//也可以直接return来对外暴漏数据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module.declare(function(require){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return { foo: "bar" };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});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0241"/>
          <p:cNvSpPr/>
          <p:nvPr>
            <p:ph type="title"/>
          </p:nvPr>
        </p:nvSpPr>
        <p:spPr>
          <a:xfrm>
            <a:off x="838200" y="-16827"/>
            <a:ext cx="8001000" cy="1143000"/>
          </a:xfrm>
        </p:spPr>
        <p:txBody>
          <a:bodyPr anchor="ctr"/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AMD/CMD</a:t>
            </a:r>
            <a:r>
              <a:rPr lang="zh-CN" altLang="en-US">
                <a:sym typeface="+mn-ea"/>
              </a:rPr>
              <a:t>（一）</a:t>
            </a:r>
            <a:endParaRPr lang="zh-CN" altLang="en-US">
              <a:sym typeface="+mn-ea"/>
            </a:endParaRPr>
          </a:p>
        </p:txBody>
      </p:sp>
      <p:sp>
        <p:nvSpPr>
          <p:cNvPr id="5" name="文本占位符 10242"/>
          <p:cNvSpPr/>
          <p:nvPr>
            <p:ph idx="1"/>
          </p:nvPr>
        </p:nvSpPr>
        <p:spPr>
          <a:xfrm>
            <a:off x="837565" y="883920"/>
            <a:ext cx="8330565" cy="6031865"/>
          </a:xfrm>
        </p:spPr>
        <p:txBody>
          <a:bodyPr anchor="t"/>
          <a:p>
            <a:r>
              <a:rPr lang="zh-CN" altLang="en-US"/>
              <a:t>示例九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9465" y="1378585"/>
            <a:ext cx="4027170" cy="28409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//1   a.js</a:t>
            </a:r>
            <a:endParaRPr lang="zh-CN" altLang="en-US"/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define(function(){</a:t>
            </a:r>
            <a:endParaRPr lang="zh-CN" altLang="en-US"/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console.log('a.js执行');</a:t>
            </a:r>
            <a:endParaRPr lang="zh-CN" altLang="en-US"/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return {</a:t>
            </a:r>
            <a:endParaRPr lang="zh-CN" altLang="en-US"/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  hello: function(){</a:t>
            </a:r>
            <a:endParaRPr lang="zh-CN" altLang="en-US"/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    console.log('hello, a.js');</a:t>
            </a:r>
            <a:endParaRPr lang="zh-CN" altLang="en-US"/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  }}</a:t>
            </a:r>
            <a:endParaRPr lang="zh-CN" altLang="en-US"/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})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06975" y="740410"/>
            <a:ext cx="4132580" cy="28409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// 2   b.js</a:t>
            </a:r>
            <a:endParaRPr lang="zh-CN" altLang="en-US"/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define(function(){</a:t>
            </a:r>
            <a:endParaRPr lang="zh-CN" altLang="en-US"/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console.log('b.js执行');</a:t>
            </a:r>
            <a:endParaRPr lang="zh-CN" altLang="en-US"/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 return {</a:t>
            </a:r>
            <a:endParaRPr lang="zh-CN" altLang="en-US"/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   hello: function(){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     console.log('hello, b.js');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   }}</a:t>
            </a:r>
            <a:endParaRPr lang="zh-CN" altLang="en-US"/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})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35220" y="3786505"/>
            <a:ext cx="4112260" cy="28409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/</a:t>
            </a:r>
            <a:r>
              <a:rPr lang="zh-CN" altLang="en-US">
                <a:solidFill>
                  <a:schemeClr val="dk1"/>
                </a:solidFill>
                <a:latin typeface="+mn-lt"/>
                <a:ea typeface="+mn-ea"/>
                <a:sym typeface="+mn-ea"/>
              </a:rPr>
              <a:t>/3   main.js</a:t>
            </a:r>
            <a:endParaRPr lang="zh-CN" altLang="en-US">
              <a:solidFill>
                <a:schemeClr val="dk1"/>
              </a:solidFill>
              <a:latin typeface="+mn-lt"/>
              <a:ea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olidFill>
                  <a:schemeClr val="dk1"/>
                </a:solidFill>
                <a:latin typeface="+mn-lt"/>
                <a:ea typeface="+mn-ea"/>
                <a:sym typeface="+mn-ea"/>
              </a:rPr>
              <a:t>require(['a','b'],function(a,b){</a:t>
            </a:r>
            <a:endParaRPr lang="zh-CN" altLang="en-US">
              <a:solidFill>
                <a:schemeClr val="dk1"/>
              </a:solidFill>
              <a:latin typeface="+mn-lt"/>
              <a:ea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olidFill>
                  <a:schemeClr val="dk1"/>
                </a:solidFill>
                <a:latin typeface="+mn-lt"/>
                <a:ea typeface="+mn-ea"/>
                <a:sym typeface="+mn-ea"/>
              </a:rPr>
              <a:t>    console.log('main.js 执行');</a:t>
            </a:r>
            <a:endParaRPr lang="zh-CN" altLang="en-US">
              <a:solidFill>
                <a:schemeClr val="dk1"/>
              </a:solidFill>
              <a:latin typeface="+mn-lt"/>
              <a:ea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olidFill>
                  <a:schemeClr val="dk1"/>
                </a:solidFill>
                <a:latin typeface="+mn-lt"/>
                <a:ea typeface="+mn-ea"/>
                <a:sym typeface="+mn-ea"/>
              </a:rPr>
              <a:t>    a.hello();</a:t>
            </a:r>
            <a:endParaRPr lang="zh-CN" altLang="en-US">
              <a:solidFill>
                <a:schemeClr val="dk1"/>
              </a:solidFill>
              <a:latin typeface="+mn-lt"/>
              <a:ea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olidFill>
                  <a:schemeClr val="dk1"/>
                </a:solidFill>
                <a:latin typeface="+mn-lt"/>
                <a:ea typeface="+mn-ea"/>
                <a:sym typeface="+mn-ea"/>
              </a:rPr>
              <a:t>    $('#b').click(function(){</a:t>
            </a:r>
            <a:endParaRPr lang="zh-CN" altLang="en-US">
              <a:solidFill>
                <a:schemeClr val="dk1"/>
              </a:solidFill>
              <a:latin typeface="+mn-lt"/>
              <a:ea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olidFill>
                  <a:schemeClr val="dk1"/>
                </a:solidFill>
                <a:latin typeface="+mn-lt"/>
                <a:ea typeface="+mn-ea"/>
                <a:sym typeface="+mn-ea"/>
              </a:rPr>
              <a:t>        b.hello();</a:t>
            </a:r>
            <a:endParaRPr lang="zh-CN" altLang="en-US">
              <a:solidFill>
                <a:schemeClr val="dk1"/>
              </a:solidFill>
              <a:latin typeface="+mn-lt"/>
              <a:ea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olidFill>
                  <a:schemeClr val="dk1"/>
                </a:solidFill>
                <a:latin typeface="+mn-lt"/>
                <a:ea typeface="+mn-ea"/>
                <a:sym typeface="+mn-ea"/>
              </a:rPr>
              <a:t>    });</a:t>
            </a:r>
            <a:endParaRPr lang="zh-CN" altLang="en-US">
              <a:solidFill>
                <a:schemeClr val="dk1"/>
              </a:solidFill>
              <a:latin typeface="+mn-lt"/>
              <a:ea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olidFill>
                  <a:schemeClr val="dk1"/>
                </a:solidFill>
                <a:latin typeface="+mn-lt"/>
                <a:ea typeface="+mn-ea"/>
                <a:sym typeface="+mn-ea"/>
              </a:rPr>
              <a:t>});</a:t>
            </a:r>
            <a:endParaRPr lang="zh-CN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8660" y="4444365"/>
            <a:ext cx="24028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执行：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a.js执行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b.js执行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main.js执行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hello,a.js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点击b  hello,b.js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0241"/>
          <p:cNvSpPr/>
          <p:nvPr>
            <p:ph type="title"/>
          </p:nvPr>
        </p:nvSpPr>
        <p:spPr>
          <a:xfrm>
            <a:off x="838200" y="-16827"/>
            <a:ext cx="8001000" cy="1143000"/>
          </a:xfrm>
        </p:spPr>
        <p:txBody>
          <a:bodyPr anchor="ctr"/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AMD/CMD</a:t>
            </a:r>
            <a:r>
              <a:rPr lang="zh-CN" altLang="en-US">
                <a:sym typeface="+mn-ea"/>
              </a:rPr>
              <a:t>（二）</a:t>
            </a:r>
            <a:endParaRPr lang="zh-CN" altLang="en-US">
              <a:sym typeface="+mn-ea"/>
            </a:endParaRPr>
          </a:p>
        </p:txBody>
      </p:sp>
      <p:sp>
        <p:nvSpPr>
          <p:cNvPr id="5" name="文本占位符 10242"/>
          <p:cNvSpPr/>
          <p:nvPr>
            <p:ph idx="1"/>
          </p:nvPr>
        </p:nvSpPr>
        <p:spPr>
          <a:xfrm>
            <a:off x="837565" y="883920"/>
            <a:ext cx="8330565" cy="5894070"/>
          </a:xfrm>
        </p:spPr>
        <p:txBody>
          <a:bodyPr anchor="t"/>
          <a:p>
            <a:r>
              <a:rPr lang="zh-CN" altLang="en-US">
                <a:sym typeface="+mn-ea"/>
              </a:rPr>
              <a:t>示例十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//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懒加载思想   </a:t>
            </a:r>
            <a:r>
              <a:rPr lang="zh-CN" altLang="en-US" sz="2400">
                <a:latin typeface="+mj-lt"/>
                <a:cs typeface="+mj-lt"/>
                <a:sym typeface="+mn-ea"/>
              </a:rPr>
              <a:t>main2.js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define(function(){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console.log('main2.js 执行');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require(['a'],function(a){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   a.hello();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});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$('#b').click(function(){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   require(['b'],function(b){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       b.hello();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   });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});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})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22315" y="4051935"/>
            <a:ext cx="32581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执行：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main2.js 执行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a.js执行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hello,a.js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点击b---&gt;  b.js执行 hello,b.js 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0241"/>
          <p:cNvSpPr/>
          <p:nvPr>
            <p:ph type="title"/>
          </p:nvPr>
        </p:nvSpPr>
        <p:spPr>
          <a:xfrm>
            <a:off x="838200" y="-16827"/>
            <a:ext cx="8001000" cy="1143000"/>
          </a:xfrm>
        </p:spPr>
        <p:txBody>
          <a:bodyPr anchor="ctr"/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AMD/CMD</a:t>
            </a:r>
            <a:r>
              <a:rPr lang="zh-CN" altLang="en-US">
                <a:sym typeface="+mn-ea"/>
              </a:rPr>
              <a:t>（三）</a:t>
            </a:r>
            <a:endParaRPr lang="zh-CN" altLang="en-US">
              <a:sym typeface="+mn-ea"/>
            </a:endParaRPr>
          </a:p>
        </p:txBody>
      </p:sp>
      <p:sp>
        <p:nvSpPr>
          <p:cNvPr id="5" name="文本占位符 10242"/>
          <p:cNvSpPr/>
          <p:nvPr>
            <p:ph idx="1"/>
          </p:nvPr>
        </p:nvSpPr>
        <p:spPr>
          <a:xfrm>
            <a:off x="837565" y="883920"/>
            <a:ext cx="8330565" cy="5894070"/>
          </a:xfrm>
        </p:spPr>
        <p:txBody>
          <a:bodyPr anchor="t"/>
          <a:p>
            <a:r>
              <a:rPr lang="zh-CN" altLang="en-US">
                <a:sym typeface="+mn-ea"/>
              </a:rPr>
              <a:t>示例十一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//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资源的下载预先进行，资源执行后置    </a:t>
            </a:r>
            <a:r>
              <a:rPr lang="zh-CN" altLang="en-US" sz="2400">
                <a:sym typeface="+mn-ea"/>
              </a:rPr>
              <a:t>d.js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define(function(require,exports,module){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 console.log('d.js 执行');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 return{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     helloA:function(){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         var a=require('a');//预先加载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         a.hello();//执行置后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     },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     run:function(){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         $('#b').click(function(){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             var  b=require('b');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             b.hello();});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     }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    }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>
                <a:latin typeface="+mj-lt"/>
                <a:cs typeface="+mj-lt"/>
              </a:rPr>
              <a:t>  });</a:t>
            </a:r>
            <a:endParaRPr lang="zh-CN" altLang="en-US" sz="2400">
              <a:latin typeface="+mj-lt"/>
              <a:cs typeface="+mj-lt"/>
            </a:endParaRPr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30825" y="4222115"/>
            <a:ext cx="40081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//调用 d.js require(['d'],function(d){});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执行：*有问题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*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a.js执行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b.js执行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d.js执行 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/>
              <a:t>模块化</a:t>
            </a:r>
            <a:r>
              <a:rPr lang="en-US" altLang="zh-CN"/>
              <a:t>---</a:t>
            </a:r>
            <a:r>
              <a:rPr lang="zh-CN" altLang="en-US"/>
              <a:t>三个阶段发展史</a:t>
            </a:r>
            <a:endParaRPr lang="zh-CN" altLang="en-US"/>
          </a:p>
        </p:txBody>
      </p:sp>
      <p:sp>
        <p:nvSpPr>
          <p:cNvPr id="5122" name="文本占位符 5122"/>
          <p:cNvSpPr/>
          <p:nvPr>
            <p:ph idx="1"/>
          </p:nvPr>
        </p:nvSpPr>
        <p:spPr/>
        <p:txBody>
          <a:bodyPr anchor="t"/>
          <a:p>
            <a:r>
              <a:rPr lang="zh-CN" altLang="en-US"/>
              <a:t>萌芽时代</a:t>
            </a:r>
            <a:r>
              <a:rPr lang="en-US" altLang="zh-CN"/>
              <a:t>--</a:t>
            </a:r>
            <a:r>
              <a:rPr lang="zh-CN" altLang="en-US"/>
              <a:t>函数和对象</a:t>
            </a:r>
            <a:endParaRPr lang="zh-CN" altLang="en-US"/>
          </a:p>
          <a:p>
            <a:r>
              <a:rPr lang="zh-CN" altLang="en-US"/>
              <a:t>服务器端模块化</a:t>
            </a:r>
            <a:endParaRPr lang="zh-CN" altLang="en-US"/>
          </a:p>
          <a:p>
            <a:r>
              <a:rPr lang="en-US" altLang="zh-CN"/>
              <a:t>AMD/CMD</a:t>
            </a:r>
            <a:endParaRPr lang="en-US" altLang="zh-CN"/>
          </a:p>
          <a:p>
            <a:r>
              <a:rPr lang="en-US" altLang="zh-CN"/>
              <a:t>ES6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/>
          <p:nvPr>
            <p:ph type="title"/>
          </p:nvPr>
        </p:nvSpPr>
        <p:spPr>
          <a:xfrm>
            <a:off x="838200" y="-16510"/>
            <a:ext cx="8001000" cy="984885"/>
          </a:xfrm>
        </p:spPr>
        <p:txBody>
          <a:bodyPr anchor="ctr"/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AMD/CMD(</a:t>
            </a:r>
            <a:r>
              <a:rPr lang="zh-CN" altLang="en-US">
                <a:sym typeface="+mn-ea"/>
              </a:rPr>
              <a:t>四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10242" name="文本占位符 10242"/>
          <p:cNvSpPr/>
          <p:nvPr>
            <p:ph idx="1"/>
          </p:nvPr>
        </p:nvSpPr>
        <p:spPr>
          <a:xfrm>
            <a:off x="838200" y="770890"/>
            <a:ext cx="8250555" cy="6044565"/>
          </a:xfrm>
        </p:spPr>
        <p:txBody>
          <a:bodyPr anchor="t"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AMD/RequireJS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异步加载所需的模块，在回掉中执行主逻辑</a:t>
            </a:r>
            <a:endParaRPr lang="zh-CN" altLang="en-US"/>
          </a:p>
          <a:p>
            <a:r>
              <a:rPr lang="zh-CN" altLang="en-US">
                <a:sym typeface="+mn-ea"/>
              </a:rPr>
              <a:t>内容</a:t>
            </a:r>
            <a:r>
              <a:rPr lang="zh-CN" altLang="en-US"/>
              <a:t>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1. 用全局函数</a:t>
            </a:r>
            <a:r>
              <a:rPr lang="zh-CN" altLang="en-US" sz="2000">
                <a:latin typeface="+mj-lt"/>
                <a:cs typeface="+mj-lt"/>
              </a:rPr>
              <a:t>define</a:t>
            </a:r>
            <a:r>
              <a:rPr lang="zh-CN" altLang="en-US" sz="2400"/>
              <a:t>来定义模块</a:t>
            </a:r>
            <a:r>
              <a:rPr lang="en-US" altLang="zh-CN" sz="2400"/>
              <a:t>,</a:t>
            </a:r>
            <a:r>
              <a:rPr lang="zh-CN" altLang="en-US" sz="2400"/>
              <a:t>用法为</a:t>
            </a:r>
            <a:r>
              <a:rPr lang="en-US" altLang="zh-CN" sz="2400"/>
              <a:t>:</a:t>
            </a:r>
            <a:r>
              <a:rPr lang="zh-CN" altLang="en-US" sz="2000">
                <a:latin typeface="+mj-lt"/>
                <a:cs typeface="+mj-lt"/>
              </a:rPr>
              <a:t>define(id, dependencies, factory);</a:t>
            </a:r>
            <a:endParaRPr lang="zh-CN" altLang="en-US" sz="20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/>
              <a:t>2. id为模块标识，遵从</a:t>
            </a:r>
            <a:r>
              <a:rPr lang="zh-CN" altLang="en-US" sz="2000">
                <a:latin typeface="+mj-lt"/>
                <a:cs typeface="+mj-lt"/>
              </a:rPr>
              <a:t>CommonJS Module Identifiers</a:t>
            </a:r>
            <a:r>
              <a:rPr lang="zh-CN" altLang="en-US" sz="2400"/>
              <a:t>规范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3. </a:t>
            </a:r>
            <a:r>
              <a:rPr lang="zh-CN" altLang="en-US" sz="2000">
                <a:latin typeface="+mj-lt"/>
                <a:cs typeface="+mj-lt"/>
              </a:rPr>
              <a:t>dependencies</a:t>
            </a:r>
            <a:r>
              <a:rPr lang="zh-CN" altLang="en-US" sz="2400"/>
              <a:t>为依赖的模块数组，在factory中需传入形  参与之一一对应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4. 如果dependencies的值中有"require"、"exports"或"module"，则与commonjs中的实现保持一致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5. 如果</a:t>
            </a:r>
            <a:r>
              <a:rPr lang="zh-CN" altLang="en-US" sz="2000">
                <a:latin typeface="+mj-lt"/>
                <a:cs typeface="+mj-lt"/>
              </a:rPr>
              <a:t>dependencies</a:t>
            </a:r>
            <a:r>
              <a:rPr lang="zh-CN" altLang="en-US" sz="2400"/>
              <a:t>省略不写</a:t>
            </a:r>
            <a:r>
              <a:rPr lang="en-US" altLang="zh-CN" sz="2400"/>
              <a:t>,</a:t>
            </a:r>
            <a:r>
              <a:rPr lang="zh-CN" altLang="en-US" sz="2400"/>
              <a:t>则默认为</a:t>
            </a:r>
            <a:r>
              <a:rPr lang="zh-CN" altLang="en-US" sz="2000">
                <a:latin typeface="+mj-lt"/>
                <a:cs typeface="+mj-lt"/>
              </a:rPr>
              <a:t>["require", "exports", "module"]</a:t>
            </a:r>
            <a:r>
              <a:rPr lang="zh-CN" altLang="en-US" sz="2400"/>
              <a:t>，factory中也会默认传入</a:t>
            </a:r>
            <a:r>
              <a:rPr lang="zh-CN" altLang="en-US" sz="2000">
                <a:latin typeface="+mj-lt"/>
                <a:cs typeface="+mj-lt"/>
              </a:rPr>
              <a:t>require,exports,module</a:t>
            </a:r>
            <a:endParaRPr lang="zh-CN" altLang="en-US" sz="20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zh-CN" altLang="en-US" sz="2400"/>
              <a:t>6. 如果factory为函数，模块对外暴漏API的方法有三种：return任意类型的数据</a:t>
            </a:r>
            <a:r>
              <a:rPr lang="en-US" altLang="zh-CN" sz="2400"/>
              <a:t>,</a:t>
            </a:r>
            <a:r>
              <a:rPr lang="zh-CN" altLang="en-US" sz="2000">
                <a:latin typeface="+mj-lt"/>
                <a:cs typeface="+mj-lt"/>
              </a:rPr>
              <a:t>exports.xxx=xxx,module.exports=xxx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7. 如果factory为对象，则该对象即为模块的返回值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0241"/>
          <p:cNvSpPr/>
          <p:nvPr>
            <p:ph type="title"/>
          </p:nvPr>
        </p:nvSpPr>
        <p:spPr>
          <a:xfrm>
            <a:off x="838200" y="-16827"/>
            <a:ext cx="8001000" cy="1143000"/>
          </a:xfrm>
        </p:spPr>
        <p:txBody>
          <a:bodyPr anchor="ctr"/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AMD/CMD</a:t>
            </a:r>
            <a:r>
              <a:rPr lang="zh-CN" altLang="en-US">
                <a:sym typeface="+mn-ea"/>
              </a:rPr>
              <a:t>（五）</a:t>
            </a:r>
            <a:endParaRPr lang="zh-CN" altLang="en-US">
              <a:sym typeface="+mn-ea"/>
            </a:endParaRPr>
          </a:p>
        </p:txBody>
      </p:sp>
      <p:sp>
        <p:nvSpPr>
          <p:cNvPr id="5" name="文本占位符 10242"/>
          <p:cNvSpPr/>
          <p:nvPr>
            <p:ph idx="1"/>
          </p:nvPr>
        </p:nvSpPr>
        <p:spPr>
          <a:xfrm>
            <a:off x="837565" y="883920"/>
            <a:ext cx="8330565" cy="6031865"/>
          </a:xfrm>
        </p:spPr>
        <p:txBody>
          <a:bodyPr anchor="t"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CMD/sea.js--淘宝前端玉伯</a:t>
            </a:r>
            <a:endParaRPr lang="zh-CN" altLang="en-US"/>
          </a:p>
          <a:p>
            <a:r>
              <a:rPr lang="zh-CN" altLang="en-US">
                <a:sym typeface="+mn-ea"/>
              </a:rPr>
              <a:t>示例十二（上）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9465" y="1925955"/>
            <a:ext cx="6607175" cy="24968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//1  a.js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define(function(require,exports,module){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console.log('a.js 执行');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return{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    hello：function(){console.log('hello , a.js');}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}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});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7940" y="4315460"/>
            <a:ext cx="7632065" cy="24968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// 2   b.js</a:t>
            </a:r>
            <a:endParaRPr lang="zh-CN" altLang="en-US"/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define(function(require,exports,module){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console.log('b.js 执行');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return{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    hello：function(){console.log('hello , b.js'); }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}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})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0241"/>
          <p:cNvSpPr/>
          <p:nvPr>
            <p:ph type="title"/>
          </p:nvPr>
        </p:nvSpPr>
        <p:spPr>
          <a:xfrm>
            <a:off x="838200" y="-16827"/>
            <a:ext cx="8001000" cy="1143000"/>
          </a:xfrm>
        </p:spPr>
        <p:txBody>
          <a:bodyPr anchor="ctr"/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AMD/CMD</a:t>
            </a:r>
            <a:r>
              <a:rPr lang="zh-CN" altLang="en-US">
                <a:sym typeface="+mn-ea"/>
              </a:rPr>
              <a:t>（六）</a:t>
            </a:r>
            <a:endParaRPr lang="zh-CN" altLang="en-US">
              <a:sym typeface="+mn-ea"/>
            </a:endParaRPr>
          </a:p>
        </p:txBody>
      </p:sp>
      <p:sp>
        <p:nvSpPr>
          <p:cNvPr id="5" name="文本占位符 10242"/>
          <p:cNvSpPr/>
          <p:nvPr>
            <p:ph idx="1"/>
          </p:nvPr>
        </p:nvSpPr>
        <p:spPr>
          <a:xfrm>
            <a:off x="837565" y="883920"/>
            <a:ext cx="8330565" cy="6031865"/>
          </a:xfrm>
        </p:spPr>
        <p:txBody>
          <a:bodyPr anchor="t"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CMD/sea.js--淘宝前端玉伯</a:t>
            </a:r>
            <a:endParaRPr lang="zh-CN" altLang="en-US"/>
          </a:p>
          <a:p>
            <a:r>
              <a:rPr lang="zh-CN" altLang="en-US">
                <a:sym typeface="+mn-ea"/>
              </a:rPr>
              <a:t>示例十二（下）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9465" y="1925955"/>
            <a:ext cx="5607685" cy="35280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//</a:t>
            </a:r>
            <a:r>
              <a:rPr lang="en-US" altLang="zh-CN">
                <a:sym typeface="+mn-ea"/>
              </a:rPr>
              <a:t>3  </a:t>
            </a:r>
            <a:r>
              <a:rPr lang="zh-CN" altLang="en-US">
                <a:sym typeface="+mn-ea"/>
              </a:rPr>
              <a:t>main.js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define(function(require,exports,module){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console.log('main.js 执行');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var a=require('a');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a.hello();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$('#b').click(function(){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    var b=require('b');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    b.hello();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    });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});</a:t>
            </a:r>
            <a:endParaRPr lang="zh-CN" altLang="en-US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18860" y="4515485"/>
            <a:ext cx="28632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执行：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main.js 执行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a.js 执行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hello, a.js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点击b ---&gt; b.js 执行  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             hello, b.js 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0241"/>
          <p:cNvSpPr/>
          <p:nvPr>
            <p:ph type="title"/>
          </p:nvPr>
        </p:nvSpPr>
        <p:spPr>
          <a:xfrm>
            <a:off x="838200" y="-16827"/>
            <a:ext cx="8001000" cy="1143000"/>
          </a:xfrm>
        </p:spPr>
        <p:txBody>
          <a:bodyPr anchor="ctr"/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ES6</a:t>
            </a:r>
            <a:r>
              <a:rPr lang="zh-CN" altLang="en-US">
                <a:sym typeface="+mn-ea"/>
              </a:rPr>
              <a:t>模式</a:t>
            </a:r>
            <a:endParaRPr lang="zh-CN" altLang="en-US"/>
          </a:p>
        </p:txBody>
      </p:sp>
      <p:sp>
        <p:nvSpPr>
          <p:cNvPr id="5" name="文本占位符 10242"/>
          <p:cNvSpPr/>
          <p:nvPr>
            <p:ph idx="1"/>
          </p:nvPr>
        </p:nvSpPr>
        <p:spPr>
          <a:xfrm>
            <a:off x="838200" y="909955"/>
            <a:ext cx="8001000" cy="5926455"/>
          </a:xfrm>
        </p:spPr>
        <p:txBody>
          <a:bodyPr anchor="t"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面向对象标准</a:t>
            </a: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模块定义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对外提供接口，使用export导出即可;使用import导入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示例十三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/>
              <a:t>导出：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引用：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0915" y="3548380"/>
            <a:ext cx="3237230" cy="14662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//方式一：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export var a=1;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export var obj={}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export function run(){}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1680" y="3213100"/>
            <a:ext cx="3237230" cy="1809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//方式二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var a=1;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var obj={};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function run(){}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export {a,b,run}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0915" y="5858510"/>
            <a:ext cx="6606540" cy="7785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import {run as running} from 'a'</a:t>
            </a:r>
            <a:endParaRPr lang="zh-CN" altLang="en-US">
              <a:sym typeface="+mn-ea"/>
            </a:endParaRPr>
          </a:p>
          <a:p>
            <a:pPr marL="0" algn="l">
              <a:lnSpc>
                <a:spcPts val="2680"/>
              </a:lnSpc>
              <a:buNone/>
            </a:pPr>
            <a:r>
              <a:rPr lang="zh-CN" altLang="en-US">
                <a:sym typeface="+mn-ea"/>
              </a:rPr>
              <a:t>running();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/>
              <a:t>总结</a:t>
            </a:r>
            <a:r>
              <a:rPr lang="en-US" altLang="zh-CN"/>
              <a:t>--</a:t>
            </a:r>
            <a:r>
              <a:rPr lang="zh-CN" altLang="en-US"/>
              <a:t>模块化发展史</a:t>
            </a:r>
            <a:endParaRPr lang="zh-CN" altLang="en-US"/>
          </a:p>
        </p:txBody>
      </p:sp>
      <p:sp>
        <p:nvSpPr>
          <p:cNvPr id="5122" name="文本占位符 5122"/>
          <p:cNvSpPr/>
          <p:nvPr>
            <p:ph idx="1"/>
          </p:nvPr>
        </p:nvSpPr>
        <p:spPr/>
        <p:txBody>
          <a:bodyPr anchor="t"/>
          <a:p>
            <a:r>
              <a:rPr lang="zh-CN" altLang="en-US"/>
              <a:t>萌芽时代</a:t>
            </a:r>
            <a:r>
              <a:rPr lang="en-US" altLang="zh-CN"/>
              <a:t>--</a:t>
            </a:r>
            <a:r>
              <a:rPr lang="zh-CN" altLang="en-US"/>
              <a:t>函数和对象</a:t>
            </a:r>
            <a:endParaRPr lang="zh-CN" altLang="en-US"/>
          </a:p>
          <a:p>
            <a:r>
              <a:rPr lang="zh-CN" altLang="en-US"/>
              <a:t>服务器端模块化</a:t>
            </a:r>
            <a:endParaRPr lang="zh-CN" altLang="en-US"/>
          </a:p>
          <a:p>
            <a:r>
              <a:rPr lang="en-US" altLang="zh-CN"/>
              <a:t>AMD/CMD</a:t>
            </a:r>
            <a:endParaRPr lang="en-US" altLang="zh-CN"/>
          </a:p>
          <a:p>
            <a:r>
              <a:rPr lang="en-US" altLang="zh-CN"/>
              <a:t>ES6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1265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/>
              <a:t>总结</a:t>
            </a:r>
            <a:r>
              <a:rPr lang="en-US" altLang="zh-CN"/>
              <a:t>--</a:t>
            </a:r>
            <a:r>
              <a:rPr lang="zh-CN" altLang="en-US">
                <a:sym typeface="+mn-ea"/>
              </a:rPr>
              <a:t>模块化三问</a:t>
            </a:r>
            <a:endParaRPr lang="en-US" altLang="zh-CN"/>
          </a:p>
        </p:txBody>
      </p:sp>
      <p:sp>
        <p:nvSpPr>
          <p:cNvPr id="11266" name="文本占位符 11266"/>
          <p:cNvSpPr/>
          <p:nvPr>
            <p:ph idx="1"/>
          </p:nvPr>
        </p:nvSpPr>
        <p:spPr/>
        <p:txBody>
          <a:bodyPr anchor="t"/>
          <a:p>
            <a:r>
              <a:rPr lang="zh-CN" altLang="en-US">
                <a:sym typeface="+mn-ea"/>
              </a:rPr>
              <a:t>每个人都回想一下，对于模块化我们都有哪些认识？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日常开发中你用到了哪些模块化？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我们自己写了哪些模块化代码？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2289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/>
              <a:t>总结</a:t>
            </a:r>
            <a:r>
              <a:rPr lang="en-US" altLang="zh-CN"/>
              <a:t>--</a:t>
            </a:r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12290" name="文本占位符 12290"/>
          <p:cNvSpPr/>
          <p:nvPr>
            <p:ph idx="1"/>
          </p:nvPr>
        </p:nvSpPr>
        <p:spPr/>
        <p:txBody>
          <a:bodyPr anchor="t"/>
          <a:p>
            <a:r>
              <a:rPr lang="zh-CN" altLang="en-US">
                <a:sym typeface="+mn-ea"/>
              </a:rPr>
              <a:t>对象、属性、方法</a:t>
            </a:r>
            <a:endParaRPr lang="zh-CN" altLang="en-US"/>
          </a:p>
          <a:p>
            <a:r>
              <a:rPr lang="zh-CN" altLang="en-US">
                <a:sym typeface="+mn-ea"/>
              </a:rPr>
              <a:t>变量作用域</a:t>
            </a:r>
            <a:endParaRPr lang="zh-CN" altLang="en-US"/>
          </a:p>
          <a:p>
            <a:r>
              <a:rPr lang="zh-CN" altLang="en-US">
                <a:sym typeface="+mn-ea"/>
              </a:rPr>
              <a:t>函数、匿名函数、匿名函数自执行、闭包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、回掉</a:t>
            </a:r>
            <a:endParaRPr lang="zh-CN" altLang="en-US"/>
          </a:p>
          <a:p>
            <a:r>
              <a:rPr lang="zh-CN" altLang="en-US">
                <a:sym typeface="+mn-ea"/>
              </a:rPr>
              <a:t>异步同步 懒加载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封装</a:t>
            </a:r>
            <a:endParaRPr lang="zh-CN" altLang="en-US"/>
          </a:p>
          <a:p>
            <a:r>
              <a:rPr lang="zh-CN" altLang="en-US">
                <a:sym typeface="+mn-ea"/>
              </a:rPr>
              <a:t>服务器端 </a:t>
            </a:r>
            <a:endParaRPr lang="zh-CN" altLang="en-US"/>
          </a:p>
          <a:p>
            <a:r>
              <a:rPr lang="en-US" altLang="zh-CN">
                <a:sym typeface="+mn-ea"/>
              </a:rPr>
              <a:t>....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5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/>
              <a:t>模块化三问</a:t>
            </a:r>
            <a:endParaRPr lang="zh-CN" altLang="en-US"/>
          </a:p>
        </p:txBody>
      </p:sp>
      <p:sp>
        <p:nvSpPr>
          <p:cNvPr id="6146" name="文本占位符 6146"/>
          <p:cNvSpPr/>
          <p:nvPr>
            <p:ph idx="1"/>
          </p:nvPr>
        </p:nvSpPr>
        <p:spPr/>
        <p:txBody>
          <a:bodyPr anchor="t"/>
          <a:p>
            <a:r>
              <a:rPr lang="zh-CN" altLang="en-US">
                <a:sym typeface="+mn-ea"/>
              </a:rPr>
              <a:t>每个人都回想一下，对于模块化我们都有哪些认识？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日常开发中你用到了哪些模块化？</a:t>
            </a:r>
            <a:endParaRPr lang="zh-CN" altLang="en-US">
              <a:sym typeface="+mn-ea"/>
            </a:endParaRPr>
          </a:p>
          <a:p>
            <a:r>
              <a:rPr lang="zh-CN" altLang="en-US"/>
              <a:t>我们自己写了哪些模块化代码？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7169"/>
          <p:cNvSpPr/>
          <p:nvPr>
            <p:ph type="title"/>
          </p:nvPr>
        </p:nvSpPr>
        <p:spPr>
          <a:xfrm>
            <a:off x="838200" y="-16827"/>
            <a:ext cx="8001000" cy="1143000"/>
          </a:xfrm>
        </p:spPr>
        <p:txBody>
          <a:bodyPr anchor="ctr"/>
          <a:p>
            <a:pPr>
              <a:lnSpc>
                <a:spcPct val="100000"/>
              </a:lnSpc>
            </a:pPr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7170" name="文本占位符 7170"/>
          <p:cNvSpPr/>
          <p:nvPr>
            <p:ph idx="1"/>
          </p:nvPr>
        </p:nvSpPr>
        <p:spPr>
          <a:xfrm>
            <a:off x="838200" y="1053465"/>
            <a:ext cx="8001000" cy="5071110"/>
          </a:xfrm>
        </p:spPr>
        <p:txBody>
          <a:bodyPr anchor="t"/>
          <a:p>
            <a:r>
              <a:rPr lang="zh-CN" altLang="en-US">
                <a:sym typeface="+mn-ea"/>
              </a:rPr>
              <a:t>我们今天就来了解一下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模块化发展的进程，其实从另一个角度也折射出了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的一路走来。</a:t>
            </a:r>
            <a:endParaRPr lang="zh-CN" altLang="en-US"/>
          </a:p>
          <a:p>
            <a:r>
              <a:rPr lang="zh-CN" altLang="en-US">
                <a:sym typeface="+mn-ea"/>
              </a:rPr>
              <a:t>其中也涉及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的基本使用：对象 、方法、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库、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 组件、设计模式等</a:t>
            </a:r>
            <a:endParaRPr lang="zh-CN" altLang="en-US">
              <a:sym typeface="+mn-ea"/>
            </a:endParaRPr>
          </a:p>
          <a:p>
            <a:r>
              <a:rPr lang="zh-CN" altLang="en-US"/>
              <a:t>提示：这次分享是针对</a:t>
            </a:r>
            <a:r>
              <a:rPr lang="en-US" altLang="zh-CN"/>
              <a:t>js</a:t>
            </a:r>
            <a:r>
              <a:rPr lang="zh-CN" altLang="en-US"/>
              <a:t>模块化为中心，顺着它的发展历程来讲述；其中知识点有理解性的也有一些语法约定的大家理解程度不尽相同，有什么问题可以及时提出或者之后查阅资料解决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8193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/>
              <a:t>词汇</a:t>
            </a:r>
            <a:endParaRPr lang="zh-CN" altLang="en-US"/>
          </a:p>
        </p:txBody>
      </p:sp>
      <p:sp>
        <p:nvSpPr>
          <p:cNvPr id="8194" name="文本占位符 8194"/>
          <p:cNvSpPr/>
          <p:nvPr>
            <p:ph idx="1"/>
          </p:nvPr>
        </p:nvSpPr>
        <p:spPr/>
        <p:txBody>
          <a:bodyPr anchor="t"/>
          <a:p>
            <a:r>
              <a:rPr lang="zh-CN" altLang="en-US"/>
              <a:t>对象、属性、方法</a:t>
            </a:r>
            <a:endParaRPr lang="zh-CN" altLang="en-US"/>
          </a:p>
          <a:p>
            <a:r>
              <a:rPr lang="zh-CN" altLang="en-US"/>
              <a:t>变量作用域</a:t>
            </a:r>
            <a:endParaRPr lang="zh-CN" altLang="en-US"/>
          </a:p>
          <a:p>
            <a:r>
              <a:rPr lang="zh-CN" altLang="en-US"/>
              <a:t>函数、匿名函数、匿名函数自执行、闭包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、回掉</a:t>
            </a:r>
            <a:endParaRPr lang="zh-CN" altLang="en-US"/>
          </a:p>
          <a:p>
            <a:r>
              <a:rPr lang="zh-CN" altLang="en-US">
                <a:sym typeface="+mn-ea"/>
              </a:rPr>
              <a:t>异步同步 懒加载</a:t>
            </a:r>
            <a:endParaRPr lang="zh-CN" altLang="en-US">
              <a:sym typeface="+mn-ea"/>
            </a:endParaRPr>
          </a:p>
          <a:p>
            <a:r>
              <a:rPr lang="zh-CN" altLang="en-US"/>
              <a:t>封装</a:t>
            </a:r>
            <a:endParaRPr lang="zh-CN" altLang="en-US"/>
          </a:p>
          <a:p>
            <a:r>
              <a:rPr lang="zh-CN" altLang="en-US"/>
              <a:t>服务器端 </a:t>
            </a:r>
            <a:endParaRPr lang="zh-CN" altLang="en-US"/>
          </a:p>
          <a:p>
            <a:r>
              <a:rPr lang="en-US" altLang="zh-CN"/>
              <a:t>....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9217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萌芽时代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函数和对象（一）</a:t>
            </a:r>
            <a:endParaRPr lang="zh-CN" altLang="en-US"/>
          </a:p>
        </p:txBody>
      </p:sp>
      <p:sp>
        <p:nvSpPr>
          <p:cNvPr id="9218" name="文本占位符 9218"/>
          <p:cNvSpPr/>
          <p:nvPr>
            <p:ph idx="1"/>
          </p:nvPr>
        </p:nvSpPr>
        <p:spPr>
          <a:xfrm>
            <a:off x="838200" y="1147445"/>
            <a:ext cx="8250555" cy="5650865"/>
          </a:xfrm>
        </p:spPr>
        <p:txBody>
          <a:bodyPr anchor="t"/>
          <a:p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多个全局的function放在一起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/>
              <a:t>示例一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var user；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function getUserInfo(){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return user;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function setUserInfo(name,age){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user={‘name’:name,’age’:age}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/>
              <a:t>缺点：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1."污染"了全局变量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2.无法保证不与其他模块发生变量名冲突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3.模块成员之间看不出直接关系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9217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萌芽时代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函数和对象（二）</a:t>
            </a:r>
            <a:endParaRPr lang="zh-CN" altLang="en-US"/>
          </a:p>
        </p:txBody>
      </p:sp>
      <p:sp>
        <p:nvSpPr>
          <p:cNvPr id="9218" name="文本占位符 9218"/>
          <p:cNvSpPr/>
          <p:nvPr>
            <p:ph idx="1"/>
          </p:nvPr>
        </p:nvSpPr>
        <p:spPr>
          <a:xfrm>
            <a:off x="838200" y="1147445"/>
            <a:ext cx="8250555" cy="5650865"/>
          </a:xfrm>
        </p:spPr>
        <p:txBody>
          <a:bodyPr anchor="t"/>
          <a:p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对象的写法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模块即是一个对象，所有模块成员都放到这个对象里面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/>
              <a:t>示例二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zh-CN" altLang="en-US" sz="2400">
                <a:sym typeface="+mn-ea"/>
              </a:rPr>
              <a:t>var person=new Object({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user</a:t>
            </a:r>
            <a:r>
              <a:rPr lang="en-US" altLang="zh-CN" sz="2400">
                <a:sym typeface="+mn-ea"/>
              </a:rPr>
              <a:t>:</a:t>
            </a:r>
            <a:r>
              <a:rPr lang="zh-CN" altLang="en-US" sz="2400">
                <a:sym typeface="+mn-ea"/>
              </a:rPr>
              <a:t>{},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setUserInfo:function(name,age){},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getUserInfo:function(){}  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})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/>
              <a:t>调用：person.getUserInfo();</a:t>
            </a:r>
            <a:endParaRPr lang="zh-CN" altLang="en-US" sz="2400"/>
          </a:p>
          <a:p>
            <a:r>
              <a:rPr lang="zh-CN" altLang="en-US"/>
              <a:t>发展：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    解决以上存在的3点问题，但产生了新的问题</a:t>
            </a:r>
            <a:endParaRPr lang="zh-CN" altLang="en-US" sz="2400"/>
          </a:p>
          <a:p>
            <a:r>
              <a:rPr lang="zh-CN" altLang="en-US" sz="2800"/>
              <a:t>缺点：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</a:t>
            </a:r>
            <a:r>
              <a:rPr lang="zh-CN" altLang="en-US" sz="2400"/>
              <a:t>1.暴露所有模块成员 2.内部状态可以被改写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9217"/>
          <p:cNvSpPr/>
          <p:nvPr>
            <p:ph type="title"/>
          </p:nvPr>
        </p:nvSpPr>
        <p:spPr>
          <a:xfrm>
            <a:off x="838200" y="-16827"/>
            <a:ext cx="8001000" cy="1143000"/>
          </a:xfrm>
        </p:spPr>
        <p:txBody>
          <a:bodyPr anchor="ctr"/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萌芽时代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函数和对象（三）</a:t>
            </a:r>
            <a:endParaRPr lang="zh-CN" altLang="en-US"/>
          </a:p>
        </p:txBody>
      </p:sp>
      <p:sp>
        <p:nvSpPr>
          <p:cNvPr id="9218" name="文本占位符 9218"/>
          <p:cNvSpPr/>
          <p:nvPr>
            <p:ph idx="1"/>
          </p:nvPr>
        </p:nvSpPr>
        <p:spPr>
          <a:xfrm>
            <a:off x="838200" y="893445"/>
            <a:ext cx="8001000" cy="5886450"/>
          </a:xfrm>
        </p:spPr>
        <p:txBody>
          <a:bodyPr anchor="t"/>
          <a:p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立即执行函数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(Immediately-Invoked Function Expression IIFE)</a:t>
            </a:r>
            <a:r>
              <a:rPr lang="zh-CN" altLang="en-US"/>
              <a:t>   </a:t>
            </a:r>
            <a:endParaRPr lang="zh-CN" altLang="en-US"/>
          </a:p>
          <a:p>
            <a:r>
              <a:rPr lang="zh-CN" altLang="en-US"/>
              <a:t>示例三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z="2400"/>
              <a:t>var person=(function(){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/>
              <a:t>    var user={};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/>
              <a:t>    var setUserInfo=function(name,age){};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/>
              <a:t>    var getUserInfo=function(){};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/>
              <a:t>    return {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/>
              <a:t>        setUserInfo:setUserInfo,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/>
              <a:t>        getUserInfo:getUserInfo</a:t>
            </a:r>
            <a:endParaRPr lang="zh-CN" altLang="en-US" sz="2400"/>
          </a:p>
          <a:p>
            <a:pPr marL="457200" lvl="1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}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/>
              <a:t> })();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调用：console.log(person.user);//undefined</a:t>
            </a:r>
            <a:endParaRPr lang="zh-CN" altLang="en-US" sz="2400"/>
          </a:p>
          <a:p>
            <a:r>
              <a:rPr lang="zh-CN" altLang="en-US"/>
              <a:t> 发展：</a:t>
            </a:r>
            <a:r>
              <a:rPr lang="zh-CN" altLang="en-US" sz="2400"/>
              <a:t>私有成员外部代码无法读取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9217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萌芽时代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函数和对象（四）</a:t>
            </a:r>
            <a:endParaRPr lang="zh-CN" altLang="en-US"/>
          </a:p>
        </p:txBody>
      </p:sp>
      <p:sp>
        <p:nvSpPr>
          <p:cNvPr id="9218" name="文本占位符 9218"/>
          <p:cNvSpPr/>
          <p:nvPr>
            <p:ph idx="1"/>
          </p:nvPr>
        </p:nvSpPr>
        <p:spPr>
          <a:xfrm>
            <a:off x="719455" y="1184275"/>
            <a:ext cx="8001000" cy="5478780"/>
          </a:xfrm>
        </p:spPr>
        <p:txBody>
          <a:bodyPr anchor="t"/>
          <a:p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立即执行函数的放大模式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(augmentation)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200">
                <a:sym typeface="+mn-ea"/>
              </a:rPr>
              <a:t>示例四</a:t>
            </a:r>
            <a:endParaRPr lang="zh-CN" altLang="en-US" sz="3200"/>
          </a:p>
          <a:p>
            <a:pPr marL="457200" lvl="1" indent="0">
              <a:buNone/>
            </a:pPr>
            <a:r>
              <a:rPr lang="zh-CN" altLang="en-US" sz="2400">
                <a:sym typeface="+mn-ea"/>
              </a:rPr>
              <a:t>var person=(function(p){</a:t>
            </a:r>
            <a:endParaRPr lang="zh-CN" altLang="en-US" sz="24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400">
                <a:sym typeface="+mn-ea"/>
              </a:rPr>
              <a:t>     p.m3=function(){</a:t>
            </a:r>
            <a:endParaRPr lang="zh-CN" altLang="en-US" sz="24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400">
                <a:sym typeface="+mn-ea"/>
              </a:rPr>
              <a:t>     </a:t>
            </a:r>
            <a:endParaRPr lang="zh-CN" altLang="en-US" sz="24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400">
                <a:sym typeface="+mn-ea"/>
              </a:rPr>
              <a:t>     }</a:t>
            </a:r>
            <a:endParaRPr lang="zh-CN" altLang="en-US" sz="24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400">
                <a:sym typeface="+mn-ea"/>
              </a:rPr>
              <a:t>     return p;</a:t>
            </a:r>
            <a:endParaRPr lang="zh-CN" altLang="en-US" sz="24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400">
                <a:sym typeface="+mn-ea"/>
              </a:rPr>
              <a:t> })(person);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扩展：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en-US" altLang="zh-CN" sz="2400"/>
              <a:t>1.</a:t>
            </a:r>
            <a:r>
              <a:rPr lang="zh-CN" altLang="en-US" sz="2400"/>
              <a:t>如果一个模块很大，必须分成几部分；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   2.</a:t>
            </a:r>
            <a:r>
              <a:rPr lang="zh-CN" altLang="en-US" sz="2400"/>
              <a:t>一个模块需要继承另一个模块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7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7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5706</Words>
  <Application>WPS 演示</Application>
  <PresentationFormat>在屏幕上显示</PresentationFormat>
  <Paragraphs>457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20</vt:i4>
      </vt:variant>
      <vt:variant>
        <vt:lpstr>幻灯片标题</vt:lpstr>
      </vt:variant>
      <vt:variant>
        <vt:i4>26</vt:i4>
      </vt:variant>
    </vt:vector>
  </HeadingPairs>
  <TitlesOfParts>
    <vt:vector size="57" baseType="lpstr">
      <vt:lpstr>Arial</vt:lpstr>
      <vt:lpstr>宋体</vt:lpstr>
      <vt:lpstr>Wingdings</vt:lpstr>
      <vt:lpstr>Times New Roman</vt:lpstr>
      <vt:lpstr>PMingLiU</vt:lpstr>
      <vt:lpstr>楷体_GB2312</vt:lpstr>
      <vt:lpstr>新宋体</vt:lpstr>
      <vt:lpstr>微软雅黑</vt:lpstr>
      <vt:lpstr>Arial Unicode MS</vt:lpstr>
      <vt:lpstr>MingLiU-ExtB</vt:lpstr>
      <vt:lpstr>Calibri</vt:lpstr>
      <vt:lpstr>通用_汇报</vt:lpstr>
      <vt:lpstr>1_通用_汇报</vt:lpstr>
      <vt:lpstr>2_通用_汇报</vt:lpstr>
      <vt:lpstr>3_通用_汇报</vt:lpstr>
      <vt:lpstr>4_通用_汇报</vt:lpstr>
      <vt:lpstr>5_通用_汇报</vt:lpstr>
      <vt:lpstr>6_通用_汇报</vt:lpstr>
      <vt:lpstr>7_通用_汇报</vt:lpstr>
      <vt:lpstr>8_通用_汇报</vt:lpstr>
      <vt:lpstr>9_通用_汇报</vt:lpstr>
      <vt:lpstr>10_通用_汇报</vt:lpstr>
      <vt:lpstr>11_通用_汇报</vt:lpstr>
      <vt:lpstr>12_通用_汇报</vt:lpstr>
      <vt:lpstr>13_通用_汇报</vt:lpstr>
      <vt:lpstr>14_通用_汇报</vt:lpstr>
      <vt:lpstr>15_通用_汇报</vt:lpstr>
      <vt:lpstr>16_通用_汇报</vt:lpstr>
      <vt:lpstr>17_通用_汇报</vt:lpstr>
      <vt:lpstr>18_通用_汇报</vt:lpstr>
      <vt:lpstr>19_通用_汇报</vt:lpstr>
      <vt:lpstr>Js模块化一路走来</vt:lpstr>
      <vt:lpstr>模块化---三个阶段发展史</vt:lpstr>
      <vt:lpstr>模块化三问</vt:lpstr>
      <vt:lpstr>前言</vt:lpstr>
      <vt:lpstr>词汇</vt:lpstr>
      <vt:lpstr>萌芽时代--函数和对象（一）</vt:lpstr>
      <vt:lpstr>萌芽时代--函数和对象（二）</vt:lpstr>
      <vt:lpstr>萌芽时代--函数和对象（三）</vt:lpstr>
      <vt:lpstr>萌芽时代--函数和对象（四）</vt:lpstr>
      <vt:lpstr>萌芽时代--函数和对象（五）</vt:lpstr>
      <vt:lpstr>萌芽时代--函数和对象（六）</vt:lpstr>
      <vt:lpstr>萌芽时代--函数和对象（总结）</vt:lpstr>
      <vt:lpstr>服务器端模块化(一)</vt:lpstr>
      <vt:lpstr>服务器端模块化(二)</vt:lpstr>
      <vt:lpstr>服务器端模块化(三)</vt:lpstr>
      <vt:lpstr>服务器端模块化(四)</vt:lpstr>
      <vt:lpstr>AMD/CMD（一）</vt:lpstr>
      <vt:lpstr>AMD/CMD（二）</vt:lpstr>
      <vt:lpstr>AMD/CMD（三）</vt:lpstr>
      <vt:lpstr>AMD/CMD(四)</vt:lpstr>
      <vt:lpstr>AMD/CMD（五）</vt:lpstr>
      <vt:lpstr>AMD/CMD（六）</vt:lpstr>
      <vt:lpstr>ES6模式</vt:lpstr>
      <vt:lpstr>总结--模块化发展史</vt:lpstr>
      <vt:lpstr>总结--模块化三问</vt:lpstr>
      <vt:lpstr>总结--概念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康燕燕</dc:creator>
  <cp:lastModifiedBy>康燕燕</cp:lastModifiedBy>
  <cp:revision>457</cp:revision>
  <dcterms:created xsi:type="dcterms:W3CDTF">2009-03-03T10:06:00Z</dcterms:created>
  <dcterms:modified xsi:type="dcterms:W3CDTF">2018-05-08T09:16:12Z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