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7" r:id="rId1"/>
  </p:sldMasterIdLst>
  <p:notesMasterIdLst>
    <p:notesMasterId r:id="rId26"/>
  </p:notesMasterIdLst>
  <p:handoutMasterIdLst>
    <p:handoutMasterId r:id="rId27"/>
  </p:handoutMasterIdLst>
  <p:sldIdLst>
    <p:sldId id="256" r:id="rId2"/>
    <p:sldId id="818" r:id="rId3"/>
    <p:sldId id="832" r:id="rId4"/>
    <p:sldId id="825" r:id="rId5"/>
    <p:sldId id="826" r:id="rId6"/>
    <p:sldId id="833" r:id="rId7"/>
    <p:sldId id="834" r:id="rId8"/>
    <p:sldId id="840" r:id="rId9"/>
    <p:sldId id="835" r:id="rId10"/>
    <p:sldId id="841" r:id="rId11"/>
    <p:sldId id="851" r:id="rId12"/>
    <p:sldId id="839" r:id="rId13"/>
    <p:sldId id="842" r:id="rId14"/>
    <p:sldId id="838" r:id="rId15"/>
    <p:sldId id="843" r:id="rId16"/>
    <p:sldId id="844" r:id="rId17"/>
    <p:sldId id="846" r:id="rId18"/>
    <p:sldId id="854" r:id="rId19"/>
    <p:sldId id="852" r:id="rId20"/>
    <p:sldId id="850" r:id="rId21"/>
    <p:sldId id="848" r:id="rId22"/>
    <p:sldId id="855" r:id="rId23"/>
    <p:sldId id="847" r:id="rId24"/>
    <p:sldId id="701" r:id="rId25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254061"/>
    <a:srgbClr val="376092"/>
    <a:srgbClr val="4F81BD"/>
    <a:srgbClr val="F79646"/>
    <a:srgbClr val="4681CE"/>
    <a:srgbClr val="5981CE"/>
    <a:srgbClr val="0066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94414" autoAdjust="0"/>
  </p:normalViewPr>
  <p:slideViewPr>
    <p:cSldViewPr>
      <p:cViewPr varScale="1">
        <p:scale>
          <a:sx n="70" d="100"/>
          <a:sy n="70" d="100"/>
        </p:scale>
        <p:origin x="64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8"/>
    </p:cViewPr>
  </p:sorterViewPr>
  <p:notesViewPr>
    <p:cSldViewPr>
      <p:cViewPr varScale="1">
        <p:scale>
          <a:sx n="57" d="100"/>
          <a:sy n="57" d="100"/>
        </p:scale>
        <p:origin x="2808" y="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046E1-014A-44D7-BD93-549633C9E468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BE8E3-8FA1-4A83-854F-496D3DA53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129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B2B54-8D1B-4FA1-A05B-100E29F456F4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A05A-A133-4645-9BDA-317AF0EFF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31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16.jpeg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A05A-A133-4645-9BDA-317AF0EFFD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012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A05A-A133-4645-9BDA-317AF0EFFDC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340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206923" y="150313"/>
            <a:ext cx="6392813" cy="51670"/>
            <a:chOff x="133" y="96"/>
            <a:chExt cx="4101" cy="33"/>
          </a:xfrm>
        </p:grpSpPr>
        <p:sp>
          <p:nvSpPr>
            <p:cNvPr id="33806" name="Rectangle 3"/>
            <p:cNvSpPr>
              <a:spLocks noChangeArrowheads="1"/>
            </p:cNvSpPr>
            <p:nvPr/>
          </p:nvSpPr>
          <p:spPr bwMode="auto">
            <a:xfrm>
              <a:off x="133" y="107"/>
              <a:ext cx="4101" cy="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33807" name="Line 4"/>
            <p:cNvSpPr>
              <a:spLocks noChangeShapeType="1"/>
            </p:cNvSpPr>
            <p:nvPr/>
          </p:nvSpPr>
          <p:spPr bwMode="auto">
            <a:xfrm>
              <a:off x="133" y="96"/>
              <a:ext cx="410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</p:grp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140023" y="5771367"/>
            <a:ext cx="6408372" cy="1571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62" tIns="24961" rIns="63962" bIns="24961">
            <a:spAutoFit/>
          </a:bodyPr>
          <a:lstStyle/>
          <a:p>
            <a:pPr marL="3597615" indent="-3597615" defTabSz="932195" eaLnBrk="0" fontAlgn="base" hangingPunct="0">
              <a:lnSpc>
                <a:spcPct val="10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prstClr val="black"/>
                </a:solidFill>
                <a:latin typeface="Arial" pitchFamily="34" charset="0"/>
              </a:rPr>
              <a:t>Symposium/ITxpo 2005 	Gene Phifer</a:t>
            </a:r>
          </a:p>
          <a:p>
            <a:pPr marL="3597615" indent="-3597615" defTabSz="932195" eaLnBrk="0" fontAlgn="base" hangingPunct="0">
              <a:lnSpc>
                <a:spcPct val="10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prstClr val="black"/>
                </a:solidFill>
                <a:latin typeface="Arial" pitchFamily="34" charset="0"/>
              </a:rPr>
              <a:t>	</a:t>
            </a:r>
          </a:p>
          <a:p>
            <a:pPr marL="3597615" indent="-3597615" defTabSz="932195" eaLnBrk="0" fontAlgn="base" hangingPunct="0">
              <a:lnSpc>
                <a:spcPct val="10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prstClr val="black"/>
                </a:solidFill>
                <a:latin typeface="Arial" pitchFamily="34" charset="0"/>
              </a:rPr>
              <a:t>15-19 May 2005 </a:t>
            </a:r>
          </a:p>
          <a:p>
            <a:pPr marL="3597615" indent="-3597615" defTabSz="932195" eaLnBrk="0" fontAlgn="base" hangingPunct="0">
              <a:lnSpc>
                <a:spcPct val="10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prstClr val="black"/>
                </a:solidFill>
                <a:latin typeface="Arial" pitchFamily="34" charset="0"/>
              </a:rPr>
              <a:t>Moscone Center West</a:t>
            </a:r>
          </a:p>
          <a:p>
            <a:pPr marL="3597615" indent="-3597615" defTabSz="932195" eaLnBrk="0" fontAlgn="base" hangingPunct="0">
              <a:lnSpc>
                <a:spcPct val="10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prstClr val="black"/>
                </a:solidFill>
                <a:latin typeface="Arial" pitchFamily="34" charset="0"/>
              </a:rPr>
              <a:t>San Francisco, California	</a:t>
            </a:r>
          </a:p>
          <a:p>
            <a:pPr marL="3597615" indent="-3597615" defTabSz="932195" eaLnBrk="0" fontAlgn="base" hangingPunct="0">
              <a:lnSpc>
                <a:spcPct val="10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prstClr val="black"/>
                </a:solidFill>
                <a:latin typeface="Arial" pitchFamily="34" charset="0"/>
              </a:rPr>
              <a:t>	</a:t>
            </a:r>
          </a:p>
          <a:p>
            <a:pPr marL="3597615" indent="-3597615" defTabSz="932195" eaLnBrk="0" fontAlgn="base" hangingPunct="0">
              <a:lnSpc>
                <a:spcPct val="10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prstClr val="black"/>
                </a:solidFill>
                <a:latin typeface="Arial" pitchFamily="34" charset="0"/>
              </a:rPr>
              <a:t>	</a:t>
            </a:r>
          </a:p>
          <a:p>
            <a:pPr marL="3597615" indent="-3597615" defTabSz="932195" eaLnBrk="0" fontAlgn="base" hangingPunct="0">
              <a:lnSpc>
                <a:spcPct val="103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213146" y="281836"/>
            <a:ext cx="6375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8978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prstClr val="black"/>
                </a:solidFill>
                <a:latin typeface="Arial" pitchFamily="34" charset="0"/>
              </a:rPr>
              <a:t>Enterprise Portals: Taming the Beast</a:t>
            </a:r>
          </a:p>
        </p:txBody>
      </p:sp>
      <p:pic>
        <p:nvPicPr>
          <p:cNvPr id="3379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97" y="8823021"/>
            <a:ext cx="852583" cy="194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8" name="Rectangle 8"/>
          <p:cNvSpPr>
            <a:spLocks noChangeArrowheads="1"/>
          </p:cNvSpPr>
          <p:nvPr/>
        </p:nvSpPr>
        <p:spPr bwMode="auto">
          <a:xfrm>
            <a:off x="1403339" y="8738470"/>
            <a:ext cx="5124830" cy="312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940" tIns="44970" rIns="89940" bIns="4497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>
                <a:solidFill>
                  <a:prstClr val="black"/>
                </a:solidFill>
                <a:latin typeface="Arial" pitchFamily="34" charset="0"/>
              </a:rPr>
              <a:t>These materials can be reproduced only with Gartner's written approval. Such approvals must be requested via e-mail — quote.requests@gartner.com.</a:t>
            </a:r>
            <a:endParaRPr lang="en-US" altLang="zh-CN" sz="1200">
              <a:solidFill>
                <a:prstClr val="black"/>
              </a:solidFill>
              <a:latin typeface="Arial" pitchFamily="34" charset="0"/>
            </a:endParaRPr>
          </a:p>
        </p:txBody>
      </p:sp>
      <p:grpSp>
        <p:nvGrpSpPr>
          <p:cNvPr id="33799" name="Group 9"/>
          <p:cNvGrpSpPr>
            <a:grpSpLocks/>
          </p:cNvGrpSpPr>
          <p:nvPr/>
        </p:nvGrpSpPr>
        <p:grpSpPr bwMode="auto">
          <a:xfrm>
            <a:off x="203812" y="8677406"/>
            <a:ext cx="6425485" cy="421188"/>
            <a:chOff x="131" y="5542"/>
            <a:chExt cx="4122" cy="269"/>
          </a:xfrm>
        </p:grpSpPr>
        <p:sp>
          <p:nvSpPr>
            <p:cNvPr id="33804" name="Line 10"/>
            <p:cNvSpPr>
              <a:spLocks noChangeShapeType="1"/>
            </p:cNvSpPr>
            <p:nvPr/>
          </p:nvSpPr>
          <p:spPr bwMode="auto">
            <a:xfrm>
              <a:off x="131" y="5544"/>
              <a:ext cx="412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33805" name="Line 11"/>
            <p:cNvSpPr>
              <a:spLocks noChangeShapeType="1"/>
            </p:cNvSpPr>
            <p:nvPr/>
          </p:nvSpPr>
          <p:spPr bwMode="auto">
            <a:xfrm>
              <a:off x="4253" y="5542"/>
              <a:ext cx="0" cy="26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</p:grpSp>
      <p:sp>
        <p:nvSpPr>
          <p:cNvPr id="33800" name="Line 12"/>
          <p:cNvSpPr>
            <a:spLocks noChangeShapeType="1"/>
          </p:cNvSpPr>
          <p:nvPr/>
        </p:nvSpPr>
        <p:spPr bwMode="auto">
          <a:xfrm>
            <a:off x="197588" y="5652370"/>
            <a:ext cx="647060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940" tIns="44970" rIns="89940" bIns="44970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微软雅黑" pitchFamily="34" charset="-122"/>
            </a:endParaRPr>
          </a:p>
        </p:txBody>
      </p:sp>
      <p:grpSp>
        <p:nvGrpSpPr>
          <p:cNvPr id="33801" name="Group 13"/>
          <p:cNvGrpSpPr>
            <a:grpSpLocks/>
          </p:cNvGrpSpPr>
          <p:nvPr/>
        </p:nvGrpSpPr>
        <p:grpSpPr bwMode="auto">
          <a:xfrm>
            <a:off x="837025" y="1396652"/>
            <a:ext cx="5159058" cy="3477539"/>
            <a:chOff x="538" y="892"/>
            <a:chExt cx="3316" cy="2221"/>
          </a:xfrm>
        </p:grpSpPr>
        <p:pic>
          <p:nvPicPr>
            <p:cNvPr id="33802" name="Picture 14" descr="2005 SPRING Sym logo 150dpi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" y="892"/>
              <a:ext cx="3316" cy="1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3" name="Text Box 15"/>
            <p:cNvSpPr txBox="1">
              <a:spLocks noChangeArrowheads="1"/>
            </p:cNvSpPr>
            <p:nvPr/>
          </p:nvSpPr>
          <p:spPr bwMode="auto">
            <a:xfrm>
              <a:off x="963" y="2559"/>
              <a:ext cx="2891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3399"/>
                  </a:solidFill>
                  <a:ea typeface="宋体" pitchFamily="2" charset="-122"/>
                </a:rPr>
                <a:t>San Francisco, California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3399"/>
                  </a:solidFill>
                  <a:ea typeface="宋体" pitchFamily="2" charset="-122"/>
                </a:rPr>
                <a:t>15-19 May 2005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368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A05A-A133-4645-9BDA-317AF0EFFDC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311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A05A-A133-4645-9BDA-317AF0EFFDC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01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A05A-A133-4645-9BDA-317AF0EFFDC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156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A05A-A133-4645-9BDA-317AF0EFFDC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79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A05A-A133-4645-9BDA-317AF0EFFDC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890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A05A-A133-4645-9BDA-317AF0EFFDC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206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A05A-A133-4645-9BDA-317AF0EFFDC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350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A05A-A133-4645-9BDA-317AF0EFFDC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4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4530"/>
            <a:ext cx="9142810" cy="2387600"/>
          </a:xfrm>
        </p:spPr>
        <p:txBody>
          <a:bodyPr anchor="b">
            <a:normAutofit/>
          </a:bodyPr>
          <a:lstStyle>
            <a:lvl1pPr algn="ctr"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 algn="ctr">
              <a:buNone/>
              <a:defRPr sz="2800"/>
            </a:lvl2pPr>
            <a:lvl3pPr marL="914309" indent="0" algn="ctr">
              <a:buNone/>
              <a:defRPr sz="2400"/>
            </a:lvl3pPr>
            <a:lvl4pPr marL="1371463" indent="0" algn="ctr">
              <a:buNone/>
              <a:defRPr sz="2000"/>
            </a:lvl4pPr>
            <a:lvl5pPr marL="1828617" indent="0" algn="ctr">
              <a:buNone/>
              <a:defRPr sz="2000"/>
            </a:lvl5pPr>
            <a:lvl6pPr marL="2285771" indent="0" algn="ctr">
              <a:buNone/>
              <a:defRPr sz="2000"/>
            </a:lvl6pPr>
            <a:lvl7pPr marL="2742926" indent="0" algn="ctr">
              <a:buNone/>
              <a:defRPr sz="2000"/>
            </a:lvl7pPr>
            <a:lvl8pPr marL="3200080" indent="0" algn="ctr">
              <a:buNone/>
              <a:defRPr sz="2000"/>
            </a:lvl8pPr>
            <a:lvl9pPr marL="3657234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563C-D9B3-4432-B336-144C997D6215}" type="datetime1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89E4-B97E-469E-A89D-18B3EE286B68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F957-132C-470D-98B4-83B2EE596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74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4" y="360362"/>
            <a:ext cx="2628558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1" y="360363"/>
            <a:ext cx="7733293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563C-D9B3-4432-B336-144C997D6215}" type="datetime1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53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7989E4-B97E-469E-A89D-18B3EE286B68}" type="datetimeFigureOut">
              <a:rPr lang="zh-CN" altLang="en-US" smtClean="0"/>
              <a:pPr/>
              <a:t>2018/6/13</a:t>
            </a:fld>
            <a:endParaRPr lang="zh-CN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E0F957-132C-470D-98B4-83B2EE5969F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09521" y="2052960"/>
            <a:ext cx="8431702" cy="182880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1</a:t>
            </a:r>
            <a:endParaRPr lang="en-US" dirty="0"/>
          </a:p>
        </p:txBody>
      </p:sp>
      <p:pic>
        <p:nvPicPr>
          <p:cNvPr id="8" name="Picture 24" descr="超大LOGO1副本副本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70" y="188640"/>
            <a:ext cx="6529067" cy="41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895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89E4-B97E-469E-A89D-18B3EE286B68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F957-132C-470D-98B4-83B2EE596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17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2" y="1712423"/>
            <a:ext cx="10514231" cy="2851208"/>
          </a:xfrm>
        </p:spPr>
        <p:txBody>
          <a:bodyPr anchor="b">
            <a:normAutofit/>
          </a:bodyPr>
          <a:lstStyle>
            <a:lvl1pPr>
              <a:defRPr sz="5999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2" y="4552634"/>
            <a:ext cx="10514231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89E4-B97E-469E-A89D-18B3EE286B68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F957-132C-470D-98B4-83B2EE596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1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017" y="1828801"/>
            <a:ext cx="5180926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6" y="1828801"/>
            <a:ext cx="5180926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89E4-B97E-469E-A89D-18B3EE286B68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F957-132C-470D-98B4-83B2EE596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01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17" y="1681851"/>
            <a:ext cx="5155529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017" y="2507551"/>
            <a:ext cx="5155529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397" y="1681851"/>
            <a:ext cx="5180927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397" y="2507551"/>
            <a:ext cx="5180927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89E4-B97E-469E-A89D-18B3EE286B68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F957-132C-470D-98B4-83B2EE5969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9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89E4-B97E-469E-A89D-18B3EE286B68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F957-132C-470D-98B4-83B2EE5969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3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563C-D9B3-4432-B336-144C997D6215}" type="datetime1">
              <a:rPr lang="en-US" smtClean="0"/>
              <a:pPr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8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139" y="457201"/>
            <a:ext cx="3931408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925" y="990600"/>
            <a:ext cx="6171397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139" y="2057399"/>
            <a:ext cx="3931408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563C-D9B3-4432-B336-144C997D6215}" type="datetime1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1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139" y="457200"/>
            <a:ext cx="3931408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0925" y="990600"/>
            <a:ext cx="6171397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139" y="2057400"/>
            <a:ext cx="3931408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89E4-B97E-469E-A89D-18B3EE286B68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F957-132C-470D-98B4-83B2EE596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6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017" y="365760"/>
            <a:ext cx="1051423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17" y="1828801"/>
            <a:ext cx="1051423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1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75" y="6356351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405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9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8" r:id="rId1"/>
    <p:sldLayoutId id="2147484199" r:id="rId2"/>
    <p:sldLayoutId id="2147484200" r:id="rId3"/>
    <p:sldLayoutId id="2147484201" r:id="rId4"/>
    <p:sldLayoutId id="2147484202" r:id="rId5"/>
    <p:sldLayoutId id="2147484203" r:id="rId6"/>
    <p:sldLayoutId id="2147484204" r:id="rId7"/>
    <p:sldLayoutId id="2147484205" r:id="rId8"/>
    <p:sldLayoutId id="2147484206" r:id="rId9"/>
    <p:sldLayoutId id="2147484207" r:id="rId10"/>
    <p:sldLayoutId id="2147484208" r:id="rId11"/>
    <p:sldLayoutId id="2147484209" r:id="rId12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s.spring.io/spring-cloud/spring-cloud.html" TargetMode="External"/><Relationship Id="rId2" Type="http://schemas.openxmlformats.org/officeDocument/2006/relationships/hyperlink" Target="http://projects.spring.io/spring-clou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036" y="1006675"/>
            <a:ext cx="10367802" cy="4643936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20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20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20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20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4800" noProof="1" smtClean="0"/>
              <a:t>使用</a:t>
            </a:r>
            <a:r>
              <a:rPr lang="en-US" altLang="zh-CN" sz="4800" noProof="1" smtClean="0"/>
              <a:t>Spring Cloud</a:t>
            </a:r>
            <a:r>
              <a:rPr lang="zh-CN" altLang="en-US" sz="4800" noProof="1" smtClean="0"/>
              <a:t>实战微服务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600" smtClean="0">
                <a:latin typeface="微软雅黑" pitchFamily="34" charset="-122"/>
                <a:ea typeface="微软雅黑" pitchFamily="34" charset="-122"/>
              </a:rPr>
            </a:b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1110" y="6165304"/>
            <a:ext cx="1343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+mn-ea"/>
              </a:rPr>
              <a:t>2018-06-15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51090" y="5658176"/>
            <a:ext cx="167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    </a:t>
            </a:r>
            <a:r>
              <a:rPr lang="zh-CN" altLang="en-US" b="1" dirty="0" smtClean="0">
                <a:latin typeface="+mn-ea"/>
              </a:rPr>
              <a:t>日期</a:t>
            </a:r>
            <a:r>
              <a:rPr lang="en-US" altLang="zh-CN" b="1" dirty="0" smtClean="0">
                <a:latin typeface="+mn-ea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83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ym typeface="微软雅黑" panose="020B0503020204020204" pitchFamily="34" charset="-122"/>
              </a:rPr>
              <a:t>SpringCloud</a:t>
            </a:r>
            <a:r>
              <a:rPr lang="zh-CN" altLang="en-US" dirty="0" smtClean="0">
                <a:sym typeface="微软雅黑" panose="020B0503020204020204" pitchFamily="34" charset="-122"/>
              </a:rPr>
              <a:t>的简介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8542" y="1844824"/>
            <a:ext cx="9154253" cy="4196539"/>
          </a:xfrm>
        </p:spPr>
        <p:txBody>
          <a:bodyPr>
            <a:normAutofit/>
          </a:bodyPr>
          <a:lstStyle/>
          <a:p>
            <a:pPr marL="1600200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projects.spring.io/spring-cloud/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（官网）</a:t>
            </a:r>
            <a:endParaRPr lang="en-US" altLang="zh-CN" dirty="0" smtClean="0"/>
          </a:p>
          <a:p>
            <a:pPr marL="1600200"/>
            <a:r>
              <a:rPr lang="en-US" altLang="zh-CN" dirty="0" smtClean="0">
                <a:hlinkClick r:id="rId3"/>
              </a:rPr>
              <a:t>http://projects.spring.io/spring-cloud/spring-cloud.html</a:t>
            </a:r>
            <a:r>
              <a:rPr lang="zh-CN" altLang="en-US" dirty="0" smtClean="0"/>
              <a:t>（官方文档）</a:t>
            </a:r>
            <a:endParaRPr lang="en-US" altLang="zh-CN" dirty="0" smtClean="0"/>
          </a:p>
          <a:p>
            <a:pPr marL="1600200"/>
            <a:r>
              <a:rPr lang="en-US" altLang="zh-CN" dirty="0"/>
              <a:t>spring cloud </a:t>
            </a:r>
            <a:r>
              <a:rPr lang="zh-CN" altLang="en-US" dirty="0"/>
              <a:t>为开发人员提供了快速构建分布式系统的一些工具，包括配置管理、服务发现、断路器、路由、微代理、事件总线、全局锁、决策竞选、分布式会话等等。它运行环境</a:t>
            </a:r>
            <a:r>
              <a:rPr lang="zh-CN" altLang="en-US" dirty="0" smtClean="0"/>
              <a:t>简单。</a:t>
            </a:r>
            <a:r>
              <a:rPr lang="zh-CN" altLang="en-US" dirty="0"/>
              <a:t>另外说明</a:t>
            </a:r>
            <a:r>
              <a:rPr lang="en-US" altLang="zh-CN" dirty="0"/>
              <a:t>spring cloud</a:t>
            </a:r>
            <a:r>
              <a:rPr lang="zh-CN" altLang="en-US" dirty="0"/>
              <a:t>是基于</a:t>
            </a:r>
            <a:r>
              <a:rPr lang="en-US" altLang="zh-CN" dirty="0" err="1"/>
              <a:t>springboot</a:t>
            </a:r>
            <a:r>
              <a:rPr lang="zh-CN" altLang="en-US" dirty="0" smtClean="0"/>
              <a:t>的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7156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ym typeface="微软雅黑" panose="020B0503020204020204" pitchFamily="34" charset="-122"/>
              </a:rPr>
              <a:t>SpringCloud</a:t>
            </a:r>
            <a:r>
              <a:rPr lang="zh-CN" altLang="en-US" dirty="0" smtClean="0">
                <a:sym typeface="微软雅黑" panose="020B0503020204020204" pitchFamily="34" charset="-122"/>
              </a:rPr>
              <a:t>的开发工具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8542" y="1844824"/>
            <a:ext cx="9154253" cy="4196539"/>
          </a:xfrm>
        </p:spPr>
        <p:txBody>
          <a:bodyPr>
            <a:normAutofit/>
          </a:bodyPr>
          <a:lstStyle/>
          <a:p>
            <a:pPr marL="1600200"/>
            <a:r>
              <a:rPr lang="en-US" altLang="zh-CN" dirty="0" smtClean="0"/>
              <a:t>Eclipse/Idea</a:t>
            </a:r>
          </a:p>
          <a:p>
            <a:pPr marL="1600200"/>
            <a:r>
              <a:rPr lang="en-US" altLang="zh-CN" dirty="0" err="1" smtClean="0"/>
              <a:t>Gradle</a:t>
            </a:r>
            <a:endParaRPr lang="en-US" altLang="zh-CN" dirty="0" smtClean="0"/>
          </a:p>
          <a:p>
            <a:pPr marL="1600200"/>
            <a:r>
              <a:rPr lang="en-US" altLang="zh-CN" dirty="0"/>
              <a:t>Spring Tool </a:t>
            </a:r>
            <a:r>
              <a:rPr lang="en-US" altLang="zh-CN" dirty="0" smtClean="0"/>
              <a:t>Suite</a:t>
            </a:r>
          </a:p>
          <a:p>
            <a:pPr marL="1600200"/>
            <a:endParaRPr lang="en-US" altLang="zh-CN" dirty="0"/>
          </a:p>
          <a:p>
            <a:pPr marL="16002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31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ym typeface="微软雅黑" panose="020B0503020204020204" pitchFamily="34" charset="-122"/>
              </a:rPr>
              <a:t>SpringCloud</a:t>
            </a:r>
            <a:r>
              <a:rPr lang="zh-CN" altLang="en-US" dirty="0" smtClean="0">
                <a:sym typeface="微软雅黑" panose="020B0503020204020204" pitchFamily="34" charset="-122"/>
              </a:rPr>
              <a:t>组件有哪些</a:t>
            </a:r>
            <a:r>
              <a:rPr lang="en-US" altLang="zh-CN" dirty="0" smtClean="0">
                <a:sym typeface="微软雅黑" panose="020B0503020204020204" pitchFamily="34" charset="-122"/>
              </a:rPr>
              <a:t>?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6554" y="1808820"/>
            <a:ext cx="9046241" cy="4232543"/>
          </a:xfrm>
        </p:spPr>
        <p:txBody>
          <a:bodyPr>
            <a:normAutofit/>
          </a:bodyPr>
          <a:lstStyle/>
          <a:p>
            <a:pPr marL="1600200"/>
            <a:r>
              <a:rPr lang="zh-CN" altLang="en-US" sz="2600" dirty="0"/>
              <a:t> 服务的注册与</a:t>
            </a:r>
            <a:r>
              <a:rPr lang="zh-CN" altLang="en-US" sz="2600" dirty="0" smtClean="0"/>
              <a:t>发现 </a:t>
            </a:r>
            <a:r>
              <a:rPr lang="en-US" altLang="zh-CN" sz="2600" dirty="0"/>
              <a:t>(</a:t>
            </a:r>
            <a:r>
              <a:rPr lang="en-US" altLang="zh-CN" sz="2600" dirty="0" smtClean="0"/>
              <a:t>Eureka)</a:t>
            </a:r>
          </a:p>
          <a:p>
            <a:pPr marL="1600200"/>
            <a:r>
              <a:rPr lang="zh-CN" altLang="en-US" sz="2600" dirty="0" smtClean="0"/>
              <a:t> 服务</a:t>
            </a:r>
            <a:r>
              <a:rPr lang="zh-CN" altLang="en-US" sz="2600" dirty="0"/>
              <a:t>消费者（</a:t>
            </a:r>
            <a:r>
              <a:rPr lang="en-US" altLang="zh-CN" sz="2600" dirty="0" err="1" smtClean="0"/>
              <a:t>rest+ribbon</a:t>
            </a:r>
            <a:r>
              <a:rPr lang="en-US" altLang="zh-CN" sz="2600" dirty="0" smtClean="0"/>
              <a:t>/Feign </a:t>
            </a:r>
            <a:r>
              <a:rPr lang="zh-CN" altLang="en-US" sz="2600" dirty="0" smtClean="0"/>
              <a:t>）</a:t>
            </a:r>
            <a:endParaRPr lang="en-US" altLang="zh-CN" sz="2600" dirty="0" smtClean="0"/>
          </a:p>
          <a:p>
            <a:pPr marL="1600200"/>
            <a:r>
              <a:rPr lang="zh-CN" altLang="en-US" sz="2600" dirty="0" smtClean="0"/>
              <a:t> 断路器</a:t>
            </a:r>
            <a:r>
              <a:rPr lang="zh-CN" altLang="en-US" sz="2600" dirty="0"/>
              <a:t>（</a:t>
            </a:r>
            <a:r>
              <a:rPr lang="en-US" altLang="zh-CN" sz="2600" dirty="0" err="1"/>
              <a:t>Hystrix</a:t>
            </a:r>
            <a:r>
              <a:rPr lang="zh-CN" altLang="en-US" sz="2600" dirty="0" smtClean="0"/>
              <a:t>）</a:t>
            </a:r>
            <a:endParaRPr lang="en-US" altLang="zh-CN" sz="2600" dirty="0" smtClean="0"/>
          </a:p>
          <a:p>
            <a:pPr marL="1600200"/>
            <a:r>
              <a:rPr lang="zh-CN" altLang="en-US" sz="2600" dirty="0" smtClean="0"/>
              <a:t> 路由</a:t>
            </a:r>
            <a:r>
              <a:rPr lang="zh-CN" altLang="en-US" sz="2600" dirty="0"/>
              <a:t>网关</a:t>
            </a:r>
            <a:r>
              <a:rPr lang="en-US" altLang="zh-CN" sz="2600" dirty="0"/>
              <a:t>(</a:t>
            </a:r>
            <a:r>
              <a:rPr lang="en-US" altLang="zh-CN" sz="2600" dirty="0" err="1"/>
              <a:t>zuul</a:t>
            </a:r>
            <a:r>
              <a:rPr lang="en-US" altLang="zh-CN" sz="2600" dirty="0" smtClean="0"/>
              <a:t>)</a:t>
            </a:r>
          </a:p>
          <a:p>
            <a:pPr marL="1600200"/>
            <a:r>
              <a:rPr lang="zh-CN" altLang="en-US" sz="2600" dirty="0" smtClean="0"/>
              <a:t> 分布式</a:t>
            </a:r>
            <a:r>
              <a:rPr lang="zh-CN" altLang="en-US" sz="2600" dirty="0"/>
              <a:t>配置中心</a:t>
            </a:r>
            <a:r>
              <a:rPr lang="en-US" altLang="zh-CN" sz="2600" dirty="0"/>
              <a:t>(Spring Cloud </a:t>
            </a:r>
            <a:r>
              <a:rPr lang="en-US" altLang="zh-CN" sz="2600" dirty="0" err="1"/>
              <a:t>Config</a:t>
            </a:r>
            <a:r>
              <a:rPr lang="en-US" altLang="zh-CN" sz="2600" dirty="0" smtClean="0"/>
              <a:t>)</a:t>
            </a:r>
          </a:p>
          <a:p>
            <a:pPr marL="1600200"/>
            <a:r>
              <a:rPr lang="zh-CN" altLang="en-US" sz="2600" dirty="0" smtClean="0"/>
              <a:t> 消息</a:t>
            </a:r>
            <a:r>
              <a:rPr lang="zh-CN" altLang="en-US" sz="2600" dirty="0"/>
              <a:t>总线</a:t>
            </a:r>
            <a:r>
              <a:rPr lang="en-US" altLang="zh-CN" sz="2600" dirty="0"/>
              <a:t>(Spring Cloud Bus</a:t>
            </a:r>
            <a:r>
              <a:rPr lang="en-US" altLang="zh-CN" sz="2600" dirty="0" smtClean="0"/>
              <a:t>)</a:t>
            </a:r>
          </a:p>
          <a:p>
            <a:pPr marL="1600200"/>
            <a:r>
              <a:rPr lang="zh-CN" altLang="en-US" sz="2600" dirty="0" smtClean="0"/>
              <a:t> 服务</a:t>
            </a:r>
            <a:r>
              <a:rPr lang="zh-CN" altLang="en-US" sz="2600" dirty="0"/>
              <a:t>链路追踪</a:t>
            </a:r>
            <a:r>
              <a:rPr lang="en-US" altLang="zh-CN" sz="2600" dirty="0"/>
              <a:t>(Spring Cloud Sleuth</a:t>
            </a:r>
            <a:r>
              <a:rPr lang="en-US" altLang="zh-CN" sz="2600" dirty="0" smtClean="0"/>
              <a:t>)</a:t>
            </a:r>
          </a:p>
          <a:p>
            <a:pPr marL="1600200"/>
            <a:r>
              <a:rPr lang="zh-CN" altLang="en-US" sz="2600" dirty="0" smtClean="0"/>
              <a:t> 。。。</a:t>
            </a:r>
            <a:endParaRPr lang="en-US" altLang="zh-CN" sz="2600" dirty="0" smtClean="0"/>
          </a:p>
          <a:p>
            <a:pPr marL="1600200"/>
            <a:endParaRPr lang="en-US" altLang="zh-CN" dirty="0" smtClean="0"/>
          </a:p>
          <a:p>
            <a:pPr marL="1600200"/>
            <a:endParaRPr lang="en-US" altLang="zh-CN" dirty="0" smtClean="0"/>
          </a:p>
          <a:p>
            <a:pPr marL="1371600" indent="0">
              <a:buNone/>
            </a:pPr>
            <a:endParaRPr lang="en-US" altLang="zh-CN" dirty="0" smtClean="0"/>
          </a:p>
          <a:p>
            <a:pPr marL="1600200"/>
            <a:endParaRPr lang="en-US" altLang="zh-CN" dirty="0"/>
          </a:p>
          <a:p>
            <a:pPr marL="16002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65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582" y="12648"/>
            <a:ext cx="8595549" cy="1525736"/>
          </a:xfrm>
        </p:spPr>
        <p:txBody>
          <a:bodyPr/>
          <a:lstStyle/>
          <a:p>
            <a:r>
              <a:rPr lang="en-US" altLang="zh-CN" dirty="0"/>
              <a:t>Eureka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46" y="2289237"/>
            <a:ext cx="5085984" cy="36913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166" y="2289237"/>
            <a:ext cx="5318850" cy="369133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414686" y="1282897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Verdana" panose="020B0604030504040204" pitchFamily="34" charset="0"/>
              </a:rPr>
              <a:t>创建存在调用关系的微服务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6275226" y="1271625"/>
            <a:ext cx="3948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Verdana" panose="020B0604030504040204" pitchFamily="34" charset="0"/>
              </a:rPr>
              <a:t>使用</a:t>
            </a:r>
            <a:r>
              <a:rPr lang="en-US" altLang="zh-CN" b="1" dirty="0" smtClean="0">
                <a:latin typeface="Verdana" panose="020B0604030504040204" pitchFamily="34" charset="0"/>
              </a:rPr>
              <a:t>Eureka</a:t>
            </a:r>
            <a:r>
              <a:rPr lang="zh-CN" altLang="en-US" b="1" dirty="0" smtClean="0">
                <a:latin typeface="Verdana" panose="020B0604030504040204" pitchFamily="34" charset="0"/>
              </a:rPr>
              <a:t>实现服务注册与发现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5743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1420" y="188640"/>
            <a:ext cx="10514231" cy="1325562"/>
          </a:xfrm>
        </p:spPr>
        <p:txBody>
          <a:bodyPr/>
          <a:lstStyle/>
          <a:p>
            <a:r>
              <a:rPr lang="zh-CN" altLang="en-US" dirty="0" smtClean="0"/>
              <a:t>客户端负载均衡</a:t>
            </a:r>
            <a:r>
              <a:rPr lang="en-US" altLang="zh-CN" dirty="0" smtClean="0"/>
              <a:t>Ribbon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50" y="1529833"/>
            <a:ext cx="8141576" cy="459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1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声明式的</a:t>
            </a:r>
            <a:r>
              <a:rPr lang="en-US" altLang="zh-CN" dirty="0" smtClean="0"/>
              <a:t>HTTP Client </a:t>
            </a:r>
            <a:r>
              <a:rPr lang="en-US" altLang="zh-CN" dirty="0"/>
              <a:t>F</a:t>
            </a:r>
            <a:r>
              <a:rPr lang="en-US" altLang="zh-CN" dirty="0" smtClean="0"/>
              <a:t>eign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/>
              <a:t>如果构造的</a:t>
            </a:r>
            <a:r>
              <a:rPr lang="en-US" altLang="zh-CN" sz="2400" b="1" dirty="0"/>
              <a:t>URL</a:t>
            </a:r>
            <a:r>
              <a:rPr lang="zh-CN" altLang="en-US" sz="2400" b="1" dirty="0"/>
              <a:t>是：</a:t>
            </a:r>
          </a:p>
          <a:p>
            <a:r>
              <a:rPr lang="en-US" altLang="zh-CN" sz="2400" b="0" dirty="0"/>
              <a:t>https://www.baidu.com/s?ie=utf-8&amp;f=8&amp;rsv_bp=0&amp;rsv_idx=1&amp;tn=baidu&amp;wd=a&amp;rsv_pq=f6979d4300002345&amp;rsv_t=446dYzzGumwp9r132%2BoNxNq4Ht0Dy%2F0tJaCJvOXeRxJhqVMEeAYe194xKHo&amp;rqlang=cn&amp;rsv_enter=1&amp;rsv_sug3=1&amp;rsv_sug1=1&amp;rsv_sug7=100&amp;rsv_sug2=0&amp;inputT=382&amp;rsv_sug4=382</a:t>
            </a:r>
          </a:p>
          <a:p>
            <a:r>
              <a:rPr lang="zh-CN" altLang="en-US" sz="2400" b="1" dirty="0"/>
              <a:t>怎么办？</a:t>
            </a:r>
          </a:p>
        </p:txBody>
      </p:sp>
    </p:spTree>
    <p:extLst>
      <p:ext uri="{BB962C8B-B14F-4D97-AF65-F5344CB8AC3E}">
        <p14:creationId xmlns:p14="http://schemas.microsoft.com/office/powerpoint/2010/main" val="231324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微服务容错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826" y="1700843"/>
            <a:ext cx="7560840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2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2598" y="8879"/>
            <a:ext cx="10514231" cy="1325562"/>
          </a:xfrm>
        </p:spPr>
        <p:txBody>
          <a:bodyPr/>
          <a:lstStyle/>
          <a:p>
            <a:r>
              <a:rPr lang="zh-CN" altLang="en-US" dirty="0" smtClean="0">
                <a:sym typeface="微软雅黑" panose="020B0503020204020204" pitchFamily="34" charset="-122"/>
              </a:rPr>
              <a:t>实现容错的方案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268760"/>
            <a:ext cx="12107874" cy="558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en-US" altLang="zh-CN" sz="2400" dirty="0"/>
              <a:t>.</a:t>
            </a:r>
            <a:r>
              <a:rPr lang="zh-CN" altLang="en-US" b="1" dirty="0" smtClean="0"/>
              <a:t>为请求</a:t>
            </a:r>
            <a:r>
              <a:rPr lang="zh-CN" altLang="en-US" b="1" dirty="0"/>
              <a:t>设置</a:t>
            </a:r>
            <a:r>
              <a:rPr lang="zh-CN" altLang="en-US" b="1" dirty="0" smtClean="0"/>
              <a:t>超时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2400" dirty="0"/>
              <a:t>通过网络请求其他服务时，都必须设置超时。正常情况下，一个远程调用一般在几十毫秒内就能得到响应了。如果依赖的服务不可用，或者网络有问题，响应时间将会变得很长（几十秒）</a:t>
            </a:r>
            <a:r>
              <a:rPr lang="zh-CN" altLang="en-US" sz="2400" dirty="0" smtClean="0"/>
              <a:t>。通常</a:t>
            </a:r>
            <a:r>
              <a:rPr lang="zh-CN" altLang="en-US" sz="2400" dirty="0"/>
              <a:t>情况下，一次远程调用对应着一个线程</a:t>
            </a:r>
            <a:r>
              <a:rPr lang="en-US" altLang="zh-CN" sz="2400" dirty="0"/>
              <a:t>/</a:t>
            </a:r>
            <a:r>
              <a:rPr lang="zh-CN" altLang="en-US" sz="2400" dirty="0"/>
              <a:t>进程。如果响应太慢，这个线程</a:t>
            </a:r>
            <a:r>
              <a:rPr lang="en-US" altLang="zh-CN" sz="2400" dirty="0"/>
              <a:t>/</a:t>
            </a:r>
            <a:r>
              <a:rPr lang="zh-CN" altLang="en-US" sz="2400" dirty="0"/>
              <a:t>进程就得不到释放。而线程</a:t>
            </a:r>
            <a:r>
              <a:rPr lang="en-US" altLang="zh-CN" sz="2400" dirty="0"/>
              <a:t>/</a:t>
            </a:r>
            <a:r>
              <a:rPr lang="zh-CN" altLang="en-US" sz="2400" dirty="0"/>
              <a:t>进程又对应着系统资源，如果得不到释放的线程</a:t>
            </a:r>
            <a:r>
              <a:rPr lang="en-US" altLang="zh-CN" sz="2400" dirty="0"/>
              <a:t>/</a:t>
            </a:r>
            <a:r>
              <a:rPr lang="zh-CN" altLang="en-US" sz="2400" dirty="0"/>
              <a:t>进程越积越多，服务资源就会被耗尽，从而导致服务不可用。</a:t>
            </a:r>
          </a:p>
          <a:p>
            <a:pPr marL="0" indent="0">
              <a:buNone/>
            </a:pPr>
            <a:r>
              <a:rPr lang="zh-CN" altLang="en-US" sz="2400" dirty="0"/>
              <a:t>因此，必须为每个请求设置超时，让资源尽快地得到释放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b="1" dirty="0" smtClean="0"/>
              <a:t>使用断路器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894" y="4221088"/>
            <a:ext cx="4761905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2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en-US" altLang="zh-CN" b="1" dirty="0" err="1"/>
              <a:t>Hystrix</a:t>
            </a:r>
            <a:r>
              <a:rPr lang="en-US" altLang="zh-CN" b="1" dirty="0"/>
              <a:t> </a:t>
            </a:r>
            <a:r>
              <a:rPr lang="en-US" altLang="zh-CN" b="1" dirty="0" smtClean="0"/>
              <a:t>Dashboard/Turbine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1388805" y="1952836"/>
            <a:ext cx="9426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b="1" i="0" dirty="0" smtClean="0">
                <a:solidFill>
                  <a:srgbClr val="333333"/>
                </a:solidFill>
                <a:effectLst/>
                <a:latin typeface="SF Pro Display"/>
              </a:rPr>
              <a:t>在微服务架构中</a:t>
            </a:r>
            <a:r>
              <a:rPr lang="zh-CN" altLang="en-US" b="1" dirty="0"/>
              <a:t>为例保证程序的可用性，防止程序出错导致网络</a:t>
            </a:r>
            <a:r>
              <a:rPr lang="zh-CN" altLang="en-US" b="1" dirty="0" smtClean="0"/>
              <a:t>阻塞</a:t>
            </a:r>
            <a:r>
              <a:rPr lang="zh-CN" altLang="en-US" b="1" dirty="0"/>
              <a:t>出现了断路器模型。断路器的状况反应了一个程序的可用性和健壮性，它是一个重要指标</a:t>
            </a:r>
            <a:endParaRPr lang="en-US" altLang="zh-CN" b="1" i="0" dirty="0">
              <a:solidFill>
                <a:srgbClr val="333333"/>
              </a:solidFill>
              <a:effectLst/>
              <a:latin typeface="SF Pro Display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0650" y="1452747"/>
            <a:ext cx="1222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Dashboard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6096" y="3537012"/>
            <a:ext cx="91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Turbine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72154" y="4330766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当</a:t>
            </a:r>
            <a:r>
              <a:rPr lang="zh-CN" altLang="en-US" b="1" dirty="0"/>
              <a:t>我们有很多个服务的</a:t>
            </a:r>
            <a:r>
              <a:rPr lang="zh-CN" altLang="en-US" b="1" dirty="0" smtClean="0"/>
              <a:t>时候应该怎么办？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2311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782" y="1196752"/>
            <a:ext cx="7380820" cy="4543157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5017" y="260648"/>
            <a:ext cx="10514231" cy="1430674"/>
          </a:xfrm>
        </p:spPr>
        <p:txBody>
          <a:bodyPr/>
          <a:lstStyle/>
          <a:p>
            <a:r>
              <a:rPr lang="en-US" altLang="zh-CN" dirty="0" smtClean="0"/>
              <a:t>Spring Cloud 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分布式配置中心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66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ym typeface="微软雅黑" panose="020B0503020204020204" pitchFamily="34" charset="-122"/>
              </a:rPr>
              <a:t>微服务Why</a:t>
            </a:r>
            <a:r>
              <a:rPr lang="en-US" altLang="zh-CN" dirty="0" smtClean="0">
                <a:sym typeface="微软雅黑" panose="020B0503020204020204" pitchFamily="34" charset="-122"/>
              </a:rPr>
              <a:t>?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微服务是什么？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微服务解决了什么问题？</a:t>
            </a:r>
          </a:p>
          <a:p>
            <a:r>
              <a:rPr lang="zh-CN" altLang="en-US" sz="2800" b="1" dirty="0" smtClean="0"/>
              <a:t>微服务有什么特点</a:t>
            </a:r>
            <a:r>
              <a:rPr lang="zh-CN" altLang="en-US" sz="2800" b="1" dirty="0" smtClean="0"/>
              <a:t>？</a:t>
            </a:r>
            <a:endParaRPr lang="en-US" altLang="zh-CN" sz="2800" b="1" dirty="0" smtClean="0"/>
          </a:p>
          <a:p>
            <a:r>
              <a:rPr lang="zh-CN" altLang="en-US" b="1" dirty="0" smtClean="0"/>
              <a:t>用什么开发微服务</a:t>
            </a:r>
            <a:endParaRPr lang="zh-CN" altLang="en-US" sz="2800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698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50590" y="116632"/>
            <a:ext cx="10514231" cy="1430674"/>
          </a:xfrm>
        </p:spPr>
        <p:txBody>
          <a:bodyPr/>
          <a:lstStyle/>
          <a:p>
            <a:r>
              <a:rPr lang="en-US" altLang="zh-CN" dirty="0" smtClean="0"/>
              <a:t>Spring Cloud </a:t>
            </a:r>
            <a:r>
              <a:rPr lang="en-US" altLang="zh-CN" dirty="0"/>
              <a:t>B</a:t>
            </a:r>
            <a:r>
              <a:rPr lang="en-US" altLang="zh-CN" dirty="0" smtClean="0"/>
              <a:t>us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38" y="1304764"/>
            <a:ext cx="7342857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45018" y="1691322"/>
            <a:ext cx="82958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/>
              <a:t>Zuul</a:t>
            </a:r>
            <a:r>
              <a:rPr lang="zh-CN" altLang="en-US" sz="3200" b="1" dirty="0"/>
              <a:t>的主要功能是路由转发和过滤器。路由功能是微服务的一部分，</a:t>
            </a:r>
            <a:r>
              <a:rPr lang="zh-CN" altLang="en-US" sz="3200" b="1" dirty="0" smtClean="0"/>
              <a:t>比如／</a:t>
            </a:r>
            <a:r>
              <a:rPr lang="en-US" altLang="zh-CN" sz="3200" b="1" dirty="0" err="1" smtClean="0"/>
              <a:t>api</a:t>
            </a:r>
            <a:r>
              <a:rPr lang="en-US" altLang="zh-CN" sz="3200" b="1" dirty="0" smtClean="0"/>
              <a:t>/user()</a:t>
            </a:r>
            <a:r>
              <a:rPr lang="zh-CN" altLang="en-US" sz="3200" b="1" dirty="0" smtClean="0"/>
              <a:t>转发</a:t>
            </a:r>
            <a:r>
              <a:rPr lang="zh-CN" altLang="en-US" sz="3200" b="1" dirty="0"/>
              <a:t>到到</a:t>
            </a:r>
            <a:r>
              <a:rPr lang="en-US" altLang="zh-CN" sz="3200" b="1" dirty="0"/>
              <a:t>user</a:t>
            </a:r>
            <a:r>
              <a:rPr lang="zh-CN" altLang="en-US" sz="3200" b="1" dirty="0"/>
              <a:t>服务，</a:t>
            </a:r>
            <a:r>
              <a:rPr lang="en-US" altLang="zh-CN" sz="3200" b="1" dirty="0"/>
              <a:t>/</a:t>
            </a:r>
            <a:r>
              <a:rPr lang="en-US" altLang="zh-CN" sz="3200" b="1" dirty="0" err="1" smtClean="0"/>
              <a:t>api</a:t>
            </a:r>
            <a:r>
              <a:rPr lang="en-US" altLang="zh-CN" sz="3200" b="1" dirty="0" smtClean="0"/>
              <a:t>/movie</a:t>
            </a:r>
            <a:r>
              <a:rPr lang="zh-CN" altLang="en-US" sz="3200" b="1" dirty="0" smtClean="0"/>
              <a:t>转发</a:t>
            </a:r>
            <a:r>
              <a:rPr lang="zh-CN" altLang="en-US" sz="3200" b="1" dirty="0"/>
              <a:t>到</a:t>
            </a:r>
            <a:r>
              <a:rPr lang="zh-CN" altLang="en-US" sz="3200" b="1" dirty="0" smtClean="0"/>
              <a:t>到</a:t>
            </a:r>
            <a:r>
              <a:rPr lang="en-US" altLang="zh-CN" sz="3200" b="1" dirty="0" smtClean="0"/>
              <a:t>movie</a:t>
            </a:r>
            <a:r>
              <a:rPr lang="zh-CN" altLang="en-US" sz="3200" b="1" dirty="0" smtClean="0"/>
              <a:t>服务</a:t>
            </a:r>
            <a:r>
              <a:rPr lang="zh-CN" altLang="en-US" sz="3200" b="1" dirty="0"/>
              <a:t>。</a:t>
            </a:r>
            <a:r>
              <a:rPr lang="en-US" altLang="zh-CN" sz="3200" b="1" dirty="0" err="1"/>
              <a:t>zuul</a:t>
            </a:r>
            <a:r>
              <a:rPr lang="zh-CN" altLang="en-US" sz="3200" b="1" dirty="0"/>
              <a:t>默认和</a:t>
            </a:r>
            <a:r>
              <a:rPr lang="en-US" altLang="zh-CN" sz="3200" b="1" dirty="0"/>
              <a:t>Ribbon</a:t>
            </a:r>
            <a:r>
              <a:rPr lang="zh-CN" altLang="en-US" sz="3200" b="1" dirty="0"/>
              <a:t>结合实现了负载均衡的功能。</a:t>
            </a:r>
          </a:p>
        </p:txBody>
      </p:sp>
    </p:spTree>
    <p:extLst>
      <p:ext uri="{BB962C8B-B14F-4D97-AF65-F5344CB8AC3E}">
        <p14:creationId xmlns:p14="http://schemas.microsoft.com/office/powerpoint/2010/main" val="295563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50590" y="116632"/>
            <a:ext cx="10514231" cy="1430674"/>
          </a:xfrm>
        </p:spPr>
        <p:txBody>
          <a:bodyPr/>
          <a:lstStyle/>
          <a:p>
            <a:pPr latinLnBrk="1"/>
            <a:r>
              <a:rPr lang="en-US" altLang="zh-CN" b="1" dirty="0"/>
              <a:t>Spring Cloud </a:t>
            </a:r>
            <a:r>
              <a:rPr lang="en-US" altLang="zh-CN" b="1" dirty="0" smtClean="0"/>
              <a:t>Sleuth</a:t>
            </a:r>
            <a:endParaRPr lang="en-US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766614" y="1664804"/>
            <a:ext cx="9433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F4F4F"/>
                </a:solidFill>
                <a:latin typeface="-apple-system"/>
              </a:rPr>
              <a:t>微服务架构上通过业务来划分服务的，通过</a:t>
            </a:r>
            <a:r>
              <a:rPr lang="en-US" altLang="zh-CN" b="1" dirty="0">
                <a:solidFill>
                  <a:srgbClr val="4F4F4F"/>
                </a:solidFill>
                <a:latin typeface="-apple-system"/>
              </a:rPr>
              <a:t>REST</a:t>
            </a:r>
            <a:r>
              <a:rPr lang="zh-CN" altLang="en-US" b="1" dirty="0">
                <a:solidFill>
                  <a:srgbClr val="4F4F4F"/>
                </a:solidFill>
                <a:latin typeface="-apple-system"/>
              </a:rPr>
              <a:t>调用，对外暴露的一个接口，可能需要很多个服务协同才能完成这个接口功能，如果链路上任何一个服务出现问题或者网络超时，都会形成导致接口调用失败。随着业务的不断扩张，服务之间互相调用会越来越复杂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2550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582" y="116632"/>
            <a:ext cx="10514231" cy="1325562"/>
          </a:xfrm>
        </p:spPr>
        <p:txBody>
          <a:bodyPr/>
          <a:lstStyle/>
          <a:p>
            <a:r>
              <a:rPr lang="en-US" altLang="zh-CN" dirty="0" err="1" smtClean="0">
                <a:sym typeface="微软雅黑" panose="020B0503020204020204" pitchFamily="34" charset="-122"/>
              </a:rPr>
              <a:t>SpringCloud</a:t>
            </a:r>
            <a:r>
              <a:rPr lang="zh-CN" altLang="en-US" dirty="0" smtClean="0">
                <a:sym typeface="微软雅黑" panose="020B0503020204020204" pitchFamily="34" charset="-122"/>
              </a:rPr>
              <a:t>架构图</a:t>
            </a:r>
            <a:endParaRPr lang="zh-CN" altLang="en-US" dirty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114" y="1137811"/>
            <a:ext cx="8249561" cy="532765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564675" y="1130889"/>
            <a:ext cx="325516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其中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Eureka</a:t>
            </a:r>
            <a:r>
              <a:rPr lang="zh-CN" alt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负责服务的注册与发现，很好将各服务连接起来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Hystrix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zh-CN" alt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负责监控服务之间的调用情况，连续多次失败进行熔断保护。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Hystrix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dashboard,Turbine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zh-CN" alt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负责监控 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Hystrix</a:t>
            </a:r>
            <a:r>
              <a:rPr lang="zh-CN" alt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的熔断情况，并给予图形化的展示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Spring Cloud 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Config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zh-CN" alt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提供了统一的配置中心服务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当配置文件发生变化的时候，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Spring Cloud Bus </a:t>
            </a:r>
            <a:r>
              <a:rPr lang="zh-CN" alt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负责通知各服务去获取最新的配置信息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所有对外的请求和服务，我们都通过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Zuul</a:t>
            </a:r>
            <a:r>
              <a:rPr lang="zh-CN" alt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来进行转发，起到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API</a:t>
            </a:r>
            <a:r>
              <a:rPr lang="zh-CN" alt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网关的作用</a:t>
            </a:r>
            <a:endParaRPr lang="zh-CN" altLang="en-US" b="1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9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3"/>
          <p:cNvSpPr txBox="1">
            <a:spLocks noChangeArrowheads="1"/>
          </p:cNvSpPr>
          <p:nvPr/>
        </p:nvSpPr>
        <p:spPr bwMode="auto">
          <a:xfrm>
            <a:off x="609521" y="4533900"/>
            <a:ext cx="11072958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fontAlgn="base">
              <a:spcBef>
                <a:spcPct val="30000"/>
              </a:spcBef>
              <a:spcAft>
                <a:spcPct val="10000"/>
              </a:spcAft>
              <a:buClr>
                <a:srgbClr val="376092"/>
              </a:buClr>
              <a:buSzPct val="70000"/>
              <a:buFont typeface="Wingdings" pitchFamily="2" charset="2"/>
              <a:buNone/>
            </a:pPr>
            <a:endParaRPr lang="zh-CN" altLang="en-US" sz="2200" dirty="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28679" name="Picture 5" descr="BD0666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744" y="457200"/>
            <a:ext cx="2336496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超大LOGO全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890" y="4164711"/>
            <a:ext cx="4032487" cy="73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4583038" y="908720"/>
            <a:ext cx="162018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                                            </a:t>
            </a:r>
            <a:r>
              <a:rPr lang="zh-CN" altLang="en-US" sz="4400" b="1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谢谢</a:t>
            </a:r>
            <a:endParaRPr lang="zh-CN" altLang="en-US" b="1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24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ym typeface="微软雅黑" panose="020B0503020204020204" pitchFamily="34" charset="-122"/>
              </a:rPr>
              <a:t>架构的</a:t>
            </a:r>
            <a:r>
              <a:rPr lang="zh-CN" altLang="en-US" dirty="0" smtClean="0">
                <a:sym typeface="微软雅黑" panose="020B0503020204020204" pitchFamily="34" charset="-122"/>
              </a:rPr>
              <a:t>发展史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54546" y="1930400"/>
            <a:ext cx="9118249" cy="4110963"/>
          </a:xfrm>
        </p:spPr>
        <p:txBody>
          <a:bodyPr>
            <a:normAutofit/>
          </a:bodyPr>
          <a:lstStyle/>
          <a:p>
            <a:pPr marL="1600200"/>
            <a:r>
              <a:rPr lang="zh-CN" altLang="en-US" sz="2800" b="1" dirty="0"/>
              <a:t>单体架构</a:t>
            </a:r>
          </a:p>
          <a:p>
            <a:pPr marL="1600200"/>
            <a:r>
              <a:rPr lang="zh-CN" altLang="en-US" sz="2800" b="1" dirty="0"/>
              <a:t>SOA</a:t>
            </a:r>
          </a:p>
          <a:p>
            <a:pPr marL="1600200"/>
            <a:r>
              <a:rPr lang="zh-CN" altLang="en-US" sz="2800" b="1" dirty="0"/>
              <a:t>微</a:t>
            </a:r>
            <a:r>
              <a:rPr lang="zh-CN" altLang="en-US" sz="2800" b="1" dirty="0" smtClean="0"/>
              <a:t>服务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804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ym typeface="微软雅黑" panose="020B0503020204020204" pitchFamily="34" charset="-122"/>
              </a:rPr>
              <a:t>单体架构是什么</a:t>
            </a:r>
            <a:r>
              <a:rPr lang="en-US" altLang="zh-CN" dirty="0" smtClean="0">
                <a:sym typeface="微软雅黑" panose="020B0503020204020204" pitchFamily="34" charset="-122"/>
              </a:rPr>
              <a:t>?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-402539" y="1632626"/>
            <a:ext cx="5263276" cy="4408735"/>
          </a:xfrm>
        </p:spPr>
        <p:txBody>
          <a:bodyPr>
            <a:noAutofit/>
          </a:bodyPr>
          <a:lstStyle/>
          <a:p>
            <a:pPr marL="1600200"/>
            <a:r>
              <a:rPr lang="zh-CN" altLang="en-US" sz="2400" b="1" dirty="0"/>
              <a:t>一个归档包包含了应用所有功能的应用程序， 我们通常称之为单体应用。 </a:t>
            </a:r>
          </a:p>
          <a:p>
            <a:pPr marL="1600200"/>
            <a:r>
              <a:rPr lang="zh-CN" altLang="en-US" sz="2400" b="1" dirty="0"/>
              <a:t>架构单体应用的架构风格， 我们称之为单体架构， 这是一种比较传统的架构风格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1600200"/>
            <a:r>
              <a:rPr lang="zh-CN" altLang="en-US" sz="2400" b="1" dirty="0"/>
              <a:t>最常使用到的开发框架</a:t>
            </a:r>
            <a:r>
              <a:rPr lang="zh-CN" altLang="en-US" sz="2400" b="1" dirty="0" smtClean="0"/>
              <a:t>就是</a:t>
            </a:r>
            <a:r>
              <a:rPr lang="en-US" altLang="zh-CN" sz="2400" b="1" dirty="0" smtClean="0"/>
              <a:t>Struts/</a:t>
            </a:r>
            <a:r>
              <a:rPr lang="en-US" altLang="zh-CN" sz="2400" b="1" dirty="0" err="1" smtClean="0"/>
              <a:t>springMvc+Spring+Hibernate</a:t>
            </a:r>
            <a:r>
              <a:rPr lang="en-US" altLang="zh-CN" sz="2400" b="1" dirty="0" smtClean="0"/>
              <a:t>/</a:t>
            </a:r>
            <a:r>
              <a:rPr lang="en-US" altLang="zh-CN" sz="2400" b="1" dirty="0" err="1" smtClean="0"/>
              <a:t>Mybatis</a:t>
            </a:r>
            <a:endParaRPr lang="zh-CN" altLang="en-US" sz="2400" b="1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982255" y="1632626"/>
            <a:ext cx="5370325" cy="440708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单体</a:t>
            </a:r>
            <a:r>
              <a:rPr lang="zh-CN" altLang="en-US" b="1" dirty="0" smtClean="0"/>
              <a:t>架构架构图</a:t>
            </a:r>
            <a:endParaRPr lang="zh-CN" altLang="en-US" b="1" dirty="0"/>
          </a:p>
        </p:txBody>
      </p:sp>
      <p:pic>
        <p:nvPicPr>
          <p:cNvPr id="4" name="图片占位符 10"/>
          <p:cNvPicPr>
            <a:picLocks noGrp="1"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" r="26"/>
          <a:stretch>
            <a:fillRect/>
          </a:stretch>
        </p:blipFill>
        <p:spPr bwMode="auto">
          <a:xfrm>
            <a:off x="5730991" y="2475313"/>
            <a:ext cx="4621589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077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6574" y="609600"/>
            <a:ext cx="8866221" cy="1320800"/>
          </a:xfrm>
        </p:spPr>
        <p:txBody>
          <a:bodyPr/>
          <a:lstStyle/>
          <a:p>
            <a:r>
              <a:rPr lang="en-US" altLang="zh-CN" dirty="0" err="1" smtClean="0">
                <a:sym typeface="微软雅黑" panose="020B0503020204020204" pitchFamily="34" charset="-122"/>
              </a:rPr>
              <a:t>单体架构存在的缺点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772816"/>
            <a:ext cx="9272795" cy="4268547"/>
          </a:xfrm>
        </p:spPr>
        <p:txBody>
          <a:bodyPr/>
          <a:lstStyle/>
          <a:p>
            <a:pPr marL="1600200">
              <a:lnSpc>
                <a:spcPct val="90000"/>
              </a:lnSpc>
            </a:pPr>
            <a:r>
              <a:rPr lang="zh-CN" altLang="en-US" b="1" dirty="0" smtClean="0"/>
              <a:t>复杂性逐渐变高</a:t>
            </a:r>
            <a:endParaRPr lang="en-US" altLang="zh-CN" b="1" dirty="0" smtClean="0"/>
          </a:p>
          <a:p>
            <a:pPr marL="1600200">
              <a:lnSpc>
                <a:spcPct val="90000"/>
              </a:lnSpc>
            </a:pPr>
            <a:r>
              <a:rPr lang="zh-CN" altLang="en-US" b="1" dirty="0"/>
              <a:t>系统的负重越来越多</a:t>
            </a:r>
            <a:endParaRPr lang="zh-CN" altLang="en-US" b="1" dirty="0" smtClean="0"/>
          </a:p>
          <a:p>
            <a:pPr marL="1600200">
              <a:lnSpc>
                <a:spcPct val="90000"/>
              </a:lnSpc>
            </a:pPr>
            <a:r>
              <a:rPr lang="zh-CN" altLang="en-US" b="1" dirty="0" smtClean="0"/>
              <a:t>部署</a:t>
            </a:r>
            <a:r>
              <a:rPr lang="zh-CN" altLang="en-US" b="1" dirty="0"/>
              <a:t>速度逐渐变慢</a:t>
            </a:r>
          </a:p>
          <a:p>
            <a:pPr marL="1600200">
              <a:lnSpc>
                <a:spcPct val="90000"/>
              </a:lnSpc>
            </a:pPr>
            <a:r>
              <a:rPr lang="zh-CN" altLang="en-US" b="1" dirty="0" smtClean="0"/>
              <a:t>并发</a:t>
            </a:r>
            <a:r>
              <a:rPr lang="zh-CN" altLang="en-US" b="1" dirty="0"/>
              <a:t>能力</a:t>
            </a:r>
            <a:r>
              <a:rPr lang="zh-CN" altLang="en-US" b="1" dirty="0" smtClean="0"/>
              <a:t>有限</a:t>
            </a:r>
            <a:endParaRPr lang="en-US" altLang="zh-CN" b="1" dirty="0" smtClean="0"/>
          </a:p>
          <a:p>
            <a:pPr marL="1600200">
              <a:lnSpc>
                <a:spcPct val="90000"/>
              </a:lnSpc>
            </a:pPr>
            <a:r>
              <a:rPr lang="zh-CN" altLang="en-US" b="1" dirty="0"/>
              <a:t>阻碍技术创新</a:t>
            </a:r>
          </a:p>
          <a:p>
            <a:pPr marL="1600200">
              <a:lnSpc>
                <a:spcPct val="90000"/>
              </a:lnSpc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02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ym typeface="微软雅黑" panose="020B0503020204020204" pitchFamily="34" charset="-122"/>
              </a:rPr>
              <a:t>什么是微服务</a:t>
            </a:r>
            <a:r>
              <a:rPr lang="zh-CN" altLang="en-US" dirty="0" smtClean="0">
                <a:sym typeface="微软雅黑" panose="020B0503020204020204" pitchFamily="34" charset="-122"/>
              </a:rPr>
              <a:t>？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54646" y="1808820"/>
            <a:ext cx="8218149" cy="4232543"/>
          </a:xfrm>
        </p:spPr>
        <p:txBody>
          <a:bodyPr>
            <a:noAutofit/>
          </a:bodyPr>
          <a:lstStyle/>
          <a:p>
            <a:pPr fontAlgn="auto"/>
            <a:r>
              <a:rPr lang="zh-CN" altLang="en-US" sz="2400" b="1" noProof="1"/>
              <a:t>Martin Fowler：简而言之，微服务架构风格这种开发方法，是以开发一组小型服务的方式来开发一个独立的应用系统的。其中每个小型服务都运行在自己的进程中，并经常采用HTTP资源API这样轻量的机制来相互通信。这些服务围绕业务功能进行构建，并能通过全自动的部署机制来进行独立部署。这些微服务可以使用不同的语言来编写，并且可以使用不同的数据存储技术。对这些微服务我们仅做最低限度的集中管理。</a:t>
            </a:r>
          </a:p>
          <a:p>
            <a:pPr fontAlgn="auto"/>
            <a:r>
              <a:rPr lang="zh-CN" altLang="en-US" sz="2400" b="1" noProof="1"/>
              <a:t>来自：http://www.martinfowler.com/articles/microservices.html</a:t>
            </a:r>
          </a:p>
        </p:txBody>
      </p:sp>
    </p:spTree>
    <p:extLst>
      <p:ext uri="{BB962C8B-B14F-4D97-AF65-F5344CB8AC3E}">
        <p14:creationId xmlns:p14="http://schemas.microsoft.com/office/powerpoint/2010/main" val="227724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ym typeface="微软雅黑" panose="020B0503020204020204" pitchFamily="34" charset="-122"/>
              </a:rPr>
              <a:t>微服务具备的特性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772816"/>
            <a:ext cx="9272795" cy="4268547"/>
          </a:xfrm>
        </p:spPr>
        <p:txBody>
          <a:bodyPr>
            <a:noAutofit/>
          </a:bodyPr>
          <a:lstStyle/>
          <a:p>
            <a:pPr marL="1600200"/>
            <a:r>
              <a:rPr lang="zh-CN" altLang="en-US" b="1" dirty="0"/>
              <a:t>1. 每个微服务可独立运行在自己的进程里；</a:t>
            </a:r>
          </a:p>
          <a:p>
            <a:pPr marL="1600200"/>
            <a:r>
              <a:rPr lang="zh-CN" altLang="en-US" b="1" dirty="0"/>
              <a:t>2. 一系列独立运行的微服务共同构建起了整个系统；</a:t>
            </a:r>
          </a:p>
          <a:p>
            <a:pPr marL="1600200"/>
            <a:r>
              <a:rPr lang="zh-CN" altLang="en-US" b="1" dirty="0"/>
              <a:t>3. 每个服务为独立的业务开发，一个微服务一般完成某个特定的功能，比如：订单管理、用户管理等；</a:t>
            </a:r>
          </a:p>
          <a:p>
            <a:pPr marL="1600200"/>
            <a:r>
              <a:rPr lang="zh-CN" altLang="en-US" b="1" dirty="0"/>
              <a:t>4. 微服务之间通过一些轻量的通信机制进行通信，例如通过REST API或者RPC的方式进行调用。</a:t>
            </a:r>
          </a:p>
        </p:txBody>
      </p:sp>
    </p:spTree>
    <p:extLst>
      <p:ext uri="{BB962C8B-B14F-4D97-AF65-F5344CB8AC3E}">
        <p14:creationId xmlns:p14="http://schemas.microsoft.com/office/powerpoint/2010/main" val="269691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43538" y="13818"/>
            <a:ext cx="8595549" cy="1320800"/>
          </a:xfrm>
        </p:spPr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微</a:t>
            </a:r>
            <a:r>
              <a:rPr lang="zh-CN" altLang="en-US" dirty="0" smtClean="0">
                <a:sym typeface="微软雅黑" panose="020B0503020204020204" pitchFamily="34" charset="-122"/>
              </a:rPr>
              <a:t>服务架构的挑战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5565" y="1307420"/>
            <a:ext cx="10456225" cy="5550580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1. </a:t>
            </a:r>
            <a:r>
              <a:rPr lang="zh-CN" altLang="en-US" sz="2400" b="1" dirty="0"/>
              <a:t>运维要求较高 </a:t>
            </a:r>
          </a:p>
          <a:p>
            <a:r>
              <a:rPr lang="zh-CN" altLang="en-US" sz="2400" b="1" dirty="0"/>
              <a:t>更多的服务意味着更多的运维投入。在单体架构中，只需要保证一个应用的正常运行；而在微服务中，需要保证几十甚至几百个服务的正常运行与协作，这给项目的运维带来了很大的挑战。</a:t>
            </a:r>
          </a:p>
          <a:p>
            <a:r>
              <a:rPr lang="en-US" altLang="zh-CN" sz="2400" b="1" dirty="0" smtClean="0"/>
              <a:t>2</a:t>
            </a:r>
            <a:r>
              <a:rPr lang="en-US" altLang="zh-CN" sz="2400" b="1" dirty="0"/>
              <a:t>. </a:t>
            </a:r>
            <a:r>
              <a:rPr lang="zh-CN" altLang="en-US" sz="2400" b="1" dirty="0"/>
              <a:t>分布式固有的复杂性</a:t>
            </a:r>
          </a:p>
          <a:p>
            <a:r>
              <a:rPr lang="zh-CN" altLang="en-US" sz="2400" b="1" dirty="0"/>
              <a:t>使用微服务构建的是分布式系统。对于一个分布式系统，系统容错、网络延迟、分布式事务等都给我们带来了很大的挑战</a:t>
            </a:r>
            <a:r>
              <a:rPr lang="zh-CN" altLang="en-US" sz="2400" b="1" dirty="0" smtClean="0"/>
              <a:t>。 </a:t>
            </a:r>
            <a:endParaRPr lang="zh-CN" altLang="en-US" sz="2400" b="1" dirty="0"/>
          </a:p>
          <a:p>
            <a:r>
              <a:rPr lang="en-US" altLang="zh-CN" sz="2400" b="1" dirty="0"/>
              <a:t>3. </a:t>
            </a:r>
            <a:r>
              <a:rPr lang="zh-CN" altLang="en-US" sz="2400" b="1" dirty="0"/>
              <a:t>接口调整成本高</a:t>
            </a:r>
          </a:p>
          <a:p>
            <a:r>
              <a:rPr lang="zh-CN" altLang="en-US" sz="2400" b="1" dirty="0"/>
              <a:t>微服务之间通过接口进行通信。如果修改某一个微服务的</a:t>
            </a:r>
            <a:r>
              <a:rPr lang="en-US" altLang="zh-CN" sz="2400" b="1" dirty="0"/>
              <a:t>API</a:t>
            </a:r>
            <a:r>
              <a:rPr lang="zh-CN" altLang="en-US" sz="2400" b="1" dirty="0"/>
              <a:t>，可能所有使用了该接口的微服务都需要做调整。</a:t>
            </a:r>
          </a:p>
          <a:p>
            <a:r>
              <a:rPr lang="en-US" altLang="zh-CN" sz="2400" b="1" dirty="0" smtClean="0"/>
              <a:t>4</a:t>
            </a:r>
            <a:r>
              <a:rPr lang="en-US" altLang="zh-CN" sz="2400" b="1" dirty="0"/>
              <a:t>. </a:t>
            </a:r>
            <a:r>
              <a:rPr lang="zh-CN" altLang="en-US" sz="2400" b="1" dirty="0"/>
              <a:t>重复劳动</a:t>
            </a:r>
          </a:p>
          <a:p>
            <a:r>
              <a:rPr lang="zh-CN" altLang="en-US" sz="2400" b="1" dirty="0"/>
              <a:t>很多服务可能都会使用到相同的功能，而这个功能并没有达到分解为一个微服务的程度，这个时候，可能各个服务都会开发这一功能，从而导致代码重复</a:t>
            </a:r>
            <a:r>
              <a:rPr lang="zh-CN" altLang="en-US" sz="2400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38489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50590" y="42166"/>
            <a:ext cx="8595549" cy="1583660"/>
          </a:xfrm>
        </p:spPr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微</a:t>
            </a:r>
            <a:r>
              <a:rPr lang="zh-CN" altLang="en-US" dirty="0" smtClean="0">
                <a:sym typeface="微软雅黑" panose="020B0503020204020204" pitchFamily="34" charset="-122"/>
              </a:rPr>
              <a:t>服务与单体架构的对比图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00200"/>
            <a:r>
              <a:rPr lang="zh-CN" altLang="en-US" dirty="0"/>
              <a:t>单体架构</a:t>
            </a:r>
          </a:p>
          <a:p>
            <a:pPr marL="1600200"/>
            <a:r>
              <a:rPr lang="zh-CN" altLang="en-US" dirty="0"/>
              <a:t>SOA</a:t>
            </a:r>
          </a:p>
          <a:p>
            <a:pPr marL="1600200"/>
            <a:r>
              <a:rPr lang="zh-CN" altLang="en-US" dirty="0"/>
              <a:t>微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pic>
        <p:nvPicPr>
          <p:cNvPr id="4" name="图片占位符 10"/>
          <p:cNvPicPr>
            <a:picLocks noGrp="1"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" r="26"/>
          <a:stretch>
            <a:fillRect/>
          </a:stretch>
        </p:blipFill>
        <p:spPr bwMode="auto">
          <a:xfrm>
            <a:off x="5068497" y="1376772"/>
            <a:ext cx="6573838" cy="384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占位符 10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" r="26"/>
          <a:stretch>
            <a:fillRect/>
          </a:stretch>
        </p:blipFill>
        <p:spPr bwMode="auto">
          <a:xfrm>
            <a:off x="118542" y="1657202"/>
            <a:ext cx="4235450" cy="452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58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d"/>
  <p:tag name="KSO_WM_UNIT_INDEX" val="1"/>
  <p:tag name="KSO_WM_UNIT_ID" val="custom160492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d"/>
  <p:tag name="KSO_WM_UNIT_INDEX" val="1"/>
  <p:tag name="KSO_WM_UNIT_ID" val="custom160492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d"/>
  <p:tag name="KSO_WM_UNIT_INDEX" val="1"/>
  <p:tag name="KSO_WM_UNIT_ID" val="custom160492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TM02900771[[fn=切片]]</Template>
  <TotalTime>19271</TotalTime>
  <Words>1133</Words>
  <Application>Microsoft Office PowerPoint</Application>
  <PresentationFormat>自定义</PresentationFormat>
  <Paragraphs>119</Paragraphs>
  <Slides>24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-apple-system</vt:lpstr>
      <vt:lpstr>SF Pro Display</vt:lpstr>
      <vt:lpstr>华文中宋</vt:lpstr>
      <vt:lpstr>宋体</vt:lpstr>
      <vt:lpstr>微软雅黑</vt:lpstr>
      <vt:lpstr>Arial</vt:lpstr>
      <vt:lpstr>Calibri</vt:lpstr>
      <vt:lpstr>Calibri Light</vt:lpstr>
      <vt:lpstr>Helvetica</vt:lpstr>
      <vt:lpstr>Verdana</vt:lpstr>
      <vt:lpstr>Wingdings</vt:lpstr>
      <vt:lpstr>Wingdings 2</vt:lpstr>
      <vt:lpstr>HDOfficeLightV0</vt:lpstr>
      <vt:lpstr>    使用Spring Cloud实战微服务  </vt:lpstr>
      <vt:lpstr>微服务Why?</vt:lpstr>
      <vt:lpstr>架构的发展史</vt:lpstr>
      <vt:lpstr>单体架构是什么?</vt:lpstr>
      <vt:lpstr>单体架构存在的缺点</vt:lpstr>
      <vt:lpstr>什么是微服务？</vt:lpstr>
      <vt:lpstr>微服务具备的特性</vt:lpstr>
      <vt:lpstr>微服务架构的挑战</vt:lpstr>
      <vt:lpstr>微服务与单体架构的对比图</vt:lpstr>
      <vt:lpstr>SpringCloud的简介</vt:lpstr>
      <vt:lpstr>SpringCloud的开发工具</vt:lpstr>
      <vt:lpstr>SpringCloud组件有哪些?</vt:lpstr>
      <vt:lpstr>Eureka</vt:lpstr>
      <vt:lpstr>客户端负载均衡Ribbon</vt:lpstr>
      <vt:lpstr>声明式的HTTP Client Feign</vt:lpstr>
      <vt:lpstr>微服务容错</vt:lpstr>
      <vt:lpstr>实现容错的方案</vt:lpstr>
      <vt:lpstr>Hystrix Dashboard/Turbine </vt:lpstr>
      <vt:lpstr>Spring Cloud Config分布式配置中心</vt:lpstr>
      <vt:lpstr>Spring Cloud Bus</vt:lpstr>
      <vt:lpstr>Zuul的使用</vt:lpstr>
      <vt:lpstr>Spring Cloud Sleuth</vt:lpstr>
      <vt:lpstr>SpringCloud架构图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使用Spring Cloud实战微服务  </dc:title>
  <cp:lastModifiedBy>hahah</cp:lastModifiedBy>
  <cp:revision>3345</cp:revision>
  <dcterms:created xsi:type="dcterms:W3CDTF">2012-04-16T06:18:00Z</dcterms:created>
  <dcterms:modified xsi:type="dcterms:W3CDTF">2018-06-15T01:17:58Z</dcterms:modified>
</cp:coreProperties>
</file>