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sldIdLst>
    <p:sldId id="27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6A2B8F4-EC65-4FD2-83D0-C32FEFB1776C}" type="datetimeFigureOut">
              <a:rPr lang="en-IN" smtClean="0"/>
              <a:t>09-03-2024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6430387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2B8F4-EC65-4FD2-83D0-C32FEFB1776C}"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878876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2B8F4-EC65-4FD2-83D0-C32FEFB1776C}"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41769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A2B8F4-EC65-4FD2-83D0-C32FEFB1776C}" type="datetimeFigureOut">
              <a:rPr lang="en-IN" smtClean="0"/>
              <a:t>09-03-2024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47903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6A2B8F4-EC65-4FD2-83D0-C32FEFB1776C}" type="datetimeFigureOut">
              <a:rPr lang="en-IN" smtClean="0"/>
              <a:t>09-03-2024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10444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6A2B8F4-EC65-4FD2-83D0-C32FEFB1776C}" type="datetimeFigureOut">
              <a:rPr lang="en-IN" smtClean="0"/>
              <a:t>09-03-2024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493896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6A2B8F4-EC65-4FD2-83D0-C32FEFB1776C}" type="datetimeFigureOut">
              <a:rPr lang="en-IN" smtClean="0"/>
              <a:t>09-03-2024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9835D5-CDDF-44E9-A882-89041B0ED2EC}"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66752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A2B8F4-EC65-4FD2-83D0-C32FEFB1776C}" type="datetimeFigureOut">
              <a:rPr lang="en-IN" smtClean="0"/>
              <a:t>09-03-2024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416794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2B8F4-EC65-4FD2-83D0-C32FEFB1776C}" type="datetimeFigureOut">
              <a:rPr lang="en-IN" smtClean="0"/>
              <a:t>09-03-2024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941174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6A2B8F4-EC65-4FD2-83D0-C32FEFB1776C}" type="datetimeFigureOut">
              <a:rPr lang="en-IN" smtClean="0"/>
              <a:t>09-03-2024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92030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6A2B8F4-EC65-4FD2-83D0-C32FEFB1776C}" type="datetimeFigureOut">
              <a:rPr lang="en-IN" smtClean="0"/>
              <a:t>09-03-2024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69035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6A2B8F4-EC65-4FD2-83D0-C32FEFB1776C}" type="datetimeFigureOut">
              <a:rPr lang="en-IN" smtClean="0"/>
              <a:t>09-03-2024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29835D5-CDDF-44E9-A882-89041B0ED2EC}" type="slidenum">
              <a:rPr lang="en-IN" smtClean="0"/>
              <a:t>‹#›</a:t>
            </a:fld>
            <a:endParaRPr lang="en-IN"/>
          </a:p>
        </p:txBody>
      </p:sp>
    </p:spTree>
    <p:extLst>
      <p:ext uri="{BB962C8B-B14F-4D97-AF65-F5344CB8AC3E}">
        <p14:creationId xmlns:p14="http://schemas.microsoft.com/office/powerpoint/2010/main" val="2759085071"/>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223849-46C3-F8D1-AC82-AFA7103B14EE}"/>
              </a:ext>
            </a:extLst>
          </p:cNvPr>
          <p:cNvSpPr txBox="1"/>
          <p:nvPr/>
        </p:nvSpPr>
        <p:spPr>
          <a:xfrm>
            <a:off x="1584960" y="2721114"/>
            <a:ext cx="9540240" cy="707886"/>
          </a:xfrm>
          <a:prstGeom prst="rect">
            <a:avLst/>
          </a:prstGeom>
          <a:noFill/>
        </p:spPr>
        <p:txBody>
          <a:bodyPr wrap="square" rtlCol="0">
            <a:spAutoFit/>
          </a:bodyPr>
          <a:lstStyle/>
          <a:p>
            <a:r>
              <a:rPr lang="en-IN" sz="4000" dirty="0">
                <a:latin typeface="Cascadia Mono SemiBold" panose="020B0609020000020004" pitchFamily="49" charset="0"/>
                <a:cs typeface="Cascadia Mono SemiBold" panose="020B0609020000020004" pitchFamily="49" charset="0"/>
              </a:rPr>
              <a:t>A DETAILED PROJECT REPORT [DPR]</a:t>
            </a:r>
            <a:endParaRPr lang="en-GB" sz="4000" dirty="0">
              <a:latin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2758724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9F444B-FF60-0DDC-9789-6FBD4342762B}"/>
              </a:ext>
            </a:extLst>
          </p:cNvPr>
          <p:cNvSpPr txBox="1"/>
          <p:nvPr/>
        </p:nvSpPr>
        <p:spPr>
          <a:xfrm>
            <a:off x="3327679" y="115446"/>
            <a:ext cx="5536642" cy="738664"/>
          </a:xfrm>
          <a:prstGeom prst="rect">
            <a:avLst/>
          </a:prstGeom>
          <a:noFill/>
        </p:spPr>
        <p:txBody>
          <a:bodyPr wrap="square" rtlCol="0">
            <a:spAutoFit/>
          </a:bodyPr>
          <a:lstStyle/>
          <a:p>
            <a:r>
              <a:rPr lang="en-US" sz="2400" b="0" i="0" dirty="0">
                <a:solidFill>
                  <a:srgbClr val="000000"/>
                </a:solidFill>
                <a:effectLst/>
                <a:latin typeface="Franklin Gothic Demi Cond" panose="020B0706030402020204" pitchFamily="34" charset="0"/>
              </a:rPr>
              <a:t>Altitude of Airplane at the time of bird strike</a:t>
            </a:r>
          </a:p>
          <a:p>
            <a:endParaRPr lang="en-IN" dirty="0"/>
          </a:p>
        </p:txBody>
      </p:sp>
      <p:pic>
        <p:nvPicPr>
          <p:cNvPr id="4098" name="Picture 2">
            <a:extLst>
              <a:ext uri="{FF2B5EF4-FFF2-40B4-BE49-F238E27FC236}">
                <a16:creationId xmlns:a16="http://schemas.microsoft.com/office/drawing/2014/main" id="{E12095FA-E9E8-4C31-5468-177C9BD19FA1}"/>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8300" y="1547446"/>
            <a:ext cx="8915400" cy="53105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85F1FE-56C3-8310-ED17-DBA19D8FB58B}"/>
              </a:ext>
            </a:extLst>
          </p:cNvPr>
          <p:cNvSpPr txBox="1"/>
          <p:nvPr/>
        </p:nvSpPr>
        <p:spPr>
          <a:xfrm>
            <a:off x="1537398" y="643094"/>
            <a:ext cx="9485644" cy="646331"/>
          </a:xfrm>
          <a:prstGeom prst="rect">
            <a:avLst/>
          </a:prstGeom>
          <a:noFill/>
        </p:spPr>
        <p:txBody>
          <a:bodyPr wrap="square" rtlCol="0">
            <a:spAutoFit/>
          </a:bodyPr>
          <a:lstStyle/>
          <a:p>
            <a:r>
              <a:rPr lang="en-US" i="0" dirty="0">
                <a:effectLst/>
                <a:latin typeface="Franklin Gothic Book" panose="020B0503020102020204" pitchFamily="34" charset="0"/>
              </a:rPr>
              <a:t>80.84% of bird strike incidents have happened when the altitude of airplane was &lt;1000 ft and 19.16% have happened when altitude was &gt;1000 ft</a:t>
            </a:r>
            <a:r>
              <a:rPr lang="en-US" b="1" i="0" dirty="0">
                <a:effectLst/>
                <a:latin typeface="Inter"/>
              </a:rPr>
              <a:t>.</a:t>
            </a:r>
            <a:endParaRPr lang="en-IN" dirty="0"/>
          </a:p>
        </p:txBody>
      </p:sp>
    </p:spTree>
    <p:extLst>
      <p:ext uri="{BB962C8B-B14F-4D97-AF65-F5344CB8AC3E}">
        <p14:creationId xmlns:p14="http://schemas.microsoft.com/office/powerpoint/2010/main" val="2230031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7942F5-4779-8CDF-9DF6-1E3C22AF9181}"/>
              </a:ext>
            </a:extLst>
          </p:cNvPr>
          <p:cNvSpPr txBox="1"/>
          <p:nvPr/>
        </p:nvSpPr>
        <p:spPr>
          <a:xfrm>
            <a:off x="3729612" y="140677"/>
            <a:ext cx="4732775" cy="461665"/>
          </a:xfrm>
          <a:prstGeom prst="rect">
            <a:avLst/>
          </a:prstGeom>
          <a:noFill/>
        </p:spPr>
        <p:txBody>
          <a:bodyPr wrap="square" rtlCol="0">
            <a:spAutoFit/>
          </a:bodyPr>
          <a:lstStyle/>
          <a:p>
            <a:r>
              <a:rPr lang="en-US" sz="2400" dirty="0">
                <a:latin typeface="Franklin Gothic Demi Cond" panose="020B0706030402020204" pitchFamily="34" charset="0"/>
              </a:rPr>
              <a:t>Phase of Flight at the time of strike</a:t>
            </a:r>
            <a:endParaRPr lang="en-IN" sz="2400" dirty="0">
              <a:latin typeface="Franklin Gothic Demi Cond" panose="020B0706030402020204" pitchFamily="34" charset="0"/>
            </a:endParaRPr>
          </a:p>
        </p:txBody>
      </p:sp>
      <p:pic>
        <p:nvPicPr>
          <p:cNvPr id="5122" name="Picture 2">
            <a:extLst>
              <a:ext uri="{FF2B5EF4-FFF2-40B4-BE49-F238E27FC236}">
                <a16:creationId xmlns:a16="http://schemas.microsoft.com/office/drawing/2014/main" id="{FCD46861-513C-A696-01F1-BE7D29FEBE7B}"/>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8300" y="1195754"/>
            <a:ext cx="8915400" cy="56622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8354CA1-86A6-9252-C240-A8157B4067E7}"/>
              </a:ext>
            </a:extLst>
          </p:cNvPr>
          <p:cNvSpPr txBox="1"/>
          <p:nvPr/>
        </p:nvSpPr>
        <p:spPr>
          <a:xfrm>
            <a:off x="1718268" y="673240"/>
            <a:ext cx="9023420" cy="369332"/>
          </a:xfrm>
          <a:prstGeom prst="rect">
            <a:avLst/>
          </a:prstGeom>
          <a:noFill/>
        </p:spPr>
        <p:txBody>
          <a:bodyPr wrap="square" rtlCol="0">
            <a:spAutoFit/>
          </a:bodyPr>
          <a:lstStyle/>
          <a:p>
            <a:r>
              <a:rPr lang="en-US" dirty="0">
                <a:latin typeface="Franklin Gothic Book" panose="020B0503020102020204" pitchFamily="34" charset="0"/>
              </a:rPr>
              <a:t>Highest number of strikes during Approach followed by Landing Roll and Take-off run</a:t>
            </a:r>
            <a:endParaRPr lang="en-IN" dirty="0">
              <a:latin typeface="Franklin Gothic Book" panose="020B0503020102020204" pitchFamily="34" charset="0"/>
            </a:endParaRPr>
          </a:p>
        </p:txBody>
      </p:sp>
    </p:spTree>
    <p:extLst>
      <p:ext uri="{BB962C8B-B14F-4D97-AF65-F5344CB8AC3E}">
        <p14:creationId xmlns:p14="http://schemas.microsoft.com/office/powerpoint/2010/main" val="660427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77211-EB4D-59A7-724D-45F25FE4A56B}"/>
              </a:ext>
            </a:extLst>
          </p:cNvPr>
          <p:cNvSpPr txBox="1"/>
          <p:nvPr/>
        </p:nvSpPr>
        <p:spPr>
          <a:xfrm>
            <a:off x="4963887" y="160773"/>
            <a:ext cx="2441750" cy="461665"/>
          </a:xfrm>
          <a:prstGeom prst="rect">
            <a:avLst/>
          </a:prstGeom>
          <a:noFill/>
        </p:spPr>
        <p:txBody>
          <a:bodyPr wrap="square" rtlCol="0">
            <a:spAutoFit/>
          </a:bodyPr>
          <a:lstStyle/>
          <a:p>
            <a:r>
              <a:rPr lang="en-US" sz="2400" dirty="0">
                <a:latin typeface="Franklin Gothic Demi Cond" panose="020B0706030402020204" pitchFamily="34" charset="0"/>
              </a:rPr>
              <a:t>Impact on Flights</a:t>
            </a:r>
            <a:endParaRPr lang="en-IN" sz="2400" dirty="0">
              <a:latin typeface="Franklin Gothic Demi Cond" panose="020B0706030402020204" pitchFamily="34" charset="0"/>
            </a:endParaRPr>
          </a:p>
        </p:txBody>
      </p:sp>
      <p:pic>
        <p:nvPicPr>
          <p:cNvPr id="6146" name="Picture 2">
            <a:extLst>
              <a:ext uri="{FF2B5EF4-FFF2-40B4-BE49-F238E27FC236}">
                <a16:creationId xmlns:a16="http://schemas.microsoft.com/office/drawing/2014/main" id="{1891C591-647D-8DC1-B3AF-ACA97B5298FE}"/>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638300" y="1306286"/>
            <a:ext cx="8915400" cy="55517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8C77780-8812-EDE5-FD4F-646BFA375F38}"/>
              </a:ext>
            </a:extLst>
          </p:cNvPr>
          <p:cNvSpPr txBox="1"/>
          <p:nvPr/>
        </p:nvSpPr>
        <p:spPr>
          <a:xfrm>
            <a:off x="3517342" y="622438"/>
            <a:ext cx="6299898" cy="369332"/>
          </a:xfrm>
          <a:prstGeom prst="rect">
            <a:avLst/>
          </a:prstGeom>
          <a:noFill/>
        </p:spPr>
        <p:txBody>
          <a:bodyPr wrap="square" rtlCol="0">
            <a:spAutoFit/>
          </a:bodyPr>
          <a:lstStyle/>
          <a:p>
            <a:pPr algn="l"/>
            <a:r>
              <a:rPr lang="en-US" i="0" dirty="0">
                <a:effectLst/>
                <a:latin typeface="Franklin Gothic Book" panose="020B0503020102020204" pitchFamily="34" charset="0"/>
              </a:rPr>
              <a:t>91.83% incidents where there was no impact on flights</a:t>
            </a:r>
          </a:p>
        </p:txBody>
      </p:sp>
    </p:spTree>
    <p:extLst>
      <p:ext uri="{BB962C8B-B14F-4D97-AF65-F5344CB8AC3E}">
        <p14:creationId xmlns:p14="http://schemas.microsoft.com/office/powerpoint/2010/main" val="248337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8DB12-32A3-38B2-CC4C-4C113D1E3973}"/>
              </a:ext>
            </a:extLst>
          </p:cNvPr>
          <p:cNvSpPr txBox="1"/>
          <p:nvPr/>
        </p:nvSpPr>
        <p:spPr>
          <a:xfrm>
            <a:off x="3051349" y="120580"/>
            <a:ext cx="6089301" cy="461665"/>
          </a:xfrm>
          <a:prstGeom prst="rect">
            <a:avLst/>
          </a:prstGeom>
          <a:noFill/>
        </p:spPr>
        <p:txBody>
          <a:bodyPr wrap="square" rtlCol="0">
            <a:spAutoFit/>
          </a:bodyPr>
          <a:lstStyle/>
          <a:p>
            <a:r>
              <a:rPr lang="en-US" sz="2400" dirty="0">
                <a:latin typeface="Franklin Gothic Demi Cond" panose="020B0706030402020204" pitchFamily="34" charset="0"/>
              </a:rPr>
              <a:t>Does prior warning reduces the effect of damage?</a:t>
            </a:r>
            <a:endParaRPr lang="en-IN" sz="2400" dirty="0">
              <a:latin typeface="Franklin Gothic Demi Cond" panose="020B0706030402020204" pitchFamily="34" charset="0"/>
            </a:endParaRPr>
          </a:p>
        </p:txBody>
      </p:sp>
      <p:pic>
        <p:nvPicPr>
          <p:cNvPr id="7170" name="Picture 2">
            <a:extLst>
              <a:ext uri="{FF2B5EF4-FFF2-40B4-BE49-F238E27FC236}">
                <a16:creationId xmlns:a16="http://schemas.microsoft.com/office/drawing/2014/main" id="{45921E55-5B7F-BB41-2526-3B7D578ECF07}"/>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8300" y="1386672"/>
            <a:ext cx="8915400" cy="54713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148472-B390-4ECD-C98C-2385AA9460C7}"/>
              </a:ext>
            </a:extLst>
          </p:cNvPr>
          <p:cNvSpPr txBox="1"/>
          <p:nvPr/>
        </p:nvSpPr>
        <p:spPr>
          <a:xfrm>
            <a:off x="1788606" y="636282"/>
            <a:ext cx="8765093" cy="646331"/>
          </a:xfrm>
          <a:prstGeom prst="rect">
            <a:avLst/>
          </a:prstGeom>
          <a:noFill/>
        </p:spPr>
        <p:txBody>
          <a:bodyPr wrap="square" rtlCol="0">
            <a:spAutoFit/>
          </a:bodyPr>
          <a:lstStyle/>
          <a:p>
            <a:r>
              <a:rPr lang="en-US" dirty="0">
                <a:latin typeface="Franklin Gothic Book" panose="020B0503020102020204" pitchFamily="34" charset="0"/>
              </a:rPr>
              <a:t>Prior warning to the pilot does reduces the effect damage to the airplane. In 80%  of the incidents there was no damage to the airplane.</a:t>
            </a:r>
            <a:endParaRPr lang="en-IN" dirty="0">
              <a:latin typeface="Franklin Gothic Book" panose="020B0503020102020204" pitchFamily="34" charset="0"/>
            </a:endParaRPr>
          </a:p>
        </p:txBody>
      </p:sp>
    </p:spTree>
    <p:extLst>
      <p:ext uri="{BB962C8B-B14F-4D97-AF65-F5344CB8AC3E}">
        <p14:creationId xmlns:p14="http://schemas.microsoft.com/office/powerpoint/2010/main" val="2819477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B617948-A864-9B15-D785-D25900967C83}"/>
              </a:ext>
            </a:extLst>
          </p:cNvPr>
          <p:cNvSpPr/>
          <p:nvPr/>
        </p:nvSpPr>
        <p:spPr>
          <a:xfrm>
            <a:off x="991437" y="331596"/>
            <a:ext cx="10209125"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Conclusion</a:t>
            </a:r>
            <a:endParaRPr lang="en-IN" sz="36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E6036946-D84E-5DCF-93E5-6E909D2C06CF}"/>
              </a:ext>
            </a:extLst>
          </p:cNvPr>
          <p:cNvSpPr txBox="1"/>
          <p:nvPr/>
        </p:nvSpPr>
        <p:spPr>
          <a:xfrm>
            <a:off x="1165609" y="1225689"/>
            <a:ext cx="9827288" cy="5078313"/>
          </a:xfrm>
          <a:prstGeom prst="rect">
            <a:avLst/>
          </a:prstGeom>
          <a:noFill/>
        </p:spPr>
        <p:txBody>
          <a:bodyPr wrap="square" rtlCol="0">
            <a:spAutoFit/>
          </a:bodyPr>
          <a:lstStyle/>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42.72% incidents where pilot was warned about the birds</a:t>
            </a: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Prior warning to the pilot reduces the risk of damage to the aircraft</a:t>
            </a: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 </a:t>
            </a:r>
            <a:r>
              <a:rPr lang="en-US" sz="2000" i="0" dirty="0">
                <a:effectLst/>
                <a:latin typeface="Franklin Gothic Book" panose="020B0503020102020204" pitchFamily="34" charset="0"/>
              </a:rPr>
              <a:t>52.78% of incidents have happened due to some small unknown bird</a:t>
            </a:r>
            <a:r>
              <a:rPr lang="en-US" sz="2400" b="1" i="0" dirty="0">
                <a:effectLst/>
                <a:latin typeface="Franklin Gothic Book" panose="020B0503020102020204" pitchFamily="34" charset="0"/>
              </a:rPr>
              <a:t>.</a:t>
            </a:r>
          </a:p>
          <a:p>
            <a:pPr>
              <a:buClr>
                <a:schemeClr val="accent1"/>
              </a:buClr>
            </a:pPr>
            <a:endParaRPr lang="en-US" sz="2400" b="1" i="0" dirty="0">
              <a:effectLst/>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b="1" dirty="0">
                <a:latin typeface="Franklin Gothic Book" panose="020B0503020102020204" pitchFamily="34" charset="0"/>
              </a:rPr>
              <a:t> </a:t>
            </a:r>
            <a:r>
              <a:rPr lang="en-US" sz="2000" i="0" dirty="0">
                <a:effectLst/>
                <a:latin typeface="Franklin Gothic Book" panose="020B0503020102020204" pitchFamily="34" charset="0"/>
              </a:rPr>
              <a:t>72.9% incidents have happened when there is 1 bird/wildlife is struck in the airplane and caused damage</a:t>
            </a:r>
            <a:r>
              <a:rPr lang="en-US" sz="2000" b="1" i="0" dirty="0">
                <a:effectLst/>
                <a:latin typeface="Franklin Gothic Book" panose="020B0503020102020204" pitchFamily="34" charset="0"/>
              </a:rPr>
              <a:t>.</a:t>
            </a:r>
          </a:p>
          <a:p>
            <a:pPr marL="342900" indent="-342900">
              <a:buClr>
                <a:schemeClr val="accent1"/>
              </a:buClr>
              <a:buFont typeface="Wingdings" panose="05000000000000000000" pitchFamily="2" charset="2"/>
              <a:buChar char="q"/>
            </a:pPr>
            <a:endParaRPr lang="en-US" sz="2400" b="1"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90.31% incidents caused no damage while 9.69% incidents caused damage</a:t>
            </a:r>
          </a:p>
          <a:p>
            <a:pPr marL="342900" indent="-342900">
              <a:buClr>
                <a:schemeClr val="accent1"/>
              </a:buClr>
              <a:buFont typeface="Wingdings" panose="05000000000000000000" pitchFamily="2" charset="2"/>
              <a:buChar char="q"/>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80.84% of bird strike incidents have happened when the altitude of airplane was &lt;1000 ft and 19.16% have happened when altitude was &gt;1000 ft</a:t>
            </a:r>
            <a:r>
              <a:rPr lang="en-US" sz="2000" b="1" i="0" dirty="0">
                <a:effectLst/>
                <a:latin typeface="Inter"/>
              </a:rPr>
              <a:t>.</a:t>
            </a:r>
          </a:p>
          <a:p>
            <a:pPr marL="342900" indent="-342900">
              <a:buClr>
                <a:schemeClr val="accent1"/>
              </a:buClr>
              <a:buFont typeface="Wingdings" panose="05000000000000000000" pitchFamily="2" charset="2"/>
              <a:buChar char="q"/>
            </a:pPr>
            <a:endParaRPr lang="en-US" sz="2000" b="1" dirty="0">
              <a:latin typeface="Inter"/>
            </a:endParaRPr>
          </a:p>
          <a:p>
            <a:pPr marL="342900" indent="-342900">
              <a:buClr>
                <a:schemeClr val="accent1"/>
              </a:buClr>
              <a:buFont typeface="Wingdings" panose="05000000000000000000" pitchFamily="2" charset="2"/>
              <a:buChar char="q"/>
            </a:pPr>
            <a:r>
              <a:rPr lang="en-US" sz="2000" b="0" i="0" dirty="0">
                <a:effectLst/>
                <a:latin typeface="Inter"/>
              </a:rPr>
              <a:t> </a:t>
            </a:r>
            <a:r>
              <a:rPr lang="en-US" sz="2000" i="0" dirty="0">
                <a:effectLst/>
                <a:latin typeface="Franklin Gothic Book" panose="020B0503020102020204" pitchFamily="34" charset="0"/>
              </a:rPr>
              <a:t>Most of the incidents have happened when there is no cloud in each year</a:t>
            </a:r>
          </a:p>
        </p:txBody>
      </p:sp>
    </p:spTree>
    <p:extLst>
      <p:ext uri="{BB962C8B-B14F-4D97-AF65-F5344CB8AC3E}">
        <p14:creationId xmlns:p14="http://schemas.microsoft.com/office/powerpoint/2010/main" val="226857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9E4385D-3554-A2B4-7D6E-8A325351C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288" y="474050"/>
            <a:ext cx="7777423" cy="40175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C7569D4-FCF7-1642-019B-FDB89B6357A5}"/>
              </a:ext>
            </a:extLst>
          </p:cNvPr>
          <p:cNvSpPr txBox="1"/>
          <p:nvPr/>
        </p:nvSpPr>
        <p:spPr>
          <a:xfrm>
            <a:off x="1537398" y="5194998"/>
            <a:ext cx="10982849" cy="646331"/>
          </a:xfrm>
          <a:prstGeom prst="rect">
            <a:avLst/>
          </a:prstGeom>
          <a:noFill/>
        </p:spPr>
        <p:txBody>
          <a:bodyPr wrap="square" rtlCol="0">
            <a:spAutoFit/>
          </a:bodyPr>
          <a:lstStyle/>
          <a:p>
            <a:r>
              <a:rPr lang="en-US" sz="3600" dirty="0">
                <a:latin typeface="Franklin Gothic Demi Cond" panose="020B0706030402020204" pitchFamily="34" charset="0"/>
              </a:rPr>
              <a:t>Data Visualization of Bird Strikes between 2000-2011</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8065168F-F6EE-2AA9-76D8-FAAC7BE362A5}"/>
              </a:ext>
            </a:extLst>
          </p:cNvPr>
          <p:cNvSpPr txBox="1"/>
          <p:nvPr/>
        </p:nvSpPr>
        <p:spPr>
          <a:xfrm>
            <a:off x="9591040" y="6096000"/>
            <a:ext cx="2600960" cy="369332"/>
          </a:xfrm>
          <a:prstGeom prst="rect">
            <a:avLst/>
          </a:prstGeom>
          <a:noFill/>
        </p:spPr>
        <p:txBody>
          <a:bodyPr wrap="square" rtlCol="0">
            <a:spAutoFit/>
          </a:bodyPr>
          <a:lstStyle/>
          <a:p>
            <a:r>
              <a:rPr lang="en-IN" dirty="0"/>
              <a:t>By Sinoy</a:t>
            </a:r>
            <a:endParaRPr lang="en-GB" dirty="0"/>
          </a:p>
        </p:txBody>
      </p:sp>
    </p:spTree>
    <p:extLst>
      <p:ext uri="{BB962C8B-B14F-4D97-AF65-F5344CB8AC3E}">
        <p14:creationId xmlns:p14="http://schemas.microsoft.com/office/powerpoint/2010/main" val="367274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FFB924A-441A-5185-37A1-6D08E8FC0EED}"/>
              </a:ext>
            </a:extLst>
          </p:cNvPr>
          <p:cNvSpPr/>
          <p:nvPr/>
        </p:nvSpPr>
        <p:spPr>
          <a:xfrm>
            <a:off x="494044" y="401933"/>
            <a:ext cx="10478756" cy="813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Project Detail</a:t>
            </a:r>
            <a:endParaRPr lang="en-IN" sz="3600" dirty="0">
              <a:latin typeface="Franklin Gothic Demi Cond" panose="020B0706030402020204" pitchFamily="34" charset="0"/>
            </a:endParaRPr>
          </a:p>
        </p:txBody>
      </p:sp>
      <p:graphicFrame>
        <p:nvGraphicFramePr>
          <p:cNvPr id="3" name="Table 3">
            <a:extLst>
              <a:ext uri="{FF2B5EF4-FFF2-40B4-BE49-F238E27FC236}">
                <a16:creationId xmlns:a16="http://schemas.microsoft.com/office/drawing/2014/main" id="{6172B9A2-BEDB-D785-EC56-6282DFCA65FE}"/>
              </a:ext>
            </a:extLst>
          </p:cNvPr>
          <p:cNvGraphicFramePr>
            <a:graphicFrameLocks noGrp="1"/>
          </p:cNvGraphicFramePr>
          <p:nvPr>
            <p:extLst>
              <p:ext uri="{D42A27DB-BD31-4B8C-83A1-F6EECF244321}">
                <p14:modId xmlns:p14="http://schemas.microsoft.com/office/powerpoint/2010/main" val="3368572309"/>
              </p:ext>
            </p:extLst>
          </p:nvPr>
        </p:nvGraphicFramePr>
        <p:xfrm>
          <a:off x="2180492" y="2078926"/>
          <a:ext cx="8069943" cy="3686660"/>
        </p:xfrm>
        <a:graphic>
          <a:graphicData uri="http://schemas.openxmlformats.org/drawingml/2006/table">
            <a:tbl>
              <a:tblPr firstRow="1" bandRow="1">
                <a:tableStyleId>{5940675A-B579-460E-94D1-54222C63F5DA}</a:tableStyleId>
              </a:tblPr>
              <a:tblGrid>
                <a:gridCol w="4005943">
                  <a:extLst>
                    <a:ext uri="{9D8B030D-6E8A-4147-A177-3AD203B41FA5}">
                      <a16:colId xmlns:a16="http://schemas.microsoft.com/office/drawing/2014/main" val="368670815"/>
                    </a:ext>
                  </a:extLst>
                </a:gridCol>
                <a:gridCol w="4064000">
                  <a:extLst>
                    <a:ext uri="{9D8B030D-6E8A-4147-A177-3AD203B41FA5}">
                      <a16:colId xmlns:a16="http://schemas.microsoft.com/office/drawing/2014/main" val="2927765209"/>
                    </a:ext>
                  </a:extLst>
                </a:gridCol>
              </a:tblGrid>
              <a:tr h="440196">
                <a:tc>
                  <a:txBody>
                    <a:bodyPr/>
                    <a:lstStyle/>
                    <a:p>
                      <a:pPr algn="l"/>
                      <a:r>
                        <a:rPr lang="en-US" dirty="0">
                          <a:latin typeface="Franklin Gothic Medium Cond" panose="020B0606030402020204" pitchFamily="34" charset="0"/>
                        </a:rPr>
                        <a:t>Project Title</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Data Visualization of Bird Strikes between 2000-2011</a:t>
                      </a:r>
                      <a:endParaRPr lang="en-IN" dirty="0">
                        <a:latin typeface="Franklin Gothic Medium Cond" panose="020B0606030402020204" pitchFamily="34" charset="0"/>
                      </a:endParaRPr>
                    </a:p>
                  </a:txBody>
                  <a:tcPr/>
                </a:tc>
                <a:extLst>
                  <a:ext uri="{0D108BD9-81ED-4DB2-BD59-A6C34878D82A}">
                    <a16:rowId xmlns:a16="http://schemas.microsoft.com/office/drawing/2014/main" val="3528120998"/>
                  </a:ext>
                </a:extLst>
              </a:tr>
              <a:tr h="609316">
                <a:tc>
                  <a:txBody>
                    <a:bodyPr/>
                    <a:lstStyle/>
                    <a:p>
                      <a:r>
                        <a:rPr lang="en-US" dirty="0">
                          <a:latin typeface="Franklin Gothic Medium Cond" panose="020B0606030402020204" pitchFamily="34" charset="0"/>
                        </a:rPr>
                        <a:t>Technology</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Business Intelligence</a:t>
                      </a:r>
                      <a:endParaRPr lang="en-IN" dirty="0">
                        <a:latin typeface="Franklin Gothic Medium Cond" panose="020B0606030402020204" pitchFamily="34" charset="0"/>
                      </a:endParaRPr>
                    </a:p>
                  </a:txBody>
                  <a:tcPr/>
                </a:tc>
                <a:extLst>
                  <a:ext uri="{0D108BD9-81ED-4DB2-BD59-A6C34878D82A}">
                    <a16:rowId xmlns:a16="http://schemas.microsoft.com/office/drawing/2014/main" val="4253621841"/>
                  </a:ext>
                </a:extLst>
              </a:tr>
              <a:tr h="609316">
                <a:tc>
                  <a:txBody>
                    <a:bodyPr/>
                    <a:lstStyle/>
                    <a:p>
                      <a:r>
                        <a:rPr lang="en-US" dirty="0">
                          <a:latin typeface="Franklin Gothic Medium Cond" panose="020B0606030402020204" pitchFamily="34" charset="0"/>
                        </a:rPr>
                        <a:t>Domain</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Transportation and Communication</a:t>
                      </a:r>
                      <a:endParaRPr lang="en-IN" dirty="0">
                        <a:latin typeface="Franklin Gothic Medium Cond" panose="020B0606030402020204" pitchFamily="34" charset="0"/>
                      </a:endParaRPr>
                    </a:p>
                  </a:txBody>
                  <a:tcPr/>
                </a:tc>
                <a:extLst>
                  <a:ext uri="{0D108BD9-81ED-4DB2-BD59-A6C34878D82A}">
                    <a16:rowId xmlns:a16="http://schemas.microsoft.com/office/drawing/2014/main" val="1997130248"/>
                  </a:ext>
                </a:extLst>
              </a:tr>
              <a:tr h="609316">
                <a:tc>
                  <a:txBody>
                    <a:bodyPr/>
                    <a:lstStyle/>
                    <a:p>
                      <a:r>
                        <a:rPr lang="en-US" dirty="0">
                          <a:latin typeface="Franklin Gothic Medium Cond" panose="020B0606030402020204" pitchFamily="34" charset="0"/>
                        </a:rPr>
                        <a:t>Project Difficulty Level</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Advanced</a:t>
                      </a:r>
                      <a:endParaRPr lang="en-IN" dirty="0">
                        <a:latin typeface="Franklin Gothic Medium Cond" panose="020B0606030402020204" pitchFamily="34" charset="0"/>
                      </a:endParaRPr>
                    </a:p>
                  </a:txBody>
                  <a:tcPr/>
                </a:tc>
                <a:extLst>
                  <a:ext uri="{0D108BD9-81ED-4DB2-BD59-A6C34878D82A}">
                    <a16:rowId xmlns:a16="http://schemas.microsoft.com/office/drawing/2014/main" val="2963901539"/>
                  </a:ext>
                </a:extLst>
              </a:tr>
              <a:tr h="609316">
                <a:tc>
                  <a:txBody>
                    <a:bodyPr/>
                    <a:lstStyle/>
                    <a:p>
                      <a:r>
                        <a:rPr lang="en-US" dirty="0">
                          <a:latin typeface="Franklin Gothic Medium Cond" panose="020B0606030402020204" pitchFamily="34" charset="0"/>
                        </a:rPr>
                        <a:t>Programming Language Used</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Python</a:t>
                      </a:r>
                      <a:endParaRPr lang="en-IN" dirty="0">
                        <a:latin typeface="Franklin Gothic Medium Cond" panose="020B0606030402020204" pitchFamily="34" charset="0"/>
                      </a:endParaRPr>
                    </a:p>
                  </a:txBody>
                  <a:tcPr/>
                </a:tc>
                <a:extLst>
                  <a:ext uri="{0D108BD9-81ED-4DB2-BD59-A6C34878D82A}">
                    <a16:rowId xmlns:a16="http://schemas.microsoft.com/office/drawing/2014/main" val="2436516319"/>
                  </a:ext>
                </a:extLst>
              </a:tr>
              <a:tr h="609316">
                <a:tc>
                  <a:txBody>
                    <a:bodyPr/>
                    <a:lstStyle/>
                    <a:p>
                      <a:r>
                        <a:rPr lang="en-US" dirty="0">
                          <a:latin typeface="Franklin Gothic Medium Cond" panose="020B0606030402020204" pitchFamily="34" charset="0"/>
                        </a:rPr>
                        <a:t>Tools used</a:t>
                      </a:r>
                      <a:endParaRPr lang="en-IN" dirty="0">
                        <a:latin typeface="Franklin Gothic Medium Cond" panose="020B0606030402020204" pitchFamily="34" charset="0"/>
                      </a:endParaRPr>
                    </a:p>
                  </a:txBody>
                  <a:tcPr/>
                </a:tc>
                <a:tc>
                  <a:txBody>
                    <a:bodyPr/>
                    <a:lstStyle/>
                    <a:p>
                      <a:r>
                        <a:rPr lang="en-US" dirty="0" err="1">
                          <a:latin typeface="Franklin Gothic Medium Cond" panose="020B0606030402020204" pitchFamily="34" charset="0"/>
                        </a:rPr>
                        <a:t>Jupyter</a:t>
                      </a:r>
                      <a:r>
                        <a:rPr lang="en-US" dirty="0">
                          <a:latin typeface="Franklin Gothic Medium Cond" panose="020B0606030402020204" pitchFamily="34" charset="0"/>
                        </a:rPr>
                        <a:t> Notebook, MS-Excel, Tableau</a:t>
                      </a:r>
                      <a:endParaRPr lang="en-IN" dirty="0">
                        <a:latin typeface="Franklin Gothic Medium Cond" panose="020B0606030402020204" pitchFamily="34" charset="0"/>
                      </a:endParaRPr>
                    </a:p>
                  </a:txBody>
                  <a:tcPr/>
                </a:tc>
                <a:extLst>
                  <a:ext uri="{0D108BD9-81ED-4DB2-BD59-A6C34878D82A}">
                    <a16:rowId xmlns:a16="http://schemas.microsoft.com/office/drawing/2014/main" val="682311616"/>
                  </a:ext>
                </a:extLst>
              </a:tr>
            </a:tbl>
          </a:graphicData>
        </a:graphic>
      </p:graphicFrame>
    </p:spTree>
    <p:extLst>
      <p:ext uri="{BB962C8B-B14F-4D97-AF65-F5344CB8AC3E}">
        <p14:creationId xmlns:p14="http://schemas.microsoft.com/office/powerpoint/2010/main" val="281469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279DB38-9866-5A61-9CAE-71F4A665F8CD}"/>
              </a:ext>
            </a:extLst>
          </p:cNvPr>
          <p:cNvSpPr/>
          <p:nvPr/>
        </p:nvSpPr>
        <p:spPr>
          <a:xfrm>
            <a:off x="634721" y="371789"/>
            <a:ext cx="10438563" cy="733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Objective</a:t>
            </a:r>
            <a:endParaRPr lang="en-IN" sz="3600" dirty="0">
              <a:latin typeface="Franklin Gothic Demi Cond" panose="020B0706030402020204" pitchFamily="34" charset="0"/>
            </a:endParaRPr>
          </a:p>
        </p:txBody>
      </p:sp>
      <p:sp>
        <p:nvSpPr>
          <p:cNvPr id="5" name="TextBox 4">
            <a:extLst>
              <a:ext uri="{FF2B5EF4-FFF2-40B4-BE49-F238E27FC236}">
                <a16:creationId xmlns:a16="http://schemas.microsoft.com/office/drawing/2014/main" id="{D3A5245C-C234-C5C3-D8A8-A1660627D89B}"/>
              </a:ext>
            </a:extLst>
          </p:cNvPr>
          <p:cNvSpPr txBox="1"/>
          <p:nvPr/>
        </p:nvSpPr>
        <p:spPr>
          <a:xfrm>
            <a:off x="1135464" y="1567543"/>
            <a:ext cx="9937820" cy="4524315"/>
          </a:xfrm>
          <a:prstGeom prst="rect">
            <a:avLst/>
          </a:prstGeom>
          <a:noFill/>
        </p:spPr>
        <p:txBody>
          <a:bodyPr wrap="square" rtlCol="0">
            <a:spAutoFit/>
          </a:bodyPr>
          <a:lstStyle/>
          <a:p>
            <a:r>
              <a:rPr lang="en-US" b="0" i="0" u="none" strike="noStrike" baseline="0" dirty="0">
                <a:solidFill>
                  <a:srgbClr val="000000"/>
                </a:solidFill>
                <a:latin typeface="Franklin Gothic Book" panose="020B0503020102020204" pitchFamily="34" charset="0"/>
              </a:rPr>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 </a:t>
            </a:r>
          </a:p>
          <a:p>
            <a:endParaRPr lang="en-US" dirty="0">
              <a:solidFill>
                <a:srgbClr val="000000"/>
              </a:solidFill>
              <a:latin typeface="Franklin Gothic Book" panose="020B0503020102020204" pitchFamily="34" charset="0"/>
            </a:endParaRPr>
          </a:p>
          <a:p>
            <a:pPr algn="l"/>
            <a:endParaRPr lang="en-IN"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Franklin Gothic Book" panose="020B0503020102020204" pitchFamily="34" charset="0"/>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a:t>
            </a:r>
            <a:endParaRPr lang="en-IN" dirty="0">
              <a:latin typeface="Franklin Gothic Book" panose="020B0503020102020204" pitchFamily="34" charset="0"/>
            </a:endParaRPr>
          </a:p>
        </p:txBody>
      </p:sp>
    </p:spTree>
    <p:extLst>
      <p:ext uri="{BB962C8B-B14F-4D97-AF65-F5344CB8AC3E}">
        <p14:creationId xmlns:p14="http://schemas.microsoft.com/office/powerpoint/2010/main" val="300217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C2466C-4B87-4FDB-2722-1E31A5CDA1FA}"/>
              </a:ext>
            </a:extLst>
          </p:cNvPr>
          <p:cNvSpPr/>
          <p:nvPr/>
        </p:nvSpPr>
        <p:spPr>
          <a:xfrm>
            <a:off x="720132" y="411982"/>
            <a:ext cx="10292861"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Problem Statement</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2793BB60-D2E2-A8B9-D96F-D4D756113941}"/>
              </a:ext>
            </a:extLst>
          </p:cNvPr>
          <p:cNvSpPr txBox="1"/>
          <p:nvPr/>
        </p:nvSpPr>
        <p:spPr>
          <a:xfrm>
            <a:off x="1004835" y="1929284"/>
            <a:ext cx="10008158" cy="2585323"/>
          </a:xfrm>
          <a:prstGeom prst="rect">
            <a:avLst/>
          </a:prstGeom>
          <a:noFill/>
        </p:spPr>
        <p:txBody>
          <a:bodyPr wrap="square" rtlCol="0">
            <a:spAutoFit/>
          </a:bodyPr>
          <a:lstStyle/>
          <a:p>
            <a:r>
              <a:rPr lang="en-IN" sz="2400" dirty="0">
                <a:solidFill>
                  <a:srgbClr val="24292F"/>
                </a:solidFill>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we used a data set </a:t>
            </a:r>
            <a:r>
              <a:rPr lang="en-IN" sz="2400" dirty="0">
                <a:solidFill>
                  <a:srgbClr val="000000"/>
                </a:solidFill>
                <a:effectLst/>
                <a:latin typeface="Franklin Gothic Book" panose="020B0503020102020204" pitchFamily="34" charset="0"/>
                <a:ea typeface="Arial" panose="020B0604020202020204" pitchFamily="34" charset="0"/>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endParaRPr lang="en-IN" dirty="0"/>
          </a:p>
        </p:txBody>
      </p:sp>
      <p:pic>
        <p:nvPicPr>
          <p:cNvPr id="5" name="Graphic 4" descr="Airplane with solid fill">
            <a:extLst>
              <a:ext uri="{FF2B5EF4-FFF2-40B4-BE49-F238E27FC236}">
                <a16:creationId xmlns:a16="http://schemas.microsoft.com/office/drawing/2014/main" id="{BA615224-6C02-FC05-95C6-00A78854A9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981172">
            <a:off x="9547608" y="4247939"/>
            <a:ext cx="1113693" cy="1113693"/>
          </a:xfrm>
          <a:prstGeom prst="rect">
            <a:avLst/>
          </a:prstGeom>
        </p:spPr>
      </p:pic>
    </p:spTree>
    <p:extLst>
      <p:ext uri="{BB962C8B-B14F-4D97-AF65-F5344CB8AC3E}">
        <p14:creationId xmlns:p14="http://schemas.microsoft.com/office/powerpoint/2010/main" val="227324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385108-1EFC-6EA1-B9CB-8A541B65D55B}"/>
              </a:ext>
            </a:extLst>
          </p:cNvPr>
          <p:cNvSpPr/>
          <p:nvPr/>
        </p:nvSpPr>
        <p:spPr>
          <a:xfrm>
            <a:off x="619649" y="310384"/>
            <a:ext cx="10482054"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Insights</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E6E2C1A4-9A73-3099-CC23-0CDEC668E0CF}"/>
              </a:ext>
            </a:extLst>
          </p:cNvPr>
          <p:cNvSpPr txBox="1"/>
          <p:nvPr/>
        </p:nvSpPr>
        <p:spPr>
          <a:xfrm>
            <a:off x="3237453" y="1104428"/>
            <a:ext cx="5717092" cy="461665"/>
          </a:xfrm>
          <a:prstGeom prst="rect">
            <a:avLst/>
          </a:prstGeom>
          <a:noFill/>
        </p:spPr>
        <p:txBody>
          <a:bodyPr wrap="square" rtlCol="0">
            <a:spAutoFit/>
          </a:bodyPr>
          <a:lstStyle/>
          <a:p>
            <a:r>
              <a:rPr lang="en-US" sz="2400" dirty="0">
                <a:latin typeface="Franklin Gothic Demi Cond" panose="020B0706030402020204" pitchFamily="34" charset="0"/>
              </a:rPr>
              <a:t>Total Number of Bird Strikes Incidents per Year</a:t>
            </a:r>
            <a:endParaRPr lang="en-IN" sz="24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1BB0FD36-2E26-777D-D46C-21DF68EDFBF2}"/>
              </a:ext>
            </a:extLst>
          </p:cNvPr>
          <p:cNvSpPr txBox="1"/>
          <p:nvPr/>
        </p:nvSpPr>
        <p:spPr>
          <a:xfrm>
            <a:off x="2217336" y="1566093"/>
            <a:ext cx="9495692" cy="646331"/>
          </a:xfrm>
          <a:prstGeom prst="rect">
            <a:avLst/>
          </a:prstGeom>
          <a:noFill/>
        </p:spPr>
        <p:txBody>
          <a:bodyPr wrap="square" rtlCol="0">
            <a:spAutoFit/>
          </a:bodyPr>
          <a:lstStyle/>
          <a:p>
            <a:r>
              <a:rPr lang="en-US" dirty="0">
                <a:latin typeface="Franklin Gothic Book" panose="020B0503020102020204" pitchFamily="34" charset="0"/>
              </a:rPr>
              <a:t>We can see that Bird Strikes Incidents have an upward trend</a:t>
            </a:r>
          </a:p>
          <a:p>
            <a:r>
              <a:rPr lang="en-US" dirty="0">
                <a:latin typeface="Franklin Gothic Book" panose="020B0503020102020204" pitchFamily="34" charset="0"/>
              </a:rPr>
              <a:t>2009 has the highest number of incidents.</a:t>
            </a:r>
            <a:endParaRPr lang="en-IN" dirty="0">
              <a:latin typeface="Franklin Gothic Book" panose="020B0503020102020204" pitchFamily="34" charset="0"/>
            </a:endParaRPr>
          </a:p>
        </p:txBody>
      </p:sp>
      <p:pic>
        <p:nvPicPr>
          <p:cNvPr id="6" name="Picture 5">
            <a:extLst>
              <a:ext uri="{FF2B5EF4-FFF2-40B4-BE49-F238E27FC236}">
                <a16:creationId xmlns:a16="http://schemas.microsoft.com/office/drawing/2014/main" id="{0528CB95-A8E0-EF3D-52DB-FC8B983DA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954" y="2499360"/>
            <a:ext cx="8989748" cy="3647439"/>
          </a:xfrm>
          <a:prstGeom prst="rect">
            <a:avLst/>
          </a:prstGeom>
        </p:spPr>
      </p:pic>
    </p:spTree>
    <p:extLst>
      <p:ext uri="{BB962C8B-B14F-4D97-AF65-F5344CB8AC3E}">
        <p14:creationId xmlns:p14="http://schemas.microsoft.com/office/powerpoint/2010/main" val="335300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8416C-1698-A6AB-917F-212918CBD34A}"/>
              </a:ext>
            </a:extLst>
          </p:cNvPr>
          <p:cNvSpPr txBox="1"/>
          <p:nvPr/>
        </p:nvSpPr>
        <p:spPr>
          <a:xfrm>
            <a:off x="4242078" y="154022"/>
            <a:ext cx="3707842" cy="461665"/>
          </a:xfrm>
          <a:prstGeom prst="rect">
            <a:avLst/>
          </a:prstGeom>
          <a:noFill/>
        </p:spPr>
        <p:txBody>
          <a:bodyPr wrap="square" rtlCol="0">
            <a:spAutoFit/>
          </a:bodyPr>
          <a:lstStyle/>
          <a:p>
            <a:r>
              <a:rPr lang="en-US" sz="2400" dirty="0">
                <a:latin typeface="Franklin Gothic Demi Cond" panose="020B0706030402020204" pitchFamily="34" charset="0"/>
              </a:rPr>
              <a:t>Bird Strikes Incidents in US</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540EFCAE-3DC9-85A6-4C8C-52DD6742EFA8}"/>
              </a:ext>
            </a:extLst>
          </p:cNvPr>
          <p:cNvSpPr txBox="1"/>
          <p:nvPr/>
        </p:nvSpPr>
        <p:spPr>
          <a:xfrm>
            <a:off x="2491992" y="806466"/>
            <a:ext cx="8259745" cy="369332"/>
          </a:xfrm>
          <a:prstGeom prst="rect">
            <a:avLst/>
          </a:prstGeom>
          <a:noFill/>
        </p:spPr>
        <p:txBody>
          <a:bodyPr wrap="square" rtlCol="0">
            <a:spAutoFit/>
          </a:bodyPr>
          <a:lstStyle/>
          <a:p>
            <a:r>
              <a:rPr lang="en-US" b="0" i="0" dirty="0">
                <a:effectLst/>
                <a:latin typeface="Franklin Gothic Book" panose="020B0503020102020204" pitchFamily="34" charset="0"/>
              </a:rPr>
              <a:t>California, Texas and Florida has the highest number of bird strike incidents.</a:t>
            </a:r>
            <a:endParaRPr lang="en-IN" dirty="0">
              <a:latin typeface="Franklin Gothic Book" panose="020B0503020102020204" pitchFamily="34" charset="0"/>
            </a:endParaRPr>
          </a:p>
        </p:txBody>
      </p:sp>
      <p:pic>
        <p:nvPicPr>
          <p:cNvPr id="5" name="Picture 4">
            <a:extLst>
              <a:ext uri="{FF2B5EF4-FFF2-40B4-BE49-F238E27FC236}">
                <a16:creationId xmlns:a16="http://schemas.microsoft.com/office/drawing/2014/main" id="{43ED1A46-3E11-5E77-3D8C-D4E3006BA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856" y="1366577"/>
            <a:ext cx="9312447" cy="5342083"/>
          </a:xfrm>
          <a:prstGeom prst="rect">
            <a:avLst/>
          </a:prstGeom>
        </p:spPr>
      </p:pic>
    </p:spTree>
    <p:extLst>
      <p:ext uri="{BB962C8B-B14F-4D97-AF65-F5344CB8AC3E}">
        <p14:creationId xmlns:p14="http://schemas.microsoft.com/office/powerpoint/2010/main" val="877008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7D2A34-A052-BAD0-7552-58ADA6656331}"/>
              </a:ext>
            </a:extLst>
          </p:cNvPr>
          <p:cNvSpPr txBox="1"/>
          <p:nvPr/>
        </p:nvSpPr>
        <p:spPr>
          <a:xfrm>
            <a:off x="2180492" y="73016"/>
            <a:ext cx="10078497" cy="461665"/>
          </a:xfrm>
          <a:prstGeom prst="rect">
            <a:avLst/>
          </a:prstGeom>
          <a:noFill/>
        </p:spPr>
        <p:txBody>
          <a:bodyPr wrap="square" rtlCol="0">
            <a:spAutoFit/>
          </a:bodyPr>
          <a:lstStyle/>
          <a:p>
            <a:r>
              <a:rPr lang="en-US" sz="2400" dirty="0">
                <a:latin typeface="Franklin Gothic Demi Cond" panose="020B0706030402020204" pitchFamily="34" charset="0"/>
              </a:rPr>
              <a:t>Top Airlines having encountered most number of bird strikes</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41A10776-9BF0-B4D4-5C32-E7708438CFD9}"/>
              </a:ext>
            </a:extLst>
          </p:cNvPr>
          <p:cNvSpPr txBox="1"/>
          <p:nvPr/>
        </p:nvSpPr>
        <p:spPr>
          <a:xfrm>
            <a:off x="2180492" y="544170"/>
            <a:ext cx="8098971" cy="646331"/>
          </a:xfrm>
          <a:prstGeom prst="rect">
            <a:avLst/>
          </a:prstGeom>
          <a:noFill/>
        </p:spPr>
        <p:txBody>
          <a:bodyPr wrap="square" rtlCol="0">
            <a:spAutoFit/>
          </a:bodyPr>
          <a:lstStyle/>
          <a:p>
            <a:r>
              <a:rPr lang="en-US" dirty="0">
                <a:latin typeface="Franklin Gothic Book" panose="020B0503020102020204" pitchFamily="34" charset="0"/>
              </a:rPr>
              <a:t>Southwest airlines has encountered most number of bird strike followed by business and American airlines</a:t>
            </a:r>
            <a:endParaRPr lang="en-IN" dirty="0">
              <a:latin typeface="Franklin Gothic Book" panose="020B0503020102020204" pitchFamily="34" charset="0"/>
            </a:endParaRPr>
          </a:p>
        </p:txBody>
      </p:sp>
      <p:pic>
        <p:nvPicPr>
          <p:cNvPr id="7" name="Picture 6">
            <a:extLst>
              <a:ext uri="{FF2B5EF4-FFF2-40B4-BE49-F238E27FC236}">
                <a16:creationId xmlns:a16="http://schemas.microsoft.com/office/drawing/2014/main" id="{642865C5-A55B-DB82-D8EA-40819A209727}"/>
              </a:ext>
            </a:extLst>
          </p:cNvPr>
          <p:cNvPicPr>
            <a:picLocks noChangeAspect="1"/>
          </p:cNvPicPr>
          <p:nvPr/>
        </p:nvPicPr>
        <p:blipFill rotWithShape="1">
          <a:blip r:embed="rId2">
            <a:extLst>
              <a:ext uri="{28A0092B-C50C-407E-A947-70E740481C1C}">
                <a14:useLocalDpi xmlns:a14="http://schemas.microsoft.com/office/drawing/2010/main" val="0"/>
              </a:ext>
            </a:extLst>
          </a:blip>
          <a:srcRect b="2813"/>
          <a:stretch/>
        </p:blipFill>
        <p:spPr>
          <a:xfrm>
            <a:off x="1831257" y="1313360"/>
            <a:ext cx="8969517" cy="5199200"/>
          </a:xfrm>
          <a:prstGeom prst="rect">
            <a:avLst/>
          </a:prstGeom>
        </p:spPr>
      </p:pic>
    </p:spTree>
    <p:extLst>
      <p:ext uri="{BB962C8B-B14F-4D97-AF65-F5344CB8AC3E}">
        <p14:creationId xmlns:p14="http://schemas.microsoft.com/office/powerpoint/2010/main" val="2787199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3533670" y="271305"/>
            <a:ext cx="5124660" cy="461665"/>
          </a:xfrm>
          <a:prstGeom prst="rect">
            <a:avLst/>
          </a:prstGeom>
          <a:noFill/>
        </p:spPr>
        <p:txBody>
          <a:bodyPr wrap="square" rtlCol="0">
            <a:spAutoFit/>
          </a:bodyPr>
          <a:lstStyle/>
          <a:p>
            <a:r>
              <a:rPr lang="en-US" sz="2400" dirty="0">
                <a:latin typeface="Franklin Gothic Demi Cond" panose="020B0706030402020204" pitchFamily="34" charset="0"/>
              </a:rPr>
              <a:t>When do most bird strike incidents occur?</a:t>
            </a:r>
            <a:endParaRPr lang="en-IN" sz="2400" dirty="0">
              <a:latin typeface="Franklin Gothic Demi Cond" panose="020B0706030402020204" pitchFamily="34" charset="0"/>
            </a:endParaRPr>
          </a:p>
        </p:txBody>
      </p:sp>
      <p:pic>
        <p:nvPicPr>
          <p:cNvPr id="3074" name="Picture 2">
            <a:extLst>
              <a:ext uri="{FF2B5EF4-FFF2-40B4-BE49-F238E27FC236}">
                <a16:creationId xmlns:a16="http://schemas.microsoft.com/office/drawing/2014/main" id="{E3B42A8E-D5A9-ED27-35E6-BFE3B75BC0C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1860620" y="1547446"/>
            <a:ext cx="8470760" cy="53105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903492-473E-954E-18F7-FE828A8D7FB0}"/>
              </a:ext>
            </a:extLst>
          </p:cNvPr>
          <p:cNvSpPr txBox="1"/>
          <p:nvPr/>
        </p:nvSpPr>
        <p:spPr>
          <a:xfrm>
            <a:off x="2594150" y="874207"/>
            <a:ext cx="8470760" cy="369332"/>
          </a:xfrm>
          <a:prstGeom prst="rect">
            <a:avLst/>
          </a:prstGeom>
          <a:noFill/>
        </p:spPr>
        <p:txBody>
          <a:bodyPr wrap="square" rtlCol="0">
            <a:spAutoFit/>
          </a:bodyPr>
          <a:lstStyle/>
          <a:p>
            <a:r>
              <a:rPr lang="en-US" b="0" i="0" dirty="0">
                <a:effectLst/>
                <a:latin typeface="Inter"/>
              </a:rPr>
              <a:t> </a:t>
            </a:r>
            <a:r>
              <a:rPr lang="en-US" i="0" dirty="0">
                <a:effectLst/>
                <a:latin typeface="Franklin Gothic Book" panose="020B0503020102020204" pitchFamily="34" charset="0"/>
              </a:rPr>
              <a:t>Most of the incidents have happened when there </a:t>
            </a:r>
            <a:r>
              <a:rPr lang="en-US" dirty="0">
                <a:latin typeface="Franklin Gothic Book" panose="020B0503020102020204" pitchFamily="34" charset="0"/>
              </a:rPr>
              <a:t>was</a:t>
            </a:r>
            <a:r>
              <a:rPr lang="en-US" i="0" dirty="0">
                <a:effectLst/>
                <a:latin typeface="Franklin Gothic Book" panose="020B0503020102020204" pitchFamily="34" charset="0"/>
              </a:rPr>
              <a:t> no cloud in each year</a:t>
            </a:r>
            <a:endParaRPr lang="en-IN" dirty="0">
              <a:latin typeface="Franklin Gothic Book" panose="020B0503020102020204" pitchFamily="34" charset="0"/>
            </a:endParaRPr>
          </a:p>
        </p:txBody>
      </p:sp>
    </p:spTree>
    <p:extLst>
      <p:ext uri="{BB962C8B-B14F-4D97-AF65-F5344CB8AC3E}">
        <p14:creationId xmlns:p14="http://schemas.microsoft.com/office/powerpoint/2010/main" val="369716578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150</TotalTime>
  <Words>686</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Cascadia Mono SemiBold</vt:lpstr>
      <vt:lpstr>Franklin Gothic Book</vt:lpstr>
      <vt:lpstr>Franklin Gothic Demi Cond</vt:lpstr>
      <vt:lpstr>Franklin Gothic Medium Cond</vt:lpstr>
      <vt:lpstr>Gill Sans MT</vt:lpstr>
      <vt:lpstr>Inter</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Kank</dc:creator>
  <cp:lastModifiedBy>sinoy manna</cp:lastModifiedBy>
  <cp:revision>4</cp:revision>
  <dcterms:created xsi:type="dcterms:W3CDTF">2022-11-21T06:34:00Z</dcterms:created>
  <dcterms:modified xsi:type="dcterms:W3CDTF">2024-03-09T08:39:03Z</dcterms:modified>
</cp:coreProperties>
</file>