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5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2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13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5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3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06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5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8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0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1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1A68-21B8-4B24-90BA-C03304DD4FAE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E091-0C42-40F2-A7C2-4F393EC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5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DF415-07BC-450D-B2CC-BCDBC06E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Структурный паттерн</a:t>
            </a:r>
            <a:br>
              <a:rPr lang="ru-RU" dirty="0"/>
            </a:br>
            <a:r>
              <a:rPr lang="ru-RU" dirty="0"/>
              <a:t>Декоратор</a:t>
            </a:r>
          </a:p>
        </p:txBody>
      </p:sp>
    </p:spTree>
    <p:extLst>
      <p:ext uri="{BB962C8B-B14F-4D97-AF65-F5344CB8AC3E}">
        <p14:creationId xmlns:p14="http://schemas.microsoft.com/office/powerpoint/2010/main" val="49173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BB09F-61A6-40C0-85DF-7D578A2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Main code</a:t>
            </a:r>
            <a:endParaRPr lang="ru-RU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DB5C99-4C75-4E93-917E-7787DFDEC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302" y="2194038"/>
            <a:ext cx="7316939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salaryRecords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Name,Salary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John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Smith,100000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Steven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Jobs,912000"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CompressionDecorator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EncryptionDecorator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FileDataSource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/OutputDemo.txt"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encoded.writeData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salaryRecords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FileDataSource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/OutputDemo.txt"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----------------"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salaryRecords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Encoded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--------------"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plain.readData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Decoded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--------------"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encoded.readData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CAF10-4787-4456-9D88-A8F61C0D6597}"/>
              </a:ext>
            </a:extLst>
          </p:cNvPr>
          <p:cNvSpPr txBox="1"/>
          <p:nvPr/>
        </p:nvSpPr>
        <p:spPr>
          <a:xfrm>
            <a:off x="7902723" y="2255158"/>
            <a:ext cx="3881927" cy="47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Результат выполнения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:</a:t>
            </a:r>
            <a:endParaRPr lang="ru-RU" sz="2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A758F-3890-4A41-8664-4250F366FF4A}"/>
              </a:ext>
            </a:extLst>
          </p:cNvPr>
          <p:cNvSpPr txBox="1"/>
          <p:nvPr/>
        </p:nvSpPr>
        <p:spPr>
          <a:xfrm>
            <a:off x="7732163" y="2820114"/>
            <a:ext cx="44598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----------------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Name,Salary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Smith,100000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Jobs,912000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Zkt7e1Q5eU8yUm1Qe0ZsdHJ2VXp6dDBKVnhrUHtUe0sxRUYxQkJIdjVLTVZ0dVI5Q2IwOXFISmVUMU5rcENCQmdxRlByaD4+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--------------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Name,Salary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Smith,100000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Jobs,912000</a:t>
            </a:r>
          </a:p>
        </p:txBody>
      </p:sp>
    </p:spTree>
    <p:extLst>
      <p:ext uri="{BB962C8B-B14F-4D97-AF65-F5344CB8AC3E}">
        <p14:creationId xmlns:p14="http://schemas.microsoft.com/office/powerpoint/2010/main" val="412260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C3B8-C2FD-4B8C-AB86-8C5F9F01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PT Sans"/>
              </a:rPr>
              <a:t>Шифрование и сжатие данных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7FDFB-65CF-4706-BE94-EEE46236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1402" cy="40297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Пример показывает, как можно добавить новую функциональность объекту, не меняя его класса.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Сначала класс бизнес-логики мог считывать и записывать только чистые данные напрямую из/в файлы. Применив паттерн Декоратор, мы создали небольшие классы-обёртки, которые добавляют новые поведения до или после основной работы вложенного объекта бизнес-логики.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Первая обёртка шифрует и расшифрует данные, а вторая — сжимает и распакует их.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Мы можем использовать обёртки как отдельно друг от друга, так и все вместе, обернув один декоратор другим.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43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8B0E-2666-4A77-A3FB-7D4CAB3E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0" y="2137645"/>
            <a:ext cx="11458734" cy="35624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Когда вам нужно добавлять обязанности объектам на лету, незаметно для кода, который их использует.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Объекты помещают в обёртки, имеющие дополнительные поведения. Обёртки и сами объекты имеют одинаковый интерфейс, поэтому клиентам без разницы, с чем работать — с обычным объектом данных или с обёрнутым.</a:t>
            </a:r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Когда нельзя расширить обязанности объекта с помощью наследования.</a:t>
            </a:r>
            <a:br>
              <a:rPr kumimoji="0" lang="ru-RU" altLang="ru-RU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Во многих языках программирования есть ключевое слово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final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, которое может заблокировать наследование класса. Расширить такие классы можно только с помощью Декоратора.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9E56F5-182F-4491-A2A3-7207CAF83B03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Применимость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87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42E0A-355F-4818-B96C-BDF7862E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Преимущества и недостатки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929A1-90B1-471E-9CFD-ECC1BE24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1" y="2305615"/>
            <a:ext cx="6192694" cy="387592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Большая гибкость, чем у наследования.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Позволяет добавлять обязанности на лету.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Можно добавлять несколько новых обязанностей сразу.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Позволяет иметь несколько мелких объектов вместо одного объекта на все случаи жизни.</a:t>
            </a:r>
          </a:p>
          <a:p>
            <a:pPr marL="0" indent="0" algn="l">
              <a:buNone/>
            </a:pPr>
            <a:endParaRPr lang="ru-RU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2B774-8024-4B38-9225-5A27EB917B62}"/>
              </a:ext>
            </a:extLst>
          </p:cNvPr>
          <p:cNvSpPr txBox="1"/>
          <p:nvPr/>
        </p:nvSpPr>
        <p:spPr>
          <a:xfrm>
            <a:off x="6813135" y="2305615"/>
            <a:ext cx="50826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Трудно конфигурировать многократно обёрнутые объекты.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Обилие крошечных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1978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A527A-807E-42D4-9E92-181DD650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Декоратор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B895F-96B0-4356-8EA0-7238A7BF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4464"/>
            <a:ext cx="6684771" cy="3457175"/>
          </a:xfrm>
        </p:spPr>
        <p:txBody>
          <a:bodyPr>
            <a:noAutofit/>
          </a:bodyPr>
          <a:lstStyle/>
          <a:p>
            <a:pPr algn="l"/>
            <a:r>
              <a:rPr lang="ru-RU" sz="23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Это структурный паттерн, который позволяет добавлять объектам новые поведения на лету, помещая их в объекты-обёртки.</a:t>
            </a:r>
          </a:p>
          <a:p>
            <a:pPr algn="l"/>
            <a:endParaRPr lang="ru-RU" sz="23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  <a:p>
            <a:pPr algn="l"/>
            <a:r>
              <a:rPr lang="ru-RU" sz="23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Декоратор позволяет оборачивать объекты бесчисленное количество раз благодаря тому, что и обёртки, и реальные оборачиваемые объекты имеют общий интерфейс.</a:t>
            </a:r>
          </a:p>
        </p:txBody>
      </p:sp>
      <p:pic>
        <p:nvPicPr>
          <p:cNvPr id="2050" name="Picture 2" descr="Паттерн&amp;nbsp;Декоратор">
            <a:extLst>
              <a:ext uri="{FF2B5EF4-FFF2-40B4-BE49-F238E27FC236}">
                <a16:creationId xmlns:a16="http://schemas.microsoft.com/office/drawing/2014/main" id="{44C910B2-8A95-4107-B932-756F0DF3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3690"/>
            <a:ext cx="6000287" cy="37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F7224-239C-42F1-9BDD-DC0F68DA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Аналогия из жизни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E2527-37BE-4D75-A3CC-E3017C16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99" y="2319781"/>
            <a:ext cx="9613861" cy="2354768"/>
          </a:xfrm>
        </p:spPr>
        <p:txBody>
          <a:bodyPr/>
          <a:lstStyle/>
          <a:p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Любая одежда — это аналог Декоратора. Применяя Декоратор, вы не меняете первоначальный класс и не создаёте дочерних классов. Так и с одеждой — надевая свитер, вы не перестаёте быть собой, но получаете новое свойство — защиту от холода. Вы можете пойти дальше и надеть сверху ещё один декоратор — плащ, чтобы защититься и от дождя.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Пример паттерна Декоратор">
            <a:extLst>
              <a:ext uri="{FF2B5EF4-FFF2-40B4-BE49-F238E27FC236}">
                <a16:creationId xmlns:a16="http://schemas.microsoft.com/office/drawing/2014/main" id="{13C597FC-9CB0-4E85-B958-C897FB47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79" y="4431290"/>
            <a:ext cx="4512392" cy="22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D10D1-ABEA-4FA4-AED4-87822845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400" b="1" i="0" dirty="0">
                <a:effectLst/>
                <a:latin typeface="PT Sans"/>
              </a:rPr>
              <a:t> Структура</a:t>
            </a:r>
          </a:p>
        </p:txBody>
      </p:sp>
      <p:pic>
        <p:nvPicPr>
          <p:cNvPr id="4098" name="Picture 2" descr="Структура классов паттерна Декоратор">
            <a:extLst>
              <a:ext uri="{FF2B5EF4-FFF2-40B4-BE49-F238E27FC236}">
                <a16:creationId xmlns:a16="http://schemas.microsoft.com/office/drawing/2014/main" id="{5652244B-C42D-4A11-9916-790213C0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64" y="1977640"/>
            <a:ext cx="4504948" cy="4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649A1-8A65-4F1D-8C30-C7118EF2E650}"/>
              </a:ext>
            </a:extLst>
          </p:cNvPr>
          <p:cNvSpPr txBox="1"/>
          <p:nvPr/>
        </p:nvSpPr>
        <p:spPr>
          <a:xfrm>
            <a:off x="37714" y="2095787"/>
            <a:ext cx="60582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Компонент</a:t>
            </a:r>
            <a:r>
              <a:rPr lang="ru-RU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задаёт общий интерфейс обёрток и оборачиваемых объектов.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E0B22-F359-49DE-90E9-C06FA4EFAD1C}"/>
              </a:ext>
            </a:extLst>
          </p:cNvPr>
          <p:cNvSpPr txBox="1"/>
          <p:nvPr/>
        </p:nvSpPr>
        <p:spPr>
          <a:xfrm>
            <a:off x="37714" y="3429000"/>
            <a:ext cx="6439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2.Конкретный компонент определяет класс оборачиваемых объектов. Он содержит какое-то базовое поведение, которое потом изменяют декораторы.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15BC262-2AD8-4E6E-86BA-A8FA453BEDC6}"/>
              </a:ext>
            </a:extLst>
          </p:cNvPr>
          <p:cNvCxnSpPr>
            <a:cxnSpLocks/>
          </p:cNvCxnSpPr>
          <p:nvPr/>
        </p:nvCxnSpPr>
        <p:spPr>
          <a:xfrm>
            <a:off x="5605288" y="2535082"/>
            <a:ext cx="1278976" cy="391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F013E54-B2E9-478D-8646-8F3BE7BEA6EE}"/>
              </a:ext>
            </a:extLst>
          </p:cNvPr>
          <p:cNvCxnSpPr>
            <a:cxnSpLocks/>
          </p:cNvCxnSpPr>
          <p:nvPr/>
        </p:nvCxnSpPr>
        <p:spPr>
          <a:xfrm>
            <a:off x="6095999" y="4090719"/>
            <a:ext cx="824746" cy="908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BCBEC5-DF53-4901-A142-CAF649F8AD21}"/>
              </a:ext>
            </a:extLst>
          </p:cNvPr>
          <p:cNvSpPr txBox="1"/>
          <p:nvPr/>
        </p:nvSpPr>
        <p:spPr>
          <a:xfrm>
            <a:off x="0" y="5363290"/>
            <a:ext cx="8195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3. Конкретные декораторы — это различные вариации декораторов, которые содержат добавочное поведение. Оно выполняется до или после вызова аналогичного поведения обёрнутого объекта.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DBD0A3C-3084-4D56-BCFD-30089D899BAA}"/>
              </a:ext>
            </a:extLst>
          </p:cNvPr>
          <p:cNvCxnSpPr>
            <a:cxnSpLocks/>
          </p:cNvCxnSpPr>
          <p:nvPr/>
        </p:nvCxnSpPr>
        <p:spPr>
          <a:xfrm flipV="1">
            <a:off x="7392112" y="5623133"/>
            <a:ext cx="1209858" cy="256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4204E-E95C-4B2B-8DA0-68618DE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Примеры на</a:t>
            </a:r>
            <a:r>
              <a:rPr lang="en-US" sz="4400" b="1" dirty="0"/>
              <a:t> Java</a:t>
            </a:r>
            <a:endParaRPr lang="ru-RU" sz="4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A6104-B368-44F8-8202-D2F8B7F6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0678"/>
            <a:ext cx="9613861" cy="4084094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Паттерн можно часто встретить в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Java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-коде, особенно в коде, работающем с потоками данных.</a:t>
            </a:r>
            <a:r>
              <a:rPr lang="en-US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   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Примеры Декораторов в стандартных библиотеках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Java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:</a:t>
            </a:r>
            <a:endPara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подклассы 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java.io.InputStream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имеют конструктор, принимающий объекты этих же классов.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java.util.Collections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checkedXXX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synchronizedXXX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unmodifiableXXX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</a:p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javax.servlet.http.HttpServletRequestWrapper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HttpServletResponseWrapper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71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C361-2B92-43F3-A697-3549274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D1EF4-A50C-4696-BA61-1B690E33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2" y="2157412"/>
            <a:ext cx="4626617" cy="1978753"/>
          </a:xfrm>
        </p:spPr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PT Sans"/>
              </a:rPr>
              <a:t>decorators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/>
              </a:rPr>
              <a:t>/DataSource.java:</a:t>
            </a:r>
            <a:r>
              <a:rPr lang="ru-RU" b="1" i="0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 </a:t>
            </a:r>
            <a: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Интерфейс, задающий базовые операции чтения и записи данных</a:t>
            </a:r>
          </a:p>
          <a:p>
            <a:endParaRPr lang="ru-R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F3FC678-3231-4AD2-B4C6-9BE8F3F0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0" y="4057455"/>
            <a:ext cx="294829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com.company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FCF5E32-298C-4E2C-9DE4-8B29E550C944}"/>
              </a:ext>
            </a:extLst>
          </p:cNvPr>
          <p:cNvSpPr txBox="1">
            <a:spLocks/>
          </p:cNvSpPr>
          <p:nvPr/>
        </p:nvSpPr>
        <p:spPr>
          <a:xfrm>
            <a:off x="5324466" y="2157411"/>
            <a:ext cx="6041441" cy="197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T Sans"/>
              </a:rPr>
              <a:t>decorators/DataSourceDecorator.java: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Базовый декоратор</a:t>
            </a:r>
          </a:p>
          <a:p>
            <a:endParaRPr lang="ru-RU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0CF5757-2B7D-4D9E-8D95-2E135869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51" y="2931074"/>
            <a:ext cx="524455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DataSourceDecorator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DataSourceDecorator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.writeData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.readData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0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9F573-75D8-4AD2-822A-5DDB9A7E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9C507F-36DB-43DA-BF9A-7AEBA464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69" y="2063335"/>
            <a:ext cx="9308995" cy="927693"/>
          </a:xfrm>
        </p:spPr>
        <p:txBody>
          <a:bodyPr/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latin typeface="PT Sans"/>
              </a:rPr>
              <a:t>decorators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/>
              </a:rPr>
              <a:t>/FileDataSource.java:</a:t>
            </a:r>
            <a:r>
              <a:rPr lang="ru-RU" b="1" i="0" dirty="0"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lang="ru-RU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Класс, реализующий прямое чтение и запись данных</a:t>
            </a:r>
            <a:endParaRPr lang="ru-RU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D415A0-2494-47CA-8570-DED89B31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9" y="2995404"/>
            <a:ext cx="4947164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FileDataSource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OutputStream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FileOutputStream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fos.write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data.getBytes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ex.getMessage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B1C689-8198-4502-BE08-A53AEB0D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915" y="2991028"/>
            <a:ext cx="515776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FileReader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file.length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reader.read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ex.getMessage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88C5E2-4512-456A-B9C8-EFB80392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52" y="2029143"/>
            <a:ext cx="9613861" cy="88990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T Sans"/>
              </a:rPr>
              <a:t>decorators/EncryptionDecorator.java: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lang="en-US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Декоратор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 </a:t>
            </a:r>
            <a:r>
              <a:rPr lang="en-US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шифрования</a:t>
            </a:r>
            <a:endPara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8D37FF-53F6-4681-81BA-0703939E98F8}"/>
              </a:ext>
            </a:extLst>
          </p:cNvPr>
          <p:cNvSpPr txBox="1">
            <a:spLocks/>
          </p:cNvSpPr>
          <p:nvPr/>
        </p:nvSpPr>
        <p:spPr>
          <a:xfrm>
            <a:off x="680320" y="729781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8EBA24-10DF-47FE-A8FC-AE798605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" y="2947339"/>
            <a:ext cx="570620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EncryptionDecorator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EncryptionDecorator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.writeData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.readData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AE55B3-22EA-4B25-9D9A-C544F2EA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273" y="2947339"/>
            <a:ext cx="5050646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encode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data.getBytes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+=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Base64.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getEncoder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encodeToString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Base64.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getDecoder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-=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2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E3429-D91B-498C-AF51-0B3617E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0748A-90D9-4F47-90A0-0F41EA09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43" y="1995041"/>
            <a:ext cx="9378079" cy="45760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T Sans"/>
              </a:rPr>
              <a:t>decorators/CompressionDecorator.java: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 </a:t>
            </a:r>
            <a:r>
              <a:rPr lang="ru-R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</a:rPr>
              <a:t>Декоратор сжатия</a:t>
            </a: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D2E389-73A4-4D8D-B2FA-712282F9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7" y="2329533"/>
            <a:ext cx="5255664" cy="44935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ru-RU" altLang="ru-RU" sz="1100" dirty="0">
                <a:solidFill>
                  <a:srgbClr val="A9B7C6"/>
                </a:solidFill>
                <a:latin typeface="JetBrains Mono"/>
              </a:rPr>
              <a:t>…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CompressionDecorator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DataSourceDecorator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compLevel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CompressionDecorator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getCompressionLevel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compLevel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setCompressionLevel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compLevel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.writeData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compress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decompress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.readData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C94902-4DF7-4927-ADB8-77E88577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088" y="2333685"/>
            <a:ext cx="596781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compress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stringData.getBytes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512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DeflaterOutputStream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DeflaterOutputStream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Deflater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compLevel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dos.write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dos.close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bout.close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Base64.</a:t>
            </a:r>
            <a:r>
              <a:rPr kumimoji="0" lang="ru-RU" altLang="ru-RU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getEncoder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encodeToString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bout.toByteArray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decompress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Base64.</a:t>
            </a:r>
            <a:r>
              <a:rPr kumimoji="0" lang="ru-RU" altLang="ru-RU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getDecoder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decode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ByteArrayInputStream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InflaterInputStream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InflaterInputStream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ByteArrayOutputStream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512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((b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iin.read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!= -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bout.write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in.close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iin.close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bout.close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bout.toByteArray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139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157</TotalTime>
  <Words>1633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JetBrains Mono</vt:lpstr>
      <vt:lpstr>Menlo</vt:lpstr>
      <vt:lpstr>PT Sans</vt:lpstr>
      <vt:lpstr>Trebuchet MS</vt:lpstr>
      <vt:lpstr>Берлин</vt:lpstr>
      <vt:lpstr>Структурный паттерн Декоратор</vt:lpstr>
      <vt:lpstr>Декоратор</vt:lpstr>
      <vt:lpstr>Аналогия из жизни</vt:lpstr>
      <vt:lpstr> Структура</vt:lpstr>
      <vt:lpstr>Примеры на Java</vt:lpstr>
      <vt:lpstr>Примеры</vt:lpstr>
      <vt:lpstr>Примеры</vt:lpstr>
      <vt:lpstr>Презентация PowerPoint</vt:lpstr>
      <vt:lpstr>Примеры</vt:lpstr>
      <vt:lpstr>Main code</vt:lpstr>
      <vt:lpstr>Шифрование и сжатие данных</vt:lpstr>
      <vt:lpstr> Когда вам нужно добавлять обязанности объектам на лету, незаметно для кода, который их использует.   Объекты помещают в обёртки, имеющие дополнительные поведения. Обёртки и сами объекты имеют одинаковый интерфейс, поэтому клиентам без разницы, с чем работать — с обычным объектом данных или с обёрнутым.   Когда нельзя расширить обязанности объекта с помощью наследования.   Во многих языках программирования есть ключевое слово final, которое может заблокировать наследование класса. Расширить такие классы можно только с помощью Декоратора.</vt:lpstr>
      <vt:lpstr> Преимущества и 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Структурный паттерн Декоратор</dc:title>
  <dc:creator>Sinqx pls</dc:creator>
  <cp:lastModifiedBy>Sinqx pls</cp:lastModifiedBy>
  <cp:revision>9</cp:revision>
  <dcterms:created xsi:type="dcterms:W3CDTF">2021-05-24T11:44:51Z</dcterms:created>
  <dcterms:modified xsi:type="dcterms:W3CDTF">2021-05-24T14:22:13Z</dcterms:modified>
</cp:coreProperties>
</file>