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65" r:id="rId3"/>
    <p:sldId id="257" r:id="rId4"/>
    <p:sldId id="282" r:id="rId5"/>
    <p:sldId id="266" r:id="rId6"/>
    <p:sldId id="271" r:id="rId7"/>
    <p:sldId id="284" r:id="rId8"/>
    <p:sldId id="285" r:id="rId9"/>
    <p:sldId id="258" r:id="rId10"/>
    <p:sldId id="259" r:id="rId11"/>
    <p:sldId id="260" r:id="rId12"/>
    <p:sldId id="278" r:id="rId13"/>
    <p:sldId id="261" r:id="rId14"/>
    <p:sldId id="281" r:id="rId15"/>
    <p:sldId id="280" r:id="rId16"/>
    <p:sldId id="274" r:id="rId17"/>
    <p:sldId id="275" r:id="rId18"/>
    <p:sldId id="276" r:id="rId19"/>
    <p:sldId id="277" r:id="rId20"/>
    <p:sldId id="267" r:id="rId21"/>
    <p:sldId id="268" r:id="rId22"/>
    <p:sldId id="269" r:id="rId23"/>
    <p:sldId id="270" r:id="rId24"/>
    <p:sldId id="283" r:id="rId25"/>
    <p:sldId id="286" r:id="rId26"/>
    <p:sldId id="287" r:id="rId27"/>
    <p:sldId id="288" r:id="rId28"/>
    <p:sldId id="289" r:id="rId29"/>
    <p:sldId id="263" r:id="rId30"/>
    <p:sldId id="264" r:id="rId31"/>
    <p:sldId id="29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28695" autoAdjust="0"/>
    <p:restoredTop sz="88785" autoAdjust="0"/>
  </p:normalViewPr>
  <p:slideViewPr>
    <p:cSldViewPr>
      <p:cViewPr>
        <p:scale>
          <a:sx n="66" d="100"/>
          <a:sy n="66" d="100"/>
        </p:scale>
        <p:origin x="-690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1E5E-C148-4953-A0AC-8EC3AD13A314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2EB23-B8B5-4717-B115-5A0218D424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4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A%B8%B0%EA%B3%84%EC%96%B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ko.wikipedia.org/wiki/%EC%BB%B4%ED%8C%8C%EC%9D%BC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자바스크립트는 웹 브라우저에서 실행되는 스크립트 언어로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로 작성된 </a:t>
            </a:r>
            <a:r>
              <a:rPr lang="ko-KR" altLang="en-US" dirty="0" err="1" smtClean="0"/>
              <a:t>웹페이지에</a:t>
            </a:r>
            <a:r>
              <a:rPr lang="ko-KR" altLang="en-US" dirty="0" smtClean="0"/>
              <a:t> 함수 형태로 작성되는 언어이다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컴파일할</a:t>
            </a:r>
            <a:r>
              <a:rPr lang="ko-KR" altLang="en-US" dirty="0" smtClean="0"/>
              <a:t> 필요 없이 소스코드 자체가 </a:t>
            </a:r>
            <a:r>
              <a:rPr lang="ko-KR" altLang="en-US" dirty="0" err="1" smtClean="0"/>
              <a:t>실행시에</a:t>
            </a:r>
            <a:r>
              <a:rPr lang="ko-KR" altLang="en-US" dirty="0" smtClean="0"/>
              <a:t> 인터프리터에 의해 해석되어지는 언어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자바와 자바스크립트의 </a:t>
            </a:r>
            <a:r>
              <a:rPr lang="ko-KR" altLang="en-US" dirty="0" err="1" smtClean="0"/>
              <a:t>비슷하</a:t>
            </a:r>
            <a:r>
              <a:rPr lang="ko-KR" altLang="en-US" dirty="0" smtClean="0"/>
              <a:t> 점은 </a:t>
            </a:r>
            <a:r>
              <a:rPr lang="ko-KR" altLang="en-US" dirty="0" err="1" smtClean="0"/>
              <a:t>두언어</a:t>
            </a:r>
            <a:r>
              <a:rPr lang="ko-KR" altLang="en-US" dirty="0" smtClean="0"/>
              <a:t> 모두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언어와 비슷한 구문을 사용하고 객체지향언어이며 자바스크립트를 </a:t>
            </a:r>
            <a:r>
              <a:rPr lang="ko-KR" altLang="en-US" dirty="0" err="1" smtClean="0"/>
              <a:t>설계할때</a:t>
            </a:r>
            <a:endParaRPr lang="en-US" altLang="ko-KR" dirty="0" smtClean="0"/>
          </a:p>
          <a:p>
            <a:r>
              <a:rPr lang="ko-KR" altLang="en-US" dirty="0" smtClean="0"/>
              <a:t>자바의 구문과 표준 라이브러리를 참조하여 설계하였다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모든자바의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예약어는</a:t>
            </a:r>
            <a:r>
              <a:rPr lang="ko-KR" altLang="en-US" dirty="0" smtClean="0"/>
              <a:t> 자바스크립트에서도 예약어로 설정되어 있고</a:t>
            </a:r>
            <a:endParaRPr lang="en-US" altLang="ko-KR" dirty="0" smtClean="0"/>
          </a:p>
          <a:p>
            <a:r>
              <a:rPr lang="ko-KR" altLang="en-US" dirty="0" smtClean="0"/>
              <a:t>작명 규칙</a:t>
            </a:r>
            <a:r>
              <a:rPr lang="en-US" altLang="ko-KR" dirty="0" smtClean="0"/>
              <a:t>, Math, Date</a:t>
            </a:r>
            <a:r>
              <a:rPr lang="ko-KR" altLang="en-US" dirty="0" smtClean="0"/>
              <a:t>객체는 자바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을 기초로 작성되었다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자바는 </a:t>
            </a:r>
            <a:r>
              <a:rPr lang="en-US" altLang="ko-KR" dirty="0" smtClean="0"/>
              <a:t>JVM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의해 </a:t>
            </a:r>
            <a:r>
              <a:rPr lang="ko-KR" altLang="en-US" baseline="0" dirty="0" err="1" smtClean="0"/>
              <a:t>컴파일하여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컴파일된</a:t>
            </a:r>
            <a:r>
              <a:rPr lang="ko-KR" altLang="en-US" baseline="0" dirty="0" smtClean="0"/>
              <a:t> 바이트코드에 의해 실행된다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4.</a:t>
            </a:r>
            <a:r>
              <a:rPr lang="ko-KR" altLang="en-US" baseline="0" dirty="0" smtClean="0"/>
              <a:t>데이터 타입 처리 방식 다르다 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자바는 </a:t>
            </a:r>
            <a:r>
              <a:rPr lang="ko-KR" altLang="en-US" baseline="0" dirty="0" err="1" smtClean="0"/>
              <a:t>강한타입이기때문에</a:t>
            </a:r>
            <a:r>
              <a:rPr lang="ko-KR" altLang="en-US" baseline="0" dirty="0" smtClean="0"/>
              <a:t> 타입캐스팅을 </a:t>
            </a:r>
            <a:r>
              <a:rPr lang="ko-KR" altLang="en-US" baseline="0" dirty="0" err="1" smtClean="0"/>
              <a:t>해야하지만</a:t>
            </a:r>
            <a:r>
              <a:rPr lang="ko-KR" altLang="en-US" baseline="0" dirty="0" smtClean="0"/>
              <a:t> 자바스크립트는 느슨한 타입으로 데이터타입에 </a:t>
            </a:r>
            <a:r>
              <a:rPr lang="ko-KR" altLang="en-US" baseline="0" dirty="0" err="1" smtClean="0"/>
              <a:t>크게민감하지</a:t>
            </a:r>
            <a:r>
              <a:rPr lang="ko-KR" altLang="en-US" baseline="0" dirty="0" smtClean="0"/>
              <a:t> 않다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2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1.V8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자바스크립트 엔진은 </a:t>
            </a:r>
            <a:r>
              <a:rPr lang="ko-KR" altLang="en-US" baseline="0" dirty="0" err="1" smtClean="0"/>
              <a:t>구글에</a:t>
            </a:r>
            <a:r>
              <a:rPr lang="ko-KR" altLang="en-US" baseline="0" dirty="0" smtClean="0"/>
              <a:t> 의해서 </a:t>
            </a:r>
            <a:r>
              <a:rPr lang="en-US" altLang="ko-KR" baseline="0" dirty="0" smtClean="0"/>
              <a:t>C++</a:t>
            </a:r>
            <a:r>
              <a:rPr lang="ko-KR" altLang="en-US" baseline="0" dirty="0" smtClean="0"/>
              <a:t>로 개발된 </a:t>
            </a:r>
            <a:r>
              <a:rPr lang="ko-KR" altLang="en-US" baseline="0" dirty="0" err="1" smtClean="0"/>
              <a:t>오픈소스엔진이다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V8</a:t>
            </a:r>
            <a:r>
              <a:rPr lang="ko-KR" altLang="en-US" baseline="0" dirty="0" smtClean="0"/>
              <a:t>은 기존의 </a:t>
            </a:r>
            <a:r>
              <a:rPr lang="ko-KR" altLang="en-US" baseline="0" dirty="0" err="1" smtClean="0"/>
              <a:t>컴파일된</a:t>
            </a:r>
            <a:r>
              <a:rPr lang="ko-KR" altLang="en-US" baseline="0" dirty="0" smtClean="0"/>
              <a:t> 바이트코드를 실행시키거나 인터프리터로 해석하는 대신에 자바스크립트를 </a:t>
            </a:r>
            <a:r>
              <a:rPr lang="ko-KR" altLang="en-US" baseline="0" dirty="0" err="1" smtClean="0"/>
              <a:t>컴파일하여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네이티브</a:t>
            </a:r>
            <a:r>
              <a:rPr lang="ko-KR" altLang="en-US" baseline="0" dirty="0" smtClean="0"/>
              <a:t> 머신 코드로 변경한 후에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실행할 수 있게 해준다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컴파일된</a:t>
            </a:r>
            <a:r>
              <a:rPr lang="ko-KR" altLang="en-US" baseline="0" dirty="0" smtClean="0"/>
              <a:t> 코드는 코드의 실행 프로파일을 분석하여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실행시에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다시한번</a:t>
            </a:r>
            <a:r>
              <a:rPr lang="ko-KR" altLang="en-US" baseline="0" dirty="0" smtClean="0"/>
              <a:t> 최적화 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2.v8</a:t>
            </a:r>
            <a:r>
              <a:rPr lang="ko-KR" altLang="en-US" baseline="0" dirty="0" smtClean="0"/>
              <a:t>은 객체에 할당되는 메모리를 효율적으로 관리하며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이상 </a:t>
            </a:r>
            <a:r>
              <a:rPr lang="ko-KR" altLang="en-US" baseline="0" dirty="0" err="1" smtClean="0"/>
              <a:t>필요없는</a:t>
            </a:r>
            <a:r>
              <a:rPr lang="ko-KR" altLang="en-US" baseline="0" dirty="0" smtClean="0"/>
              <a:t> 객체는 수집하여 버린다</a:t>
            </a:r>
            <a:r>
              <a:rPr lang="en-US" altLang="ko-KR" baseline="0" dirty="0" smtClean="0"/>
              <a:t>(garbage collection). </a:t>
            </a:r>
            <a:r>
              <a:rPr lang="ko-KR" altLang="en-US" baseline="0" dirty="0" smtClean="0"/>
              <a:t>정확한 </a:t>
            </a:r>
            <a:r>
              <a:rPr lang="ko-KR" altLang="en-US" baseline="0" dirty="0" err="1" smtClean="0"/>
              <a:t>가비지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콜렉터는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V8</a:t>
            </a:r>
            <a:r>
              <a:rPr lang="ko-KR" altLang="en-US" baseline="0" dirty="0" smtClean="0"/>
              <a:t>의 고성능에 영향을 주는 </a:t>
            </a:r>
            <a:r>
              <a:rPr lang="ko-KR" altLang="en-US" baseline="0" dirty="0" err="1" smtClean="0"/>
              <a:t>키포인트다</a:t>
            </a:r>
            <a:r>
              <a:rPr lang="en-US" altLang="ko-KR" baseline="0" dirty="0" smtClean="0"/>
              <a:t>.</a:t>
            </a:r>
          </a:p>
          <a:p>
            <a:pPr rtl="0"/>
            <a:r>
              <a:rPr lang="en-US" altLang="ko-KR" baseline="0" dirty="0" smtClean="0"/>
              <a:t>3.</a:t>
            </a:r>
            <a:r>
              <a:rPr lang="ko-KR" altLang="ko-KR" b="1" dirty="0" smtClean="0"/>
              <a:t> JIT 컴파일</a:t>
            </a:r>
            <a:r>
              <a:rPr lang="ko-KR" altLang="ko-KR" dirty="0" smtClean="0"/>
              <a:t>(just-in-time compilation) 또는 </a:t>
            </a:r>
            <a:r>
              <a:rPr lang="ko-KR" altLang="ko-KR" b="1" dirty="0" smtClean="0"/>
              <a:t>동적 번역</a:t>
            </a:r>
            <a:r>
              <a:rPr lang="ko-KR" altLang="ko-KR" dirty="0" smtClean="0"/>
              <a:t>(dynamic translation)은 프로그램을 실제 실행하는 시점에 </a:t>
            </a:r>
            <a:r>
              <a:rPr lang="ko-KR" altLang="ko-KR" dirty="0" smtClean="0">
                <a:hlinkClick r:id="rId3" tooltip="기계어"/>
              </a:rPr>
              <a:t>기계어</a:t>
            </a:r>
            <a:r>
              <a:rPr lang="ko-KR" altLang="ko-KR" dirty="0" smtClean="0"/>
              <a:t>로 번역하는 </a:t>
            </a:r>
            <a:r>
              <a:rPr lang="ko-KR" altLang="ko-KR" dirty="0" smtClean="0">
                <a:hlinkClick r:id="rId4" tooltip="컴파일"/>
              </a:rPr>
              <a:t>컴파일</a:t>
            </a:r>
            <a:r>
              <a:rPr lang="ko-KR" altLang="ko-KR" dirty="0" smtClean="0"/>
              <a:t> 기법이다. 이 기법은 프로그램의 실행 속도를 빠르게 하기 위해 사용된다.</a:t>
            </a:r>
          </a:p>
          <a:p>
            <a:pPr rtl="0"/>
            <a:r>
              <a:rPr lang="ko-KR" altLang="ko-KR" dirty="0" smtClean="0"/>
              <a:t>전통적인 입장에서 컴퓨터 프로그램을 만드는 방법은 </a:t>
            </a:r>
            <a:r>
              <a:rPr lang="ko-KR" altLang="ko-KR" dirty="0" err="1" smtClean="0"/>
              <a:t>두가지가</a:t>
            </a:r>
            <a:r>
              <a:rPr lang="ko-KR" altLang="ko-KR" dirty="0" smtClean="0"/>
              <a:t> 있는데, </a:t>
            </a:r>
            <a:r>
              <a:rPr lang="ko-KR" altLang="ko-KR" dirty="0" err="1" smtClean="0"/>
              <a:t>인터프리트</a:t>
            </a:r>
            <a:r>
              <a:rPr lang="ko-KR" altLang="ko-KR" dirty="0" smtClean="0"/>
              <a:t> 방식과 정적 </a:t>
            </a:r>
            <a:r>
              <a:rPr lang="ko-KR" altLang="ko-KR" dirty="0" smtClean="0">
                <a:hlinkClick r:id="rId4" tooltip="컴파일"/>
              </a:rPr>
              <a:t>컴파일</a:t>
            </a:r>
            <a:r>
              <a:rPr lang="ko-KR" altLang="ko-KR" dirty="0" smtClean="0"/>
              <a:t> 방식으로 나눌 수 있다. 이 중 </a:t>
            </a:r>
            <a:r>
              <a:rPr lang="ko-KR" altLang="ko-KR" dirty="0" err="1" smtClean="0"/>
              <a:t>인터프리트</a:t>
            </a:r>
            <a:r>
              <a:rPr lang="ko-KR" altLang="ko-KR" dirty="0" smtClean="0"/>
              <a:t> 방식은 실행 중 프로그래밍 언어를 읽어가면서 해당 기능에 대응하는 기계어 코드를 실행하며, 반면 정적 컴파일은 실행하기 전에 프로그램 코드를 기계어로 번역한다.</a:t>
            </a:r>
          </a:p>
          <a:p>
            <a:pPr rtl="0"/>
            <a:r>
              <a:rPr lang="ko-KR" altLang="ko-KR" dirty="0" smtClean="0"/>
              <a:t>JIT 컴파일러는 두 가지의 방식을 혼합한 방식으로 생각할 수 있는데, 실행 시점에서 기계어 코드를 생성하면서 그 코드를 </a:t>
            </a:r>
            <a:r>
              <a:rPr lang="ko-KR" altLang="ko-KR" dirty="0" err="1" smtClean="0"/>
              <a:t>캐싱하여</a:t>
            </a:r>
            <a:r>
              <a:rPr lang="ko-KR" altLang="ko-KR" dirty="0" smtClean="0"/>
              <a:t>, 같은 함수가 여러 번 불릴 때 매번 기계어 코드를 생성하는 것을 방지한다.</a:t>
            </a:r>
          </a:p>
          <a:p>
            <a:r>
              <a:rPr lang="en-US" altLang="ko-KR" dirty="0" smtClean="0"/>
              <a:t>4.node.js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웹브라우저없이</a:t>
            </a:r>
            <a:r>
              <a:rPr lang="ko-KR" altLang="en-US" dirty="0" smtClean="0"/>
              <a:t> 스크립트구동이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5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다른 언어는 중괄호의 의해 변수의 영역을 결정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문에 정의된 변수는 외부 블록에서 접근할</a:t>
            </a:r>
            <a:r>
              <a:rPr lang="ko-KR" altLang="en-US" baseline="0" dirty="0" smtClean="0"/>
              <a:t> 수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자바스크립트에서는 함수를 이용해서 변수 </a:t>
            </a:r>
            <a:r>
              <a:rPr lang="ko-KR" altLang="en-US" baseline="0" dirty="0" err="1" smtClean="0"/>
              <a:t>스코프를</a:t>
            </a:r>
            <a:r>
              <a:rPr lang="ko-KR" altLang="en-US" baseline="0" dirty="0" smtClean="0"/>
              <a:t> 정의한다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중괄호가 아닌 함수 단위로 변수 </a:t>
            </a:r>
            <a:r>
              <a:rPr lang="ko-KR" altLang="en-US" baseline="0" dirty="0" err="1" smtClean="0"/>
              <a:t>스코프가</a:t>
            </a:r>
            <a:r>
              <a:rPr lang="ko-KR" altLang="en-US" baseline="0" dirty="0" smtClean="0"/>
              <a:t> 정의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="1" baseline="0" dirty="0" err="1" smtClean="0"/>
              <a:t>렉시컬특성</a:t>
            </a:r>
            <a:endParaRPr lang="en-US" altLang="ko-KR" b="1" baseline="0" dirty="0" smtClean="0"/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렉시컬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특성이란 함수 실행 시 유효범위를 함수 실행 환경이 아닌 함수 정의 환경으로 참조하는 특성입니다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위의 좌측코드를 봤을 때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호출하면 실행이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f1,f2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모두 전역에서 생성된 함수여서 서로를 참조할 수 있죠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우측코드처럼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안에서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호출했다고 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안에 들어온 것처럼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내부 변수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참조할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렉시컬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특성으로 인해서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실행될 때가 아닌 정의 될 때의 환경을 보기 때문에 참조하는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변수를 찾을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실행결과는 위와 같이 나옵니다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특징 중에 하나로 호이스팅이라는 개념이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호이스팅에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대해 살펴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1.Blocking</a:t>
            </a:r>
            <a:r>
              <a:rPr lang="en-US" altLang="ko-KR" baseline="0" dirty="0" smtClean="0"/>
              <a:t>: I/O</a:t>
            </a:r>
            <a:r>
              <a:rPr lang="ko-KR" altLang="en-US" baseline="0" dirty="0" smtClean="0"/>
              <a:t>를 요청하고 결과를 받을 때까지 </a:t>
            </a:r>
            <a:r>
              <a:rPr lang="en-US" altLang="ko-KR" baseline="0" dirty="0" smtClean="0"/>
              <a:t>thread</a:t>
            </a:r>
            <a:r>
              <a:rPr lang="ko-KR" altLang="en-US" baseline="0" dirty="0" smtClean="0"/>
              <a:t>는 아무 일도 </a:t>
            </a:r>
            <a:r>
              <a:rPr lang="ko-KR" altLang="en-US" baseline="0" dirty="0" err="1" smtClean="0"/>
              <a:t>안하는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상태로대기하고</a:t>
            </a:r>
            <a:r>
              <a:rPr lang="ko-KR" altLang="en-US" baseline="0" dirty="0" smtClean="0"/>
              <a:t> 응답이 돌아온 후 </a:t>
            </a:r>
            <a:r>
              <a:rPr lang="ko-KR" altLang="en-US" baseline="0" dirty="0" err="1" smtClean="0"/>
              <a:t>다음줄의</a:t>
            </a:r>
            <a:r>
              <a:rPr lang="ko-KR" altLang="en-US" baseline="0" dirty="0" smtClean="0"/>
              <a:t> 코드가 실행된다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I/o</a:t>
            </a:r>
            <a:r>
              <a:rPr lang="ko-KR" altLang="en-US" baseline="0" dirty="0" smtClean="0"/>
              <a:t>를 동기 방식으로 사용하고 </a:t>
            </a:r>
            <a:r>
              <a:rPr lang="en-US" altLang="ko-KR" baseline="0" dirty="0" smtClean="0"/>
              <a:t>i/o</a:t>
            </a:r>
            <a:r>
              <a:rPr lang="ko-KR" altLang="en-US" baseline="0" dirty="0" smtClean="0"/>
              <a:t>의 수행이 완료될 때까지 </a:t>
            </a:r>
            <a:r>
              <a:rPr lang="en-US" altLang="ko-KR" baseline="0" dirty="0" smtClean="0"/>
              <a:t>thread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blocking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할인매장을 가면 </a:t>
            </a:r>
            <a:r>
              <a:rPr lang="ko-KR" altLang="en-US" baseline="0" dirty="0" err="1" smtClean="0"/>
              <a:t>사고싶은물건을</a:t>
            </a:r>
            <a:r>
              <a:rPr lang="ko-KR" altLang="en-US" baseline="0" dirty="0" smtClean="0"/>
              <a:t> 고르고 계산대에서 계산을 </a:t>
            </a:r>
            <a:r>
              <a:rPr lang="ko-KR" altLang="en-US" baseline="0" dirty="0" err="1" smtClean="0"/>
              <a:t>해야한다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내앞에</a:t>
            </a:r>
            <a:r>
              <a:rPr lang="ko-KR" altLang="en-US" baseline="0" dirty="0" smtClean="0"/>
              <a:t> 같은 계산대에 </a:t>
            </a:r>
            <a:r>
              <a:rPr lang="ko-KR" altLang="en-US" baseline="0" dirty="0" err="1" smtClean="0"/>
              <a:t>내앞에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명의 손님이 </a:t>
            </a:r>
            <a:r>
              <a:rPr lang="ko-KR" altLang="en-US" baseline="0" dirty="0" err="1" smtClean="0"/>
              <a:t>기다리고있다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나는 </a:t>
            </a:r>
            <a:r>
              <a:rPr lang="ko-KR" altLang="en-US" baseline="0" dirty="0" err="1" smtClean="0"/>
              <a:t>계산을할려면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명의 계산이 </a:t>
            </a:r>
            <a:r>
              <a:rPr lang="ko-KR" altLang="en-US" baseline="0" dirty="0" err="1" smtClean="0"/>
              <a:t>끝난후에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이것이 </a:t>
            </a:r>
            <a:r>
              <a:rPr lang="ko-KR" altLang="en-US" baseline="0" dirty="0" err="1" smtClean="0"/>
              <a:t>블라킹이다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Multi thread: </a:t>
            </a:r>
            <a:r>
              <a:rPr lang="ko-KR" altLang="en-US" baseline="0" dirty="0" smtClean="0"/>
              <a:t>같은 상황으로 할인매장에 손님이 많아졌다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계산하는 점원이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 더 늘어났다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내앞에</a:t>
            </a:r>
            <a:r>
              <a:rPr lang="ko-KR" altLang="en-US" baseline="0" dirty="0" smtClean="0"/>
              <a:t> 기다리던 사람이 옆의 계산대로 옮겨가면서 </a:t>
            </a:r>
            <a:r>
              <a:rPr lang="ko-KR" altLang="en-US" baseline="0" dirty="0" err="1" smtClean="0"/>
              <a:t>기다리던줄이</a:t>
            </a:r>
            <a:r>
              <a:rPr lang="ko-KR" altLang="en-US" baseline="0" dirty="0" smtClean="0"/>
              <a:t> 짧아졌다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아직도 앞에 손님이 </a:t>
            </a:r>
            <a:r>
              <a:rPr lang="ko-KR" altLang="en-US" baseline="0" dirty="0" err="1" smtClean="0"/>
              <a:t>계산할때까지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기다려야한다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Non blocking: 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 금일 커피숍에 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사람이 엄청나게 </a:t>
            </a:r>
            <a:r>
              <a:rPr lang="ko-KR" altLang="en-US" baseline="0" dirty="0" err="1" smtClean="0"/>
              <a:t>북적되고</a:t>
            </a:r>
            <a:r>
              <a:rPr lang="ko-KR" altLang="en-US" baseline="0" dirty="0" smtClean="0"/>
              <a:t> 있었다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나는 </a:t>
            </a:r>
            <a:r>
              <a:rPr lang="ko-KR" altLang="en-US" baseline="0" dirty="0" err="1" smtClean="0"/>
              <a:t>카운터에가서</a:t>
            </a:r>
            <a:r>
              <a:rPr lang="ko-KR" altLang="en-US" baseline="0" dirty="0" smtClean="0"/>
              <a:t> 커피를 주문하고 동그란 호출기를 </a:t>
            </a:r>
            <a:r>
              <a:rPr lang="ko-KR" altLang="en-US" baseline="0" dirty="0" err="1" smtClean="0"/>
              <a:t>건내받고</a:t>
            </a:r>
            <a:r>
              <a:rPr lang="ko-KR" altLang="en-US" baseline="0" dirty="0" smtClean="0"/>
              <a:t> 자리에 앉아 </a:t>
            </a:r>
            <a:r>
              <a:rPr lang="ko-KR" altLang="en-US" baseline="0" dirty="0" err="1" smtClean="0"/>
              <a:t>하던일을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하고있는다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그러다 </a:t>
            </a:r>
            <a:r>
              <a:rPr lang="ko-KR" altLang="en-US" baseline="0" dirty="0" err="1" smtClean="0"/>
              <a:t>좀전에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건내받은</a:t>
            </a:r>
            <a:r>
              <a:rPr lang="ko-KR" altLang="en-US" baseline="0" dirty="0" smtClean="0"/>
              <a:t> 동그란 호출기의 벨이 울려서 나는 </a:t>
            </a:r>
            <a:r>
              <a:rPr lang="ko-KR" altLang="en-US" baseline="0" dirty="0" err="1" smtClean="0"/>
              <a:t>카운터에가서</a:t>
            </a:r>
            <a:r>
              <a:rPr lang="ko-KR" altLang="en-US" baseline="0" dirty="0" smtClean="0"/>
              <a:t> 커피를 받고 다시 </a:t>
            </a:r>
            <a:r>
              <a:rPr lang="ko-KR" altLang="en-US" baseline="0" dirty="0" err="1" smtClean="0"/>
              <a:t>자리로돌아와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하던일을</a:t>
            </a:r>
            <a:r>
              <a:rPr lang="ko-KR" altLang="en-US" baseline="0" dirty="0" smtClean="0"/>
              <a:t> 계속했다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호출기는 프로그래밍에서 </a:t>
            </a:r>
            <a:r>
              <a:rPr lang="en-US" altLang="ko-KR" baseline="0" dirty="0" smtClean="0"/>
              <a:t>event callback </a:t>
            </a:r>
            <a:r>
              <a:rPr lang="ko-KR" altLang="en-US" baseline="0" dirty="0" smtClean="0"/>
              <a:t>이라고 한다</a:t>
            </a:r>
            <a:r>
              <a:rPr lang="en-US" altLang="ko-KR" baseline="0" dirty="0" smtClean="0"/>
              <a:t>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7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2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'Common'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를 브라우저에서만 사용하는 언어가 아닌 일반적인 범용 언어로 사용할 수 있도록 하겠다는 의지를 나타내고 있는 것이라고 이해할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탄생 배경 </a:t>
            </a:r>
          </a:p>
          <a:p>
            <a:r>
              <a:rPr lang="en-US" altLang="ko-KR" dirty="0" smtClean="0"/>
              <a:t>1996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가 탄생한 후</a:t>
            </a:r>
            <a:r>
              <a:rPr lang="en-US" altLang="ko-KR" dirty="0" smtClean="0"/>
              <a:t>, JavaScript</a:t>
            </a:r>
            <a:r>
              <a:rPr lang="ko-KR" altLang="en-US" dirty="0" smtClean="0"/>
              <a:t>를 브라우저 밖에서도 사용하려는 노력이 끊임없이 이어져 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대표적인 프로젝트로 </a:t>
            </a:r>
            <a:r>
              <a:rPr lang="en-US" altLang="ko-KR" dirty="0" err="1" smtClean="0"/>
              <a:t>Helma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AppJet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Jaxer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Persever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Cappucino</a:t>
            </a:r>
            <a:r>
              <a:rPr lang="en-US" altLang="ko-KR" dirty="0" smtClean="0"/>
              <a:t>, Rhino </a:t>
            </a:r>
            <a:r>
              <a:rPr lang="ko-KR" altLang="en-US" dirty="0" smtClean="0"/>
              <a:t>등이 있지만 큰 성공을 거두진 못했다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부상하면서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중요성은 그전보다 더 부각되었다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Ajax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활성화와 함께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연산이 증가했고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자연스레 더 빠른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엔진이 필요하게 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맥락에서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공개한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 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엔진은 많은 주목을 받았다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V8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엔진은 기존의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엔진보다 월등히 빨랐을 뿐만 아니라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 밖에서도 충분히 쓸만한 성능을 자랑했다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엔진의 등장은 서버사이드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진영에도 활기를 불어넣었다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Dangoor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자신의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블로그에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서버사이드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아이디어를 제시하고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함께할 사람을 모으기 시작했다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Kevin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서버사이드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성공하려면 기술적인 맥락에 치중하는 것보다는 공동으로 표준을 정하고 표준을 지켜나가는 활동이 필요하다고 보았다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시작한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개월만에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0.1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발표한다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핵심은 모듈화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언급한 문제점들은 결국 모듈화로 귀결된다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주요 명세는 바로 이 모듈을 어떻게 정의하고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사용할 것인가에 대한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모듈화는 아래와 같이 세 부분으로 이루어진다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(Scope):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모듈은 자신만의 독립적인 실행 영역이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(Definition):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 정의는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이용한다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(Usage):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 사용은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모듈은 자신만의 독립적인 실행 영역이 있어야 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전역변수와 지역변수를 분리하는 것이 매우 중요하다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서버사이드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경우에는 파일마다 독립적인 파일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스코프가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있기 때문에 파일 하나에 모듈 하나를 작성하면 간단히 해결된다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서버사이드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아래와 같이 작성하더라도 전역변수가 겹치지 않는다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6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 로드 문제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브라우저에서 동작할 때는 서버 사이드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달리 파일 단위의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표준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태그를 이용해 앞에서 예로 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차례대로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변수가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변수를 모두 덮어쓰게 되는 전역변수 문제도 발생한다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문제를 해결하려고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서버 모듈을 비동기적으로 클라이언트에 전송할 수 있는 모듈 전송 포맷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(module transport format)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추가로 정의했다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명세에 따라 서버사이드에서 사용하는 모듈을 다음 예의 브라우저에서 사용하는 모듈과 같이 전송 포맷으로 감싸면 서버 모듈을 비동기적으로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브라우저에서 사용하는 모듈 부분에서 특히 주목해야 할 것은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require.define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통해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클로저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전역변수를 통제하고 있다는 사실이다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1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목록만 보더라도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꼭 서버사이드에 국한된 이야기가 아니라는 사실을 알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만든 목적이 서버사이드에서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것이었기 때문에 서버사이드 용으로 사용할 때에 장점이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6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058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5400" b="1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rsvr.org/" TargetMode="External"/><Relationship Id="rId3" Type="http://schemas.openxmlformats.org/officeDocument/2006/relationships/hyperlink" Target="http://github.com/unscriptable/curl" TargetMode="External"/><Relationship Id="rId7" Type="http://schemas.openxmlformats.org/officeDocument/2006/relationships/hyperlink" Target="https://github.com/tlrobinson/narwh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dejs.org/" TargetMode="External"/><Relationship Id="rId5" Type="http://schemas.openxmlformats.org/officeDocument/2006/relationships/hyperlink" Target="http://github.com/pinf/loader-js" TargetMode="External"/><Relationship Id="rId4" Type="http://schemas.openxmlformats.org/officeDocument/2006/relationships/hyperlink" Target="http://sproutcore.com/" TargetMode="External"/><Relationship Id="rId9" Type="http://schemas.openxmlformats.org/officeDocument/2006/relationships/hyperlink" Target="http://www.wakandasoft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211.233.134.121:3000/stylesheets/style.cs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docid=zLj0Pa_6VVXDKM&amp;tbnid=MMDU73rAIxy88M:&amp;ved=0CAcQjRw&amp;url=http://blog.csdn.net/horkychen/article/details/7761199&amp;ei=WiYYVJN5h-LwBfzKgoAG&amp;bvm=bv.75097201,d.dGc&amp;psig=AFQjCNEnUZKa8DgCsGntjWLRJrxTHw7Wfg&amp;ust=141095499061033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-k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이성규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1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2.1 Node.JS Processing Model</a:t>
            </a:r>
            <a:endParaRPr lang="ko-KR" altLang="en-US" sz="4400" dirty="0"/>
          </a:p>
        </p:txBody>
      </p:sp>
      <p:pic>
        <p:nvPicPr>
          <p:cNvPr id="2050" name="Picture 2" descr="C:\Users\Lee\Pictures\asynchronous-architecture-nodejs-vertx-19-638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488832" cy="40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2.2 Blocking</a:t>
            </a:r>
            <a:r>
              <a:rPr lang="ko-KR" altLang="en-US" sz="4400" dirty="0" smtClean="0"/>
              <a:t>과 </a:t>
            </a:r>
            <a:r>
              <a:rPr lang="en-US" altLang="ko-KR" sz="4400" dirty="0" smtClean="0"/>
              <a:t>Non-Blocking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Blocking Code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Non-Blocking Code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564904"/>
            <a:ext cx="69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var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file_result</a:t>
            </a:r>
            <a:r>
              <a:rPr lang="en-US" altLang="ko-KR" sz="2400" b="1" dirty="0" smtClean="0"/>
              <a:t> = </a:t>
            </a:r>
            <a:r>
              <a:rPr lang="en-US" altLang="ko-KR" sz="2400" b="1" dirty="0" err="1" smtClean="0"/>
              <a:t>fs.read</a:t>
            </a:r>
            <a:r>
              <a:rPr lang="en-US" altLang="ko-KR" sz="2400" b="1" dirty="0" smtClean="0"/>
              <a:t>(“data.txt”);</a:t>
            </a:r>
          </a:p>
          <a:p>
            <a:r>
              <a:rPr lang="en-US" altLang="ko-KR" sz="2400" b="1" dirty="0" smtClean="0"/>
              <a:t>//use result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6008" y="4221088"/>
            <a:ext cx="696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fs.read</a:t>
            </a:r>
            <a:r>
              <a:rPr lang="en-US" altLang="ko-KR" sz="2400" b="1" dirty="0" smtClean="0"/>
              <a:t>(“data.txt”, function (</a:t>
            </a:r>
            <a:r>
              <a:rPr lang="en-US" altLang="ko-KR" sz="2400" b="1" dirty="0" err="1" smtClean="0"/>
              <a:t>file_result</a:t>
            </a:r>
            <a:r>
              <a:rPr lang="en-US" altLang="ko-KR" sz="2400" b="1" dirty="0" smtClean="0"/>
              <a:t>){</a:t>
            </a:r>
          </a:p>
          <a:p>
            <a:r>
              <a:rPr lang="en-US" altLang="ko-KR" sz="2400" b="1" dirty="0" smtClean="0"/>
              <a:t>	//use result</a:t>
            </a:r>
          </a:p>
          <a:p>
            <a:r>
              <a:rPr lang="en-US" altLang="ko-KR" sz="2400" b="1" dirty="0" smtClean="0"/>
              <a:t>});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(</a:t>
            </a:r>
            <a:r>
              <a:rPr lang="ko-KR" altLang="en-US" dirty="0" smtClean="0"/>
              <a:t>모듈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전역모드 설치  </a:t>
            </a:r>
            <a:r>
              <a:rPr lang="en-US" altLang="ko-KR" sz="1800" dirty="0">
                <a:latin typeface="-윤고딕340" pitchFamily="18" charset="-127"/>
                <a:ea typeface="-윤고딕340" pitchFamily="18" charset="-127"/>
              </a:rPr>
              <a:t>: /</a:t>
            </a:r>
            <a:r>
              <a:rPr lang="en-US" altLang="ko-KR" sz="1800" dirty="0" err="1">
                <a:latin typeface="-윤고딕340" pitchFamily="18" charset="-127"/>
                <a:ea typeface="-윤고딕340" pitchFamily="18" charset="-127"/>
              </a:rPr>
              <a:t>usr</a:t>
            </a:r>
            <a:r>
              <a:rPr lang="en-US" altLang="ko-KR" sz="1800" dirty="0">
                <a:latin typeface="-윤고딕340" pitchFamily="18" charset="-127"/>
                <a:ea typeface="-윤고딕340" pitchFamily="18" charset="-127"/>
              </a:rPr>
              <a:t>/local/lib/</a:t>
            </a:r>
            <a:r>
              <a:rPr lang="en-US" altLang="ko-KR" sz="1800" dirty="0" err="1">
                <a:latin typeface="-윤고딕340" pitchFamily="18" charset="-127"/>
                <a:ea typeface="-윤고딕340" pitchFamily="18" charset="-127"/>
              </a:rPr>
              <a:t>node_module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root 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install –g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</a:t>
            </a:r>
          </a:p>
          <a:p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지역모드 설치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install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</a:t>
            </a:r>
          </a:p>
          <a:p>
            <a:pPr>
              <a:buNone/>
            </a:pP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특정 버전 설치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install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&gt;@&lt;</a:t>
            </a:r>
            <a:r>
              <a:rPr lang="ko-KR" altLang="en-US" sz="1400" dirty="0">
                <a:latin typeface="-윤고딕340" pitchFamily="18" charset="-127"/>
                <a:ea typeface="-윤고딕340" pitchFamily="18" charset="-127"/>
              </a:rPr>
              <a:t>버전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</a:t>
            </a:r>
          </a:p>
          <a:p>
            <a:pPr lvl="1"/>
            <a:endParaRPr lang="en-US" altLang="ko-KR" sz="1400" dirty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삭제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uninstall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</a:t>
            </a:r>
          </a:p>
          <a:p>
            <a:pPr lvl="1"/>
            <a:endParaRPr lang="en-US" altLang="ko-KR" sz="1400" dirty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업데이트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update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&gt;</a:t>
            </a:r>
            <a:endParaRPr lang="en-US" altLang="ko-KR" sz="1400" dirty="0"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3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탄생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서버사이드 표준정의 필요</a:t>
            </a:r>
            <a:endParaRPr lang="en-US" altLang="ko-KR" dirty="0" smtClean="0"/>
          </a:p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JavaScript API</a:t>
            </a:r>
            <a:r>
              <a:rPr lang="ko-KR" altLang="en-US" dirty="0" smtClean="0"/>
              <a:t>를 정의 하는 단체</a:t>
            </a:r>
            <a:r>
              <a:rPr lang="en-US" altLang="ko-KR" dirty="0" smtClean="0"/>
              <a:t>(group)</a:t>
            </a:r>
          </a:p>
          <a:p>
            <a:r>
              <a:rPr lang="ko-KR" altLang="en-US" dirty="0" smtClean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Node.js </a:t>
            </a:r>
            <a:r>
              <a:rPr lang="ko-KR" altLang="en-US" dirty="0" smtClean="0"/>
              <a:t>모듈은 </a:t>
            </a:r>
            <a:r>
              <a:rPr lang="en-US" altLang="ko-KR" dirty="0"/>
              <a:t>Module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을 따르고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자바스크립트를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외의 환경에서 사용하기 위한 표준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사이드 사용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브라우저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060848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// </a:t>
            </a:r>
            <a:r>
              <a:rPr lang="en-US" altLang="ko-KR" dirty="0" smtClean="0"/>
              <a:t>complex-numbers/plus-two.js</a:t>
            </a:r>
            <a:endParaRPr lang="en-US" altLang="ko-KR" dirty="0"/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sum = require("./math").sum;</a:t>
            </a:r>
          </a:p>
          <a:p>
            <a:pPr fontAlgn="base"/>
            <a:r>
              <a:rPr lang="en-US" altLang="ko-KR" dirty="0" err="1"/>
              <a:t>exports.plusTwo</a:t>
            </a:r>
            <a:r>
              <a:rPr lang="en-US" altLang="ko-KR" dirty="0"/>
              <a:t> = function(a){</a:t>
            </a:r>
          </a:p>
          <a:p>
            <a:pPr fontAlgn="base"/>
            <a:r>
              <a:rPr lang="en-US" altLang="ko-KR" dirty="0"/>
              <a:t>return sum(a, 2</a:t>
            </a:r>
            <a:r>
              <a:rPr lang="en-US" altLang="ko-KR" dirty="0" smtClean="0"/>
              <a:t>); };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07300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// </a:t>
            </a:r>
            <a:r>
              <a:rPr lang="en-US" altLang="ko-KR" dirty="0" smtClean="0"/>
              <a:t>complex-numbers/plus-two.js</a:t>
            </a:r>
            <a:endParaRPr lang="en-US" altLang="ko-KR" dirty="0"/>
          </a:p>
          <a:p>
            <a:pPr fontAlgn="base"/>
            <a:r>
              <a:rPr lang="en-US" altLang="ko-KR" dirty="0" err="1"/>
              <a:t>require.define</a:t>
            </a:r>
            <a:r>
              <a:rPr lang="en-US" altLang="ko-KR" dirty="0"/>
              <a:t>({"complex-numbers/plus-two": function(require, exports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fontAlgn="base"/>
            <a:r>
              <a:rPr lang="en-US" altLang="ko-KR" dirty="0"/>
              <a:t>//</a:t>
            </a:r>
            <a:r>
              <a:rPr lang="ko-KR" altLang="en-US" dirty="0" err="1"/>
              <a:t>콜백</a:t>
            </a:r>
            <a:r>
              <a:rPr lang="ko-KR" altLang="en-US" dirty="0"/>
              <a:t> 함수 안에 모듈을 정의한다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sum = require("./complex-number").sum;</a:t>
            </a:r>
          </a:p>
          <a:p>
            <a:pPr fontAlgn="base"/>
            <a:r>
              <a:rPr lang="en-US" altLang="ko-KR" dirty="0" err="1"/>
              <a:t>exports.plusTwo</a:t>
            </a:r>
            <a:r>
              <a:rPr lang="en-US" altLang="ko-KR" dirty="0"/>
              <a:t> = function(a){</a:t>
            </a:r>
          </a:p>
          <a:p>
            <a:pPr fontAlgn="base"/>
            <a:r>
              <a:rPr lang="en-US" altLang="ko-KR" dirty="0"/>
              <a:t>return sum(a, 2</a:t>
            </a:r>
            <a:r>
              <a:rPr lang="en-US" altLang="ko-KR" dirty="0" smtClean="0"/>
              <a:t>); };</a:t>
            </a:r>
            <a:endParaRPr lang="en-US" altLang="ko-KR" dirty="0"/>
          </a:p>
          <a:p>
            <a:pPr fontAlgn="base"/>
            <a:r>
              <a:rPr lang="en-US" altLang="ko-KR" dirty="0"/>
              <a:t>},["complex-numbers/math"]);</a:t>
            </a:r>
          </a:p>
          <a:p>
            <a:pPr fontAlgn="base"/>
            <a:r>
              <a:rPr lang="en-US" altLang="ko-KR" dirty="0"/>
              <a:t>//</a:t>
            </a:r>
            <a:r>
              <a:rPr lang="ko-KR" altLang="en-US" dirty="0"/>
              <a:t>먼저 </a:t>
            </a:r>
            <a:r>
              <a:rPr lang="ko-KR" altLang="en-US" dirty="0" err="1"/>
              <a:t>로드되어야</a:t>
            </a:r>
            <a:r>
              <a:rPr lang="ko-KR" altLang="en-US" dirty="0"/>
              <a:t> 할 모듈을 기술한다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6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/>
              <a:t>3.2 </a:t>
            </a:r>
            <a:r>
              <a:rPr lang="en-US" altLang="ko-KR" sz="4800" dirty="0" err="1" smtClean="0"/>
              <a:t>CommonJS</a:t>
            </a:r>
            <a:r>
              <a:rPr lang="en-US" altLang="ko-KR" sz="4800" dirty="0" smtClean="0"/>
              <a:t> </a:t>
            </a:r>
            <a:r>
              <a:rPr lang="ko-KR" altLang="en-US" sz="4800" dirty="0" smtClean="0"/>
              <a:t>를 따르는</a:t>
            </a:r>
            <a:r>
              <a:rPr lang="en-US" altLang="ko-KR" sz="4800" dirty="0" smtClean="0"/>
              <a:t>..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브라우저용</a:t>
            </a:r>
          </a:p>
          <a:p>
            <a:pPr lvl="1"/>
            <a:r>
              <a:rPr lang="en-US" altLang="ko-KR" dirty="0"/>
              <a:t>curl.js(</a:t>
            </a:r>
            <a:r>
              <a:rPr lang="en-US" altLang="ko-KR" dirty="0">
                <a:hlinkClick r:id="rId3"/>
              </a:rPr>
              <a:t>http://github.com/unscriptable/curl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SproutCore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http://sproutcore.com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PINF(</a:t>
            </a:r>
            <a:r>
              <a:rPr lang="en-US" altLang="ko-KR" dirty="0">
                <a:hlinkClick r:id="rId5"/>
              </a:rPr>
              <a:t>http://github.com/pinf/loader-js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기타 등등</a:t>
            </a:r>
          </a:p>
          <a:p>
            <a:r>
              <a:rPr lang="ko-KR" altLang="en-US" dirty="0"/>
              <a:t>서버사이드용</a:t>
            </a:r>
          </a:p>
          <a:p>
            <a:pPr lvl="1"/>
            <a:r>
              <a:rPr lang="en-US" altLang="ko-KR" dirty="0"/>
              <a:t>Node.js(</a:t>
            </a:r>
            <a:r>
              <a:rPr lang="en-US" altLang="ko-KR" dirty="0">
                <a:hlinkClick r:id="rId6"/>
              </a:rPr>
              <a:t>http://nodejs.org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Narwhal(</a:t>
            </a:r>
            <a:r>
              <a:rPr lang="en-US" altLang="ko-KR" dirty="0">
                <a:hlinkClick r:id="rId7"/>
              </a:rPr>
              <a:t>https://github.com/tlrobinson/narwhal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Persevere(</a:t>
            </a:r>
            <a:r>
              <a:rPr lang="en-US" altLang="ko-KR" dirty="0">
                <a:hlinkClick r:id="rId8"/>
              </a:rPr>
              <a:t>http://www.persvr.org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Wakanda</a:t>
            </a:r>
            <a:r>
              <a:rPr lang="en-US" altLang="ko-KR" dirty="0"/>
              <a:t>(</a:t>
            </a:r>
            <a:r>
              <a:rPr lang="en-US" altLang="ko-KR" dirty="0">
                <a:hlinkClick r:id="rId9"/>
              </a:rPr>
              <a:t>http://www.wakandasoft.com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7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내장 객체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23850" y="1700213"/>
          <a:ext cx="84248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86"/>
                <a:gridCol w="65529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Assertion Testing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단정문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Buffer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바이너리 데이터의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옥텟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스트림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(8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비트 데이터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) 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C/C++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Addons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C/C++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모듈 사용 관련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Child Processes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자식 프로세스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생성및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  관리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멀티코어처리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Console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콘솔 출력관련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Crypto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암호화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Debugger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디버깅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DNS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도메인 네임 서버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Domain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도네임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Events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이벤트 관련 모듈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9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smtClean="0"/>
              <a:t>내장 객체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23850" y="1700213"/>
          <a:ext cx="84248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86"/>
                <a:gridCol w="65529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File System(FS)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파일시스템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읽고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쓰고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Globals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글로벌 객체 모듈 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HTTP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HTTP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서버와 클라이언트 기능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HTTPS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HTTPS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서버와 클라이언트 기능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Modules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모듈 사용관련 기능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Net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비동기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네트워크 통신 기능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운영체제 정보를 제공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Path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파일의 경로 제공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실행된 프로세서의 대한 정보 제공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Punycode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rtl="0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non-ASCII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문자 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인코딩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함수 제공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Query Strings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URL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의 쿼리 문자열을 다루는 함수를 제공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smtClean="0"/>
              <a:t>내장 객체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23850" y="1700213"/>
          <a:ext cx="8424614" cy="447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30"/>
                <a:gridCol w="6552784"/>
              </a:tblGrid>
              <a:tr h="35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Readline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스트림에서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라인 단위로 읽는 기능을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REPL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대화식 모드 관련 기능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Stream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스트림을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다루기 위한 추상 인터페이스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String Decoder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버퍼를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스트링으로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변환 함수 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Timers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Javascript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시간처리 관련  함수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TLS/SSL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OpenSSL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을 이용하는 보안 관련 모듈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TTY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터미널이나 콘솔 관련 기능을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UDP/Datagram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UDP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의 소켓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(Datagram Socket)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통신 기능을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URL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URL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을 다루는 함수를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Utilities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출력 및 디버깅용 모듈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자바스크립트를 실행하는 기능을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ZLIB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압축 함수를 제공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smtClean="0"/>
              <a:t>내장 모듈 </a:t>
            </a:r>
            <a:r>
              <a:rPr lang="en-US" altLang="ko-KR" dirty="0" smtClean="0"/>
              <a:t>Stability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671866"/>
              </p:ext>
            </p:extLst>
          </p:nvPr>
        </p:nvGraphicFramePr>
        <p:xfrm>
          <a:off x="457200" y="1557339"/>
          <a:ext cx="8291264" cy="404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1512168"/>
                <a:gridCol w="5616624"/>
              </a:tblGrid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-윤고딕340" pitchFamily="18" charset="-127"/>
                          <a:ea typeface="-윤고딕340" pitchFamily="18" charset="-127"/>
                        </a:rPr>
                        <a:t>Stability</a:t>
                      </a:r>
                      <a:endParaRPr lang="ko-KR" altLang="en-US" dirty="0"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-윤고딕340" pitchFamily="18" charset="-127"/>
                          <a:ea typeface="-윤고딕340" pitchFamily="18" charset="-127"/>
                        </a:rPr>
                        <a:t>상태명</a:t>
                      </a:r>
                      <a:endParaRPr lang="ko-KR" altLang="en-US" dirty="0"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40" pitchFamily="18" charset="-127"/>
                          <a:ea typeface="-윤고딕340" pitchFamily="18" charset="-127"/>
                        </a:rPr>
                        <a:t>설명</a:t>
                      </a:r>
                      <a:endParaRPr lang="ko-KR" altLang="en-US" dirty="0"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Deprecated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X,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문제가 될 수 있으며 변경예정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Experimental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X,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신생으로 변경되거나 삭제될 수 있음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Unstable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△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현재 만드는 중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Stable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○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마이너 한 변화가 있을 수 있음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API Frozen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○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테스트 끝난 상태로 앞으로 수정이 없을 예정</a:t>
                      </a:r>
                      <a:endParaRPr lang="en-US" altLang="ko-KR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Locked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○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심각한 버그가 없는 한 수정 안 함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3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 브라우저에서 실행되는 스크립트 언어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해석형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(Interpreted language)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객체지향 언어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자바의 구문과 표준 라이브러리 참조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해석 엔진에 따른 속도 차이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느슨한 타입</a:t>
            </a:r>
            <a:r>
              <a:rPr lang="en-US" altLang="ko-KR" dirty="0" smtClean="0"/>
              <a:t>(weak typing)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95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1)Global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Runtime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Exports, require, module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node.js </a:t>
            </a:r>
            <a:r>
              <a:rPr lang="ko-KR" altLang="en-US" dirty="0" smtClean="0"/>
              <a:t>내부 객체를 다루는 객체로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__filename, __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각각 자신의 파일이름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경로로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564904"/>
            <a:ext cx="7488832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79712" y="2636912"/>
            <a:ext cx="3888432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2)Process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 </a:t>
            </a:r>
            <a:r>
              <a:rPr lang="ko-KR" altLang="en-US" dirty="0" smtClean="0"/>
              <a:t>객체는 자바스크립트에서 지원이 되지 않는 객체로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에서만 지원</a:t>
            </a:r>
            <a:endParaRPr lang="en-US" altLang="ko-KR" dirty="0" smtClean="0"/>
          </a:p>
          <a:p>
            <a:r>
              <a:rPr lang="en-US" altLang="ko-KR" dirty="0" smtClean="0"/>
              <a:t>Node.js</a:t>
            </a:r>
            <a:r>
              <a:rPr lang="ko-KR" altLang="en-US" dirty="0" smtClean="0"/>
              <a:t>의 여러 가지 기본 정보를 가지고   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3)Exports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Exports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에서 사용하는 모듈 로딩 시스템</a:t>
            </a:r>
            <a:endParaRPr lang="en-US" altLang="ko-KR" dirty="0" smtClean="0"/>
          </a:p>
          <a:p>
            <a:r>
              <a:rPr lang="ko-KR" altLang="en-US" dirty="0" smtClean="0"/>
              <a:t>모든 모듈은 </a:t>
            </a:r>
            <a:r>
              <a:rPr lang="en-US" altLang="ko-KR" dirty="0" smtClean="0"/>
              <a:t>exports </a:t>
            </a:r>
            <a:r>
              <a:rPr lang="ko-KR" altLang="en-US" dirty="0" smtClean="0"/>
              <a:t>객체로 구현 되어 있고 개발자가 직접 객체를 구현하고 </a:t>
            </a:r>
            <a:r>
              <a:rPr lang="en-US" altLang="ko-KR" dirty="0" smtClean="0"/>
              <a:t>exports </a:t>
            </a:r>
            <a:r>
              <a:rPr lang="ko-KR" altLang="en-US" dirty="0" smtClean="0"/>
              <a:t>객체를 이용하여 재사용할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require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이용하여 해당 모듈을 로딩하여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3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4)Events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는 이벤트 기반의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프로그램으로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객체들은 이벤트 기능을 상속받아서 사용하고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EventEmitter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구현된 </a:t>
            </a:r>
            <a:r>
              <a:rPr lang="en-US" altLang="ko-KR" dirty="0" err="1" smtClean="0"/>
              <a:t>addListener</a:t>
            </a:r>
            <a:r>
              <a:rPr lang="en-US" altLang="ko-KR" dirty="0" smtClean="0"/>
              <a:t>, on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이용하여 이벤트 등록한다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removeListener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removeAllListeners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이용하여 등록된 이벤트를 제거할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3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Express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400" dirty="0" err="1" smtClean="0"/>
              <a:t>커넥트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미들웨어</a:t>
            </a:r>
            <a:r>
              <a:rPr lang="ko-KR" altLang="en-US" sz="2400" dirty="0" smtClean="0"/>
              <a:t> 엔진 기반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초경량의</a:t>
            </a:r>
            <a:r>
              <a:rPr lang="ko-KR" altLang="en-US" sz="2400" dirty="0" smtClean="0"/>
              <a:t> 유연한 </a:t>
            </a:r>
            <a:r>
              <a:rPr lang="en-US" altLang="ko-KR" sz="2400" dirty="0" smtClean="0"/>
              <a:t>Node.js </a:t>
            </a:r>
            <a:r>
              <a:rPr lang="ko-KR" altLang="en-US" sz="2400" dirty="0" err="1" smtClean="0"/>
              <a:t>웹어플리케이션</a:t>
            </a:r>
            <a:r>
              <a:rPr lang="ko-KR" altLang="en-US" sz="2400" dirty="0" smtClean="0"/>
              <a:t> 프레임워크</a:t>
            </a:r>
            <a:r>
              <a:rPr lang="en-US" altLang="ko-KR" sz="2400" dirty="0" smtClean="0"/>
              <a:t> </a:t>
            </a:r>
          </a:p>
          <a:p>
            <a:r>
              <a:rPr lang="en-US" altLang="ko-KR" dirty="0" smtClean="0"/>
              <a:t>Express view Engine</a:t>
            </a:r>
          </a:p>
          <a:p>
            <a:pPr lvl="1"/>
            <a:r>
              <a:rPr lang="en-US" altLang="ko-KR" dirty="0" err="1" smtClean="0"/>
              <a:t>Haml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Jade</a:t>
            </a:r>
          </a:p>
          <a:p>
            <a:pPr lvl="1"/>
            <a:r>
              <a:rPr lang="en-US" altLang="ko-KR" dirty="0" err="1" smtClean="0"/>
              <a:t>Ejs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CoffeKup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en-US" altLang="ko-KR" dirty="0" smtClean="0"/>
              <a:t> 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웹서비스를</a:t>
            </a:r>
            <a:r>
              <a:rPr lang="ko-KR" altLang="en-US" dirty="0" smtClean="0"/>
              <a:t> 한다면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283968" y="2420888"/>
            <a:ext cx="3261048" cy="2952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라우팅 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동적뷰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세션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쿠키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로깅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외부 세션 저장소 기능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등등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None/>
            </a:pP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</a:pPr>
            <a:endParaRPr lang="en-US" altLang="ko-KR" sz="2000" dirty="0" smtClean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14096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-윤고딕340" pitchFamily="18" charset="-127"/>
                <a:ea typeface="-윤고딕340" pitchFamily="18" charset="-127"/>
              </a:rPr>
              <a:t>Express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1768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en-US" altLang="ko-KR" dirty="0"/>
              <a:t>Express </a:t>
            </a:r>
            <a:r>
              <a:rPr lang="ko-KR" altLang="en-US" dirty="0" err="1"/>
              <a:t>라우팅</a:t>
            </a:r>
            <a:r>
              <a:rPr lang="ko-KR" altLang="en-US" dirty="0"/>
              <a:t>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var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routes = require('./routes');</a:t>
            </a: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var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user = require('./routes/user');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……</a:t>
            </a: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('/',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routes.index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);          //  routes/index.js </a:t>
            </a: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실행</a:t>
            </a:r>
          </a:p>
          <a:p>
            <a:pPr>
              <a:buNone/>
            </a:pP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('/user/list',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user.list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);     //  routes/user.js </a:t>
            </a: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의 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list function</a:t>
            </a: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('/user/info', user.info);   //  routes/user.js </a:t>
            </a: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의 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info function</a:t>
            </a:r>
          </a:p>
          <a:p>
            <a:pPr>
              <a:buNone/>
            </a:pPr>
            <a:endParaRPr lang="en-US" altLang="ko-KR" dirty="0">
              <a:latin typeface="-윤고딕340" pitchFamily="18" charset="-127"/>
              <a:ea typeface="-윤고딕340" pitchFamily="18" charset="-127"/>
            </a:endParaRP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('/test.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json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',function(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req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, res){   //</a:t>
            </a: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직접 실행</a:t>
            </a:r>
          </a:p>
          <a:p>
            <a:pPr>
              <a:buNone/>
            </a:pP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var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tempJson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= {'id': 'tester', '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message':'HIHI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tester'};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res.json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tempJson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});</a:t>
            </a: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('/hello/</a:t>
            </a:r>
            <a:r>
              <a:rPr lang="en-US" altLang="ko-KR" b="1" dirty="0">
                <a:latin typeface="-윤고딕340" pitchFamily="18" charset="-127"/>
                <a:ea typeface="-윤고딕340" pitchFamily="18" charset="-127"/>
              </a:rPr>
              <a:t>:name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', function(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req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, res){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fs.readFile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('views/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index.jade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', 'utf8', function(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error,data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){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var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fn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=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jade.compile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(data);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res.writeHead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(200,{'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Content-Type':'text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/html'});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res.end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fn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({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name:</a:t>
            </a:r>
            <a:r>
              <a:rPr lang="en-US" altLang="ko-KR" b="1" dirty="0" err="1">
                <a:latin typeface="-윤고딕340" pitchFamily="18" charset="-127"/>
                <a:ea typeface="-윤고딕340" pitchFamily="18" charset="-127"/>
              </a:rPr>
              <a:t>req.params.name</a:t>
            </a:r>
            <a:endParaRPr lang="en-US" altLang="ko-KR" b="1" dirty="0">
              <a:latin typeface="-윤고딕340" pitchFamily="18" charset="-127"/>
              <a:ea typeface="-윤고딕340" pitchFamily="18" charset="-127"/>
            </a:endParaRP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}));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});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});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901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err="1" smtClean="0"/>
              <a:t>화면그리기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HTML 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기반 화면 그리기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(Jade, </a:t>
            </a:r>
            <a:r>
              <a:rPr lang="en-US" altLang="ko-KR" sz="1800" dirty="0" err="1" smtClean="0">
                <a:latin typeface="-윤고딕340" pitchFamily="18" charset="-127"/>
                <a:ea typeface="-윤고딕340" pitchFamily="18" charset="-127"/>
              </a:rPr>
              <a:t>coffeekup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등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)</a:t>
            </a:r>
          </a:p>
          <a:p>
            <a:pPr lvl="1"/>
            <a:r>
              <a:rPr lang="ko-KR" altLang="en-US" sz="1400" dirty="0" err="1" smtClean="0">
                <a:latin typeface="-윤고딕340" pitchFamily="18" charset="-127"/>
                <a:ea typeface="-윤고딕340" pitchFamily="18" charset="-127"/>
              </a:rPr>
              <a:t>무슨소린지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 잘 모르겠지만 아래의 예를 보면 알 수 있다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기존 서버사이드에서 </a:t>
            </a:r>
            <a:r>
              <a:rPr lang="ko-KR" altLang="en-US" sz="1800" dirty="0" err="1" smtClean="0">
                <a:latin typeface="-윤고딕340" pitchFamily="18" charset="-127"/>
                <a:ea typeface="-윤고딕340" pitchFamily="18" charset="-127"/>
              </a:rPr>
              <a:t>화면구성하는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 방법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en-US" altLang="ko-KR" sz="1800" dirty="0" err="1" smtClean="0">
                <a:latin typeface="-윤고딕340" pitchFamily="18" charset="-127"/>
                <a:ea typeface="-윤고딕340" pitchFamily="18" charset="-127"/>
              </a:rPr>
              <a:t>ejs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, swig, </a:t>
            </a:r>
            <a:r>
              <a:rPr lang="en-US" altLang="ko-KR" sz="1800" b="1" dirty="0" smtClean="0"/>
              <a:t>handlebars </a:t>
            </a:r>
            <a:r>
              <a:rPr lang="ko-KR" altLang="en-US" sz="1800" b="1" dirty="0" smtClean="0"/>
              <a:t>등</a:t>
            </a:r>
            <a:r>
              <a:rPr lang="en-US" altLang="ko-KR" sz="1800" b="1" dirty="0" smtClean="0"/>
              <a:t>)</a:t>
            </a:r>
          </a:p>
          <a:p>
            <a:pPr lvl="1"/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ASP, PHP, JSP 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등에서 화면 그리는 것과 같은 식으로 개발 할 수 있다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lvl="1"/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기존 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JSP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로 화면 그리는 것이 편한 경우 사용하면 좋을 것 같다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.</a:t>
            </a:r>
            <a:b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</a:br>
            <a:endParaRPr lang="en-US" altLang="ko-KR" sz="1400" dirty="0" smtClean="0"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API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를 호출하여 가져온 데이터를 그리는 식의 패턴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en-US" altLang="ko-KR" sz="1800" dirty="0" err="1" smtClean="0">
                <a:latin typeface="-윤고딕340" pitchFamily="18" charset="-127"/>
                <a:ea typeface="-윤고딕340" pitchFamily="18" charset="-127"/>
              </a:rPr>
              <a:t>Jsdom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등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)</a:t>
            </a:r>
          </a:p>
          <a:p>
            <a:pPr lvl="1"/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서버에서 보여줄 파일을 로딩한 후  </a:t>
            </a:r>
            <a:r>
              <a:rPr lang="en-US" altLang="ko-KR" sz="1400" dirty="0" err="1" smtClean="0">
                <a:latin typeface="-윤고딕340" pitchFamily="18" charset="-127"/>
                <a:ea typeface="-윤고딕340" pitchFamily="18" charset="-127"/>
              </a:rPr>
              <a:t>jquery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나 </a:t>
            </a:r>
            <a:r>
              <a:rPr lang="en-US" altLang="ko-KR" sz="1400" dirty="0" err="1" smtClean="0">
                <a:latin typeface="-윤고딕340" pitchFamily="18" charset="-127"/>
                <a:ea typeface="-윤고딕340" pitchFamily="18" charset="-127"/>
              </a:rPr>
              <a:t>angularJs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등을 삽입하여 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DOM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에 내용을 변경</a:t>
            </a:r>
            <a:endParaRPr lang="en-US" altLang="ko-KR" sz="1400" dirty="0" smtClean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Front-End 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단에서 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JSON 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호출 후 템플릿을 이용하여 화면은 그리는 것과 거의 같은 식으로 개발할 수 있다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lvl="1">
              <a:buNone/>
            </a:pPr>
            <a:endParaRPr lang="en-US" altLang="ko-KR" sz="1400" dirty="0" smtClean="0">
              <a:latin typeface="-윤고딕340" pitchFamily="18" charset="-127"/>
              <a:ea typeface="-윤고딕340" pitchFamily="18" charset="-127"/>
            </a:endParaRPr>
          </a:p>
          <a:p>
            <a:pPr lvl="1">
              <a:buNone/>
            </a:pPr>
            <a:endParaRPr lang="en-US" altLang="ko-KR" sz="1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buNone/>
            </a:pPr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204864"/>
            <a:ext cx="24482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돋움체" pitchFamily="49" charset="-127"/>
              </a:rPr>
              <a:t>html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head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title= "I'm Title"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link(</a:t>
            </a:r>
            <a:r>
              <a:rPr lang="en-US" altLang="ko-KR" sz="1100" dirty="0" err="1" smtClean="0">
                <a:ea typeface="돋움체" pitchFamily="49" charset="-127"/>
              </a:rPr>
              <a:t>rel</a:t>
            </a:r>
            <a:r>
              <a:rPr lang="en-US" altLang="ko-KR" sz="1100" dirty="0" smtClean="0">
                <a:ea typeface="돋움체" pitchFamily="49" charset="-127"/>
              </a:rPr>
              <a:t>='</a:t>
            </a:r>
            <a:r>
              <a:rPr lang="en-US" altLang="ko-KR" sz="1100" dirty="0" err="1" smtClean="0">
                <a:ea typeface="돋움체" pitchFamily="49" charset="-127"/>
              </a:rPr>
              <a:t>stylesheet</a:t>
            </a:r>
            <a:r>
              <a:rPr lang="en-US" altLang="ko-KR" sz="1100" dirty="0" smtClean="0">
                <a:ea typeface="돋움체" pitchFamily="49" charset="-127"/>
              </a:rPr>
              <a:t>', </a:t>
            </a:r>
            <a:r>
              <a:rPr lang="en-US" altLang="ko-KR" sz="1100" dirty="0" err="1" smtClean="0">
                <a:ea typeface="돋움체" pitchFamily="49" charset="-127"/>
              </a:rPr>
              <a:t>href</a:t>
            </a:r>
            <a:r>
              <a:rPr lang="en-US" altLang="ko-KR" sz="1100" dirty="0" smtClean="0">
                <a:ea typeface="돋움체" pitchFamily="49" charset="-127"/>
              </a:rPr>
              <a:t>='/</a:t>
            </a:r>
            <a:r>
              <a:rPr lang="en-US" altLang="ko-KR" sz="1100" dirty="0" err="1" smtClean="0">
                <a:ea typeface="돋움체" pitchFamily="49" charset="-127"/>
              </a:rPr>
              <a:t>stylesheets</a:t>
            </a:r>
            <a:r>
              <a:rPr lang="en-US" altLang="ko-KR" sz="1100" dirty="0" smtClean="0">
                <a:ea typeface="돋움체" pitchFamily="49" charset="-127"/>
              </a:rPr>
              <a:t>/style.css')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body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p Welcome to #{name}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- for(</a:t>
            </a:r>
            <a:r>
              <a:rPr lang="en-US" altLang="ko-KR" sz="1100" dirty="0" err="1" smtClean="0">
                <a:ea typeface="돋움체" pitchFamily="49" charset="-127"/>
              </a:rPr>
              <a:t>var</a:t>
            </a:r>
            <a:r>
              <a:rPr lang="en-US" altLang="ko-KR" sz="1100" dirty="0" smtClean="0">
                <a:ea typeface="돋움체" pitchFamily="49" charset="-127"/>
              </a:rPr>
              <a:t> </a:t>
            </a:r>
            <a:r>
              <a:rPr lang="en-US" altLang="ko-KR" sz="1100" dirty="0" err="1" smtClean="0">
                <a:ea typeface="돋움체" pitchFamily="49" charset="-127"/>
              </a:rPr>
              <a:t>i</a:t>
            </a:r>
            <a:r>
              <a:rPr lang="en-US" altLang="ko-KR" sz="1100" dirty="0" smtClean="0">
                <a:ea typeface="돋움체" pitchFamily="49" charset="-127"/>
              </a:rPr>
              <a:t>=0;i&lt;2;i++){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  p HI #{name}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-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12" y="2060848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    &lt;head&gt;</a:t>
            </a:r>
          </a:p>
          <a:p>
            <a:r>
              <a:rPr lang="en-US" altLang="ko-KR" sz="1200" dirty="0" smtClean="0"/>
              <a:t>        &lt;title&gt;I'm Title&lt;/title&gt;</a:t>
            </a:r>
          </a:p>
          <a:p>
            <a:r>
              <a:rPr lang="en-US" altLang="ko-KR" sz="1200" dirty="0" smtClean="0"/>
              <a:t>        &lt;link </a:t>
            </a:r>
            <a:r>
              <a:rPr lang="en-US" altLang="ko-KR" sz="1200" dirty="0" err="1" smtClean="0"/>
              <a:t>rel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stylesheet</a:t>
            </a:r>
            <a:r>
              <a:rPr lang="en-US" altLang="ko-KR" sz="1200" dirty="0" smtClean="0"/>
              <a:t>"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="</a:t>
            </a:r>
            <a:r>
              <a:rPr lang="en-US" altLang="ko-KR" sz="1200" dirty="0" smtClean="0">
                <a:hlinkClick r:id="rId2"/>
              </a:rPr>
              <a:t>/</a:t>
            </a:r>
            <a:r>
              <a:rPr lang="en-US" altLang="ko-KR" sz="1200" dirty="0" err="1" smtClean="0">
                <a:hlinkClick r:id="rId2"/>
              </a:rPr>
              <a:t>stylesheets</a:t>
            </a:r>
            <a:r>
              <a:rPr lang="en-US" altLang="ko-KR" sz="1200" dirty="0" smtClean="0">
                <a:hlinkClick r:id="rId2"/>
              </a:rPr>
              <a:t>/style.css</a:t>
            </a:r>
            <a:r>
              <a:rPr lang="en-US" altLang="ko-KR" sz="1200" dirty="0" smtClean="0"/>
              <a:t>"/&gt;</a:t>
            </a:r>
          </a:p>
          <a:p>
            <a:r>
              <a:rPr lang="en-US" altLang="ko-KR" sz="1200" dirty="0" smtClean="0"/>
              <a:t>    &lt;/head&gt;</a:t>
            </a:r>
          </a:p>
          <a:p>
            <a:r>
              <a:rPr lang="en-US" altLang="ko-KR" sz="1200" dirty="0" smtClean="0"/>
              <a:t>&lt;body&gt;&lt;p&gt;Welcome to </a:t>
            </a:r>
            <a:r>
              <a:rPr lang="en-US" altLang="ko-KR" sz="1200" dirty="0" err="1" smtClean="0"/>
              <a:t>hong</a:t>
            </a:r>
            <a:r>
              <a:rPr lang="en-US" altLang="ko-KR" sz="1200" dirty="0" smtClean="0"/>
              <a:t>&lt;/p&gt;</a:t>
            </a:r>
          </a:p>
          <a:p>
            <a:r>
              <a:rPr lang="en-US" altLang="ko-KR" sz="1200" dirty="0" smtClean="0"/>
              <a:t>&lt;p&gt;HI </a:t>
            </a:r>
            <a:r>
              <a:rPr lang="en-US" altLang="ko-KR" sz="1200" dirty="0" err="1" smtClean="0"/>
              <a:t>hong</a:t>
            </a:r>
            <a:r>
              <a:rPr lang="en-US" altLang="ko-KR" sz="1200" dirty="0" smtClean="0"/>
              <a:t>&lt;/p&gt;</a:t>
            </a:r>
          </a:p>
          <a:p>
            <a:r>
              <a:rPr lang="en-US" altLang="ko-KR" sz="1200" dirty="0" smtClean="0"/>
              <a:t>&lt;p&gt;HI </a:t>
            </a:r>
            <a:r>
              <a:rPr lang="en-US" altLang="ko-KR" sz="1200" dirty="0" err="1" smtClean="0"/>
              <a:t>hong</a:t>
            </a:r>
            <a:r>
              <a:rPr lang="en-US" altLang="ko-KR" sz="1200" dirty="0" smtClean="0"/>
              <a:t>&lt;/p&gt;</a:t>
            </a:r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87824" y="2780928"/>
            <a:ext cx="432048" cy="3600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Prototyping</a:t>
            </a: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간단한 </a:t>
            </a:r>
            <a:r>
              <a:rPr lang="ko-KR" altLang="en-US" sz="2400" dirty="0" err="1" smtClean="0">
                <a:latin typeface="-윤고딕340" pitchFamily="18" charset="-127"/>
                <a:ea typeface="-윤고딕340" pitchFamily="18" charset="-127"/>
              </a:rPr>
              <a:t>웹서비스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간단한 </a:t>
            </a:r>
            <a:r>
              <a:rPr lang="ko-KR" altLang="en-US" sz="2400" dirty="0" err="1" smtClean="0">
                <a:latin typeface="-윤고딕340" pitchFamily="18" charset="-127"/>
                <a:ea typeface="-윤고딕340" pitchFamily="18" charset="-127"/>
              </a:rPr>
              <a:t>로직의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 대용량 처리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빠른 응답 시간을 요구하는 어플리케이션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sz="2400" dirty="0" smtClean="0">
                <a:latin typeface="-윤고딕340" pitchFamily="18" charset="-127"/>
                <a:ea typeface="-윤고딕340" pitchFamily="18" charset="-127"/>
              </a:rPr>
              <a:t>File Up/Download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같은 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I/O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서비스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Test Framework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및 웹사이트 성능 분석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채팅 서비스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(socket.io)</a:t>
            </a: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서버 배치 프로그래밍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REST API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개발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모니터링 시스템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Android, </a:t>
            </a:r>
            <a:r>
              <a:rPr lang="en-US" altLang="ko-KR" sz="2400" dirty="0" err="1" smtClean="0">
                <a:latin typeface="-윤고딕340" pitchFamily="18" charset="-127"/>
                <a:ea typeface="-윤고딕340" pitchFamily="18" charset="-127"/>
              </a:rPr>
              <a:t>iOS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400" dirty="0" err="1" smtClean="0">
                <a:latin typeface="-윤고딕340" pitchFamily="18" charset="-127"/>
                <a:ea typeface="-윤고딕340" pitchFamily="18" charset="-127"/>
              </a:rPr>
              <a:t>푸시서비스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443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가벼움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코드로 </a:t>
            </a:r>
            <a:r>
              <a:rPr lang="en-US" altLang="ko-KR" dirty="0" smtClean="0"/>
              <a:t>http server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빠르다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만 동시 접속해도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점유율이 많지 않다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Apache</a:t>
            </a:r>
            <a:r>
              <a:rPr lang="ko-KR" altLang="en-US" dirty="0" smtClean="0"/>
              <a:t>에 비해 간단한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속도가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배 빠르다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 가능한 모듈이 많다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자바스크립트로 개발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Front-End </a:t>
            </a:r>
            <a:r>
              <a:rPr lang="ko-KR" altLang="en-US" dirty="0"/>
              <a:t>개발자의 진입이 쉽다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설치와 사용이 간단하다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자바스크립트 엔진 </a:t>
            </a:r>
            <a:r>
              <a:rPr lang="en-US" altLang="ko-KR" dirty="0" smtClean="0"/>
              <a:t>V8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자바스크립트의 혁명적인 처리속도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효율적인 메모리 관리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JIT</a:t>
            </a:r>
            <a:r>
              <a:rPr lang="ko-KR" altLang="en-US" dirty="0" smtClean="0"/>
              <a:t>컴파일 방식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독립형의</a:t>
            </a:r>
            <a:r>
              <a:rPr lang="ko-KR" altLang="en-US" dirty="0" smtClean="0"/>
              <a:t> 고성능 엔진으로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웹 브라우저 없이 구동</a:t>
            </a:r>
            <a:endParaRPr lang="en-US" altLang="ko-KR" dirty="0" smtClean="0"/>
          </a:p>
        </p:txBody>
      </p:sp>
      <p:sp>
        <p:nvSpPr>
          <p:cNvPr id="7" name="AutoShape 6" descr="data:image/jpeg;base64,/9j/4AAQSkZJRgABAQAAAQABAAD/2wCEAAkGBxQTEhQUExQVFBUWFxgXGBgYFxcdGBoYHBkXGBgdFh8YHCggHBolHRUYITEiJSkrLi8uHR8zODMsNygtLisBCgoKDg0OGxAQGywkICQsLCwsLCwsLCwsLCwsLCwsLCwsLCwsLCwsLCwsLCwsLCwsLCwsLCwsLCwsLCwsLCwsLP/AABEIALMAsQMBEQACEQEDEQH/xAAcAAABBQEBAQAAAAAAAAAAAAAAAQQFBgcDAgj/xABFEAACAQMBBQYDBQQIAwkAAAABAgMABBEhBQYSMUEHE1FhcYEikbEjMlKhwRRCYtEkMzRygpKi8BVz4RZDRFNUg5Oy8f/EABoBAQADAQEBAAAAAAAAAAAAAAACAwQBBQb/xAAxEQACAgEDAgQFAwUBAQEAAAAAAQIDEQQSMSFBBRMiUTIzYYGxQnGRFCOh0fBSwWL/2gAMAwEAAhEDEQA/ANxoAoBKAKAKAKAKAj9obbt4FLTTxxgdWYV3DOZRWr3tOsVIWNpLgnl3MbOPmK6oM45pDSTfLaEmRBs1ol6S3EgVAPFhgEfOpbEuWR3t8Iqm1t8L0nD30cJH/pou8U+RZiBmu4gMzGNrvncKplj2m0rxsuYJoAveZOvCQToBXMwOf3Dptvtcu84iWKMYHIFmz11Og+VVlpNdnHadLcXC212F+0B7uQafEATwt01wcGgJ/fTtJjspu4SMSuAC5L8KpkZA5HJxrjppQDLY/azFIwE0JjU4AdH4xnzHCCB560BodpdpKgeNgynkQdKA7UAUACgFoAoAoAoAoBKAht4t6LWyUNcShM8l5semijUiuqLZxyS5K23aI8n9k2fczqfuykBI/cnXFTVfuyO/oeDd7an+HFrZj8Q4pTjzFNsUcy2VzbSqhxfbXuGkzho7cYQ+TBckU347HNrYy2ftLYcXEyW7NKBoJFJ4z6sSB70dj7Hdi7kPt3eibBWJhbJzEcHwAepXU1xtvuSSS7FUm21cMpVpZSjfeUyOVPqCcGokjytyzjHID5CgwKtmh5MQfSuAcWuzPiGWXGfvHkAereVAWe43Ju0TvOBZkGCChyfIgDWugj7W4Mb99gSMuSyyji4h+9ktyOB+VDhZUvLG/QiO3lguBgZijLL6ngGAvrg0BJ7uwbWsuMQwQyI+DiSXGD4gAaEjA9hXcJnMk0Ns7ab/AMPaRf8AuM2amoR7si5S7Cw79XNs6rtK2WKNyFE8TFkUnOO8BGmcdK44LsFP3L/FIGAZSCCMgjkQeRFVliOlAFAFAFAFAQG+W8iWNuZGHE7fDFGObyHkB5ZxmpRWWRk8IhN0d12VmvL37S8lGpIGIl6InP3qUpdkRUemWT6jgJBxqdKi+pNFP7RtvPEqRRkqJAxdxzwMDhB8Tk1wGQ38uc40H++dDqIRzrXDpKWSGQEn29a6jhabXcy7kjWSLu5QeiMNPI56iunCJazMb4dWicHwxr0ODzrgLXYb4WzAw7Qt1Yrgd6gHI8mIGo0xqKAjJ7KKSQf8PL3CNnACNoR0LH4cetdBZN0t3towAZuBChzmPHeYJ8iQPzrqiRdiRaBuxAz95LGskhADEjCsfHhGgNdaSCbZNQRKgAUBQBjAAH0rnQ6j3monRM0A3v7VJY2jkUMjDBB/3zrqeDkupXtyLmWyuhs6XikhcO9rJ1AUcTRt6DOP+tSl1WSMOj2mjVWWBQBQBQCMcDPKgM13dH/Er19oSDMEBMNovMEj78nz5f8ASrfhWCpep5L874FVpFpmG/HaR3TmC0SOV1++75K8XgoHUdTmroVNoplakzMb7a9xcNxzmRiM9DwDPRVGgHnzqDrn7E1OOCOmuAdM49c/rUdklyiW5HhIV6sD5AioEsEtZ3AXQ+1SWDjLBu7cXyvxWauRpxfgx550ruCPBeZdh3N6n9N7hHBBDRZJC6cydB+dSwMjnZ+5NnE3F3fePnIaTUj06Y9q5hHOpYY0CjAAUeAGB8hXdxxxXc6A1HLOpJHrirhIOOgDioBOKgPJNAdbKENLGSASpJB8CVZT+RIoCdrh0KAKAKAr3aFIy7NuyhIYxFRjn8RC6fOpQ+JEZ/Czzu9YrbQRQqMCNAvqep9zmk+shBYRVe0zekwRd3F/WyggY/dH7zfn86lXByZGyzajH4IceZPPzr1qq9qPMlLLLDabPAgLk8jgeZ65r0a1t6FTZxfGPbrVvKwd+o1ayjPNEPsKzS0tUnlotV813HexNjW7XEJkXCcYzgkDTUAjljOKou0lSg2l1LIXz3YbNojCqoAGABoByA8BXjJGxvoJ3x6aDwruERUmKXx5iq2i1PJ7WUVEkeg1ALmgCuACa6DyZBXAeGm8KA77KlzKvv8AQ06gsNcOhQBQBQERvYR+yvnlxR5/+VKlD4kRlwM7wMUYI/dvj4WK8QB6ZGRnl413HLOZ7GA7bmuP2qRLs8Uq5XiA0xzGP4TnNatNYlLaZ9RW3HKOds2GFenW0pdTASaknC50zy/KtzeMsi1k2Ky3YtI1A7lHOBq4yc486+ft1N0nzg9CFcEuD1PsK0P/AHEX+UVV5t3/AKLdtfsQl9upa8+Ar/dYitUddbBe5S6K5MkLFgqhMk8IxknJx5msbnmWS/biOB6orraORR7ZdKrLEjkijxqJI6BBQBw0B5YYpgCNjFAeRXAcbi4SMcTsFXxJAHzNMBtEfu1vlbzX0VvDlywc8YHwjhRiRrqeVTcXtyRUk5YNFqsmFAFAFARu8my/2q2lg4yneLwhhzU8wfmK6nh5OSWVgyLZu+s0F1LBdOsqQ5j4gMElTjiPn0q2S9OSmMvVhlc3ru1urgzoCFYDGeen0qdkNkIzRKLy3EiymmeoNerFqUNx5ko7W0SMDZK+orYpZiRwbjJJr8vpXz7Rvi3g5lq4zuMjW/8Au+9VyeS2MSt7x3rQwNIhwylCP8w0PlUqY754OWy2xyTu7+1UuYVkXrzHgw5g1yyLg8M7XJSWUSVV5LBo41NAKHNAew7UAjHPM/KmQRe1t4be2H2siqdcLnLnHQDxqSi2Rckijba7SXOlvHwD8cmpIx0Ucj7mrfJafUpd3sVW8klnPHPI0hPidPlyrZXR0M0rWXnsb2K0l2bnlHAGUH8UjrjHoFJ+YrNqZJLajRRFt7jbaxmoKAKAKAQ0B889pGzBBtWUD7s44x6uCDj/ABLWiPWBml0nkhLB/g9DVkfXpn/+Wdk2rf3HOz7CSdjHEjOxwcActcankBWnSXJVNSM+og92UWI7pyQKvfMA3PhXXHqetehppKyLSPOuv8qWGjTI5Q44lOQdRXi2pwk4s9ajE4Jo9AVnci9ROdyuRiopk8FR33jxaSf4f/sK06ZZsRRqPgZT9ztvG1mHF/VuQHHh4MPStuoq3x6GSmzbI2KNwQCDkGvKawekcXxxHNAI0gHgPMmgKttnfu2hyFYzMP3U5e7chVkK5SZXKyKKbf74XVyCFYQR8sJniP8Ai559K16fS711M1mpa4KsqZmbJLa5JOpJ86sVcVZtIOxtZZ7vtWUf751K7lIjDgexwu7JHGCzuwRB4k1ZY9sSMY5kfRe6mw1s7WKBdSoyx/E51Y+5rxpy3PJ6UI7UTNRJhQBQBQCGgMg7ebDDWlyOhaNvmHT6PV9L5RRf2Znca/HIo5HUeh1H5EVfpMOUoPuRtztTRuO62zI4LOIaKO7V3Y4GpGWLH3rMpuHBZKtTGG8tkDGJI3EiDOoII+Yr2PD9SpS2vozxPENG4+tPKIzczaB43iJ0xxDy5A4q3xjTrYrUW+GWNNw7Fur549oZbRvUjUs7BVHUn6eJqUYuTwjksLqzOt595TcAxxjhizqTzbHXyFerptNsam+TFddu9KK5s+1WWaKFTjvJEQseQBIB99anZZFQe3rgrjX6lnua7cSxbPtwSzmFMAs2pUcgTjXhzp5V5E573uPRjHasFM2h2lo0nd20ZYnI7x9F+6SCo5nUdcVyEd0lESeFkp+8G1riZgJpS2cHhGiA5xoBXoT06r2ruYVa5Js8XqhY2wAOX1r0LoxjW3gzReZCWIxGvzqGn6QRKfxDW1GXc+f61ngv7jZN8A+so8hSXWaC+E1Dse3c45DfSD4VykIPVuTv7ch6msmruy9qNVEO5r9YjULQBQBQBQAaApfa5s/vdmTEc4isnsp+L8ianW8SIWLMTCkfWJvxLj5Eqf0rRGWy5Mqj6q8G02oN7skpHq/d8GP4kx8J9cD51HUw2WNEqZZiV7swnZpLm1YEIUyVP7r5xy6H+VVQnskpIlZBTi4vuQc8jQXDFDhlbT+XpX2ajG6lKXDR89RJ18dm0O7vfm5OQFjXxOCf1rw7fD64Ta7Hp16mxort7evKeOVy58/0HIVKMYQzGtfcS3SWZM8bM2XPdNwwxs2up/dHmTyqub9KdjIKf6YF5sezgQqJJ5j3i4ZRHyVgcjU8+XhVUbVY9qRGxOC3NnnfzeBWsJ4+E8TLwk9NSBmo3eHThF2J9CzT+IwtkoNdTIdjJmVfLJ/Ij9az6NZuRs1DxWyRuxmdR6fzr0tV1uR59XSJ22mcpjxIq3VP0NHK11CWQIv5VByUYI6lmQztJRgjqcms1c1llskNQaqy8ksLBv3Yrds+zgrco5HRf7ujY9ixrJd8Rqp+Ev1VFwtAFAFAFAFANdpWolikiPKRGQ/4gR+tE8M40fLaxsImRhhopCCPDI4SP8yH51dbwmU09Mou+5G9P7I3xawyYL+Kn8Qr07a1fUpLkzRn5cmjURtq1EbTxvGeIZJXGWwOvpXnR01kngulqqorOTFts7YV5XZNcnOeQ9vGvpv6qNUIxj1PIrpk8uXTrkhmkJOpya82b3Nqb5Nab5iuC39nm7a3bu8usURGn4nI0B8gNflVd1+yOCdVW9mqx7NCDEWEA5ADArGtRF/F1LHpH+lle3guZVGG969bSQrl1R4uqdsXtkZxvnP/AEdh4lR/qB/StPiHp0svt+SXhsM3xf7lR2OcF2/Cv1P/AErwtD0sb9ke9qn6MHs3JL8ZH+8Yq93bp7jNtxE9XspLeXT5V26bb+hyCSEjJccJPLUVCMnPozuMdTlE2GBPQ1GK2yJPqgc8TadTR9ZdAn0N47EoiLF26NO+PbA+orHf8Rrp+E0Kqi0WgCgCgCgCgEoD5333sRDtG9ixgSDvR74fT/VV3MChdLMHfdXdSa5iDN9nESQGPMjqUHWt2mvSq2sz3xxJs0HYu7tnaLxKOOQY+OQZOR1Uchz6UzbP09jM5VRWXyN7a0hursd4iMFBIBAxpj8ta06hOnS9DJpZu7V9X0ILtQ3Cj7v9ptkCMv30UYDDxAH731rx1vm+nJ78nGEctdCY7Hf7FJnn37Z/yR4zXZ2Slz2Ea4x47l8AqrBYhltvZ4liYfvAEj+VatJe6rF7Mx63TRurfujBd+VKAp/EMemM17filmdJ+7R5vhi/ufyRG70eUlPoPqaxeFVKUbJG7XSxtQxNZXyFwd5JRwAdRVm5bcEdvU5KxHLSq02ieMiUGCZ3e2FPdPw28TSN1bGEXxy3LOvKpKyMFlhRcng+i9z9jfslnDbkgsi/ERyLElmPzJrBOW55NsI7VgmKiSFoAoAoAoAoBKAx/tjsOG+sp8aSjuW9mAH+mU/Krq3lNFNvKZfrqaG1iHGVSNAEXPloAPlUG+yJqKzljENBeRs0DqxGhxofQg8jWrT6qVb68GPVaONqe3oyi3u1msJRKQSEYcQ6lCcOPXH0r29Xtt0kpfc8jQRcNQk/2Ljt/eS2lsWeOVHEi/Dg6+45ivF0dU5XQaXTKPd1U4+XJN9n+CtdmG10E8sI0EuGX++o1x6j6Vf4hTHe5V8dynR2vZtl9i4727GmuEiNu4SSJwwySAfHOK8s3E+vTPPr+tDpgna5GFlAH43/AC//AGvW1dmdLWjyNFXt1FqXYg9gri3Y+LN/KtfhSUdNOXu/9Fmu62pfQYTWhzprmsM62up2MljA3IxpVWMMmJQ4SO7mzjcXUEKji45FBH8IOWz5YzUZPCJRWWfUlhZpEgSNVRFAACjA00rG23ybUsDgVw6FALQBQBQBQBQCUBn3bZb5sUlAy0M0bjy/d+WtWVfEVW/CMe0abvrK3mX7jOHP+JDj86i1hk4vKKTsDbDWs8cqnTIDjoyE4Yfr7UOls7XtnAwPIvJk4v5/lg16+jt36edb9jyNRDytXCa4l+TPNgn7BPf6mvT8IlnSx/d/lkdasXP/ALsdoJTFIHQ4ZW4lPgRVN0VukjtbaWTZt1N647qMZISUfeUnr4rnmDXiXaZwbaN9d+V1J27uljUsxAx58/SqK4Sse2KLrbI1rdJnz1v/AHRubr4dQucnpxE5PywBXo6uDahVDsefonjfbL9T/wADKAcMap0Gfck5rVU/LpVa98kbHvnuOljbSTv3dvG0r+CjQeZPICqZ3QiupKNcmOtqbjbRjk4TayOSAcxDiXXzHWscrYt5LlXJFl3e7ILiXDXTiBfwr8TkY+Sn51XK1di2NWeTUt2NzrWxH2KfHjBkY5c+/T0GKolJsvjBIsFRJBQAKAWgCgCgCgOcsoUZYgDxJAH50Sb4ON4GS7cticC4gJ8BKmfrVnlWf+X/AAc3x9znvFsxbu1mgyPtEIB5gN+6fY4qGdrOtKSMz7P7oT282yrv4ZY+JVB54z0zzKtr6EVfYsrciituL2sgr3cS9WYRCPjBOBIMcGM8z4elUF5ee01AlgVOvDEw+UePrXoaD9b7YPO8Q+Kr33IyTd1vsF9W+pr2PCHjS5+r/wDpTrvnDiROoqdsVNuSIRbSwxIWZSGUlSNQRoRWbrwWdHyd7jbs7DhMrEeuvvUMqOUkRnBSfXqR1tG8riOFGlc9EBPPqcch51TKyMUWRrysGh7udkzyYe+fhHPuYz66O38qw2arPBrhR7mo7J2RDbII4I1jUdFHPzPiayNt8mhRwPsVwkFANrm+jj++4U+HX5DWoynGPLITsjD4mNtnbdgndkikDsmrABtPUkYFchZGfws5XbCz4HkkqmWAKAWgCgCgKXvbvkYpBbWoV52zkn7qAcy3pWurTxUPMt6Lt9Sidjb2w5GlhuYZ8SXbGdjrmXJH+CPko9da5LVy4r9K+h1Ux/V1H1x2e2rjBSMekYHywajHV3RedxJ1QfRope8u7lzste/tpmEIOoDYKknA05NnPgTXp0a2F/ouimZJ0Sr61s4S7vXl9ANoKFjvom+6gKmRQAULdBLqRgaEYBFedOUIzxDgv2OSy+SQ2N2p8P2V5E0cy6HQgadSDqNalKmNj9JWrZQ6yWStb872m/PcQK78WAQqknhyNAB4nma0txprcI8vlmWKndcrJ8LhHnZ/Z1tJYDKIwOEHEJP2ja5OOmT0yaqr1XlYhHg1ypc/U+SEmue7PDMrQuDgq4IORzxka1vr1EJvoZ3BixXBkISFWmckAKgJ1PjjlUrLowXQKDLvu32VSzYe9cxIde6THGR4M3JT6Zry7dVng0Qo7s1TYuw4LVOCCJYx5DU+p5msbk5cmlRS4JGuEgoAoAoCD3yT+iSkaH4dRz+8tZ9V8p/93Mmt+S/t+UUzsWBIumJP9Z89OtR0i9BHQpKs0+tRtAUAtAFAFAZJ2T7O/aJJrqQZy2BnwU/CPnxH2Fb/ABCzNm1cIz6aOI5NarAaAriByngVxhlDDwIz/s139gFvAqKFUYA6UBFbxbNs3RpLuOIqBq7gZAHnzpv2rJ2NTskopZZA7M2pBAM2mz5AnRwI0LDy7xgxFVO9y6pN/wAGpaOEOkpxT9ur/CHlhv8AWrv3cnFA2cYkGAD4E8h71COpg5bX0f1LrPC7ow8yGJL3RYbvZ8MuO8jSTw4lB+Wa0ptHmtLueIrOC3DMqRxDqQoXTzxVdt0a47pvCOxhl9ENG2+vNY3ZfxfCufQMcmsn9ZJrMK5Ne/Rflot8pd2kerbeGJjgkoc4+Lx8/CqavFapWeXYnF/X/ZKWnklldUSwNeoUDXaO0YoE45XCLyGeZPgoGpPkKlGEpvEUcckuSGm3zt0I4xMmeReJlB9OLFaYaOyfGP5KpXxjz+Djb79QyOEiiuJSW4cpGeHPm2eEe5pZo51rMmv5Eb4y4Hm+bf0KU8tF09xXm6n5b/7uVa75D+35RUuxMfZXH/MqOl+WNF8pGg7Rv44EMkrhFHU/QeJ8qvlJRWWbq65WS2wWWV+ffLhHH+yXBj58RCgkePAW48e1VO5pZUXg1x0Sb2uyKf3/ANYHm7u9lvdkrG2JAMlG0bHiviNeldqujZwR1Whu03Wa6e64Jd7gjPwscEj5AH5c/cVcYzrxf7xQFB7FWX9hIH3hIwPzOP1rVrY4tZTQ8wNBrKXBQCZoAzQ4ZZvjtY3G0ILYaxqSxHRivLPvj5Vj3eZbjsj2owen0jkvil+DQbHZShQW+JjzJraeMyl9p+6yNF38a4ZNGx1Q6a+hNYtXXmO5dj2fBtS4W+XLh/k9dkO8DSxyW0rZeDBQnmYzyB8eEgj0I8KlpbN0MMr8W06rt3R7/kdb4bSL3ENuv3S2SPHh1APlkCvHhb/Wa5p/DB4X792ZVHZVnuy0WOy1Cji+JjzJr6IyEVvHsVQpdBjowrxPG9MpU+cl1j+DVpbGpbezOW4+1S3eW7nJiwVP8B6ex/IirPCNQ7atr7HNTBRlkq77Ua52vwZ0jRu7B5KcgZHngn519VdDydMku/VnmVvfY2+xedp7txTRNG+TxDmT16H1rz4WOuW6Jokt0WmZHukTabVjgk+5I7RODyJAbgb/ADKPYmvb16jbQrO/Ji0+Y2OJrG/P9il9vqK+Z1Pyn/3cs13yH9vyiqdif9TP/wAyml+WhovlI47ybTNxtSGAHKR8TAdCy6An3OfaoJ77sPsfRut0aPdHmRZLzalpB8BJnm/8uMF5M+YXl71fK2Mei5MFWjsn6uF7voUO13fum2glxEn7OqycYQYZwufiVsHhGQSOfWqK6Xvc+D0NRro+QqE92OX/AKNnFazxhaAxzsc2ysM8ts5wJsNHn8aggj1Kkf5a9nxOh4U125MGks/SzYwa8Y3niYtg8IBbpkkD3wDQFR2lti+g43kERjX8EUn1J1rbTXRbJQWcv6r/AEZ5ysim3j/vuM+z/e6a+nnEhULHgIqpjOc5LMSeWOXnXdbp66Woxz9xRZKfVlDurvu9rxs2gWUxtnpklRn5g189VLbc0/c+w1Vfm6KLj7G7wnIFemfLjDeFAbaYHl3bfTT86rt6wZfpW1dHHuZV2UoTtK4ZfuBeA/mf5fOs+kjhHqeMWpyUfYmNtHhvYnPJZOE+5x+tfOeHy8jVyjL/ANP/ACZrVuqTXsaZEdB6V9eeacNoLmNwfwmsmuSensT9mWVPE0Z7ug5bacvDqoQqx9s/oK8rwKtqrczRq5Jsqe10l2ZtQSyBigckNjSSJueDy4hnl4jzFffb4aqhRXODwsOqzPY1+DeW1aHvhPGY8ZzxDPoRzz5V4709u7btZt82OM5M32Rst77agu+EpEGLx5GCRy4yD0wdPH0rVqbdlcafbkqqhmTmaBv3/Ypfb614+q+WyGu+Q/t+Sq9if9RP/wAyml+Wjuj+UiqbZnWPa+ZMcAlaN88uFjjJ8tQfSskZbbmmfaWVu3RRlHnH4Nis9hQRj7NQqnooAU+Z4RrXoxilwfMzsnN+ptkjHEFGFGB4CpED3QBQGH79bky2khmt1Z4C3EOH70RzkAY1wOh6V7ml10bI7LTBdQ4vdAsO6PajGyiO8+Fxp3qjRv74Gqt+XpVF/h2fVS8r2yWV6ntPoy9W+8VpIMpcwN6Spn3GcivPentjzF/wXqyD4aIHfXei1FtKizRyOwwEjYO2c+C5xWnSUzjbGUlhL36Fd04uDSfUq/YfG4e7ZkdA3AV4lIzzzjIpr7IzksDTxcV1HnahuU8rG6txxNj7WMczjk6fxY5jyFeNfp9z3R5PofD/ABFVR8q34fwd90O0RBEsV4HilT4eIo2GA66DQ1OF2FiRVqNDmW6iSaf1O+828cl1EYbON+F9GmdWRAPBeLBY+lcnJ2LbFdDlFUNNLzLWsrhc9fr7El2fbsCziJOeNyScjU5xknwJPToMVfGCisIw33O2bkxN9Nhs/wBrGpb8ajn/AHl868jxDw52T82r4vyW037VtlwG7m9kfdiOYlHXTJB1/kaso1zjHbdFpr6EZ05eYHfbm3C8ZS3UsW042BCD0z94+QqOonPVryak8Pl4x0OQiq3ukw3I3e/Z0LtnvHyTka6nUnzOmnhivSppjVBQXYqnJyeWTm1dnRTJwTKrLz1xp6Vcm1wRZj/aRbxW/DFBKhRhqqlCQQdeLh8cjn517vh8nOtqf+Tz9SlGSaL32ebxQXEIRSFnUfaIeZxpxL4py9ORrzNXpZ0y68PuaqbozWFyOO0W5ZbRgsckpYgYRWbAGpLYGleZqU3XhFOtUpVOMVnOPyVDsj2j3XeQvDOGkfKnum4cdeInQYx1qNDcUotHNK3CKhJMkO1Hc55v6TbrxOBiVBzZQNGX+IDTzGPCuaijf6o8n03hviPkryp/D2+hA7p9pb2yiC6jd1QcKtgiRQOQYN94Dx5+tRrunFYmi7U6DT2vfTNJ+z4+xftjb4C7cLBDLw9ZJBwJ6LnVm8gPcVpjZu7M8q7TeUvVNP6J5LQKsMotAeXUEYIyKAre1dxrSc5MQU+IAqcbZx4ZFxi+UMYOzi1U54UPrGD9TVn9VdxuZHyq/Ym7bdqFBgLgY5AKo/0gH86qlZKXLJqKXCJC0sY4vuIFzzxzPrUTo4NAM5tlRMeIoM+I0P5UB0iskXkuvidT8zQDmgENAM5tlRMeIoM+I0+lAdIbFFOQuvidT+dAcdtbQEELyHXhGg8TVtNbsmoohZPZHJnGwlfajNNPmRCzBIiSIlVTw5ZR94kg86132+RLy6un17lVcPMW6Za5dy4XTgZIwPBUUfQVj86ec7mXbI8YMv3r2FLsqaOeJjhW4oz1BHNSeoIJHoa9nT3rU0yhPlIw2V+XYpRNxs5xNEj40dAceozivCaw8HoLgSHZ0SnKxqD4gUA6xQEdd7DgkOWjXPiNPpQ7k7WezY4vuLg+OpP50ODygCgCgCgCgCgCgCgCgCgCgCgCgCgK9vzsmS4s5EiP2gwyj8WM5X3BPvitOkuVVqlLgpvrc4YRm3Z3veliXt7lHReIkEqeJSTkhhzxnrXoanSq/wDuVPLM9VvlrbM0f/tzYYz+1R+mufljNYHodQv0M0LUV+5U95WfaskSRxutsjcXE6lWlb+BTrweLHzqyLWnhJZ9T9iPWyS7JGj7Ptu7jRB+6oH86wmgcUAUAUAUAUAUAUAUAUAUAUAUAUAUAUAUAUAUAGgKxvbsqFl42jUtnmRXVOUX0YUU3hlcsrSNTlUQHxCjP0qx3WSXWTGyK4Rf7G3VVBA1I1PX5mqUB1XQLQBQBQBQBQBQH//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611560" y="2348880"/>
            <a:ext cx="211455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://my.csdn.net/uploads/201207/19/1342627245_188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908024"/>
            <a:ext cx="2232248" cy="16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Event-Driven </a:t>
            </a:r>
            <a:r>
              <a:rPr lang="ko-KR" altLang="en-US" dirty="0"/>
              <a:t>프로그래밍이 쉽지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동기적 코드가 전체 성능 저하를 유발한다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쉽게 구현되는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프로토콜을 이용하면 바이너리 데이터에 비해서 </a:t>
            </a:r>
            <a:r>
              <a:rPr lang="en-US" altLang="ko-KR" dirty="0" smtClean="0"/>
              <a:t>encoding/decoding</a:t>
            </a:r>
            <a:r>
              <a:rPr lang="ko-KR" altLang="en-US" dirty="0" smtClean="0"/>
              <a:t>이 느릴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CPU </a:t>
            </a:r>
            <a:r>
              <a:rPr lang="ko-KR" altLang="en-US" dirty="0"/>
              <a:t>작업이 많은 곳에는 적합하지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에러 발생시 서버가 종료될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공식 사이트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http://nodejs.org/</a:t>
            </a:r>
          </a:p>
          <a:p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opensource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모듈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정보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https://www.npmjs.org/</a:t>
            </a:r>
          </a:p>
          <a:p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opensource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모듈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사용 빈도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/</a:t>
            </a:r>
            <a:r>
              <a:rPr lang="ko-KR" alt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태깅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정리 사이트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https://nodejsmodules.org/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Express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가이드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한글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), Socket.io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기능을 이용한 시스템 모니터링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http://firejune.io/</a:t>
            </a: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http://firejune.io/express/guide</a:t>
            </a:r>
          </a:p>
          <a:p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내장 모듈 한글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Doc</a:t>
            </a: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  <a:hlinkClick r:id="rId2"/>
              </a:rPr>
              <a:t>http://nodejs-kr.org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  <a:hlinkClick r:id="rId2"/>
              </a:rPr>
              <a:t>/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관련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블로그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http://nodeqa.com/</a:t>
            </a:r>
          </a:p>
          <a:p>
            <a:pPr lvl="1"/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JS Eco System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3730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1.4 Node.js</a:t>
            </a:r>
            <a:r>
              <a:rPr lang="ko-KR" altLang="en-US" sz="3600" dirty="0" smtClean="0"/>
              <a:t>가 자바스크립트인 이유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익명 함수</a:t>
            </a:r>
            <a:r>
              <a:rPr lang="en-US" altLang="ko-KR" dirty="0" smtClean="0"/>
              <a:t>, closures</a:t>
            </a:r>
          </a:p>
          <a:p>
            <a:r>
              <a:rPr lang="ko-KR" altLang="en-US" dirty="0" smtClean="0"/>
              <a:t>한번에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callback</a:t>
            </a:r>
          </a:p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변수에 할당 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리턴값으로</a:t>
            </a:r>
            <a:r>
              <a:rPr lang="ko-KR" altLang="en-US" dirty="0" smtClean="0"/>
              <a:t> 사용가능</a:t>
            </a:r>
            <a:endParaRPr lang="en-US" altLang="ko-KR" dirty="0"/>
          </a:p>
          <a:p>
            <a:r>
              <a:rPr lang="ko-KR" altLang="en-US" dirty="0" smtClean="0"/>
              <a:t>이미 이벤트 기반이 익숙한 언어</a:t>
            </a:r>
            <a:endParaRPr lang="en-US" altLang="ko-KR" dirty="0" smtClean="0"/>
          </a:p>
          <a:p>
            <a:r>
              <a:rPr lang="ko-KR" altLang="en-US" dirty="0" smtClean="0"/>
              <a:t>특정 시점에 실행중인 이벤트 </a:t>
            </a:r>
            <a:r>
              <a:rPr lang="ko-KR" altLang="en-US" dirty="0" err="1" smtClean="0"/>
              <a:t>핸들러는</a:t>
            </a:r>
            <a:r>
              <a:rPr lang="ko-KR" altLang="en-US" dirty="0" smtClean="0"/>
              <a:t> 하나 뿐임</a:t>
            </a:r>
            <a:endParaRPr lang="en-US" altLang="ko-KR" dirty="0" smtClean="0"/>
          </a:p>
          <a:p>
            <a:r>
              <a:rPr lang="ko-KR" altLang="en-US" dirty="0" smtClean="0"/>
              <a:t>모든 이벤트 </a:t>
            </a:r>
            <a:r>
              <a:rPr lang="ko-KR" altLang="en-US" dirty="0" err="1" smtClean="0"/>
              <a:t>핸들러는</a:t>
            </a:r>
            <a:r>
              <a:rPr lang="ko-KR" altLang="en-US" dirty="0" smtClean="0"/>
              <a:t> 방해 없이 실행을 </a:t>
            </a:r>
            <a:r>
              <a:rPr lang="ko-KR" altLang="en-US" smtClean="0"/>
              <a:t>마칠수있음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7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Node.js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라이언</a:t>
            </a:r>
            <a:r>
              <a:rPr lang="ko-KR" altLang="en-US" dirty="0" smtClean="0"/>
              <a:t> 달이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JSConf</a:t>
            </a:r>
            <a:r>
              <a:rPr lang="ko-KR" altLang="en-US" dirty="0" smtClean="0"/>
              <a:t>에서 발표</a:t>
            </a:r>
            <a:endParaRPr lang="en-US" altLang="ko-KR" dirty="0" smtClean="0"/>
          </a:p>
          <a:p>
            <a:r>
              <a:rPr lang="ko-KR" altLang="en-US" dirty="0" smtClean="0"/>
              <a:t>서버사이드 자바스크립트 프레임워크</a:t>
            </a:r>
            <a:endParaRPr lang="en-US" altLang="ko-KR" dirty="0" smtClean="0"/>
          </a:p>
          <a:p>
            <a:r>
              <a:rPr lang="ko-KR" altLang="en-US" dirty="0" smtClean="0"/>
              <a:t>이벤트 기반 </a:t>
            </a:r>
            <a:r>
              <a:rPr lang="en-US" altLang="ko-KR" dirty="0" smtClean="0"/>
              <a:t>Non-Blocking I/O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en-US" altLang="ko-KR" dirty="0" err="1" smtClean="0"/>
              <a:t>Complie</a:t>
            </a:r>
            <a:endParaRPr lang="en-US" altLang="ko-KR" dirty="0" smtClean="0"/>
          </a:p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이벤트 루프로 구동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1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err="1" smtClean="0"/>
              <a:t>클로저란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자바스크립트에 없는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역할을 대신해 비공개 속성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공개 속성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구현할 수 있는 근거 마련한다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함수 호출이 종료되더라도 그 함수의 지역 변수 및 지역 변수 체인 관계를 유지할 수 있는 구조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클로저는</a:t>
            </a:r>
            <a:r>
              <a:rPr lang="ko-KR" altLang="en-US" sz="2400" dirty="0" smtClean="0"/>
              <a:t> 외부함수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포함하고 있는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변수에 접근할 수 있는 내부 함수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Function</a:t>
            </a:r>
            <a:r>
              <a:rPr lang="ko-KR" altLang="en-US" sz="2400" dirty="0" smtClean="0"/>
              <a:t>으로 생성한 함수는 </a:t>
            </a:r>
            <a:r>
              <a:rPr lang="ko-KR" altLang="en-US" sz="2400" dirty="0" err="1" smtClean="0"/>
              <a:t>클로저를</a:t>
            </a:r>
            <a:r>
              <a:rPr lang="ko-KR" altLang="en-US" sz="2400" dirty="0" smtClean="0"/>
              <a:t> 만들지 못한다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/>
              <a:t>1.7 </a:t>
            </a:r>
            <a:r>
              <a:rPr lang="en-US" altLang="ko-KR" sz="4800" dirty="0" err="1" smtClean="0"/>
              <a:t>javascript</a:t>
            </a:r>
            <a:r>
              <a:rPr lang="ko-KR" altLang="en-US" sz="4800" dirty="0" smtClean="0"/>
              <a:t> 변수 </a:t>
            </a:r>
            <a:r>
              <a:rPr lang="ko-KR" altLang="en-US" sz="4800" dirty="0" err="1" smtClean="0"/>
              <a:t>스코프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함수 단위로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시의 변수 검색은 </a:t>
            </a:r>
            <a:r>
              <a:rPr lang="ko-KR" altLang="en-US" dirty="0" err="1" smtClean="0"/>
              <a:t>렉시컬영역을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시의 변수 검색은 변수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체인 이용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없이 변수를 정의하면 </a:t>
            </a:r>
            <a:r>
              <a:rPr lang="ko-KR" altLang="en-US" dirty="0" err="1" smtClean="0"/>
              <a:t>파싱단계가</a:t>
            </a:r>
            <a:r>
              <a:rPr lang="ko-KR" altLang="en-US" dirty="0" smtClean="0"/>
              <a:t> 아니라 런타임에 전역변수 </a:t>
            </a:r>
            <a:r>
              <a:rPr lang="ko-KR" altLang="en-US" dirty="0" err="1" smtClean="0"/>
              <a:t>스코프에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ko-KR" altLang="en-US" dirty="0" err="1" smtClean="0"/>
              <a:t>스코프의</a:t>
            </a:r>
            <a:r>
              <a:rPr lang="ko-KR" altLang="en-US" dirty="0" smtClean="0"/>
              <a:t> 실체는 객체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5286388"/>
            <a:ext cx="7358114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 </a:t>
            </a:r>
            <a:r>
              <a:rPr lang="ko-KR" altLang="en-US" b="1" dirty="0" err="1" smtClean="0"/>
              <a:t>스코프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변수 </a:t>
            </a:r>
            <a:r>
              <a:rPr lang="ko-KR" altLang="en-US" b="1" dirty="0" err="1" smtClean="0"/>
              <a:t>스코프</a:t>
            </a:r>
            <a:r>
              <a:rPr lang="ko-KR" altLang="en-US" b="1" dirty="0" smtClean="0"/>
              <a:t> 체인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클로저</a:t>
            </a:r>
            <a:r>
              <a:rPr lang="en-US" altLang="ko-KR" b="1" dirty="0" smtClean="0"/>
              <a:t> -&gt; </a:t>
            </a:r>
            <a:r>
              <a:rPr lang="ko-KR" altLang="en-US" b="1" dirty="0" err="1" smtClean="0"/>
              <a:t>클로저의</a:t>
            </a:r>
            <a:r>
              <a:rPr lang="ko-KR" altLang="en-US" b="1" dirty="0" smtClean="0"/>
              <a:t> 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객체 생성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모듈 패턴</a:t>
            </a:r>
            <a:r>
              <a:rPr lang="en-US" altLang="ko-KR" b="1" dirty="0" smtClean="0"/>
              <a:t>-&gt;</a:t>
            </a:r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코드구조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Node.js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Non-blocking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Event callback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Event Handler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Single 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10264</TotalTime>
  <Words>2446</Words>
  <Application>Microsoft Office PowerPoint</Application>
  <PresentationFormat>화면 슬라이드 쇼(4:3)</PresentationFormat>
  <Paragraphs>411</Paragraphs>
  <Slides>31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테마1</vt:lpstr>
      <vt:lpstr>Node.JS</vt:lpstr>
      <vt:lpstr>1.1 자바스크립트란?</vt:lpstr>
      <vt:lpstr>1.2 자바스크립트 엔진 V8</vt:lpstr>
      <vt:lpstr>1.3 JS Eco System</vt:lpstr>
      <vt:lpstr>1.4 Node.js가 자바스크립트인 이유</vt:lpstr>
      <vt:lpstr>1.5 Node.js ?</vt:lpstr>
      <vt:lpstr>1.6 클로저란?</vt:lpstr>
      <vt:lpstr>1.7 javascript 변수 스코프</vt:lpstr>
      <vt:lpstr>2. Node.js 이해</vt:lpstr>
      <vt:lpstr>2.1 Node.JS Processing Model</vt:lpstr>
      <vt:lpstr>2.2 Blocking과 Non-Blocking</vt:lpstr>
      <vt:lpstr>2.3 Npm (모듈 관리)</vt:lpstr>
      <vt:lpstr>3. CommonJS</vt:lpstr>
      <vt:lpstr>3.2 모듈 사용</vt:lpstr>
      <vt:lpstr>3.2 CommonJS 를 따르는..</vt:lpstr>
      <vt:lpstr>4.1 내장 객체 - 1</vt:lpstr>
      <vt:lpstr>4.1 내장 객체 - 2</vt:lpstr>
      <vt:lpstr>4.1 내장 객체 - 3</vt:lpstr>
      <vt:lpstr>4.1 내장 모듈 Stability</vt:lpstr>
      <vt:lpstr>1)Global Variables</vt:lpstr>
      <vt:lpstr>2)Process 객체</vt:lpstr>
      <vt:lpstr>3)Exports객체</vt:lpstr>
      <vt:lpstr>4)Events</vt:lpstr>
      <vt:lpstr>4.2 Express</vt:lpstr>
      <vt:lpstr>4.3 웹서비스를 한다면</vt:lpstr>
      <vt:lpstr>4.4 Express 라우팅 예</vt:lpstr>
      <vt:lpstr>4.5 화면그리기</vt:lpstr>
      <vt:lpstr>활용</vt:lpstr>
      <vt:lpstr>Node.js 장점</vt:lpstr>
      <vt:lpstr>Node.js 단점</vt:lpstr>
      <vt:lpstr>참고 사이트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Lee</dc:creator>
  <cp:lastModifiedBy>Registered User</cp:lastModifiedBy>
  <cp:revision>29</cp:revision>
  <dcterms:created xsi:type="dcterms:W3CDTF">2014-09-16T11:49:07Z</dcterms:created>
  <dcterms:modified xsi:type="dcterms:W3CDTF">2015-06-06T04:38:17Z</dcterms:modified>
</cp:coreProperties>
</file>