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sldIdLst>
    <p:sldId id="256" r:id="rId3"/>
    <p:sldId id="270" r:id="rId4"/>
    <p:sldId id="277" r:id="rId5"/>
    <p:sldId id="278" r:id="rId6"/>
    <p:sldId id="282" r:id="rId7"/>
    <p:sldId id="283" r:id="rId8"/>
    <p:sldId id="286" r:id="rId9"/>
    <p:sldId id="284" r:id="rId10"/>
    <p:sldId id="285" r:id="rId11"/>
    <p:sldId id="287" r:id="rId12"/>
    <p:sldId id="26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95" d="100"/>
          <a:sy n="95" d="100"/>
        </p:scale>
        <p:origin x="20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2021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  <a:t>2021/4/8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  <a:t>2021/4/8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  <a:t>2021/4/8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  <a:t>2021/4/8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  <a:t>2021/4/8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  <a:t>2021/4/8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  <a:t>2021/4/8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  <a:t>2021/4/8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  <a:t>2021/4/8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  <a:t>2021/4/8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  <a:t>2021/4/8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C08E68A2-AD48-4974-B9F0-FEADD0E590E4}" type="datetime1">
              <a:rPr lang="zh-CN" altLang="en-US" smtClean="0"/>
              <a:t>2021/4/8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交换机转发实验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8745B-995D-4080-924B-5E36982A0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913F2-FFC7-473B-BA32-AE346646D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交换机在转发数据包时有两个查表操作：根据源</a:t>
            </a:r>
            <a:r>
              <a:rPr lang="en-US" altLang="zh-CN" sz="2000" dirty="0"/>
              <a:t>MAC</a:t>
            </a:r>
            <a:r>
              <a:rPr lang="zh-CN" altLang="en-US" sz="2000" dirty="0"/>
              <a:t>地址、根据目的</a:t>
            </a:r>
            <a:r>
              <a:rPr lang="en-US" altLang="zh-CN" sz="2000" dirty="0"/>
              <a:t>MAC</a:t>
            </a:r>
            <a:r>
              <a:rPr lang="zh-CN" altLang="en-US" sz="2000" dirty="0"/>
              <a:t>地址，为什么在查询源</a:t>
            </a:r>
            <a:r>
              <a:rPr lang="en-US" altLang="zh-CN" sz="2000" dirty="0"/>
              <a:t>MAC</a:t>
            </a:r>
            <a:r>
              <a:rPr lang="zh-CN" altLang="en-US" sz="2000" dirty="0"/>
              <a:t>地址时更新老化时间，而查询目的</a:t>
            </a:r>
            <a:r>
              <a:rPr lang="en-US" altLang="zh-CN" sz="2000" dirty="0"/>
              <a:t>MAC</a:t>
            </a:r>
            <a:r>
              <a:rPr lang="zh-CN" altLang="en-US" sz="2000" dirty="0"/>
              <a:t>地址时不更新呢？</a:t>
            </a:r>
            <a:endParaRPr lang="en-US" altLang="zh-CN" sz="2000" dirty="0"/>
          </a:p>
          <a:p>
            <a:pPr lvl="1"/>
            <a:r>
              <a:rPr lang="zh-CN" altLang="en-US" sz="1800" dirty="0"/>
              <a:t>提示：</a:t>
            </a:r>
            <a:r>
              <a:rPr lang="en-US" altLang="zh-CN" sz="1800" dirty="0"/>
              <a:t>1</a:t>
            </a:r>
            <a:r>
              <a:rPr lang="zh-CN" altLang="en-US" sz="1800" dirty="0"/>
              <a:t>、查询目的</a:t>
            </a:r>
            <a:r>
              <a:rPr lang="en-US" altLang="zh-CN" sz="1800" dirty="0"/>
              <a:t>MAC</a:t>
            </a:r>
            <a:r>
              <a:rPr lang="zh-CN" altLang="en-US" sz="1800" dirty="0"/>
              <a:t>地址时是否有必要更新；</a:t>
            </a:r>
            <a:r>
              <a:rPr lang="en-US" altLang="zh-CN" sz="1800" dirty="0"/>
              <a:t>2</a:t>
            </a:r>
            <a:r>
              <a:rPr lang="zh-CN" altLang="en-US" sz="1800" dirty="0"/>
              <a:t>、如果更新的话，当一个主机从交换机的一个网口切换到了另一个网口，会有什么问题？</a:t>
            </a:r>
            <a:endParaRPr lang="en-US" altLang="zh-CN" sz="18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网络中存在广播包，即发往网内所有主机的数据包，其目的</a:t>
            </a:r>
            <a:r>
              <a:rPr lang="en-US" altLang="zh-CN" sz="2000" dirty="0"/>
              <a:t>MAC</a:t>
            </a:r>
            <a:r>
              <a:rPr lang="zh-CN" altLang="en-US" sz="2000" dirty="0"/>
              <a:t>地址设置为全</a:t>
            </a:r>
            <a:r>
              <a:rPr lang="en-US" altLang="zh-CN" sz="2000" dirty="0"/>
              <a:t>0xFF </a:t>
            </a:r>
            <a:r>
              <a:rPr lang="zh-CN" altLang="en-US" sz="2000" dirty="0"/>
              <a:t>，例如</a:t>
            </a:r>
            <a:r>
              <a:rPr lang="en-US" altLang="zh-CN" sz="2000" dirty="0"/>
              <a:t>ARP</a:t>
            </a:r>
            <a:r>
              <a:rPr lang="zh-CN" altLang="en-US" sz="2000" dirty="0"/>
              <a:t>请求数据包。这种广播包对交换机转发表逻辑有什么影响？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理论上，足够多个交换机可以连接起全世界所有的终端。请问，使用这种方式连接亿万台主机是否技术可行？并说明理由。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                                请将上述思考</a:t>
            </a:r>
            <a:r>
              <a:rPr lang="en-US" altLang="zh-CN" sz="2000" dirty="0">
                <a:solidFill>
                  <a:srgbClr val="FF0000"/>
                </a:solidFill>
              </a:rPr>
              <a:t>/</a:t>
            </a:r>
            <a:r>
              <a:rPr lang="zh-CN" altLang="en-US" sz="2000" dirty="0">
                <a:solidFill>
                  <a:srgbClr val="FF0000"/>
                </a:solidFill>
              </a:rPr>
              <a:t>调研结果写到实验报告中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1AEBED-E91E-46C8-A3D4-D4A2347AF9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774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/>
          <a:p>
            <a:r>
              <a:rPr lang="en-US" altLang="zh-CN" sz="2000" dirty="0" err="1">
                <a:solidFill>
                  <a:srgbClr val="FF0000"/>
                </a:solidFill>
              </a:rPr>
              <a:t>broadcast.c</a:t>
            </a:r>
            <a:r>
              <a:rPr lang="en-US" altLang="zh-CN" sz="2000" dirty="0"/>
              <a:t>		# </a:t>
            </a:r>
            <a:r>
              <a:rPr lang="zh-CN" altLang="en-US" sz="2000" dirty="0"/>
              <a:t>广播逻辑</a:t>
            </a:r>
            <a:endParaRPr lang="en-US" altLang="zh-CN" sz="2000" dirty="0"/>
          </a:p>
          <a:p>
            <a:r>
              <a:rPr lang="en-US" altLang="zh-CN" sz="2000" dirty="0" err="1"/>
              <a:t>device_internal.c</a:t>
            </a:r>
            <a:r>
              <a:rPr lang="en-US" altLang="zh-CN" sz="2000" dirty="0"/>
              <a:t>	# </a:t>
            </a:r>
            <a:r>
              <a:rPr lang="zh-CN" altLang="en-US" sz="2000" dirty="0"/>
              <a:t>网口管理等内部实现</a:t>
            </a:r>
            <a:endParaRPr lang="en-US" altLang="zh-CN" sz="2000" dirty="0"/>
          </a:p>
          <a:p>
            <a:r>
              <a:rPr lang="en-US" altLang="zh-CN" sz="2000" dirty="0"/>
              <a:t>example		# </a:t>
            </a:r>
            <a:r>
              <a:rPr lang="zh-CN" altLang="en-US" sz="2000" dirty="0"/>
              <a:t>多线程例子</a:t>
            </a:r>
            <a:endParaRPr lang="en-US" altLang="zh-CN" sz="2000" dirty="0"/>
          </a:p>
          <a:p>
            <a:r>
              <a:rPr lang="en-US" altLang="zh-CN" sz="2000" dirty="0"/>
              <a:t>hub-reference(.32)	# Hub</a:t>
            </a:r>
            <a:r>
              <a:rPr lang="zh-CN" altLang="en-US" sz="2000" dirty="0"/>
              <a:t>参考实现</a:t>
            </a:r>
            <a:endParaRPr lang="en-US" altLang="zh-CN" sz="2000" dirty="0"/>
          </a:p>
          <a:p>
            <a:r>
              <a:rPr lang="en-US" altLang="zh-CN" sz="2000" dirty="0"/>
              <a:t>include		# </a:t>
            </a:r>
            <a:r>
              <a:rPr lang="zh-CN" altLang="en-US" sz="2000" dirty="0"/>
              <a:t>所有相关头文件</a:t>
            </a:r>
            <a:endParaRPr lang="en-US" altLang="zh-CN" sz="2000" dirty="0"/>
          </a:p>
          <a:p>
            <a:r>
              <a:rPr lang="en-US" altLang="zh-CN" sz="2000" dirty="0" err="1">
                <a:solidFill>
                  <a:srgbClr val="FF0000"/>
                </a:solidFill>
              </a:rPr>
              <a:t>mac.c</a:t>
            </a:r>
            <a:r>
              <a:rPr lang="en-US" altLang="zh-CN" sz="2000" dirty="0"/>
              <a:t>  		# </a:t>
            </a:r>
            <a:r>
              <a:rPr lang="zh-CN" altLang="en-US" sz="2000" dirty="0"/>
              <a:t>待实现</a:t>
            </a:r>
            <a:r>
              <a:rPr lang="en-US" altLang="zh-CN" sz="2000" dirty="0" err="1"/>
              <a:t>mac_port_mac</a:t>
            </a:r>
            <a:r>
              <a:rPr lang="zh-CN" altLang="en-US" sz="2000" dirty="0"/>
              <a:t>相关操作</a:t>
            </a:r>
            <a:endParaRPr lang="en-US" altLang="zh-CN" sz="2000" dirty="0"/>
          </a:p>
          <a:p>
            <a:r>
              <a:rPr lang="en-US" altLang="zh-CN" sz="2000" dirty="0" err="1">
                <a:solidFill>
                  <a:srgbClr val="FF0000"/>
                </a:solidFill>
              </a:rPr>
              <a:t>main.c</a:t>
            </a:r>
            <a:r>
              <a:rPr lang="en-US" altLang="zh-CN" sz="2000" dirty="0">
                <a:solidFill>
                  <a:srgbClr val="FF0000"/>
                </a:solidFill>
              </a:rPr>
              <a:t>  </a:t>
            </a:r>
            <a:r>
              <a:rPr lang="en-US" altLang="zh-CN" sz="2000" dirty="0"/>
              <a:t>		# </a:t>
            </a:r>
            <a:r>
              <a:rPr lang="zh-CN" altLang="en-US" sz="2000" dirty="0"/>
              <a:t>待实现数据包处理逻辑</a:t>
            </a:r>
            <a:endParaRPr lang="en-US" altLang="zh-CN" sz="2000" dirty="0"/>
          </a:p>
          <a:p>
            <a:r>
              <a:rPr lang="en-US" altLang="zh-CN" sz="2000" dirty="0" err="1"/>
              <a:t>Makefile</a:t>
            </a:r>
            <a:endParaRPr lang="en-US" altLang="zh-CN" sz="2000" dirty="0"/>
          </a:p>
          <a:p>
            <a:r>
              <a:rPr lang="en-US" altLang="zh-CN" sz="2000" dirty="0"/>
              <a:t>scripts		# </a:t>
            </a:r>
            <a:r>
              <a:rPr lang="zh-CN" altLang="en-US" sz="2000" dirty="0"/>
              <a:t>禁止</a:t>
            </a:r>
            <a:r>
              <a:rPr lang="en-US" altLang="zh-CN" sz="2000" dirty="0"/>
              <a:t>IPv6</a:t>
            </a:r>
            <a:r>
              <a:rPr lang="zh-CN" altLang="en-US" sz="2000" dirty="0"/>
              <a:t>协议、</a:t>
            </a:r>
            <a:r>
              <a:rPr lang="en-US" altLang="zh-CN" sz="2000" dirty="0"/>
              <a:t>TCP Offloading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r>
              <a:rPr lang="en-US" altLang="zh-CN" sz="2000" dirty="0"/>
              <a:t>switch-reference 	# Switch</a:t>
            </a:r>
            <a:r>
              <a:rPr lang="zh-CN" altLang="en-US" sz="2000" dirty="0"/>
              <a:t>参考实现</a:t>
            </a:r>
            <a:endParaRPr lang="en-US" altLang="zh-CN" sz="2000" dirty="0"/>
          </a:p>
          <a:p>
            <a:r>
              <a:rPr lang="en-US" altLang="zh-CN" sz="2000" dirty="0"/>
              <a:t>three_nodes_bw.py	# Mininet topo</a:t>
            </a:r>
            <a:r>
              <a:rPr lang="zh-CN" altLang="en-US" sz="2000" dirty="0"/>
              <a:t>脚本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85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交换机转发</a:t>
            </a:r>
            <a:endParaRPr lang="en-US" altLang="zh-CN" dirty="0"/>
          </a:p>
          <a:p>
            <a:pPr lvl="1"/>
            <a:r>
              <a:rPr lang="zh-CN" altLang="en-US" dirty="0"/>
              <a:t>交换机转发表学习</a:t>
            </a:r>
            <a:endParaRPr lang="en-US" altLang="zh-CN" dirty="0"/>
          </a:p>
          <a:p>
            <a:r>
              <a:rPr lang="zh-CN" altLang="en-US" dirty="0"/>
              <a:t>交换机转发实现</a:t>
            </a:r>
            <a:endParaRPr lang="en-US" altLang="zh-CN" dirty="0"/>
          </a:p>
          <a:p>
            <a:pPr lvl="1"/>
            <a:r>
              <a:rPr lang="zh-CN" altLang="en-US" dirty="0"/>
              <a:t>转发表学习实现</a:t>
            </a:r>
            <a:endParaRPr lang="en-US" altLang="zh-CN" dirty="0"/>
          </a:p>
          <a:p>
            <a:pPr lvl="1"/>
            <a:r>
              <a:rPr lang="zh-CN" altLang="en-US" dirty="0"/>
              <a:t>转发和广播实现</a:t>
            </a:r>
            <a:endParaRPr lang="en-US" altLang="zh-CN" dirty="0"/>
          </a:p>
          <a:p>
            <a:pPr lvl="1"/>
            <a:r>
              <a:rPr lang="zh-CN" altLang="en-US" dirty="0"/>
              <a:t>多线程和互斥操作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60E9E-C4B4-43D7-A3E2-EE09FBB4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交换机转发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AA14DB-6163-4DEF-B9DC-312EF2362A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7E7D99-B0FD-4119-AD60-499ECCFB3A01}"/>
              </a:ext>
            </a:extLst>
          </p:cNvPr>
          <p:cNvSpPr txBox="1"/>
          <p:nvPr/>
        </p:nvSpPr>
        <p:spPr>
          <a:xfrm>
            <a:off x="419547" y="2380478"/>
            <a:ext cx="3598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广播网络中，广播节点将每个数据包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从所有其他端口广播</a:t>
            </a:r>
            <a:r>
              <a:rPr lang="zh-CN" altLang="en-US" dirty="0"/>
              <a:t>出去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0B9246-C29C-4C3B-87F7-4D97DDEA3DA4}"/>
              </a:ext>
            </a:extLst>
          </p:cNvPr>
          <p:cNvSpPr txBox="1"/>
          <p:nvPr/>
        </p:nvSpPr>
        <p:spPr>
          <a:xfrm>
            <a:off x="4654642" y="5598165"/>
            <a:ext cx="4151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交换机（</a:t>
            </a:r>
            <a:r>
              <a:rPr lang="en-US" altLang="zh-CN" dirty="0"/>
              <a:t>Switch</a:t>
            </a:r>
            <a:r>
              <a:rPr lang="zh-CN" altLang="en-US" dirty="0"/>
              <a:t>）将收到的数据包沿着目的主机方向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转发（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Forward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）</a:t>
            </a:r>
            <a:r>
              <a:rPr lang="zh-CN" altLang="en-US" dirty="0"/>
              <a:t>，相比于广播网络，消除了不必要的带宽开销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278581F-B458-4D02-BCD9-015719291825}"/>
              </a:ext>
            </a:extLst>
          </p:cNvPr>
          <p:cNvGrpSpPr/>
          <p:nvPr/>
        </p:nvGrpSpPr>
        <p:grpSpPr>
          <a:xfrm>
            <a:off x="3591689" y="1025382"/>
            <a:ext cx="5236223" cy="3261797"/>
            <a:chOff x="2550482" y="3443804"/>
            <a:chExt cx="5236223" cy="326179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586F29A5-D80B-457F-A9F4-4080AD37A8C4}"/>
                </a:ext>
              </a:extLst>
            </p:cNvPr>
            <p:cNvGrpSpPr/>
            <p:nvPr/>
          </p:nvGrpSpPr>
          <p:grpSpPr>
            <a:xfrm>
              <a:off x="2550482" y="3443804"/>
              <a:ext cx="5236223" cy="3261797"/>
              <a:chOff x="1604486" y="3259462"/>
              <a:chExt cx="5236223" cy="3261797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C628CE64-A236-4376-B8C8-579572DDFC68}"/>
                  </a:ext>
                </a:extLst>
              </p:cNvPr>
              <p:cNvGrpSpPr/>
              <p:nvPr/>
            </p:nvGrpSpPr>
            <p:grpSpPr>
              <a:xfrm>
                <a:off x="1604486" y="3259462"/>
                <a:ext cx="5236223" cy="962337"/>
                <a:chOff x="2485259" y="1703617"/>
                <a:chExt cx="5236223" cy="962337"/>
              </a:xfrm>
            </p:grpSpPr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421EE1A6-5DF4-403C-8E3C-84A8949AE1C6}"/>
                    </a:ext>
                  </a:extLst>
                </p:cNvPr>
                <p:cNvSpPr/>
                <p:nvPr/>
              </p:nvSpPr>
              <p:spPr>
                <a:xfrm>
                  <a:off x="2623755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1</a:t>
                  </a:r>
                  <a:endParaRPr lang="zh-CN" altLang="en-US" dirty="0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90CBE8F1-F7AE-4DE7-A602-1537FBE02C34}"/>
                    </a:ext>
                  </a:extLst>
                </p:cNvPr>
                <p:cNvSpPr/>
                <p:nvPr/>
              </p:nvSpPr>
              <p:spPr>
                <a:xfrm>
                  <a:off x="6710304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2</a:t>
                  </a:r>
                  <a:endParaRPr lang="zh-CN" altLang="en-US" dirty="0"/>
                </a:p>
              </p:txBody>
            </p:sp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803901B8-7389-4E9A-BBB7-450EB16F4ED1}"/>
                    </a:ext>
                  </a:extLst>
                </p:cNvPr>
                <p:cNvSpPr txBox="1"/>
                <p:nvPr/>
              </p:nvSpPr>
              <p:spPr>
                <a:xfrm>
                  <a:off x="2485259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10.0.0.1/8</a:t>
                  </a:r>
                  <a:endParaRPr lang="zh-CN" altLang="en-US" dirty="0"/>
                </a:p>
              </p:txBody>
            </p:sp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F8826879-DDFD-4A00-8422-3FDAA6C8F579}"/>
                    </a:ext>
                  </a:extLst>
                </p:cNvPr>
                <p:cNvSpPr txBox="1"/>
                <p:nvPr/>
              </p:nvSpPr>
              <p:spPr>
                <a:xfrm>
                  <a:off x="6571808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10.0.0.2/8</a:t>
                  </a:r>
                  <a:endParaRPr lang="zh-CN" altLang="en-US" dirty="0"/>
                </a:p>
              </p:txBody>
            </p:sp>
          </p:grp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9FCCB6C-B7CA-4059-9B95-5144A22C1AE2}"/>
                  </a:ext>
                </a:extLst>
              </p:cNvPr>
              <p:cNvSpPr/>
              <p:nvPr/>
            </p:nvSpPr>
            <p:spPr>
              <a:xfrm>
                <a:off x="3855504" y="5586677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3</a:t>
                </a:r>
                <a:endParaRPr lang="zh-CN" altLang="en-US" dirty="0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565549D-A79D-4BB0-9192-519612997361}"/>
                  </a:ext>
                </a:extLst>
              </p:cNvPr>
              <p:cNvSpPr txBox="1"/>
              <p:nvPr/>
            </p:nvSpPr>
            <p:spPr>
              <a:xfrm>
                <a:off x="3717008" y="615192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10.0.0.3/8</a:t>
                </a:r>
                <a:endParaRPr lang="zh-CN" altLang="en-US" dirty="0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06EAA87-D290-4CA3-9E69-416A85936E06}"/>
                </a:ext>
              </a:extLst>
            </p:cNvPr>
            <p:cNvGrpSpPr/>
            <p:nvPr/>
          </p:nvGrpSpPr>
          <p:grpSpPr>
            <a:xfrm>
              <a:off x="3678681" y="4104927"/>
              <a:ext cx="3096846" cy="1666092"/>
              <a:chOff x="2732685" y="3920585"/>
              <a:chExt cx="3096846" cy="1666092"/>
            </a:xfrm>
          </p:grpSpPr>
          <p:sp>
            <p:nvSpPr>
              <p:cNvPr id="20" name="圆角矩形 27">
                <a:extLst>
                  <a:ext uri="{FF2B5EF4-FFF2-40B4-BE49-F238E27FC236}">
                    <a16:creationId xmlns:a16="http://schemas.microsoft.com/office/drawing/2014/main" id="{B3FC1543-5BFC-4C33-B653-6501EE460C2E}"/>
                  </a:ext>
                </a:extLst>
              </p:cNvPr>
              <p:cNvSpPr/>
              <p:nvPr/>
            </p:nvSpPr>
            <p:spPr>
              <a:xfrm>
                <a:off x="3855504" y="4221799"/>
                <a:ext cx="989703" cy="619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Hub</a:t>
                </a:r>
                <a:endParaRPr lang="zh-CN" altLang="en-US" dirty="0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752C7EA9-401A-46D3-A9CB-43F54BD4066E}"/>
                  </a:ext>
                </a:extLst>
              </p:cNvPr>
              <p:cNvCxnSpPr>
                <a:stCxn id="27" idx="3"/>
                <a:endCxn id="20" idx="1"/>
              </p:cNvCxnSpPr>
              <p:nvPr/>
            </p:nvCxnSpPr>
            <p:spPr>
              <a:xfrm>
                <a:off x="2732685" y="3920585"/>
                <a:ext cx="1122819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D2C504D9-119B-47D6-9EC8-ABA1F00579CC}"/>
                  </a:ext>
                </a:extLst>
              </p:cNvPr>
              <p:cNvCxnSpPr>
                <a:stCxn id="20" idx="3"/>
                <a:endCxn id="28" idx="1"/>
              </p:cNvCxnSpPr>
              <p:nvPr/>
            </p:nvCxnSpPr>
            <p:spPr>
              <a:xfrm flipV="1">
                <a:off x="4845207" y="3920585"/>
                <a:ext cx="984324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F3E63DC2-588A-45F2-A5BD-6DDDD7E27372}"/>
                  </a:ext>
                </a:extLst>
              </p:cNvPr>
              <p:cNvCxnSpPr>
                <a:stCxn id="20" idx="2"/>
                <a:endCxn id="25" idx="0"/>
              </p:cNvCxnSpPr>
              <p:nvPr/>
            </p:nvCxnSpPr>
            <p:spPr>
              <a:xfrm>
                <a:off x="4350356" y="4840941"/>
                <a:ext cx="0" cy="7457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FEECE1FB-932E-43FB-955D-0BCCE0806AAB}"/>
                </a:ext>
              </a:extLst>
            </p:cNvPr>
            <p:cNvCxnSpPr/>
            <p:nvPr/>
          </p:nvCxnSpPr>
          <p:spPr>
            <a:xfrm>
              <a:off x="3774266" y="4422467"/>
              <a:ext cx="888738" cy="484482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DADF408-C664-46C9-8A6E-05564B30B96B}"/>
                </a:ext>
              </a:extLst>
            </p:cNvPr>
            <p:cNvGrpSpPr/>
            <p:nvPr/>
          </p:nvGrpSpPr>
          <p:grpSpPr>
            <a:xfrm>
              <a:off x="5517996" y="4378386"/>
              <a:ext cx="1149953" cy="1252561"/>
              <a:chOff x="4572000" y="4194044"/>
              <a:chExt cx="1149953" cy="1252561"/>
            </a:xfrm>
          </p:grpSpPr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479FFCA9-5B65-43A7-B3DB-9AA80C78E3F2}"/>
                  </a:ext>
                </a:extLst>
              </p:cNvPr>
              <p:cNvCxnSpPr/>
              <p:nvPr/>
            </p:nvCxnSpPr>
            <p:spPr>
              <a:xfrm flipV="1">
                <a:off x="4940793" y="4194044"/>
                <a:ext cx="781160" cy="4767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C38202B2-66BF-4711-8AA1-3700EC58E5A7}"/>
                  </a:ext>
                </a:extLst>
              </p:cNvPr>
              <p:cNvCxnSpPr/>
              <p:nvPr/>
            </p:nvCxnSpPr>
            <p:spPr>
              <a:xfrm>
                <a:off x="4572000" y="4944267"/>
                <a:ext cx="0" cy="50233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8C8C217E-CEAF-4BF1-BE89-79DE3B467FA2}"/>
                </a:ext>
              </a:extLst>
            </p:cNvPr>
            <p:cNvCxnSpPr/>
            <p:nvPr/>
          </p:nvCxnSpPr>
          <p:spPr>
            <a:xfrm flipH="1">
              <a:off x="5886789" y="3965490"/>
              <a:ext cx="695607" cy="448059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DC59F58-9ED1-487F-928B-03731D503F6C}"/>
                </a:ext>
              </a:extLst>
            </p:cNvPr>
            <p:cNvGrpSpPr/>
            <p:nvPr/>
          </p:nvGrpSpPr>
          <p:grpSpPr>
            <a:xfrm>
              <a:off x="3817176" y="4019385"/>
              <a:ext cx="1257533" cy="1650532"/>
              <a:chOff x="3817176" y="4019385"/>
              <a:chExt cx="1257533" cy="1650532"/>
            </a:xfrm>
          </p:grpSpPr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A9F64930-4174-4FF1-B740-A74C84D06CCA}"/>
                  </a:ext>
                </a:extLst>
              </p:cNvPr>
              <p:cNvCxnSpPr/>
              <p:nvPr/>
            </p:nvCxnSpPr>
            <p:spPr>
              <a:xfrm flipH="1">
                <a:off x="5059371" y="5145841"/>
                <a:ext cx="15338" cy="52407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7D8B93F8-4530-4AFB-B21F-D5ED18632E3C}"/>
                  </a:ext>
                </a:extLst>
              </p:cNvPr>
              <p:cNvCxnSpPr/>
              <p:nvPr/>
            </p:nvCxnSpPr>
            <p:spPr>
              <a:xfrm flipH="1" flipV="1">
                <a:off x="3817176" y="4019385"/>
                <a:ext cx="845828" cy="403082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1507E63-A602-4001-8256-3CDA18453CF3}"/>
              </a:ext>
            </a:extLst>
          </p:cNvPr>
          <p:cNvGrpSpPr/>
          <p:nvPr/>
        </p:nvGrpSpPr>
        <p:grpSpPr>
          <a:xfrm>
            <a:off x="45074" y="3653811"/>
            <a:ext cx="5236223" cy="3261797"/>
            <a:chOff x="1953888" y="2316231"/>
            <a:chExt cx="5236223" cy="3261797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CF9FE199-91F1-4BB3-AF0A-D6F299BB4253}"/>
                </a:ext>
              </a:extLst>
            </p:cNvPr>
            <p:cNvGrpSpPr/>
            <p:nvPr/>
          </p:nvGrpSpPr>
          <p:grpSpPr>
            <a:xfrm>
              <a:off x="1953888" y="2316231"/>
              <a:ext cx="5236223" cy="3261797"/>
              <a:chOff x="2550482" y="3443804"/>
              <a:chExt cx="5236223" cy="3261797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4188DD57-874F-4807-8F77-4D88C7CC3E43}"/>
                  </a:ext>
                </a:extLst>
              </p:cNvPr>
              <p:cNvGrpSpPr/>
              <p:nvPr/>
            </p:nvGrpSpPr>
            <p:grpSpPr>
              <a:xfrm>
                <a:off x="2550482" y="3443804"/>
                <a:ext cx="5236223" cy="3261797"/>
                <a:chOff x="1604486" y="3259462"/>
                <a:chExt cx="5236223" cy="3261797"/>
              </a:xfrm>
            </p:grpSpPr>
            <p:grpSp>
              <p:nvGrpSpPr>
                <p:cNvPr id="48" name="组合 47">
                  <a:extLst>
                    <a:ext uri="{FF2B5EF4-FFF2-40B4-BE49-F238E27FC236}">
                      <a16:creationId xmlns:a16="http://schemas.microsoft.com/office/drawing/2014/main" id="{76F6E5E1-03AD-4B19-8CDC-45A1951F28BD}"/>
                    </a:ext>
                  </a:extLst>
                </p:cNvPr>
                <p:cNvGrpSpPr/>
                <p:nvPr/>
              </p:nvGrpSpPr>
              <p:grpSpPr>
                <a:xfrm>
                  <a:off x="1604486" y="3259462"/>
                  <a:ext cx="5236223" cy="962337"/>
                  <a:chOff x="2485259" y="1703617"/>
                  <a:chExt cx="5236223" cy="962337"/>
                </a:xfrm>
              </p:grpSpPr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8DF30B04-ABBC-4544-9B85-A22C71B4DACE}"/>
                      </a:ext>
                    </a:extLst>
                  </p:cNvPr>
                  <p:cNvSpPr/>
                  <p:nvPr/>
                </p:nvSpPr>
                <p:spPr>
                  <a:xfrm>
                    <a:off x="2623755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1</a:t>
                    </a:r>
                    <a:endParaRPr lang="zh-CN" altLang="en-US" dirty="0"/>
                  </a:p>
                </p:txBody>
              </p:sp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697D0387-BCEF-4F1B-928C-0AD4D13E720A}"/>
                      </a:ext>
                    </a:extLst>
                  </p:cNvPr>
                  <p:cNvSpPr/>
                  <p:nvPr/>
                </p:nvSpPr>
                <p:spPr>
                  <a:xfrm>
                    <a:off x="6710304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2</a:t>
                    </a:r>
                    <a:endParaRPr lang="zh-CN" altLang="en-US" dirty="0"/>
                  </a:p>
                </p:txBody>
              </p:sp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265C67CF-E82E-4B8E-ABF3-06BBA6AA4389}"/>
                      </a:ext>
                    </a:extLst>
                  </p:cNvPr>
                  <p:cNvSpPr txBox="1"/>
                  <p:nvPr/>
                </p:nvSpPr>
                <p:spPr>
                  <a:xfrm>
                    <a:off x="2485259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10.0.0.1/8</a:t>
                    </a:r>
                    <a:endParaRPr lang="zh-CN" altLang="en-US" dirty="0"/>
                  </a:p>
                </p:txBody>
              </p:sp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2930C246-81D7-436D-93F8-9576DE0188CE}"/>
                      </a:ext>
                    </a:extLst>
                  </p:cNvPr>
                  <p:cNvSpPr txBox="1"/>
                  <p:nvPr/>
                </p:nvSpPr>
                <p:spPr>
                  <a:xfrm>
                    <a:off x="6571808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10.0.0.2/8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093B7A8D-3A61-4448-ABA2-6DA6458CFC9A}"/>
                    </a:ext>
                  </a:extLst>
                </p:cNvPr>
                <p:cNvSpPr/>
                <p:nvPr/>
              </p:nvSpPr>
              <p:spPr>
                <a:xfrm>
                  <a:off x="3855504" y="5586677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3</a:t>
                  </a:r>
                  <a:endParaRPr lang="zh-CN" altLang="en-US" dirty="0"/>
                </a:p>
              </p:txBody>
            </p:sp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DF42EC77-55C0-43EC-BF83-198A0B868A7D}"/>
                    </a:ext>
                  </a:extLst>
                </p:cNvPr>
                <p:cNvSpPr txBox="1"/>
                <p:nvPr/>
              </p:nvSpPr>
              <p:spPr>
                <a:xfrm>
                  <a:off x="3717008" y="615192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10.0.0.3/8</a:t>
                  </a:r>
                  <a:endParaRPr lang="zh-CN" altLang="en-US" dirty="0"/>
                </a:p>
              </p:txBody>
            </p:sp>
          </p:grp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38E83CDB-1FF0-4E56-BE39-D06CEBB922A2}"/>
                  </a:ext>
                </a:extLst>
              </p:cNvPr>
              <p:cNvGrpSpPr/>
              <p:nvPr/>
            </p:nvGrpSpPr>
            <p:grpSpPr>
              <a:xfrm>
                <a:off x="3678681" y="4104927"/>
                <a:ext cx="3096846" cy="1666092"/>
                <a:chOff x="2732685" y="3920585"/>
                <a:chExt cx="3096846" cy="1666092"/>
              </a:xfrm>
            </p:grpSpPr>
            <p:sp>
              <p:nvSpPr>
                <p:cNvPr id="44" name="圆角矩形 27">
                  <a:extLst>
                    <a:ext uri="{FF2B5EF4-FFF2-40B4-BE49-F238E27FC236}">
                      <a16:creationId xmlns:a16="http://schemas.microsoft.com/office/drawing/2014/main" id="{8F7DAD49-A3E8-4DD6-A38B-B140C1F913D6}"/>
                    </a:ext>
                  </a:extLst>
                </p:cNvPr>
                <p:cNvSpPr/>
                <p:nvPr/>
              </p:nvSpPr>
              <p:spPr>
                <a:xfrm>
                  <a:off x="3855504" y="4221799"/>
                  <a:ext cx="989703" cy="619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Switch</a:t>
                  </a:r>
                  <a:endParaRPr lang="zh-CN" altLang="en-US" dirty="0"/>
                </a:p>
              </p:txBody>
            </p:sp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B02E9E78-DA94-4C69-82FE-1E3AF4F2E4AD}"/>
                    </a:ext>
                  </a:extLst>
                </p:cNvPr>
                <p:cNvCxnSpPr>
                  <a:stCxn id="51" idx="3"/>
                  <a:endCxn id="44" idx="1"/>
                </p:cNvCxnSpPr>
                <p:nvPr/>
              </p:nvCxnSpPr>
              <p:spPr>
                <a:xfrm>
                  <a:off x="2732685" y="3920585"/>
                  <a:ext cx="1122819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6D6AEB4E-E33D-44E6-8EDF-490386B2E0A6}"/>
                    </a:ext>
                  </a:extLst>
                </p:cNvPr>
                <p:cNvCxnSpPr>
                  <a:stCxn id="44" idx="3"/>
                  <a:endCxn id="52" idx="1"/>
                </p:cNvCxnSpPr>
                <p:nvPr/>
              </p:nvCxnSpPr>
              <p:spPr>
                <a:xfrm flipV="1">
                  <a:off x="4845207" y="3920585"/>
                  <a:ext cx="984324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56C86BED-6210-4B83-B810-2A4164D4BC15}"/>
                    </a:ext>
                  </a:extLst>
                </p:cNvPr>
                <p:cNvCxnSpPr>
                  <a:stCxn id="44" idx="2"/>
                  <a:endCxn id="49" idx="0"/>
                </p:cNvCxnSpPr>
                <p:nvPr/>
              </p:nvCxnSpPr>
              <p:spPr>
                <a:xfrm>
                  <a:off x="4350356" y="4840941"/>
                  <a:ext cx="0" cy="74573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1A113155-1C51-418F-B737-F86782C1AABB}"/>
                  </a:ext>
                </a:extLst>
              </p:cNvPr>
              <p:cNvCxnSpPr/>
              <p:nvPr/>
            </p:nvCxnSpPr>
            <p:spPr>
              <a:xfrm>
                <a:off x="3774266" y="4422467"/>
                <a:ext cx="888738" cy="4844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F49E5333-4EB8-4CBB-889D-1D146AEA025A}"/>
                  </a:ext>
                </a:extLst>
              </p:cNvPr>
              <p:cNvCxnSpPr/>
              <p:nvPr/>
            </p:nvCxnSpPr>
            <p:spPr>
              <a:xfrm flipV="1">
                <a:off x="5886789" y="4378386"/>
                <a:ext cx="781160" cy="4767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2B79B6D2-7371-4452-9479-AE7083FF8658}"/>
                  </a:ext>
                </a:extLst>
              </p:cNvPr>
              <p:cNvCxnSpPr/>
              <p:nvPr/>
            </p:nvCxnSpPr>
            <p:spPr>
              <a:xfrm flipH="1">
                <a:off x="5886789" y="3965490"/>
                <a:ext cx="695607" cy="448059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A8DEF759-7326-444A-A697-2F76CA2CAA39}"/>
                  </a:ext>
                </a:extLst>
              </p:cNvPr>
              <p:cNvCxnSpPr/>
              <p:nvPr/>
            </p:nvCxnSpPr>
            <p:spPr>
              <a:xfrm flipH="1">
                <a:off x="5059371" y="5145841"/>
                <a:ext cx="15338" cy="52407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26CED1C-753F-4703-9F9D-8AC43136CC46}"/>
                </a:ext>
              </a:extLst>
            </p:cNvPr>
            <p:cNvSpPr txBox="1"/>
            <p:nvPr/>
          </p:nvSpPr>
          <p:spPr>
            <a:xfrm>
              <a:off x="2300025" y="3588139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To Host 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4C3A17E-CA3E-40EF-8A10-4A91D708831E}"/>
                </a:ext>
              </a:extLst>
            </p:cNvPr>
            <p:cNvSpPr txBox="1"/>
            <p:nvPr/>
          </p:nvSpPr>
          <p:spPr>
            <a:xfrm>
              <a:off x="4786045" y="2532037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</a:rPr>
                <a:t>To Host 3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A81BA4F-2DA9-4112-A430-A0F7A01B6630}"/>
                </a:ext>
              </a:extLst>
            </p:cNvPr>
            <p:cNvSpPr txBox="1"/>
            <p:nvPr/>
          </p:nvSpPr>
          <p:spPr>
            <a:xfrm>
              <a:off x="5176646" y="358719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2</a:t>
              </a:r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494F563-87E0-4560-8379-35CB8EF0E848}"/>
                </a:ext>
              </a:extLst>
            </p:cNvPr>
            <p:cNvSpPr txBox="1"/>
            <p:nvPr/>
          </p:nvSpPr>
          <p:spPr>
            <a:xfrm>
              <a:off x="3683097" y="3195751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1</a:t>
              </a:r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3D69111-7EA7-4855-B89E-F1AE27F9BCFD}"/>
                </a:ext>
              </a:extLst>
            </p:cNvPr>
            <p:cNvSpPr txBox="1"/>
            <p:nvPr/>
          </p:nvSpPr>
          <p:spPr>
            <a:xfrm>
              <a:off x="4462777" y="399627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575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E5FA9-32A4-455F-8F5E-15259AAC0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zh-CN" altLang="en-US" dirty="0"/>
              <a:t>交换机转发表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D3DD16-A725-44F7-9D14-3D11746301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F65AFBA-166B-4AB1-BC4F-2189AA45E259}"/>
              </a:ext>
            </a:extLst>
          </p:cNvPr>
          <p:cNvSpPr txBox="1"/>
          <p:nvPr/>
        </p:nvSpPr>
        <p:spPr>
          <a:xfrm>
            <a:off x="1089569" y="18694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交换机转发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628B813-12EE-42BB-81B6-F0CCB451C5C9}"/>
              </a:ext>
            </a:extLst>
          </p:cNvPr>
          <p:cNvSpPr txBox="1"/>
          <p:nvPr/>
        </p:nvSpPr>
        <p:spPr>
          <a:xfrm>
            <a:off x="1004639" y="46269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转发表示意</a:t>
            </a:r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FB60488F-B633-4AF9-B8FD-6048ECB2E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047251"/>
              </p:ext>
            </p:extLst>
          </p:nvPr>
        </p:nvGraphicFramePr>
        <p:xfrm>
          <a:off x="348422" y="5211931"/>
          <a:ext cx="29906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56">
                  <a:extLst>
                    <a:ext uri="{9D8B030D-6E8A-4147-A177-3AD203B41FA5}">
                      <a16:colId xmlns:a16="http://schemas.microsoft.com/office/drawing/2014/main" val="2154326257"/>
                    </a:ext>
                  </a:extLst>
                </a:gridCol>
                <a:gridCol w="1785770">
                  <a:extLst>
                    <a:ext uri="{9D8B030D-6E8A-4147-A177-3AD203B41FA5}">
                      <a16:colId xmlns:a16="http://schemas.microsoft.com/office/drawing/2014/main" val="4284811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9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1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81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26577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412779C0-494B-4BBD-A4C7-C195320D3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025349"/>
              </p:ext>
            </p:extLst>
          </p:nvPr>
        </p:nvGraphicFramePr>
        <p:xfrm>
          <a:off x="3967841" y="5211931"/>
          <a:ext cx="47512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46">
                  <a:extLst>
                    <a:ext uri="{9D8B030D-6E8A-4147-A177-3AD203B41FA5}">
                      <a16:colId xmlns:a16="http://schemas.microsoft.com/office/drawing/2014/main" val="2154326257"/>
                    </a:ext>
                  </a:extLst>
                </a:gridCol>
                <a:gridCol w="1380035">
                  <a:extLst>
                    <a:ext uri="{9D8B030D-6E8A-4147-A177-3AD203B41FA5}">
                      <a16:colId xmlns:a16="http://schemas.microsoft.com/office/drawing/2014/main" val="4284811026"/>
                    </a:ext>
                  </a:extLst>
                </a:gridCol>
                <a:gridCol w="1342912">
                  <a:extLst>
                    <a:ext uri="{9D8B030D-6E8A-4147-A177-3AD203B41FA5}">
                      <a16:colId xmlns:a16="http://schemas.microsoft.com/office/drawing/2014/main" val="297150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老化时间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9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1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Host 2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81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Host 3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008174"/>
                  </a:ext>
                </a:extLst>
              </a:tr>
            </a:tbl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61AE0EC4-EC48-40AB-B5CB-6F262AEB5E2B}"/>
              </a:ext>
            </a:extLst>
          </p:cNvPr>
          <p:cNvSpPr txBox="1"/>
          <p:nvPr/>
        </p:nvSpPr>
        <p:spPr>
          <a:xfrm>
            <a:off x="5674073" y="46269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实际转发表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793789D-1153-46C5-A049-3ABD861A831D}"/>
              </a:ext>
            </a:extLst>
          </p:cNvPr>
          <p:cNvSpPr txBox="1"/>
          <p:nvPr/>
        </p:nvSpPr>
        <p:spPr>
          <a:xfrm>
            <a:off x="285077" y="3291840"/>
            <a:ext cx="4249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交换机将目的地址与转出端口的映射存储在转发表中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FA574F2-B18B-467F-B236-CAB125DDBDCE}"/>
              </a:ext>
            </a:extLst>
          </p:cNvPr>
          <p:cNvGrpSpPr/>
          <p:nvPr/>
        </p:nvGrpSpPr>
        <p:grpSpPr>
          <a:xfrm>
            <a:off x="3120730" y="1268760"/>
            <a:ext cx="5236223" cy="3261797"/>
            <a:chOff x="1953888" y="2316231"/>
            <a:chExt cx="5236223" cy="3261797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C6454548-00F9-4B58-BFD4-21138290AA34}"/>
                </a:ext>
              </a:extLst>
            </p:cNvPr>
            <p:cNvGrpSpPr/>
            <p:nvPr/>
          </p:nvGrpSpPr>
          <p:grpSpPr>
            <a:xfrm>
              <a:off x="1953888" y="2316231"/>
              <a:ext cx="5236223" cy="3261797"/>
              <a:chOff x="2550482" y="3443804"/>
              <a:chExt cx="5236223" cy="3261797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D80A63A3-C482-4FC6-A751-E7DB9D85417C}"/>
                  </a:ext>
                </a:extLst>
              </p:cNvPr>
              <p:cNvGrpSpPr/>
              <p:nvPr/>
            </p:nvGrpSpPr>
            <p:grpSpPr>
              <a:xfrm>
                <a:off x="2550482" y="3443804"/>
                <a:ext cx="5236223" cy="3261797"/>
                <a:chOff x="1604486" y="3259462"/>
                <a:chExt cx="5236223" cy="3261797"/>
              </a:xfrm>
            </p:grpSpPr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id="{E04723AE-C006-4C8D-9E3E-9787E3B04619}"/>
                    </a:ext>
                  </a:extLst>
                </p:cNvPr>
                <p:cNvGrpSpPr/>
                <p:nvPr/>
              </p:nvGrpSpPr>
              <p:grpSpPr>
                <a:xfrm>
                  <a:off x="1604486" y="3259462"/>
                  <a:ext cx="5236223" cy="962337"/>
                  <a:chOff x="2485259" y="1703617"/>
                  <a:chExt cx="5236223" cy="962337"/>
                </a:xfrm>
              </p:grpSpPr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288F3422-0BFF-45B5-A21B-9C526D218DE5}"/>
                      </a:ext>
                    </a:extLst>
                  </p:cNvPr>
                  <p:cNvSpPr/>
                  <p:nvPr/>
                </p:nvSpPr>
                <p:spPr>
                  <a:xfrm>
                    <a:off x="2623755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1</a:t>
                    </a:r>
                    <a:endParaRPr lang="zh-CN" altLang="en-US" dirty="0"/>
                  </a:p>
                </p:txBody>
              </p:sp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E6794851-B6C2-4E61-88E1-CF05257DF648}"/>
                      </a:ext>
                    </a:extLst>
                  </p:cNvPr>
                  <p:cNvSpPr/>
                  <p:nvPr/>
                </p:nvSpPr>
                <p:spPr>
                  <a:xfrm>
                    <a:off x="6710304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2</a:t>
                    </a:r>
                    <a:endParaRPr lang="zh-CN" altLang="en-US" dirty="0"/>
                  </a:p>
                </p:txBody>
              </p:sp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55E003FF-0419-432A-8ADE-3612814B037C}"/>
                      </a:ext>
                    </a:extLst>
                  </p:cNvPr>
                  <p:cNvSpPr txBox="1"/>
                  <p:nvPr/>
                </p:nvSpPr>
                <p:spPr>
                  <a:xfrm>
                    <a:off x="2485259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10.0.0.1/8</a:t>
                    </a:r>
                    <a:endParaRPr lang="zh-CN" altLang="en-US" dirty="0"/>
                  </a:p>
                </p:txBody>
              </p:sp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658118AF-F1A0-4DCC-A559-FA9DC31DFFD5}"/>
                      </a:ext>
                    </a:extLst>
                  </p:cNvPr>
                  <p:cNvSpPr txBox="1"/>
                  <p:nvPr/>
                </p:nvSpPr>
                <p:spPr>
                  <a:xfrm>
                    <a:off x="6571808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10.0.0.2/8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DC8F920D-6DB4-424D-A489-F570F1EDD996}"/>
                    </a:ext>
                  </a:extLst>
                </p:cNvPr>
                <p:cNvSpPr/>
                <p:nvPr/>
              </p:nvSpPr>
              <p:spPr>
                <a:xfrm>
                  <a:off x="3855504" y="5586677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3</a:t>
                  </a:r>
                  <a:endParaRPr lang="zh-CN" altLang="en-US" dirty="0"/>
                </a:p>
              </p:txBody>
            </p:sp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031F123A-5EE1-48CF-81BE-FFFBF48A9CF8}"/>
                    </a:ext>
                  </a:extLst>
                </p:cNvPr>
                <p:cNvSpPr txBox="1"/>
                <p:nvPr/>
              </p:nvSpPr>
              <p:spPr>
                <a:xfrm>
                  <a:off x="3717008" y="615192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10.0.0.3/8</a:t>
                  </a:r>
                  <a:endParaRPr lang="zh-CN" altLang="en-US" dirty="0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8FACF061-2388-4F5C-B935-497AF4C0A669}"/>
                  </a:ext>
                </a:extLst>
              </p:cNvPr>
              <p:cNvGrpSpPr/>
              <p:nvPr/>
            </p:nvGrpSpPr>
            <p:grpSpPr>
              <a:xfrm>
                <a:off x="3678681" y="4104927"/>
                <a:ext cx="3096846" cy="1666092"/>
                <a:chOff x="2732685" y="3920585"/>
                <a:chExt cx="3096846" cy="1666092"/>
              </a:xfrm>
            </p:grpSpPr>
            <p:sp>
              <p:nvSpPr>
                <p:cNvPr id="24" name="圆角矩形 27">
                  <a:extLst>
                    <a:ext uri="{FF2B5EF4-FFF2-40B4-BE49-F238E27FC236}">
                      <a16:creationId xmlns:a16="http://schemas.microsoft.com/office/drawing/2014/main" id="{F35E9EEB-BC51-48A1-98A5-811344EC1A8A}"/>
                    </a:ext>
                  </a:extLst>
                </p:cNvPr>
                <p:cNvSpPr/>
                <p:nvPr/>
              </p:nvSpPr>
              <p:spPr>
                <a:xfrm>
                  <a:off x="3855504" y="4221799"/>
                  <a:ext cx="989703" cy="619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Switch</a:t>
                  </a:r>
                  <a:endParaRPr lang="zh-CN" altLang="en-US" dirty="0"/>
                </a:p>
              </p:txBody>
            </p:sp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43500E61-DAA5-433D-87D7-C574669769E9}"/>
                    </a:ext>
                  </a:extLst>
                </p:cNvPr>
                <p:cNvCxnSpPr>
                  <a:stCxn id="38" idx="3"/>
                  <a:endCxn id="24" idx="1"/>
                </p:cNvCxnSpPr>
                <p:nvPr/>
              </p:nvCxnSpPr>
              <p:spPr>
                <a:xfrm>
                  <a:off x="2732685" y="3920585"/>
                  <a:ext cx="1122819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BDFCBA15-E5C9-4136-A3F5-22295148A310}"/>
                    </a:ext>
                  </a:extLst>
                </p:cNvPr>
                <p:cNvCxnSpPr>
                  <a:stCxn id="24" idx="3"/>
                  <a:endCxn id="39" idx="1"/>
                </p:cNvCxnSpPr>
                <p:nvPr/>
              </p:nvCxnSpPr>
              <p:spPr>
                <a:xfrm flipV="1">
                  <a:off x="4845207" y="3920585"/>
                  <a:ext cx="984324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>
                  <a:extLst>
                    <a:ext uri="{FF2B5EF4-FFF2-40B4-BE49-F238E27FC236}">
                      <a16:creationId xmlns:a16="http://schemas.microsoft.com/office/drawing/2014/main" id="{CD8CB8C1-FFF0-46A6-B16E-EB02C542EB15}"/>
                    </a:ext>
                  </a:extLst>
                </p:cNvPr>
                <p:cNvCxnSpPr>
                  <a:stCxn id="24" idx="2"/>
                  <a:endCxn id="36" idx="0"/>
                </p:cNvCxnSpPr>
                <p:nvPr/>
              </p:nvCxnSpPr>
              <p:spPr>
                <a:xfrm>
                  <a:off x="4350356" y="4840941"/>
                  <a:ext cx="0" cy="74573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674BCC8F-B1B9-40BC-9172-8BBF674A07E6}"/>
                  </a:ext>
                </a:extLst>
              </p:cNvPr>
              <p:cNvCxnSpPr/>
              <p:nvPr/>
            </p:nvCxnSpPr>
            <p:spPr>
              <a:xfrm>
                <a:off x="3774266" y="4422467"/>
                <a:ext cx="888738" cy="4844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08F87403-74DE-4201-BC3F-D77E98447F4B}"/>
                  </a:ext>
                </a:extLst>
              </p:cNvPr>
              <p:cNvCxnSpPr/>
              <p:nvPr/>
            </p:nvCxnSpPr>
            <p:spPr>
              <a:xfrm flipV="1">
                <a:off x="5886789" y="4378386"/>
                <a:ext cx="781160" cy="4767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E13B0E01-008F-4313-BAEC-0988A0FE7C5E}"/>
                  </a:ext>
                </a:extLst>
              </p:cNvPr>
              <p:cNvCxnSpPr/>
              <p:nvPr/>
            </p:nvCxnSpPr>
            <p:spPr>
              <a:xfrm flipH="1">
                <a:off x="5886789" y="3965490"/>
                <a:ext cx="695607" cy="448059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B21FD2AE-EE02-4368-B744-FBF27064FAA2}"/>
                  </a:ext>
                </a:extLst>
              </p:cNvPr>
              <p:cNvCxnSpPr/>
              <p:nvPr/>
            </p:nvCxnSpPr>
            <p:spPr>
              <a:xfrm flipH="1">
                <a:off x="5059371" y="5145841"/>
                <a:ext cx="15338" cy="52407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2EA098C-016A-4203-A4D0-13717C06AC4E}"/>
                </a:ext>
              </a:extLst>
            </p:cNvPr>
            <p:cNvSpPr txBox="1"/>
            <p:nvPr/>
          </p:nvSpPr>
          <p:spPr>
            <a:xfrm>
              <a:off x="2300025" y="3588139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To Host 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7248352-D316-46F9-AFE5-C590A774D8F3}"/>
                </a:ext>
              </a:extLst>
            </p:cNvPr>
            <p:cNvSpPr txBox="1"/>
            <p:nvPr/>
          </p:nvSpPr>
          <p:spPr>
            <a:xfrm>
              <a:off x="4786045" y="2532037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</a:rPr>
                <a:t>To Host 3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478DD6D-063B-4D1E-A2A1-2B8407AC1397}"/>
                </a:ext>
              </a:extLst>
            </p:cNvPr>
            <p:cNvSpPr txBox="1"/>
            <p:nvPr/>
          </p:nvSpPr>
          <p:spPr>
            <a:xfrm>
              <a:off x="5176646" y="358719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2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B564EB7-A6F6-47A1-98FA-B0F2C961E7A5}"/>
                </a:ext>
              </a:extLst>
            </p:cNvPr>
            <p:cNvSpPr txBox="1"/>
            <p:nvPr/>
          </p:nvSpPr>
          <p:spPr>
            <a:xfrm>
              <a:off x="3683097" y="3195751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1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5E4554F-63AE-4CDD-A2F5-F673AD009AD6}"/>
                </a:ext>
              </a:extLst>
            </p:cNvPr>
            <p:cNvSpPr txBox="1"/>
            <p:nvPr/>
          </p:nvSpPr>
          <p:spPr>
            <a:xfrm>
              <a:off x="4462777" y="399627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152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5CEBB-24BF-411B-A0D9-BE8BEB5B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交换机学习转发表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DA9C1-DC6F-48C9-AAE0-541C4A9F6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577128"/>
          </a:xfrm>
        </p:spPr>
        <p:txBody>
          <a:bodyPr/>
          <a:lstStyle/>
          <a:p>
            <a:r>
              <a:rPr lang="zh-CN" altLang="en-US" b="1" dirty="0"/>
              <a:t>核心观察</a:t>
            </a:r>
            <a:r>
              <a:rPr lang="en-US" altLang="zh-CN" dirty="0"/>
              <a:t>: </a:t>
            </a:r>
            <a:r>
              <a:rPr lang="zh-CN" altLang="en-US" sz="2000" dirty="0"/>
              <a:t>当交换机从某端口收到源</a:t>
            </a:r>
            <a:r>
              <a:rPr lang="en-US" altLang="zh-CN" sz="2000" dirty="0"/>
              <a:t>MAC</a:t>
            </a:r>
            <a:r>
              <a:rPr lang="zh-CN" altLang="en-US" sz="2000" dirty="0"/>
              <a:t>地址（</a:t>
            </a:r>
            <a:r>
              <a:rPr lang="en-US" altLang="zh-CN" sz="2000" dirty="0"/>
              <a:t>Ethernet</a:t>
            </a:r>
            <a:r>
              <a:rPr lang="zh-CN" altLang="en-US" sz="2000" dirty="0"/>
              <a:t>地址）为</a:t>
            </a:r>
            <a:r>
              <a:rPr lang="en-US" altLang="zh-CN" sz="2000" dirty="0"/>
              <a:t>X</a:t>
            </a:r>
            <a:r>
              <a:rPr lang="zh-CN" altLang="en-US" sz="2000" dirty="0"/>
              <a:t>的数据包时，可以确定：将目的</a:t>
            </a:r>
            <a:r>
              <a:rPr lang="en-US" altLang="zh-CN" sz="2000" dirty="0"/>
              <a:t>MAC</a:t>
            </a:r>
            <a:r>
              <a:rPr lang="zh-CN" altLang="en-US" sz="2000" dirty="0"/>
              <a:t>地址为</a:t>
            </a:r>
            <a:r>
              <a:rPr lang="en-US" altLang="zh-CN" sz="2000" dirty="0"/>
              <a:t>X</a:t>
            </a:r>
            <a:r>
              <a:rPr lang="zh-CN" altLang="en-US" sz="2000" dirty="0"/>
              <a:t>的数据包从该端口转出可以达到目的主机。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17D357-1E2D-408F-95A7-3AF5DD9855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6DB008C-2DBD-4A0C-9B79-735E9057FB23}"/>
              </a:ext>
            </a:extLst>
          </p:cNvPr>
          <p:cNvCxnSpPr/>
          <p:nvPr/>
        </p:nvCxnSpPr>
        <p:spPr>
          <a:xfrm>
            <a:off x="5042495" y="3075286"/>
            <a:ext cx="888738" cy="48448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DC317B0-0D9D-4E67-A734-CFDCC436AD87}"/>
              </a:ext>
            </a:extLst>
          </p:cNvPr>
          <p:cNvCxnSpPr/>
          <p:nvPr/>
        </p:nvCxnSpPr>
        <p:spPr>
          <a:xfrm flipH="1">
            <a:off x="7057472" y="3056599"/>
            <a:ext cx="695607" cy="448059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D387482-CAFD-4A19-8847-F2286016648B}"/>
              </a:ext>
            </a:extLst>
          </p:cNvPr>
          <p:cNvSpPr txBox="1"/>
          <p:nvPr/>
        </p:nvSpPr>
        <p:spPr>
          <a:xfrm>
            <a:off x="5280104" y="2904245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Host 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001C11C-1D7A-4618-A2DA-41952C9FBBF1}"/>
              </a:ext>
            </a:extLst>
          </p:cNvPr>
          <p:cNvSpPr txBox="1"/>
          <p:nvPr/>
        </p:nvSpPr>
        <p:spPr>
          <a:xfrm>
            <a:off x="6490179" y="2890088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to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Host 3</a:t>
            </a:r>
            <a:endParaRPr lang="zh-CN" altLang="en-US" dirty="0">
              <a:solidFill>
                <a:srgbClr val="7030A0"/>
              </a:solidFill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86E47B93-9D94-42B4-9DEF-21A173BC1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21405"/>
              </p:ext>
            </p:extLst>
          </p:nvPr>
        </p:nvGraphicFramePr>
        <p:xfrm>
          <a:off x="229721" y="3816407"/>
          <a:ext cx="47512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46">
                  <a:extLst>
                    <a:ext uri="{9D8B030D-6E8A-4147-A177-3AD203B41FA5}">
                      <a16:colId xmlns:a16="http://schemas.microsoft.com/office/drawing/2014/main" val="2154326257"/>
                    </a:ext>
                  </a:extLst>
                </a:gridCol>
                <a:gridCol w="1380035">
                  <a:extLst>
                    <a:ext uri="{9D8B030D-6E8A-4147-A177-3AD203B41FA5}">
                      <a16:colId xmlns:a16="http://schemas.microsoft.com/office/drawing/2014/main" val="4284811026"/>
                    </a:ext>
                  </a:extLst>
                </a:gridCol>
                <a:gridCol w="1342912">
                  <a:extLst>
                    <a:ext uri="{9D8B030D-6E8A-4147-A177-3AD203B41FA5}">
                      <a16:colId xmlns:a16="http://schemas.microsoft.com/office/drawing/2014/main" val="297150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老化时间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9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1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81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008174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E11E697D-F773-4396-97BA-92E32B88B241}"/>
              </a:ext>
            </a:extLst>
          </p:cNvPr>
          <p:cNvSpPr txBox="1"/>
          <p:nvPr/>
        </p:nvSpPr>
        <p:spPr>
          <a:xfrm>
            <a:off x="1740837" y="33098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转发表条目</a:t>
            </a: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A1F47FDA-A9BD-46F6-8C45-8896724AE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128744"/>
              </p:ext>
            </p:extLst>
          </p:nvPr>
        </p:nvGraphicFramePr>
        <p:xfrm>
          <a:off x="229720" y="4180719"/>
          <a:ext cx="475129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28346">
                  <a:extLst>
                    <a:ext uri="{9D8B030D-6E8A-4147-A177-3AD203B41FA5}">
                      <a16:colId xmlns:a16="http://schemas.microsoft.com/office/drawing/2014/main" val="933051314"/>
                    </a:ext>
                  </a:extLst>
                </a:gridCol>
                <a:gridCol w="1380035">
                  <a:extLst>
                    <a:ext uri="{9D8B030D-6E8A-4147-A177-3AD203B41FA5}">
                      <a16:colId xmlns:a16="http://schemas.microsoft.com/office/drawing/2014/main" val="3303314012"/>
                    </a:ext>
                  </a:extLst>
                </a:gridCol>
                <a:gridCol w="1342912">
                  <a:extLst>
                    <a:ext uri="{9D8B030D-6E8A-4147-A177-3AD203B41FA5}">
                      <a16:colId xmlns:a16="http://schemas.microsoft.com/office/drawing/2014/main" val="4222511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348603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2C91AB1D-96D9-4147-9458-41E3CBFEA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61767"/>
              </p:ext>
            </p:extLst>
          </p:nvPr>
        </p:nvGraphicFramePr>
        <p:xfrm>
          <a:off x="229720" y="4558087"/>
          <a:ext cx="475129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28346">
                  <a:extLst>
                    <a:ext uri="{9D8B030D-6E8A-4147-A177-3AD203B41FA5}">
                      <a16:colId xmlns:a16="http://schemas.microsoft.com/office/drawing/2014/main" val="53035866"/>
                    </a:ext>
                  </a:extLst>
                </a:gridCol>
                <a:gridCol w="1380035">
                  <a:extLst>
                    <a:ext uri="{9D8B030D-6E8A-4147-A177-3AD203B41FA5}">
                      <a16:colId xmlns:a16="http://schemas.microsoft.com/office/drawing/2014/main" val="2486329734"/>
                    </a:ext>
                  </a:extLst>
                </a:gridCol>
                <a:gridCol w="1342912">
                  <a:extLst>
                    <a:ext uri="{9D8B030D-6E8A-4147-A177-3AD203B41FA5}">
                      <a16:colId xmlns:a16="http://schemas.microsoft.com/office/drawing/2014/main" val="4184646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Host 2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593660"/>
                  </a:ext>
                </a:extLst>
              </a:tr>
            </a:tbl>
          </a:graphicData>
        </a:graphic>
      </p:graphicFrame>
      <p:sp>
        <p:nvSpPr>
          <p:cNvPr id="30" name="内容占位符 2">
            <a:extLst>
              <a:ext uri="{FF2B5EF4-FFF2-40B4-BE49-F238E27FC236}">
                <a16:creationId xmlns:a16="http://schemas.microsoft.com/office/drawing/2014/main" id="{764C0954-1166-49CA-86EE-AAE26385A159}"/>
              </a:ext>
            </a:extLst>
          </p:cNvPr>
          <p:cNvSpPr txBox="1">
            <a:spLocks/>
          </p:cNvSpPr>
          <p:nvPr/>
        </p:nvSpPr>
        <p:spPr bwMode="auto">
          <a:xfrm>
            <a:off x="457200" y="5354716"/>
            <a:ext cx="8229600" cy="1503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kern="0" dirty="0"/>
              <a:t>收到数据包后，交换机根据转发表中对应的转发端口转出数据包</a:t>
            </a:r>
            <a:endParaRPr lang="en-US" altLang="zh-CN" sz="2000" kern="0" dirty="0"/>
          </a:p>
          <a:p>
            <a:r>
              <a:rPr lang="zh-CN" altLang="en-US" sz="2000" kern="0" dirty="0"/>
              <a:t>交换机转发数据包时查不到对应端口怎么办？</a:t>
            </a:r>
            <a:endParaRPr lang="en-US" altLang="zh-CN" sz="2000" kern="0" dirty="0"/>
          </a:p>
          <a:p>
            <a:pPr lvl="1"/>
            <a:r>
              <a:rPr lang="zh-CN" altLang="en-US" kern="0" dirty="0"/>
              <a:t>直接广播该数据包</a:t>
            </a:r>
            <a:endParaRPr lang="zh-CN" altLang="en-US" sz="1600" kern="0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78F99EB-1D79-4FAB-93B4-C0CC11FC9E34}"/>
              </a:ext>
            </a:extLst>
          </p:cNvPr>
          <p:cNvGrpSpPr/>
          <p:nvPr/>
        </p:nvGrpSpPr>
        <p:grpSpPr>
          <a:xfrm>
            <a:off x="3721165" y="2534913"/>
            <a:ext cx="5236223" cy="2739008"/>
            <a:chOff x="3721165" y="2680141"/>
            <a:chExt cx="5236223" cy="2739008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4D86809-8934-41C5-9C1D-FBB146D21DAE}"/>
                </a:ext>
              </a:extLst>
            </p:cNvPr>
            <p:cNvGrpSpPr/>
            <p:nvPr/>
          </p:nvGrpSpPr>
          <p:grpSpPr>
            <a:xfrm>
              <a:off x="3721165" y="2680141"/>
              <a:ext cx="5236223" cy="2739008"/>
              <a:chOff x="3721165" y="2680141"/>
              <a:chExt cx="5236223" cy="2739008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02A92114-D2BF-41FF-8C8B-B63BA4E338C5}"/>
                  </a:ext>
                </a:extLst>
              </p:cNvPr>
              <p:cNvGrpSpPr/>
              <p:nvPr/>
            </p:nvGrpSpPr>
            <p:grpSpPr>
              <a:xfrm>
                <a:off x="3721165" y="2680141"/>
                <a:ext cx="5236223" cy="962337"/>
                <a:chOff x="2485259" y="1703617"/>
                <a:chExt cx="5236223" cy="962337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D996CEB5-B6FD-496A-8611-BB105CA8D94D}"/>
                    </a:ext>
                  </a:extLst>
                </p:cNvPr>
                <p:cNvSpPr/>
                <p:nvPr/>
              </p:nvSpPr>
              <p:spPr>
                <a:xfrm>
                  <a:off x="2623755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1</a:t>
                  </a:r>
                  <a:endParaRPr lang="zh-CN" altLang="en-US" dirty="0"/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AC3A03A5-163A-4525-A97E-AAD4CBD4B676}"/>
                    </a:ext>
                  </a:extLst>
                </p:cNvPr>
                <p:cNvSpPr/>
                <p:nvPr/>
              </p:nvSpPr>
              <p:spPr>
                <a:xfrm>
                  <a:off x="6710304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2</a:t>
                  </a:r>
                  <a:endParaRPr lang="zh-CN" altLang="en-US" dirty="0"/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E3AA87AD-6266-490F-A671-D47675C679AA}"/>
                    </a:ext>
                  </a:extLst>
                </p:cNvPr>
                <p:cNvSpPr txBox="1"/>
                <p:nvPr/>
              </p:nvSpPr>
              <p:spPr>
                <a:xfrm>
                  <a:off x="2485259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10.0.0.1/8</a:t>
                  </a:r>
                  <a:endParaRPr lang="zh-CN" altLang="en-US" dirty="0"/>
                </a:p>
              </p:txBody>
            </p: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D3B5E814-4DF0-4CDD-B8F0-EB7E7E19EDC4}"/>
                    </a:ext>
                  </a:extLst>
                </p:cNvPr>
                <p:cNvSpPr txBox="1"/>
                <p:nvPr/>
              </p:nvSpPr>
              <p:spPr>
                <a:xfrm>
                  <a:off x="6571808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10.0.0.2/8</a:t>
                  </a:r>
                  <a:endParaRPr lang="zh-CN" altLang="en-US" dirty="0"/>
                </a:p>
              </p:txBody>
            </p:sp>
          </p:grp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FD3AC68-FCFC-433D-9D09-4672D871BBDE}"/>
                  </a:ext>
                </a:extLst>
              </p:cNvPr>
              <p:cNvSpPr/>
              <p:nvPr/>
            </p:nvSpPr>
            <p:spPr>
              <a:xfrm>
                <a:off x="5972183" y="4816721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3</a:t>
                </a:r>
                <a:endParaRPr lang="zh-CN" altLang="en-US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B4AA6B5-6864-44A9-9FBF-F9E3DE3EC763}"/>
                  </a:ext>
                </a:extLst>
              </p:cNvPr>
              <p:cNvSpPr txBox="1"/>
              <p:nvPr/>
            </p:nvSpPr>
            <p:spPr>
              <a:xfrm>
                <a:off x="7007307" y="4933269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10.0.0.3/8</a:t>
                </a:r>
                <a:endParaRPr lang="zh-CN" altLang="en-US" dirty="0"/>
              </a:p>
            </p:txBody>
          </p:sp>
          <p:sp>
            <p:nvSpPr>
              <p:cNvPr id="12" name="圆角矩形 27">
                <a:extLst>
                  <a:ext uri="{FF2B5EF4-FFF2-40B4-BE49-F238E27FC236}">
                    <a16:creationId xmlns:a16="http://schemas.microsoft.com/office/drawing/2014/main" id="{8149364A-D2BF-4EDA-8921-7F505FAAD0B6}"/>
                  </a:ext>
                </a:extLst>
              </p:cNvPr>
              <p:cNvSpPr/>
              <p:nvPr/>
            </p:nvSpPr>
            <p:spPr>
              <a:xfrm>
                <a:off x="5972183" y="3642478"/>
                <a:ext cx="989703" cy="619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Switch</a:t>
                </a:r>
                <a:endParaRPr lang="zh-CN" altLang="en-US" dirty="0"/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7F364FD9-B473-4DE8-BF22-3246D19EF161}"/>
                  </a:ext>
                </a:extLst>
              </p:cNvPr>
              <p:cNvCxnSpPr>
                <a:stCxn id="6" idx="3"/>
                <a:endCxn id="12" idx="1"/>
              </p:cNvCxnSpPr>
              <p:nvPr/>
            </p:nvCxnSpPr>
            <p:spPr>
              <a:xfrm>
                <a:off x="4849364" y="3341264"/>
                <a:ext cx="1122819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D36FFCB8-DE45-45B2-80A3-A503B5D7F497}"/>
                  </a:ext>
                </a:extLst>
              </p:cNvPr>
              <p:cNvCxnSpPr>
                <a:stCxn id="12" idx="3"/>
                <a:endCxn id="7" idx="1"/>
              </p:cNvCxnSpPr>
              <p:nvPr/>
            </p:nvCxnSpPr>
            <p:spPr>
              <a:xfrm flipV="1">
                <a:off x="6961886" y="3341264"/>
                <a:ext cx="984324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15D8E2C4-CA38-4FF8-90DC-5D9D69D94980}"/>
                  </a:ext>
                </a:extLst>
              </p:cNvPr>
              <p:cNvCxnSpPr>
                <a:stCxn id="12" idx="2"/>
                <a:endCxn id="10" idx="0"/>
              </p:cNvCxnSpPr>
              <p:nvPr/>
            </p:nvCxnSpPr>
            <p:spPr>
              <a:xfrm>
                <a:off x="6467035" y="4261620"/>
                <a:ext cx="0" cy="55510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A1E2FB2-E340-485E-AF83-F643A47CE269}"/>
                  </a:ext>
                </a:extLst>
              </p:cNvPr>
              <p:cNvSpPr txBox="1"/>
              <p:nvPr/>
            </p:nvSpPr>
            <p:spPr>
              <a:xfrm>
                <a:off x="5176878" y="3812121"/>
                <a:ext cx="7475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Port 1</a:t>
                </a:r>
                <a:endParaRPr lang="zh-CN" altLang="en-US" dirty="0"/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582DA11-5270-4505-9949-D60030765EED}"/>
                </a:ext>
              </a:extLst>
            </p:cNvPr>
            <p:cNvSpPr txBox="1"/>
            <p:nvPr/>
          </p:nvSpPr>
          <p:spPr>
            <a:xfrm>
              <a:off x="7047209" y="3820547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2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4EBBB25-0DB0-46C7-94A3-3027F830942C}"/>
                </a:ext>
              </a:extLst>
            </p:cNvPr>
            <p:cNvSpPr txBox="1"/>
            <p:nvPr/>
          </p:nvSpPr>
          <p:spPr>
            <a:xfrm>
              <a:off x="6516084" y="4432444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825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1A521-9227-4CCB-BD92-100364B2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交换机学习实现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140096-4B77-45AA-96BB-8CDCC84554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D92C788-6683-4B64-A19A-CF4B61DBC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95508"/>
              </p:ext>
            </p:extLst>
          </p:nvPr>
        </p:nvGraphicFramePr>
        <p:xfrm>
          <a:off x="1905897" y="1572113"/>
          <a:ext cx="47512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46">
                  <a:extLst>
                    <a:ext uri="{9D8B030D-6E8A-4147-A177-3AD203B41FA5}">
                      <a16:colId xmlns:a16="http://schemas.microsoft.com/office/drawing/2014/main" val="2154326257"/>
                    </a:ext>
                  </a:extLst>
                </a:gridCol>
                <a:gridCol w="1380035">
                  <a:extLst>
                    <a:ext uri="{9D8B030D-6E8A-4147-A177-3AD203B41FA5}">
                      <a16:colId xmlns:a16="http://schemas.microsoft.com/office/drawing/2014/main" val="4284811026"/>
                    </a:ext>
                  </a:extLst>
                </a:gridCol>
                <a:gridCol w="1342912">
                  <a:extLst>
                    <a:ext uri="{9D8B030D-6E8A-4147-A177-3AD203B41FA5}">
                      <a16:colId xmlns:a16="http://schemas.microsoft.com/office/drawing/2014/main" val="297150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老化时间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9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1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Host 2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81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Host 3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00817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1E70D93-ADCC-4279-A40F-90584755F833}"/>
              </a:ext>
            </a:extLst>
          </p:cNvPr>
          <p:cNvSpPr txBox="1"/>
          <p:nvPr/>
        </p:nvSpPr>
        <p:spPr>
          <a:xfrm>
            <a:off x="844476" y="21291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转发表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3A66F8-08C1-456F-8C3F-55F42A66239E}"/>
              </a:ext>
            </a:extLst>
          </p:cNvPr>
          <p:cNvSpPr txBox="1"/>
          <p:nvPr/>
        </p:nvSpPr>
        <p:spPr>
          <a:xfrm>
            <a:off x="348343" y="3802528"/>
            <a:ext cx="8688412" cy="22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①查询操作：每收到一个数据包，根据目的</a:t>
            </a:r>
            <a:r>
              <a:rPr lang="en-US" altLang="zh-CN" dirty="0"/>
              <a:t>MAC</a:t>
            </a:r>
            <a:r>
              <a:rPr lang="zh-CN" altLang="en-US" dirty="0"/>
              <a:t>地址查询相应转发条目，如果查询到对应条目，则根据相应转发端口转发数据包；否则，广播该数据包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②插入操作：每收到一个数据包，如果其源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r>
              <a:rPr lang="en-US" altLang="zh-CN" dirty="0"/>
              <a:t>-</a:t>
            </a:r>
            <a:r>
              <a:rPr lang="zh-CN" altLang="en-US" dirty="0"/>
              <a:t>入端口映射关系在转发表中，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更新访问时间</a:t>
            </a:r>
            <a:r>
              <a:rPr lang="zh-CN" altLang="en-US" dirty="0"/>
              <a:t>；否则，将该地址与入端口的映射关系写入转发表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③老化操作：每秒钟运行一次老化操作，删除超过</a:t>
            </a:r>
            <a:r>
              <a:rPr lang="en-US" altLang="zh-CN" dirty="0"/>
              <a:t>30</a:t>
            </a:r>
            <a:r>
              <a:rPr lang="zh-CN" altLang="en-US" dirty="0"/>
              <a:t>秒未访问的转发条目</a:t>
            </a:r>
          </a:p>
        </p:txBody>
      </p:sp>
    </p:spTree>
    <p:extLst>
      <p:ext uri="{BB962C8B-B14F-4D97-AF65-F5344CB8AC3E}">
        <p14:creationId xmlns:p14="http://schemas.microsoft.com/office/powerpoint/2010/main" val="12491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C711-27E0-41A3-81D2-837F49C6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转发表结构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ED224F-7197-4CE2-B6BE-4BAAF9D655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89758F0-2E0B-49FA-8ABD-1F2E9DCF1471}"/>
              </a:ext>
            </a:extLst>
          </p:cNvPr>
          <p:cNvGrpSpPr/>
          <p:nvPr/>
        </p:nvGrpSpPr>
        <p:grpSpPr>
          <a:xfrm>
            <a:off x="1060257" y="3637522"/>
            <a:ext cx="7102027" cy="3018517"/>
            <a:chOff x="1071476" y="3188774"/>
            <a:chExt cx="7102027" cy="3018517"/>
          </a:xfrm>
        </p:grpSpPr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E9D754A7-699F-47AA-AABD-3CF91D556F11}"/>
                </a:ext>
              </a:extLst>
            </p:cNvPr>
            <p:cNvSpPr/>
            <p:nvPr/>
          </p:nvSpPr>
          <p:spPr>
            <a:xfrm>
              <a:off x="1071476" y="3558106"/>
              <a:ext cx="7102027" cy="614581"/>
            </a:xfrm>
            <a:prstGeom prst="round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7622E9F-1E73-41D0-B2F2-D925137BEF37}"/>
                </a:ext>
              </a:extLst>
            </p:cNvPr>
            <p:cNvSpPr/>
            <p:nvPr/>
          </p:nvSpPr>
          <p:spPr>
            <a:xfrm>
              <a:off x="1539919" y="3663209"/>
              <a:ext cx="809297" cy="4204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list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491650E-C65E-4507-8843-F04D75111F20}"/>
                </a:ext>
              </a:extLst>
            </p:cNvPr>
            <p:cNvSpPr/>
            <p:nvPr/>
          </p:nvSpPr>
          <p:spPr>
            <a:xfrm>
              <a:off x="3377360" y="3663209"/>
              <a:ext cx="836164" cy="3860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list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AA099C0-58DC-4F6F-AD18-8C71D567588B}"/>
                </a:ext>
              </a:extLst>
            </p:cNvPr>
            <p:cNvSpPr/>
            <p:nvPr/>
          </p:nvSpPr>
          <p:spPr>
            <a:xfrm>
              <a:off x="5234764" y="3663209"/>
              <a:ext cx="836164" cy="3860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30CAE63-70CF-4D88-840D-82FFA1B59C60}"/>
                </a:ext>
              </a:extLst>
            </p:cNvPr>
            <p:cNvSpPr/>
            <p:nvPr/>
          </p:nvSpPr>
          <p:spPr>
            <a:xfrm>
              <a:off x="6900109" y="3663209"/>
              <a:ext cx="836164" cy="3860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list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E72BD6B-7D06-44D8-B8B7-AFF75A01BBB9}"/>
                </a:ext>
              </a:extLst>
            </p:cNvPr>
            <p:cNvSpPr/>
            <p:nvPr/>
          </p:nvSpPr>
          <p:spPr>
            <a:xfrm>
              <a:off x="1192240" y="4397375"/>
              <a:ext cx="1512000" cy="3678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96D3D2F-6C06-4216-8E3D-3C66F8E88168}"/>
                </a:ext>
              </a:extLst>
            </p:cNvPr>
            <p:cNvCxnSpPr>
              <a:stCxn id="6" idx="2"/>
              <a:endCxn id="13" idx="0"/>
            </p:cNvCxnSpPr>
            <p:nvPr/>
          </p:nvCxnSpPr>
          <p:spPr>
            <a:xfrm>
              <a:off x="1944568" y="4083623"/>
              <a:ext cx="3672" cy="31375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C39533F-ABE3-42CA-9EE1-F160D9776D2E}"/>
                </a:ext>
              </a:extLst>
            </p:cNvPr>
            <p:cNvSpPr/>
            <p:nvPr/>
          </p:nvSpPr>
          <p:spPr>
            <a:xfrm>
              <a:off x="1189613" y="5078989"/>
              <a:ext cx="1512000" cy="3678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3EE53CA8-25F8-46F0-80C7-B640FEED729C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 flipH="1">
              <a:off x="1945613" y="4765237"/>
              <a:ext cx="2627" cy="31375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ED88A0E-A920-4B0A-8265-044A128713FA}"/>
                </a:ext>
              </a:extLst>
            </p:cNvPr>
            <p:cNvSpPr/>
            <p:nvPr/>
          </p:nvSpPr>
          <p:spPr>
            <a:xfrm>
              <a:off x="1186986" y="5760603"/>
              <a:ext cx="1512000" cy="3678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5BB6101-FD4C-4581-B8B6-D856DCC83316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 flipH="1">
              <a:off x="1942986" y="5446851"/>
              <a:ext cx="2627" cy="31375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C45D5EE-14BA-48A7-A5A5-3F3C025DE95C}"/>
                </a:ext>
              </a:extLst>
            </p:cNvPr>
            <p:cNvSpPr/>
            <p:nvPr/>
          </p:nvSpPr>
          <p:spPr>
            <a:xfrm>
              <a:off x="3017041" y="4397375"/>
              <a:ext cx="1562195" cy="3378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5FC105C0-3945-4D09-BE89-D359994A8A76}"/>
                </a:ext>
              </a:extLst>
            </p:cNvPr>
            <p:cNvCxnSpPr>
              <a:cxnSpLocks/>
              <a:stCxn id="8" idx="2"/>
              <a:endCxn id="19" idx="0"/>
            </p:cNvCxnSpPr>
            <p:nvPr/>
          </p:nvCxnSpPr>
          <p:spPr>
            <a:xfrm>
              <a:off x="3795442" y="4049271"/>
              <a:ext cx="2697" cy="34810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B507C3B-24E3-45B2-A4AB-77B5820D9359}"/>
                </a:ext>
              </a:extLst>
            </p:cNvPr>
            <p:cNvSpPr txBox="1"/>
            <p:nvPr/>
          </p:nvSpPr>
          <p:spPr>
            <a:xfrm>
              <a:off x="1539919" y="3188774"/>
              <a:ext cx="857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Key = 0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54576BA-D7C3-4555-947B-AA3464A151DC}"/>
                </a:ext>
              </a:extLst>
            </p:cNvPr>
            <p:cNvSpPr txBox="1"/>
            <p:nvPr/>
          </p:nvSpPr>
          <p:spPr>
            <a:xfrm>
              <a:off x="3377360" y="3188774"/>
              <a:ext cx="885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Key = 1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4EC476C-87EA-4E3E-80FE-8D67A47FEA44}"/>
                </a:ext>
              </a:extLst>
            </p:cNvPr>
            <p:cNvSpPr txBox="1"/>
            <p:nvPr/>
          </p:nvSpPr>
          <p:spPr>
            <a:xfrm>
              <a:off x="6759190" y="3188774"/>
              <a:ext cx="1127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Key = 255</a:t>
              </a:r>
              <a:endParaRPr lang="zh-CN" altLang="en-US" dirty="0"/>
            </a:p>
          </p:txBody>
        </p:sp>
        <p:cxnSp>
          <p:nvCxnSpPr>
            <p:cNvPr id="38" name="连接符: 曲线 37">
              <a:extLst>
                <a:ext uri="{FF2B5EF4-FFF2-40B4-BE49-F238E27FC236}">
                  <a16:creationId xmlns:a16="http://schemas.microsoft.com/office/drawing/2014/main" id="{98D81F57-8166-4694-B367-249D04EB70C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59390" y="4909372"/>
              <a:ext cx="2570359" cy="25480"/>
            </a:xfrm>
            <a:prstGeom prst="curvedConnector5">
              <a:avLst>
                <a:gd name="adj1" fmla="val -8894"/>
                <a:gd name="adj2" fmla="val -3864207"/>
                <a:gd name="adj3" fmla="val 10626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连接符: 曲线 43">
              <a:extLst>
                <a:ext uri="{FF2B5EF4-FFF2-40B4-BE49-F238E27FC236}">
                  <a16:creationId xmlns:a16="http://schemas.microsoft.com/office/drawing/2014/main" id="{1C1D1CE0-C0EB-4D5B-A600-CCE76086B44B}"/>
                </a:ext>
              </a:extLst>
            </p:cNvPr>
            <p:cNvCxnSpPr>
              <a:stCxn id="19" idx="2"/>
              <a:endCxn id="8" idx="0"/>
            </p:cNvCxnSpPr>
            <p:nvPr/>
          </p:nvCxnSpPr>
          <p:spPr>
            <a:xfrm rot="5400000" flipH="1">
              <a:off x="3260806" y="4197846"/>
              <a:ext cx="1071970" cy="2697"/>
            </a:xfrm>
            <a:prstGeom prst="curvedConnector5">
              <a:avLst>
                <a:gd name="adj1" fmla="val -21325"/>
                <a:gd name="adj2" fmla="val 37437820"/>
                <a:gd name="adj3" fmla="val 121325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内容占位符 2">
            <a:extLst>
              <a:ext uri="{FF2B5EF4-FFF2-40B4-BE49-F238E27FC236}">
                <a16:creationId xmlns:a16="http://schemas.microsoft.com/office/drawing/2014/main" id="{C465FB0C-D986-4581-B2F2-3E84F4FDA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926520"/>
          </a:xfrm>
        </p:spPr>
        <p:txBody>
          <a:bodyPr/>
          <a:lstStyle/>
          <a:p>
            <a:r>
              <a:rPr lang="zh-CN" altLang="en-US" dirty="0"/>
              <a:t>如果将所有</a:t>
            </a:r>
            <a:r>
              <a:rPr lang="en-US" altLang="zh-CN" dirty="0"/>
              <a:t>mac-&gt;port</a:t>
            </a:r>
            <a:r>
              <a:rPr lang="zh-CN" altLang="en-US" dirty="0"/>
              <a:t>映射存到一个链表中，则每次查找需要遍历整个链表</a:t>
            </a:r>
            <a:endParaRPr lang="en-US" altLang="zh-CN" dirty="0"/>
          </a:p>
          <a:p>
            <a:r>
              <a:rPr lang="zh-CN" altLang="en-US" dirty="0"/>
              <a:t>可以先对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r>
              <a:rPr lang="en-US" altLang="zh-CN" dirty="0"/>
              <a:t>Hash</a:t>
            </a:r>
            <a:r>
              <a:rPr lang="zh-CN" altLang="en-US" dirty="0"/>
              <a:t>，根据</a:t>
            </a:r>
            <a:r>
              <a:rPr lang="en-US" altLang="zh-CN" dirty="0"/>
              <a:t>key</a:t>
            </a:r>
            <a:r>
              <a:rPr lang="zh-CN" altLang="en-US" dirty="0"/>
              <a:t>值到对应的链表中查找</a:t>
            </a:r>
          </a:p>
        </p:txBody>
      </p:sp>
    </p:spTree>
    <p:extLst>
      <p:ext uri="{BB962C8B-B14F-4D97-AF65-F5344CB8AC3E}">
        <p14:creationId xmlns:p14="http://schemas.microsoft.com/office/powerpoint/2010/main" val="268574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F644C-77C7-47FD-A4D4-F2FE367A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多线程与互斥操作实现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84C7C-5F95-4512-ACB3-C0A710392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579555" cy="5034843"/>
          </a:xfrm>
        </p:spPr>
        <p:txBody>
          <a:bodyPr/>
          <a:lstStyle/>
          <a:p>
            <a:r>
              <a:rPr lang="zh-CN" altLang="en-US" dirty="0"/>
              <a:t>转发表的老化操作与其他操作独立运行</a:t>
            </a:r>
            <a:endParaRPr lang="en-US" altLang="zh-CN" dirty="0"/>
          </a:p>
          <a:p>
            <a:pPr lvl="1"/>
            <a:r>
              <a:rPr lang="zh-CN" altLang="en-US" dirty="0"/>
              <a:t>需要多线程与互斥操作实现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多线程与互斥操作</a:t>
            </a:r>
            <a:endParaRPr lang="en-US" altLang="zh-CN" dirty="0"/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pthread_create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pthread_attr_t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*, void *(*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start_routine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(void *), void *);</a:t>
            </a: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pthread_join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void **);</a:t>
            </a:r>
          </a:p>
          <a:p>
            <a:pPr lvl="1"/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pthread_mutex_init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pthread_attr_t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*);</a:t>
            </a: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pthread_mutex_lock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*);</a:t>
            </a: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pthread_mutex_unlock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*);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2CCE6A-F0DD-4DB6-84D8-D5A673D31A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40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55185-C044-40F9-9076-54121C73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5E6F4-4446-4B80-BC0F-01FE5AE25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实现对数据结构</a:t>
            </a:r>
            <a:r>
              <a:rPr lang="en-US" altLang="zh-CN" dirty="0" err="1"/>
              <a:t>mac_port_map</a:t>
            </a:r>
            <a:r>
              <a:rPr lang="zh-CN" altLang="en-US" dirty="0"/>
              <a:t>的所有操作，以及数据包的转发和广播操作</a:t>
            </a:r>
            <a:endParaRPr lang="en-US" altLang="zh-CN" dirty="0"/>
          </a:p>
          <a:p>
            <a:pPr lvl="1"/>
            <a:r>
              <a:rPr lang="fr-FR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iface_info_t *lookup_port(u8 mac[ETH_ALEN])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fr-FR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void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insert_mac_port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(u8 mac[ETH_ALEN],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iface_info_t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sweep_aged_mac_port_entry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();</a:t>
            </a:r>
          </a:p>
          <a:p>
            <a:pPr lvl="1"/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void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broadcast_packet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iface_info_t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const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char *packet,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</a:p>
          <a:p>
            <a:pPr lvl="1"/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void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handle_packet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iface_info_t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char *packet,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iperf</a:t>
            </a:r>
            <a:r>
              <a:rPr lang="zh-CN" altLang="en-US" dirty="0"/>
              <a:t>和给定的拓扑进行实验，对比交换机转发与集线器广播的性能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DFE79F-E271-4805-B1F1-7587D50793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710200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1066</Words>
  <Application>Microsoft Office PowerPoint</Application>
  <PresentationFormat>全屏显示(4:3)</PresentationFormat>
  <Paragraphs>178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DejaVu Sans Mono</vt:lpstr>
      <vt:lpstr>黑体</vt:lpstr>
      <vt:lpstr>Arial</vt:lpstr>
      <vt:lpstr>Arial Black</vt:lpstr>
      <vt:lpstr>Calibri</vt:lpstr>
      <vt:lpstr>Times New Roman</vt:lpstr>
      <vt:lpstr>Wingdings</vt:lpstr>
      <vt:lpstr>Pixel</vt:lpstr>
      <vt:lpstr>自定义设计方案</vt:lpstr>
      <vt:lpstr>交换机转发实验</vt:lpstr>
      <vt:lpstr>提纲</vt:lpstr>
      <vt:lpstr>交换机转发</vt:lpstr>
      <vt:lpstr>交换机转发表</vt:lpstr>
      <vt:lpstr>交换机学习转发表</vt:lpstr>
      <vt:lpstr>交换机学习实现</vt:lpstr>
      <vt:lpstr>转发表结构</vt:lpstr>
      <vt:lpstr>多线程与互斥操作实现</vt:lpstr>
      <vt:lpstr>实验内容</vt:lpstr>
      <vt:lpstr>思考题</vt:lpstr>
      <vt:lpstr>附件文件列表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j joker</cp:lastModifiedBy>
  <cp:revision>1436</cp:revision>
  <dcterms:created xsi:type="dcterms:W3CDTF">2017-02-15T05:09:36Z</dcterms:created>
  <dcterms:modified xsi:type="dcterms:W3CDTF">2021-04-08T07:35:28Z</dcterms:modified>
</cp:coreProperties>
</file>