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7"/>
  </p:notesMasterIdLst>
  <p:sldIdLst>
    <p:sldId id="256" r:id="rId3"/>
    <p:sldId id="270" r:id="rId4"/>
    <p:sldId id="272" r:id="rId5"/>
    <p:sldId id="312" r:id="rId6"/>
    <p:sldId id="313" r:id="rId7"/>
    <p:sldId id="311" r:id="rId8"/>
    <p:sldId id="291" r:id="rId9"/>
    <p:sldId id="309" r:id="rId10"/>
    <p:sldId id="310" r:id="rId11"/>
    <p:sldId id="314" r:id="rId12"/>
    <p:sldId id="274" r:id="rId13"/>
    <p:sldId id="315" r:id="rId14"/>
    <p:sldId id="306" r:id="rId15"/>
    <p:sldId id="307" r:id="rId16"/>
    <p:sldId id="285" r:id="rId17"/>
    <p:sldId id="297" r:id="rId18"/>
    <p:sldId id="298" r:id="rId19"/>
    <p:sldId id="293" r:id="rId20"/>
    <p:sldId id="289" r:id="rId21"/>
    <p:sldId id="308" r:id="rId22"/>
    <p:sldId id="299" r:id="rId23"/>
    <p:sldId id="316" r:id="rId24"/>
    <p:sldId id="276" r:id="rId25"/>
    <p:sldId id="280" r:id="rId26"/>
    <p:sldId id="281" r:id="rId27"/>
    <p:sldId id="277" r:id="rId28"/>
    <p:sldId id="279" r:id="rId29"/>
    <p:sldId id="283" r:id="rId30"/>
    <p:sldId id="318" r:id="rId31"/>
    <p:sldId id="284" r:id="rId32"/>
    <p:sldId id="292" r:id="rId33"/>
    <p:sldId id="317" r:id="rId34"/>
    <p:sldId id="271" r:id="rId35"/>
    <p:sldId id="31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20" autoAdjust="0"/>
    <p:restoredTop sz="83718" autoAdjust="0"/>
  </p:normalViewPr>
  <p:slideViewPr>
    <p:cSldViewPr>
      <p:cViewPr varScale="1">
        <p:scale>
          <a:sx n="95" d="100"/>
          <a:sy n="95" d="100"/>
        </p:scale>
        <p:origin x="22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2021/4/26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extLst>
      <p:ext uri="{BB962C8B-B14F-4D97-AF65-F5344CB8AC3E}">
        <p14:creationId xmlns:p14="http://schemas.microsoft.com/office/powerpoint/2010/main" val="376737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extLst>
      <p:ext uri="{BB962C8B-B14F-4D97-AF65-F5344CB8AC3E}">
        <p14:creationId xmlns:p14="http://schemas.microsoft.com/office/powerpoint/2010/main" val="138527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08C0B8-EFFB-418E-9B6A-70954D4DA0F2}" type="slidenum">
              <a:rPr lang="zh-CN" altLang="en-US" smtClean="0"/>
              <a:t>34</a:t>
            </a:fld>
            <a:endParaRPr lang="zh-CN" altLang="en-US"/>
          </a:p>
        </p:txBody>
      </p:sp>
    </p:spTree>
    <p:extLst>
      <p:ext uri="{BB962C8B-B14F-4D97-AF65-F5344CB8AC3E}">
        <p14:creationId xmlns:p14="http://schemas.microsoft.com/office/powerpoint/2010/main" val="1683679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2021</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t>2021/4/26</a:t>
            </a:fld>
            <a:endParaRPr lang="zh-CN" altLang="en-US"/>
          </a:p>
        </p:txBody>
      </p:sp>
    </p:spTree>
    <p:extLst>
      <p:ext uri="{BB962C8B-B14F-4D97-AF65-F5344CB8AC3E}">
        <p14:creationId xmlns:p14="http://schemas.microsoft.com/office/powerpoint/2010/main" val="349776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395ABD29-FB4B-4289-A3C4-B5B125FED8F8}" type="datetime1">
              <a:rPr lang="zh-CN" altLang="en-US" smtClean="0"/>
              <a:t>2021/4/26</a:t>
            </a:fld>
            <a:endParaRPr lang="zh-CN" altLang="en-US"/>
          </a:p>
        </p:txBody>
      </p:sp>
    </p:spTree>
    <p:extLst>
      <p:ext uri="{BB962C8B-B14F-4D97-AF65-F5344CB8AC3E}">
        <p14:creationId xmlns:p14="http://schemas.microsoft.com/office/powerpoint/2010/main" val="36244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700986B1-7CB0-45A9-A795-BD062051F225}" type="datetime1">
              <a:rPr lang="zh-CN" altLang="en-US" smtClean="0"/>
              <a:t>2021/4/26</a:t>
            </a:fld>
            <a:endParaRPr lang="zh-CN" altLang="en-US"/>
          </a:p>
        </p:txBody>
      </p:sp>
    </p:spTree>
    <p:extLst>
      <p:ext uri="{BB962C8B-B14F-4D97-AF65-F5344CB8AC3E}">
        <p14:creationId xmlns:p14="http://schemas.microsoft.com/office/powerpoint/2010/main" val="176616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20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04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72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834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4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9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34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39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a:ln/>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4E66CA4B-62FD-4F41-A273-D0CE20CE9D2C}" type="datetime1">
              <a:rPr lang="zh-CN" altLang="en-US" smtClean="0"/>
              <a:t>2021/4/26</a:t>
            </a:fld>
            <a:endParaRPr lang="zh-CN" altLang="en-US"/>
          </a:p>
        </p:txBody>
      </p:sp>
    </p:spTree>
    <p:extLst>
      <p:ext uri="{BB962C8B-B14F-4D97-AF65-F5344CB8AC3E}">
        <p14:creationId xmlns:p14="http://schemas.microsoft.com/office/powerpoint/2010/main" val="3244764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51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119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73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610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8A217C72-D1A8-4AAF-85C3-457A1C629658}" type="datetime1">
              <a:rPr lang="zh-CN" altLang="en-US" smtClean="0"/>
              <a:t>2021/4/26</a:t>
            </a:fld>
            <a:endParaRPr lang="zh-CN" altLang="en-US"/>
          </a:p>
        </p:txBody>
      </p:sp>
    </p:spTree>
    <p:extLst>
      <p:ext uri="{BB962C8B-B14F-4D97-AF65-F5344CB8AC3E}">
        <p14:creationId xmlns:p14="http://schemas.microsoft.com/office/powerpoint/2010/main" val="313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6C342930-584E-419B-A671-37EC0C92F8ED}" type="datetime1">
              <a:rPr lang="zh-CN" altLang="en-US" smtClean="0"/>
              <a:t>2021/4/26</a:t>
            </a:fld>
            <a:endParaRPr lang="zh-CN" altLang="en-US"/>
          </a:p>
        </p:txBody>
      </p:sp>
    </p:spTree>
    <p:extLst>
      <p:ext uri="{BB962C8B-B14F-4D97-AF65-F5344CB8AC3E}">
        <p14:creationId xmlns:p14="http://schemas.microsoft.com/office/powerpoint/2010/main" val="366007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D7878769-730F-4726-87BF-0F749A8E2638}" type="datetime1">
              <a:rPr lang="zh-CN" altLang="en-US" smtClean="0"/>
              <a:t>2021/4/26</a:t>
            </a:fld>
            <a:endParaRPr lang="zh-CN" altLang="en-US"/>
          </a:p>
        </p:txBody>
      </p:sp>
    </p:spTree>
    <p:extLst>
      <p:ext uri="{BB962C8B-B14F-4D97-AF65-F5344CB8AC3E}">
        <p14:creationId xmlns:p14="http://schemas.microsoft.com/office/powerpoint/2010/main" val="2523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AE05D7DB-7C00-402E-8967-4E9C7E66E963}" type="datetime1">
              <a:rPr lang="zh-CN" altLang="en-US" smtClean="0"/>
              <a:t>2021/4/26</a:t>
            </a:fld>
            <a:endParaRPr lang="zh-CN" altLang="en-US"/>
          </a:p>
        </p:txBody>
      </p:sp>
    </p:spTree>
    <p:extLst>
      <p:ext uri="{BB962C8B-B14F-4D97-AF65-F5344CB8AC3E}">
        <p14:creationId xmlns:p14="http://schemas.microsoft.com/office/powerpoint/2010/main" val="6023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3672CB05-5C36-4C31-8CAB-AE0023A1B9C8}" type="datetime1">
              <a:rPr lang="zh-CN" altLang="en-US" smtClean="0"/>
              <a:t>2021/4/26</a:t>
            </a:fld>
            <a:endParaRPr lang="zh-CN" altLang="en-US"/>
          </a:p>
        </p:txBody>
      </p:sp>
    </p:spTree>
    <p:extLst>
      <p:ext uri="{BB962C8B-B14F-4D97-AF65-F5344CB8AC3E}">
        <p14:creationId xmlns:p14="http://schemas.microsoft.com/office/powerpoint/2010/main" val="342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F3976007-893A-457C-BBD7-A094EFDA5302}" type="datetime1">
              <a:rPr lang="zh-CN" altLang="en-US" smtClean="0"/>
              <a:t>2021/4/26</a:t>
            </a:fld>
            <a:endParaRPr lang="zh-CN" altLang="en-US"/>
          </a:p>
        </p:txBody>
      </p:sp>
    </p:spTree>
    <p:extLst>
      <p:ext uri="{BB962C8B-B14F-4D97-AF65-F5344CB8AC3E}">
        <p14:creationId xmlns:p14="http://schemas.microsoft.com/office/powerpoint/2010/main" val="35356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D4D89B0E-6E50-4259-B190-49097CC19A41}" type="datetime1">
              <a:rPr lang="zh-CN" altLang="en-US" smtClean="0"/>
              <a:t>2021/4/26</a:t>
            </a:fld>
            <a:endParaRPr lang="zh-CN" altLang="en-US"/>
          </a:p>
        </p:txBody>
      </p:sp>
    </p:spTree>
    <p:extLst>
      <p:ext uri="{BB962C8B-B14F-4D97-AF65-F5344CB8AC3E}">
        <p14:creationId xmlns:p14="http://schemas.microsoft.com/office/powerpoint/2010/main" val="3380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C08E68A2-AD48-4974-B9F0-FEADD0E590E4}" type="datetime1">
              <a:rPr lang="zh-CN" altLang="en-US" smtClean="0"/>
              <a:t>2021/4/26</a:t>
            </a:fld>
            <a:endParaRPr lang="zh-CN" altLang="en-US"/>
          </a:p>
        </p:txBody>
      </p:sp>
    </p:spTree>
    <p:extLst>
      <p:ext uri="{BB962C8B-B14F-4D97-AF65-F5344CB8AC3E}">
        <p14:creationId xmlns:p14="http://schemas.microsoft.com/office/powerpoint/2010/main" val="2064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t>2021/4/26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056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extLst>
      <p:ext uri="{BB962C8B-B14F-4D97-AF65-F5344CB8AC3E}">
        <p14:creationId xmlns:p14="http://schemas.microsoft.com/office/powerpoint/2010/main" val="6489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08B05-F6CD-489C-B1D4-9D6623B1AFA5}"/>
              </a:ext>
            </a:extLst>
          </p:cNvPr>
          <p:cNvSpPr>
            <a:spLocks noGrp="1"/>
          </p:cNvSpPr>
          <p:nvPr>
            <p:ph type="title"/>
          </p:nvPr>
        </p:nvSpPr>
        <p:spPr/>
        <p:txBody>
          <a:bodyPr/>
          <a:lstStyle/>
          <a:p>
            <a:r>
              <a:rPr lang="zh-CN" altLang="en-US" dirty="0"/>
              <a:t>生成树机制的基本原理</a:t>
            </a:r>
          </a:p>
        </p:txBody>
      </p:sp>
      <p:sp>
        <p:nvSpPr>
          <p:cNvPr id="3" name="内容占位符 2">
            <a:extLst>
              <a:ext uri="{FF2B5EF4-FFF2-40B4-BE49-F238E27FC236}">
                <a16:creationId xmlns:a16="http://schemas.microsoft.com/office/drawing/2014/main" id="{8D44C037-3B78-434B-BBDF-8CDC7DBC9F59}"/>
              </a:ext>
            </a:extLst>
          </p:cNvPr>
          <p:cNvSpPr>
            <a:spLocks noGrp="1"/>
          </p:cNvSpPr>
          <p:nvPr>
            <p:ph idx="1"/>
          </p:nvPr>
        </p:nvSpPr>
        <p:spPr/>
        <p:txBody>
          <a:bodyPr/>
          <a:lstStyle/>
          <a:p>
            <a:r>
              <a:rPr lang="zh-CN" altLang="en-US" dirty="0"/>
              <a:t>经过有限次的收发</a:t>
            </a:r>
            <a:r>
              <a:rPr lang="en-US" altLang="zh-CN" dirty="0"/>
              <a:t>Config</a:t>
            </a:r>
            <a:r>
              <a:rPr lang="zh-CN" altLang="en-US" dirty="0"/>
              <a:t>消息，网络中能够“选举”出唯一的</a:t>
            </a:r>
            <a:r>
              <a:rPr lang="zh-CN" altLang="en-US" dirty="0">
                <a:solidFill>
                  <a:srgbClr val="FF0000"/>
                </a:solidFill>
              </a:rPr>
              <a:t>根节点</a:t>
            </a:r>
            <a:r>
              <a:rPr lang="zh-CN" altLang="en-US" dirty="0"/>
              <a:t>，即</a:t>
            </a:r>
            <a:r>
              <a:rPr lang="en-US" altLang="zh-CN" dirty="0"/>
              <a:t>ID</a:t>
            </a:r>
            <a:r>
              <a:rPr lang="zh-CN" altLang="en-US" dirty="0"/>
              <a:t>最小的节点</a:t>
            </a:r>
            <a:endParaRPr lang="en-US" altLang="zh-CN" dirty="0"/>
          </a:p>
          <a:p>
            <a:endParaRPr lang="en-US" altLang="zh-CN" dirty="0"/>
          </a:p>
          <a:p>
            <a:r>
              <a:rPr lang="zh-CN" altLang="en-US" dirty="0"/>
              <a:t>除根节点外，每个节点选择通过自己的某端口连接到根节点，使得到根节点的路径开销最小，该端口叫做</a:t>
            </a:r>
            <a:r>
              <a:rPr lang="zh-CN" altLang="en-US" dirty="0">
                <a:solidFill>
                  <a:srgbClr val="FF0000"/>
                </a:solidFill>
              </a:rPr>
              <a:t>根端口</a:t>
            </a:r>
            <a:endParaRPr lang="en-US" altLang="zh-CN" dirty="0">
              <a:solidFill>
                <a:srgbClr val="FF0000"/>
              </a:solidFill>
            </a:endParaRPr>
          </a:p>
          <a:p>
            <a:endParaRPr lang="en-US" altLang="zh-CN" dirty="0"/>
          </a:p>
          <a:p>
            <a:r>
              <a:rPr lang="zh-CN" altLang="en-US" dirty="0"/>
              <a:t>为了保证新的</a:t>
            </a:r>
            <a:r>
              <a:rPr lang="en-US" altLang="zh-CN" dirty="0"/>
              <a:t>Config</a:t>
            </a:r>
            <a:r>
              <a:rPr lang="zh-CN" altLang="en-US" dirty="0"/>
              <a:t>消息能够扩散到其他节点，每个节点会通过某些端口发送</a:t>
            </a:r>
            <a:r>
              <a:rPr lang="en-US" altLang="zh-CN" dirty="0"/>
              <a:t>Config</a:t>
            </a:r>
            <a:r>
              <a:rPr lang="zh-CN" altLang="en-US" dirty="0"/>
              <a:t>消息，这些端口叫做</a:t>
            </a:r>
            <a:r>
              <a:rPr lang="zh-CN" altLang="en-US" dirty="0">
                <a:solidFill>
                  <a:srgbClr val="FF0000"/>
                </a:solidFill>
              </a:rPr>
              <a:t>指定端口</a:t>
            </a:r>
          </a:p>
        </p:txBody>
      </p:sp>
      <p:sp>
        <p:nvSpPr>
          <p:cNvPr id="4" name="灯片编号占位符 3">
            <a:extLst>
              <a:ext uri="{FF2B5EF4-FFF2-40B4-BE49-F238E27FC236}">
                <a16:creationId xmlns:a16="http://schemas.microsoft.com/office/drawing/2014/main" id="{8629F653-CE02-4757-90B2-AF4813CBA174}"/>
              </a:ext>
            </a:extLst>
          </p:cNvPr>
          <p:cNvSpPr>
            <a:spLocks noGrp="1"/>
          </p:cNvSpPr>
          <p:nvPr>
            <p:ph type="sldNum" sz="quarter" idx="11"/>
          </p:nvPr>
        </p:nvSpPr>
        <p:spPr/>
        <p:txBody>
          <a:bodyPr/>
          <a:lstStyle/>
          <a:p>
            <a:fld id="{C2EED88A-182A-4877-BD12-0DE2FB9B90B1}" type="slidenum">
              <a:rPr lang="zh-CN" altLang="en-US" smtClean="0"/>
              <a:t>10</a:t>
            </a:fld>
            <a:endParaRPr lang="zh-CN" altLang="en-US"/>
          </a:p>
        </p:txBody>
      </p:sp>
    </p:spTree>
    <p:extLst>
      <p:ext uri="{BB962C8B-B14F-4D97-AF65-F5344CB8AC3E}">
        <p14:creationId xmlns:p14="http://schemas.microsoft.com/office/powerpoint/2010/main" val="46551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F455-E81A-42AB-BBFA-9290911EB282}"/>
              </a:ext>
            </a:extLst>
          </p:cNvPr>
          <p:cNvSpPr>
            <a:spLocks noGrp="1"/>
          </p:cNvSpPr>
          <p:nvPr>
            <p:ph type="title"/>
          </p:nvPr>
        </p:nvSpPr>
        <p:spPr/>
        <p:txBody>
          <a:bodyPr/>
          <a:lstStyle/>
          <a:p>
            <a:r>
              <a:rPr lang="zh-CN" altLang="en-US" dirty="0"/>
              <a:t>生成树中的术语</a:t>
            </a:r>
          </a:p>
        </p:txBody>
      </p:sp>
      <p:sp>
        <p:nvSpPr>
          <p:cNvPr id="4" name="灯片编号占位符 3">
            <a:extLst>
              <a:ext uri="{FF2B5EF4-FFF2-40B4-BE49-F238E27FC236}">
                <a16:creationId xmlns:a16="http://schemas.microsoft.com/office/drawing/2014/main" id="{CCB1AE2F-1446-4BC6-B489-B358A0B28EE3}"/>
              </a:ext>
            </a:extLst>
          </p:cNvPr>
          <p:cNvSpPr>
            <a:spLocks noGrp="1"/>
          </p:cNvSpPr>
          <p:nvPr>
            <p:ph type="sldNum" sz="quarter" idx="11"/>
          </p:nvPr>
        </p:nvSpPr>
        <p:spPr/>
        <p:txBody>
          <a:bodyPr/>
          <a:lstStyle/>
          <a:p>
            <a:fld id="{C2EED88A-182A-4877-BD12-0DE2FB9B90B1}" type="slidenum">
              <a:rPr lang="zh-CN" altLang="en-US" smtClean="0"/>
              <a:t>11</a:t>
            </a:fld>
            <a:endParaRPr lang="zh-CN" altLang="en-US"/>
          </a:p>
        </p:txBody>
      </p:sp>
      <p:grpSp>
        <p:nvGrpSpPr>
          <p:cNvPr id="5" name="组合 4">
            <a:extLst>
              <a:ext uri="{FF2B5EF4-FFF2-40B4-BE49-F238E27FC236}">
                <a16:creationId xmlns:a16="http://schemas.microsoft.com/office/drawing/2014/main" id="{F49F26C8-30C6-47AE-8A32-7A29047C2ACD}"/>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F6AB5390-1EE9-4621-9E6C-A3B525241B3F}"/>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B1976FB-E6F5-4D6A-BF15-A19BFFF30F39}"/>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92DE95B3-23E4-4D17-AC58-9FCD5844154F}"/>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D094BECA-EC82-4F81-9531-7669A1A11DE8}"/>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568F87B8-B0E6-4367-A8B1-ABDB2F0971E2}"/>
                </a:ext>
              </a:extLst>
            </p:cNvPr>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1F3204-F0C1-46EA-A1EA-4CE5DC4D26DA}"/>
                </a:ext>
              </a:extLst>
            </p:cNvPr>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BF3BC0-2AD3-4CEA-A43E-BB4366D7D241}"/>
                </a:ext>
              </a:extLst>
            </p:cNvPr>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688400B-072D-42B7-B59B-1200492C6822}"/>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FFEF37B-3713-4521-9D45-F3B99A4D5F84}"/>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495BAC26-CCF7-46E4-AC47-623AD989C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a:extLst>
              <a:ext uri="{FF2B5EF4-FFF2-40B4-BE49-F238E27FC236}">
                <a16:creationId xmlns:a16="http://schemas.microsoft.com/office/drawing/2014/main" id="{95328452-F224-4A11-8433-6A770DA66918}"/>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a:extLst>
              <a:ext uri="{FF2B5EF4-FFF2-40B4-BE49-F238E27FC236}">
                <a16:creationId xmlns:a16="http://schemas.microsoft.com/office/drawing/2014/main" id="{63F4D5EB-EB1A-4158-9B9F-AFA9B13CC217}"/>
              </a:ext>
            </a:extLst>
          </p:cNvPr>
          <p:cNvSpPr>
            <a:spLocks noGrp="1"/>
          </p:cNvSpPr>
          <p:nvPr>
            <p:ph idx="1"/>
          </p:nvPr>
        </p:nvSpPr>
        <p:spPr>
          <a:xfrm>
            <a:off x="3933144" y="1557934"/>
            <a:ext cx="5210855" cy="5034843"/>
          </a:xfrm>
        </p:spPr>
        <p:txBody>
          <a:bodyPr/>
          <a:lstStyle/>
          <a:p>
            <a:pPr>
              <a:lnSpc>
                <a:spcPct val="140000"/>
              </a:lnSpc>
            </a:pPr>
            <a:r>
              <a:rPr lang="zh-CN" altLang="en-US" sz="2000" dirty="0"/>
              <a:t>根节点</a:t>
            </a:r>
            <a:r>
              <a:rPr lang="en-US" altLang="zh-CN" sz="2000" dirty="0"/>
              <a:t>(Root Switch)</a:t>
            </a:r>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最小的节点作为根节点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p>
          <a:p>
            <a:pPr lvl="1">
              <a:lnSpc>
                <a:spcPct val="140000"/>
              </a:lnSpc>
            </a:pPr>
            <a:r>
              <a:rPr lang="zh-CN" altLang="en-US" sz="1600" dirty="0"/>
              <a:t>每个网段</a:t>
            </a:r>
            <a:r>
              <a:rPr lang="en-US" altLang="zh-CN" sz="1600" dirty="0"/>
              <a:t>(segment</a:t>
            </a:r>
            <a:r>
              <a:rPr lang="zh-CN" altLang="en-US" sz="1600" dirty="0"/>
              <a:t>，一跳可达，本实验中等同于链路</a:t>
            </a:r>
            <a:r>
              <a:rPr lang="en-US" altLang="zh-CN" sz="1600" dirty="0"/>
              <a:t>)</a:t>
            </a:r>
            <a:r>
              <a:rPr lang="zh-CN" altLang="en-US" sz="1600" dirty="0"/>
              <a:t>有且只有一个指定端口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中到根节点开销最小的端口</a:t>
            </a:r>
            <a:r>
              <a:rPr lang="zh-CN" altLang="en-US" sz="1600" dirty="0"/>
              <a:t>，用于在网段内发送</a:t>
            </a:r>
            <a:r>
              <a:rPr lang="en-US" altLang="zh-CN" sz="1600" dirty="0"/>
              <a:t>Config</a:t>
            </a:r>
            <a:r>
              <a:rPr lang="zh-CN" altLang="en-US" sz="1600" dirty="0"/>
              <a:t>消息</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p>
          <a:p>
            <a:pPr lvl="1">
              <a:lnSpc>
                <a:spcPct val="140000"/>
              </a:lnSpc>
            </a:pPr>
            <a:r>
              <a:rPr lang="zh-CN" altLang="en-US" sz="1600" dirty="0"/>
              <a:t>剩余的端口为其他端口，不参与构建生成树拓扑</a:t>
            </a:r>
            <a:endParaRPr lang="en-US" altLang="zh-CN" sz="1600" dirty="0"/>
          </a:p>
          <a:p>
            <a:pPr>
              <a:lnSpc>
                <a:spcPct val="140000"/>
              </a:lnSpc>
            </a:pPr>
            <a:endParaRPr lang="zh-CN" altLang="en-US" sz="2000" dirty="0"/>
          </a:p>
        </p:txBody>
      </p:sp>
      <p:sp>
        <p:nvSpPr>
          <p:cNvPr id="30" name="矩形 29">
            <a:extLst>
              <a:ext uri="{FF2B5EF4-FFF2-40B4-BE49-F238E27FC236}">
                <a16:creationId xmlns:a16="http://schemas.microsoft.com/office/drawing/2014/main" id="{FDF7B851-D0AD-4811-A123-526B687E0FB0}"/>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a:extLst>
              <a:ext uri="{FF2B5EF4-FFF2-40B4-BE49-F238E27FC236}">
                <a16:creationId xmlns:a16="http://schemas.microsoft.com/office/drawing/2014/main" id="{CE6810D3-F99C-4316-980A-A2BEF74F2A08}"/>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a:extLst>
              <a:ext uri="{FF2B5EF4-FFF2-40B4-BE49-F238E27FC236}">
                <a16:creationId xmlns:a16="http://schemas.microsoft.com/office/drawing/2014/main" id="{89D3A06E-4456-4BDD-9985-6BE378BECAD6}"/>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a:extLst>
              <a:ext uri="{FF2B5EF4-FFF2-40B4-BE49-F238E27FC236}">
                <a16:creationId xmlns:a16="http://schemas.microsoft.com/office/drawing/2014/main" id="{C5A061A8-35FD-47EE-815D-DF6A0BA8F5E1}"/>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a:extLst>
              <a:ext uri="{FF2B5EF4-FFF2-40B4-BE49-F238E27FC236}">
                <a16:creationId xmlns:a16="http://schemas.microsoft.com/office/drawing/2014/main" id="{DCEF2BF7-3DC1-4DD2-BADD-C401AFAA3390}"/>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a:extLst>
              <a:ext uri="{FF2B5EF4-FFF2-40B4-BE49-F238E27FC236}">
                <a16:creationId xmlns:a16="http://schemas.microsoft.com/office/drawing/2014/main" id="{616D9D58-E601-4AC2-9DDD-87F6D961B513}"/>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a:extLst>
              <a:ext uri="{FF2B5EF4-FFF2-40B4-BE49-F238E27FC236}">
                <a16:creationId xmlns:a16="http://schemas.microsoft.com/office/drawing/2014/main" id="{14A1947B-6963-415F-92F1-4E52D31C7B3A}"/>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a:extLst>
              <a:ext uri="{FF2B5EF4-FFF2-40B4-BE49-F238E27FC236}">
                <a16:creationId xmlns:a16="http://schemas.microsoft.com/office/drawing/2014/main" id="{D2A9574D-4426-40A5-83EA-4E7A1FE503FB}"/>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extLst>
      <p:ext uri="{BB962C8B-B14F-4D97-AF65-F5344CB8AC3E}">
        <p14:creationId xmlns:p14="http://schemas.microsoft.com/office/powerpoint/2010/main" val="26184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F331F-D1FC-46F8-82AD-581DEC4A8438}"/>
              </a:ext>
            </a:extLst>
          </p:cNvPr>
          <p:cNvSpPr>
            <a:spLocks noGrp="1"/>
          </p:cNvSpPr>
          <p:nvPr>
            <p:ph type="title"/>
          </p:nvPr>
        </p:nvSpPr>
        <p:spPr/>
        <p:txBody>
          <a:bodyPr/>
          <a:lstStyle/>
          <a:p>
            <a:r>
              <a:rPr lang="zh-CN" altLang="en-US" dirty="0"/>
              <a:t>几种端口类型的区分</a:t>
            </a:r>
          </a:p>
        </p:txBody>
      </p:sp>
      <p:sp>
        <p:nvSpPr>
          <p:cNvPr id="4" name="灯片编号占位符 3">
            <a:extLst>
              <a:ext uri="{FF2B5EF4-FFF2-40B4-BE49-F238E27FC236}">
                <a16:creationId xmlns:a16="http://schemas.microsoft.com/office/drawing/2014/main" id="{86EEC0FF-3617-48CA-8DB7-7D7BA23D4887}"/>
              </a:ext>
            </a:extLst>
          </p:cNvPr>
          <p:cNvSpPr>
            <a:spLocks noGrp="1"/>
          </p:cNvSpPr>
          <p:nvPr>
            <p:ph type="sldNum" sz="quarter" idx="11"/>
          </p:nvPr>
        </p:nvSpPr>
        <p:spPr/>
        <p:txBody>
          <a:bodyPr/>
          <a:lstStyle/>
          <a:p>
            <a:fld id="{C2EED88A-182A-4877-BD12-0DE2FB9B90B1}" type="slidenum">
              <a:rPr lang="zh-CN" altLang="en-US" smtClean="0"/>
              <a:t>12</a:t>
            </a:fld>
            <a:endParaRPr lang="zh-CN" altLang="en-US"/>
          </a:p>
        </p:txBody>
      </p:sp>
      <p:graphicFrame>
        <p:nvGraphicFramePr>
          <p:cNvPr id="5" name="表格 5">
            <a:extLst>
              <a:ext uri="{FF2B5EF4-FFF2-40B4-BE49-F238E27FC236}">
                <a16:creationId xmlns:a16="http://schemas.microsoft.com/office/drawing/2014/main" id="{D0A9598C-5926-4EFA-AAC5-D3D145E8677F}"/>
              </a:ext>
            </a:extLst>
          </p:cNvPr>
          <p:cNvGraphicFramePr>
            <a:graphicFrameLocks noGrp="1"/>
          </p:cNvGraphicFramePr>
          <p:nvPr>
            <p:extLst>
              <p:ext uri="{D42A27DB-BD31-4B8C-83A1-F6EECF244321}">
                <p14:modId xmlns:p14="http://schemas.microsoft.com/office/powerpoint/2010/main" val="3194143401"/>
              </p:ext>
            </p:extLst>
          </p:nvPr>
        </p:nvGraphicFramePr>
        <p:xfrm>
          <a:off x="251520" y="2492896"/>
          <a:ext cx="8349529" cy="2736306"/>
        </p:xfrm>
        <a:graphic>
          <a:graphicData uri="http://schemas.openxmlformats.org/drawingml/2006/table">
            <a:tbl>
              <a:tblPr bandRow="1">
                <a:tableStyleId>{5C22544A-7EE6-4342-B048-85BDC9FD1C3A}</a:tableStyleId>
              </a:tblPr>
              <a:tblGrid>
                <a:gridCol w="2808312">
                  <a:extLst>
                    <a:ext uri="{9D8B030D-6E8A-4147-A177-3AD203B41FA5}">
                      <a16:colId xmlns:a16="http://schemas.microsoft.com/office/drawing/2014/main" val="3762323529"/>
                    </a:ext>
                  </a:extLst>
                </a:gridCol>
                <a:gridCol w="2304256">
                  <a:extLst>
                    <a:ext uri="{9D8B030D-6E8A-4147-A177-3AD203B41FA5}">
                      <a16:colId xmlns:a16="http://schemas.microsoft.com/office/drawing/2014/main" val="990198135"/>
                    </a:ext>
                  </a:extLst>
                </a:gridCol>
                <a:gridCol w="3236961">
                  <a:extLst>
                    <a:ext uri="{9D8B030D-6E8A-4147-A177-3AD203B41FA5}">
                      <a16:colId xmlns:a16="http://schemas.microsoft.com/office/drawing/2014/main" val="654501373"/>
                    </a:ext>
                  </a:extLst>
                </a:gridCol>
              </a:tblGrid>
              <a:tr h="912102">
                <a:tc>
                  <a:txBody>
                    <a:bodyPr/>
                    <a:lstStyle/>
                    <a:p>
                      <a:pPr algn="l"/>
                      <a:endParaRPr lang="zh-CN" alt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dirty="0"/>
                        <a:t>非根节点的优先级最高端口</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2000" dirty="0"/>
                        <a:t>根节点的所有端口 </a:t>
                      </a:r>
                      <a:r>
                        <a:rPr lang="en-US" altLang="zh-CN" sz="2000" dirty="0"/>
                        <a:t>or </a:t>
                      </a:r>
                      <a:r>
                        <a:rPr lang="zh-CN" altLang="en-US" sz="2000" dirty="0"/>
                        <a:t>非根节点优先级并非最高的端口</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81084904"/>
                  </a:ext>
                </a:extLst>
              </a:tr>
              <a:tr h="912102">
                <a:tc>
                  <a:txBody>
                    <a:bodyPr/>
                    <a:lstStyle/>
                    <a:p>
                      <a:pPr algn="l"/>
                      <a:r>
                        <a:rPr lang="zh-CN" altLang="en-US" sz="2000" dirty="0"/>
                        <a:t>网段内优先级最高</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altLang="zh-CN" sz="2000" dirty="0">
                          <a:latin typeface="等线" panose="02010600030101010101" pitchFamily="2" charset="-122"/>
                          <a:ea typeface="等线" panose="02010600030101010101" pitchFamily="2" charset="-122"/>
                        </a:rPr>
                        <a:t>Ⅹ</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dirty="0"/>
                        <a:t>指定端口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3260857"/>
                  </a:ext>
                </a:extLst>
              </a:tr>
              <a:tr h="912102">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000" dirty="0"/>
                        <a:t>网段内优先级并非最高</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zh-CN" altLang="en-US" sz="2000" dirty="0"/>
                        <a:t>根端口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dirty="0"/>
                        <a:t>其他端口    </a:t>
                      </a:r>
                      <a:r>
                        <a:rPr lang="en-US" altLang="zh-CN" sz="2000" dirty="0"/>
                        <a:t>(</a:t>
                      </a:r>
                      <a:r>
                        <a:rPr lang="zh-CN" altLang="en-US" sz="2000" dirty="0"/>
                        <a:t>非根节点</a:t>
                      </a:r>
                      <a:r>
                        <a:rPr lang="en-US" altLang="zh-CN" sz="2000" dirty="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3742713"/>
                  </a:ext>
                </a:extLst>
              </a:tr>
            </a:tbl>
          </a:graphicData>
        </a:graphic>
      </p:graphicFrame>
    </p:spTree>
    <p:extLst>
      <p:ext uri="{BB962C8B-B14F-4D97-AF65-F5344CB8AC3E}">
        <p14:creationId xmlns:p14="http://schemas.microsoft.com/office/powerpoint/2010/main" val="41200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548C3-74D4-42FD-8F04-BD13C493D257}"/>
              </a:ext>
            </a:extLst>
          </p:cNvPr>
          <p:cNvSpPr>
            <a:spLocks noGrp="1"/>
          </p:cNvSpPr>
          <p:nvPr>
            <p:ph type="title"/>
          </p:nvPr>
        </p:nvSpPr>
        <p:spPr/>
        <p:txBody>
          <a:bodyPr/>
          <a:lstStyle/>
          <a:p>
            <a:r>
              <a:rPr lang="zh-CN" altLang="en-US" dirty="0"/>
              <a:t>生成树机制数据结构 </a:t>
            </a:r>
            <a:r>
              <a:rPr lang="en-US" altLang="zh-CN" dirty="0"/>
              <a:t>(1)</a:t>
            </a:r>
            <a:endParaRPr lang="zh-CN" altLang="en-US" dirty="0"/>
          </a:p>
        </p:txBody>
      </p:sp>
      <p:sp>
        <p:nvSpPr>
          <p:cNvPr id="3" name="内容占位符 2">
            <a:extLst>
              <a:ext uri="{FF2B5EF4-FFF2-40B4-BE49-F238E27FC236}">
                <a16:creationId xmlns:a16="http://schemas.microsoft.com/office/drawing/2014/main" id="{64C52A67-5AC6-453E-9475-B775997CCAEE}"/>
              </a:ext>
            </a:extLst>
          </p:cNvPr>
          <p:cNvSpPr>
            <a:spLocks noGrp="1"/>
          </p:cNvSpPr>
          <p:nvPr>
            <p:ph idx="1"/>
          </p:nvPr>
        </p:nvSpPr>
        <p:spPr/>
        <p:txBody>
          <a:bodyPr/>
          <a:lstStyle/>
          <a:p>
            <a:r>
              <a:rPr lang="zh-CN" altLang="en-US" dirty="0">
                <a:solidFill>
                  <a:srgbClr val="FF0000"/>
                </a:solidFill>
              </a:rPr>
              <a:t>每个端口</a:t>
            </a:r>
            <a:r>
              <a:rPr lang="zh-CN" altLang="en-US" dirty="0"/>
              <a:t>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p>
          <a:p>
            <a:pPr lvl="1"/>
            <a:r>
              <a:rPr lang="zh-CN" altLang="en-US" dirty="0"/>
              <a:t>本实验中所有链路的通过开销均为</a:t>
            </a:r>
            <a:r>
              <a:rPr lang="en-US" altLang="zh-CN" dirty="0"/>
              <a:t>1</a:t>
            </a:r>
          </a:p>
          <a:p>
            <a:r>
              <a:rPr lang="zh-CN" altLang="en-US" dirty="0">
                <a:solidFill>
                  <a:srgbClr val="FF0000"/>
                </a:solidFill>
              </a:rPr>
              <a:t>每个端口</a:t>
            </a:r>
            <a:r>
              <a:rPr lang="zh-CN" altLang="en-US" dirty="0"/>
              <a:t>记录</a:t>
            </a:r>
            <a:r>
              <a:rPr lang="zh-CN" altLang="en-US" dirty="0">
                <a:solidFill>
                  <a:srgbClr val="FF0000"/>
                </a:solidFill>
              </a:rPr>
              <a:t>本网段</a:t>
            </a:r>
            <a:r>
              <a:rPr lang="zh-CN" altLang="en-US" dirty="0"/>
              <a:t>到根节点最小开销路径的配置</a:t>
            </a:r>
            <a:r>
              <a:rPr lang="en-US" altLang="zh-CN" dirty="0"/>
              <a:t>(Config)</a:t>
            </a: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2"/>
            <a:r>
              <a:rPr lang="zh-CN" altLang="en-US" dirty="0"/>
              <a:t>是本节点还是本网段中其他节点</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pPr lvl="2"/>
            <a:r>
              <a:rPr lang="zh-CN" altLang="en-US" dirty="0"/>
              <a:t>是本端口还是本网段中其他端口</a:t>
            </a:r>
            <a:endParaRPr lang="en-US" altLang="zh-CN" dirty="0"/>
          </a:p>
          <a:p>
            <a:pPr lvl="2"/>
            <a:endParaRPr lang="en-US" altLang="zh-CN" dirty="0"/>
          </a:p>
          <a:p>
            <a:pPr lvl="1"/>
            <a:r>
              <a:rPr lang="zh-CN" altLang="en-US" dirty="0"/>
              <a:t>生成树机制收敛后，每个网段内所有端口存储的配置都相同</a:t>
            </a:r>
          </a:p>
        </p:txBody>
      </p:sp>
      <p:sp>
        <p:nvSpPr>
          <p:cNvPr id="4" name="灯片编号占位符 3">
            <a:extLst>
              <a:ext uri="{FF2B5EF4-FFF2-40B4-BE49-F238E27FC236}">
                <a16:creationId xmlns:a16="http://schemas.microsoft.com/office/drawing/2014/main" id="{C1C186BC-FBA6-4187-A124-1EE10A46F145}"/>
              </a:ext>
            </a:extLst>
          </p:cNvPr>
          <p:cNvSpPr>
            <a:spLocks noGrp="1"/>
          </p:cNvSpPr>
          <p:nvPr>
            <p:ph type="sldNum" sz="quarter" idx="11"/>
          </p:nvPr>
        </p:nvSpPr>
        <p:spPr/>
        <p:txBody>
          <a:bodyPr/>
          <a:lstStyle/>
          <a:p>
            <a:fld id="{C2EED88A-182A-4877-BD12-0DE2FB9B90B1}" type="slidenum">
              <a:rPr lang="zh-CN" altLang="en-US" smtClean="0"/>
              <a:t>13</a:t>
            </a:fld>
            <a:endParaRPr lang="zh-CN" altLang="en-US"/>
          </a:p>
        </p:txBody>
      </p:sp>
    </p:spTree>
    <p:extLst>
      <p:ext uri="{BB962C8B-B14F-4D97-AF65-F5344CB8AC3E}">
        <p14:creationId xmlns:p14="http://schemas.microsoft.com/office/powerpoint/2010/main" val="46637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74DD9-C66D-4BFF-94F7-2641430E2644}"/>
              </a:ext>
            </a:extLst>
          </p:cNvPr>
          <p:cNvSpPr>
            <a:spLocks noGrp="1"/>
          </p:cNvSpPr>
          <p:nvPr>
            <p:ph type="title"/>
          </p:nvPr>
        </p:nvSpPr>
        <p:spPr/>
        <p:txBody>
          <a:bodyPr/>
          <a:lstStyle/>
          <a:p>
            <a:r>
              <a:rPr lang="zh-CN" altLang="en-US" dirty="0"/>
              <a:t>生成树机制数据结构 </a:t>
            </a:r>
            <a:r>
              <a:rPr lang="en-US" altLang="zh-CN" dirty="0"/>
              <a:t>(2)</a:t>
            </a:r>
            <a:endParaRPr lang="zh-CN" altLang="en-US" dirty="0"/>
          </a:p>
        </p:txBody>
      </p:sp>
      <p:sp>
        <p:nvSpPr>
          <p:cNvPr id="3" name="内容占位符 2">
            <a:extLst>
              <a:ext uri="{FF2B5EF4-FFF2-40B4-BE49-F238E27FC236}">
                <a16:creationId xmlns:a16="http://schemas.microsoft.com/office/drawing/2014/main" id="{063EBCBF-C982-4AF7-A23C-AB5FD1B120E4}"/>
              </a:ext>
            </a:extLst>
          </p:cNvPr>
          <p:cNvSpPr>
            <a:spLocks noGrp="1"/>
          </p:cNvSpPr>
          <p:nvPr>
            <p:ph idx="1"/>
          </p:nvPr>
        </p:nvSpPr>
        <p:spPr/>
        <p:txBody>
          <a:bodyPr/>
          <a:lstStyle/>
          <a:p>
            <a:r>
              <a:rPr lang="zh-CN" altLang="en-US" dirty="0">
                <a:solidFill>
                  <a:srgbClr val="FF0000"/>
                </a:solidFill>
              </a:rPr>
              <a:t>每个节点</a:t>
            </a:r>
            <a:r>
              <a:rPr lang="zh-CN" altLang="en-US" dirty="0"/>
              <a:t>记录本节点到根节点开销最小的路径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pPr lvl="1"/>
            <a:endParaRPr lang="en-US" altLang="zh-CN" dirty="0"/>
          </a:p>
          <a:p>
            <a:pPr lvl="1"/>
            <a:r>
              <a:rPr lang="zh-CN" altLang="en-US" dirty="0"/>
              <a:t>生成树机制收敛后，所有节点认为的根节点都相同</a:t>
            </a:r>
            <a:endParaRPr lang="en-US" altLang="zh-CN" dirty="0"/>
          </a:p>
          <a:p>
            <a:endParaRPr lang="en-US" altLang="zh-CN" dirty="0"/>
          </a:p>
          <a:p>
            <a:r>
              <a:rPr lang="zh-CN" altLang="en-US" dirty="0"/>
              <a:t>节点到根节点的路径开销等于根端口所在网段到根节点的路径开销与根端口所在网段的通过开销之和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a:extLst>
              <a:ext uri="{FF2B5EF4-FFF2-40B4-BE49-F238E27FC236}">
                <a16:creationId xmlns:a16="http://schemas.microsoft.com/office/drawing/2014/main" id="{396E59D8-6E22-4C7E-89CF-F4FCD26FAC96}"/>
              </a:ext>
            </a:extLst>
          </p:cNvPr>
          <p:cNvSpPr>
            <a:spLocks noGrp="1"/>
          </p:cNvSpPr>
          <p:nvPr>
            <p:ph type="sldNum" sz="quarter" idx="11"/>
          </p:nvPr>
        </p:nvSpPr>
        <p:spPr/>
        <p:txBody>
          <a:bodyPr/>
          <a:lstStyle/>
          <a:p>
            <a:fld id="{C2EED88A-182A-4877-BD12-0DE2FB9B90B1}" type="slidenum">
              <a:rPr lang="zh-CN" altLang="en-US" smtClean="0"/>
              <a:t>14</a:t>
            </a:fld>
            <a:endParaRPr lang="zh-CN" altLang="en-US"/>
          </a:p>
        </p:txBody>
      </p:sp>
    </p:spTree>
    <p:extLst>
      <p:ext uri="{BB962C8B-B14F-4D97-AF65-F5344CB8AC3E}">
        <p14:creationId xmlns:p14="http://schemas.microsoft.com/office/powerpoint/2010/main" val="244743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2C9-0190-44C9-8526-C7BCFE5157A4}"/>
              </a:ext>
            </a:extLst>
          </p:cNvPr>
          <p:cNvSpPr>
            <a:spLocks noGrp="1"/>
          </p:cNvSpPr>
          <p:nvPr>
            <p:ph type="title"/>
          </p:nvPr>
        </p:nvSpPr>
        <p:spPr/>
        <p:txBody>
          <a:bodyPr/>
          <a:lstStyle/>
          <a:p>
            <a:r>
              <a:rPr lang="zh-CN" altLang="en-US" dirty="0"/>
              <a:t>生成树机制运行 </a:t>
            </a:r>
            <a:r>
              <a:rPr lang="en-US" altLang="zh-CN" dirty="0"/>
              <a:t>– </a:t>
            </a:r>
            <a:r>
              <a:rPr lang="zh-CN" altLang="en-US" dirty="0"/>
              <a:t>初始化</a:t>
            </a:r>
          </a:p>
        </p:txBody>
      </p:sp>
      <p:sp>
        <p:nvSpPr>
          <p:cNvPr id="3" name="内容占位符 2">
            <a:extLst>
              <a:ext uri="{FF2B5EF4-FFF2-40B4-BE49-F238E27FC236}">
                <a16:creationId xmlns:a16="http://schemas.microsoft.com/office/drawing/2014/main" id="{03BF5AE1-0623-41C4-9D3A-1156AB32ABFC}"/>
              </a:ext>
            </a:extLst>
          </p:cNvPr>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将每个端口设置为指定端口，即端口所在网段应该通过本节点连接到根节点</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04C073D-F3FF-429A-A9BC-F60FCE6D1A6E}"/>
              </a:ext>
            </a:extLst>
          </p:cNvPr>
          <p:cNvSpPr>
            <a:spLocks noGrp="1"/>
          </p:cNvSpPr>
          <p:nvPr>
            <p:ph type="sldNum" sz="quarter" idx="11"/>
          </p:nvPr>
        </p:nvSpPr>
        <p:spPr/>
        <p:txBody>
          <a:bodyPr/>
          <a:lstStyle/>
          <a:p>
            <a:fld id="{C2EED88A-182A-4877-BD12-0DE2FB9B90B1}" type="slidenum">
              <a:rPr lang="zh-CN" altLang="en-US" smtClean="0"/>
              <a:t>15</a:t>
            </a:fld>
            <a:endParaRPr lang="zh-CN" altLang="en-US"/>
          </a:p>
        </p:txBody>
      </p:sp>
    </p:spTree>
    <p:extLst>
      <p:ext uri="{BB962C8B-B14F-4D97-AF65-F5344CB8AC3E}">
        <p14:creationId xmlns:p14="http://schemas.microsoft.com/office/powerpoint/2010/main" val="46799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4202-3EF6-4B76-B1E1-EEF207822A35}"/>
              </a:ext>
            </a:extLst>
          </p:cNvPr>
          <p:cNvSpPr>
            <a:spLocks noGrp="1"/>
          </p:cNvSpPr>
          <p:nvPr>
            <p:ph type="title"/>
          </p:nvPr>
        </p:nvSpPr>
        <p:spPr>
          <a:xfrm>
            <a:off x="169168" y="457200"/>
            <a:ext cx="8867328" cy="811560"/>
          </a:xfrm>
        </p:spPr>
        <p:txBody>
          <a:bodyPr/>
          <a:lstStyle/>
          <a:p>
            <a:r>
              <a:rPr lang="zh-CN" altLang="en-US" dirty="0"/>
              <a:t>生成树机制运行 </a:t>
            </a:r>
            <a:r>
              <a:rPr lang="en-US" altLang="zh-CN" dirty="0"/>
              <a:t>– </a:t>
            </a:r>
            <a:r>
              <a:rPr lang="zh-CN" altLang="en-US" dirty="0"/>
              <a:t>节点主动发送</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E7BBD4E8-1501-43FC-940F-D70EF01AC1FE}"/>
              </a:ext>
            </a:extLst>
          </p:cNvPr>
          <p:cNvSpPr>
            <a:spLocks noGrp="1"/>
          </p:cNvSpPr>
          <p:nvPr>
            <p:ph idx="1"/>
          </p:nvPr>
        </p:nvSpPr>
        <p:spPr/>
        <p:txBody>
          <a:bodyPr/>
          <a:lstStyle/>
          <a:p>
            <a:r>
              <a:rPr lang="zh-CN" altLang="en-US" dirty="0"/>
              <a:t>当节点认为自己是根节点时，</a:t>
            </a:r>
            <a:r>
              <a:rPr lang="zh-CN" altLang="en-US" dirty="0">
                <a:solidFill>
                  <a:srgbClr val="FF0000"/>
                </a:solidFill>
              </a:rPr>
              <a:t>主动发送</a:t>
            </a:r>
            <a:r>
              <a:rPr lang="en-US" altLang="zh-CN" dirty="0">
                <a:solidFill>
                  <a:srgbClr val="FF0000"/>
                </a:solidFill>
              </a:rPr>
              <a:t>Config</a:t>
            </a:r>
            <a:r>
              <a:rPr lang="zh-CN" altLang="en-US" dirty="0">
                <a:solidFill>
                  <a:srgbClr val="FF0000"/>
                </a:solidFill>
              </a:rPr>
              <a:t>消息</a:t>
            </a:r>
            <a:endParaRPr lang="en-US" altLang="zh-CN" dirty="0">
              <a:solidFill>
                <a:srgbClr val="FF0000"/>
              </a:solidFill>
            </a:endParaRP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周期发送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C1262FE-AB6D-4B21-9EFD-B924740188BD}"/>
              </a:ext>
            </a:extLst>
          </p:cNvPr>
          <p:cNvSpPr>
            <a:spLocks noGrp="1"/>
          </p:cNvSpPr>
          <p:nvPr>
            <p:ph type="sldNum" sz="quarter" idx="11"/>
          </p:nvPr>
        </p:nvSpPr>
        <p:spPr/>
        <p:txBody>
          <a:bodyPr/>
          <a:lstStyle/>
          <a:p>
            <a:fld id="{C2EED88A-182A-4877-BD12-0DE2FB9B90B1}" type="slidenum">
              <a:rPr lang="zh-CN" altLang="en-US" smtClean="0"/>
              <a:t>16</a:t>
            </a:fld>
            <a:endParaRPr lang="zh-CN" altLang="en-US"/>
          </a:p>
        </p:txBody>
      </p:sp>
      <p:grpSp>
        <p:nvGrpSpPr>
          <p:cNvPr id="5" name="组合 4">
            <a:extLst>
              <a:ext uri="{FF2B5EF4-FFF2-40B4-BE49-F238E27FC236}">
                <a16:creationId xmlns:a16="http://schemas.microsoft.com/office/drawing/2014/main" id="{E476A3AB-D5CD-4277-B891-2129EFCA5B3B}"/>
              </a:ext>
            </a:extLst>
          </p:cNvPr>
          <p:cNvGrpSpPr/>
          <p:nvPr/>
        </p:nvGrpSpPr>
        <p:grpSpPr>
          <a:xfrm>
            <a:off x="2987824" y="2924944"/>
            <a:ext cx="3508700" cy="1631690"/>
            <a:chOff x="432097" y="2371708"/>
            <a:chExt cx="3508700" cy="1631690"/>
          </a:xfrm>
        </p:grpSpPr>
        <p:sp>
          <p:nvSpPr>
            <p:cNvPr id="7" name="椭圆 6">
              <a:extLst>
                <a:ext uri="{FF2B5EF4-FFF2-40B4-BE49-F238E27FC236}">
                  <a16:creationId xmlns:a16="http://schemas.microsoft.com/office/drawing/2014/main" id="{FE16026A-8D59-474E-875E-0F97B4162874}"/>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a:extLst>
                <a:ext uri="{FF2B5EF4-FFF2-40B4-BE49-F238E27FC236}">
                  <a16:creationId xmlns:a16="http://schemas.microsoft.com/office/drawing/2014/main" id="{7226179D-892E-4891-A23A-3539C31B97C8}"/>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a:extLst>
                <a:ext uri="{FF2B5EF4-FFF2-40B4-BE49-F238E27FC236}">
                  <a16:creationId xmlns:a16="http://schemas.microsoft.com/office/drawing/2014/main" id="{B8CADC68-42C8-428A-8008-22BF145DB9A1}"/>
                </a:ext>
              </a:extLst>
            </p:cNvPr>
            <p:cNvCxnSpPr>
              <a:cxnSpLocks/>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3912EC8-26FB-4E7F-9258-54DD400F2F31}"/>
                </a:ext>
              </a:extLst>
            </p:cNvPr>
            <p:cNvCxnSpPr>
              <a:cxnSpLocks/>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8253935-7EAD-4147-A28A-EBED0FC45769}"/>
                </a:ext>
              </a:extLst>
            </p:cNvPr>
            <p:cNvCxnSpPr>
              <a:cxnSpLocks/>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6680A0C5-C02D-44B2-8CCF-F495CF5138C4}"/>
              </a:ext>
            </a:extLst>
          </p:cNvPr>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6FA3CEB3-4C45-47EE-9EBC-21C30E0A7117}"/>
              </a:ext>
            </a:extLst>
          </p:cNvPr>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a:extLst>
              <a:ext uri="{FF2B5EF4-FFF2-40B4-BE49-F238E27FC236}">
                <a16:creationId xmlns:a16="http://schemas.microsoft.com/office/drawing/2014/main" id="{1B910F31-B573-4091-98EE-093300F2D8BD}"/>
              </a:ext>
            </a:extLst>
          </p:cNvPr>
          <p:cNvCxnSpPr>
            <a:cxnSpLocks/>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0CBB9E4-50A2-4CA2-AF03-ECCB670856C8}"/>
              </a:ext>
            </a:extLst>
          </p:cNvPr>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a:extLst>
              <a:ext uri="{FF2B5EF4-FFF2-40B4-BE49-F238E27FC236}">
                <a16:creationId xmlns:a16="http://schemas.microsoft.com/office/drawing/2014/main" id="{87D868CE-C6AA-40DD-95D5-AAD5C2F76293}"/>
              </a:ext>
            </a:extLst>
          </p:cNvPr>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a:extLst>
              <a:ext uri="{FF2B5EF4-FFF2-40B4-BE49-F238E27FC236}">
                <a16:creationId xmlns:a16="http://schemas.microsoft.com/office/drawing/2014/main" id="{A5912FD7-8636-4D20-8E4E-CFE26E62E718}"/>
              </a:ext>
            </a:extLst>
          </p:cNvPr>
          <p:cNvCxnSpPr>
            <a:cxnSpLocks/>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17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4859C-312F-45A3-9FB5-C6110F129B62}"/>
              </a:ext>
            </a:extLst>
          </p:cNvPr>
          <p:cNvSpPr>
            <a:spLocks noGrp="1"/>
          </p:cNvSpPr>
          <p:nvPr>
            <p:ph type="title"/>
          </p:nvPr>
        </p:nvSpPr>
        <p:spPr/>
        <p:txBody>
          <a:bodyPr/>
          <a:lstStyle/>
          <a:p>
            <a:r>
              <a:rPr lang="zh-CN" altLang="en-US" dirty="0"/>
              <a:t>生成树机制运行 </a:t>
            </a:r>
            <a:r>
              <a:rPr lang="en-US" altLang="zh-CN" dirty="0"/>
              <a:t>– </a:t>
            </a:r>
            <a:r>
              <a:rPr lang="zh-CN" altLang="en-US" dirty="0"/>
              <a:t>处理</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50DAEFDD-ED87-4010-B786-2059AD443F12}"/>
              </a:ext>
            </a:extLst>
          </p:cNvPr>
          <p:cNvSpPr>
            <a:spLocks noGrp="1"/>
          </p:cNvSpPr>
          <p:nvPr>
            <p:ph idx="1"/>
          </p:nvPr>
        </p:nvSpPr>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(①)</a:t>
            </a:r>
          </a:p>
          <a:p>
            <a:r>
              <a:rPr lang="zh-CN" altLang="en-US" dirty="0"/>
              <a:t>如果收到的</a:t>
            </a:r>
            <a:r>
              <a:rPr lang="en-US" altLang="zh-CN" dirty="0"/>
              <a:t>Config</a:t>
            </a:r>
            <a:r>
              <a:rPr lang="zh-CN" altLang="en-US" dirty="0"/>
              <a:t>优先级高，说明该网段应该通过对方端口连接根节点</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(②)</a:t>
            </a:r>
            <a:r>
              <a:rPr lang="zh-CN" altLang="en-US" dirty="0">
                <a:solidFill>
                  <a:srgbClr val="FF0000"/>
                </a:solidFill>
              </a:rPr>
              <a:t>，更新剩余端口的</a:t>
            </a:r>
            <a:r>
              <a:rPr lang="en-US" altLang="zh-CN" dirty="0">
                <a:solidFill>
                  <a:srgbClr val="FF0000"/>
                </a:solidFill>
              </a:rPr>
              <a:t>Config(</a:t>
            </a:r>
            <a:r>
              <a:rPr lang="zh-CN" altLang="en-US" dirty="0">
                <a:solidFill>
                  <a:srgbClr val="FF0000"/>
                </a:solidFill>
              </a:rPr>
              <a:t>③</a:t>
            </a:r>
            <a:r>
              <a:rPr lang="en-US" altLang="zh-CN" dirty="0">
                <a:solidFill>
                  <a:srgbClr val="FF0000"/>
                </a:solidFill>
              </a:rPr>
              <a:t>)</a:t>
            </a: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endParaRPr lang="en-US" altLang="zh-CN" dirty="0"/>
          </a:p>
          <a:p>
            <a:r>
              <a:rPr lang="zh-CN" altLang="en-US" dirty="0"/>
              <a:t>否则，说明该网段应该通过本端口连接根节点</a:t>
            </a:r>
            <a:endParaRPr lang="en-US" altLang="zh-CN" dirty="0"/>
          </a:p>
          <a:p>
            <a:pPr lvl="1"/>
            <a:r>
              <a:rPr lang="zh-CN" altLang="en-US" dirty="0"/>
              <a:t>该端口是指定端口，发送</a:t>
            </a:r>
            <a:r>
              <a:rPr lang="en-US" altLang="zh-CN" dirty="0"/>
              <a:t>Config</a:t>
            </a:r>
            <a:r>
              <a:rPr lang="zh-CN" altLang="en-US" dirty="0"/>
              <a:t>消息</a:t>
            </a:r>
            <a:endParaRPr lang="en-US" altLang="zh-CN" dirty="0"/>
          </a:p>
          <a:p>
            <a:pPr lvl="2"/>
            <a:endParaRPr lang="en-US" altLang="zh-CN" dirty="0"/>
          </a:p>
          <a:p>
            <a:endParaRPr lang="zh-CN" altLang="en-US" dirty="0"/>
          </a:p>
        </p:txBody>
      </p:sp>
      <p:sp>
        <p:nvSpPr>
          <p:cNvPr id="4" name="灯片编号占位符 3">
            <a:extLst>
              <a:ext uri="{FF2B5EF4-FFF2-40B4-BE49-F238E27FC236}">
                <a16:creationId xmlns:a16="http://schemas.microsoft.com/office/drawing/2014/main" id="{0AFACA09-94D2-4F3D-BDC4-F6CC4D2DC7F3}"/>
              </a:ext>
            </a:extLst>
          </p:cNvPr>
          <p:cNvSpPr>
            <a:spLocks noGrp="1"/>
          </p:cNvSpPr>
          <p:nvPr>
            <p:ph type="sldNum" sz="quarter" idx="11"/>
          </p:nvPr>
        </p:nvSpPr>
        <p:spPr/>
        <p:txBody>
          <a:bodyPr/>
          <a:lstStyle/>
          <a:p>
            <a:fld id="{C2EED88A-182A-4877-BD12-0DE2FB9B90B1}" type="slidenum">
              <a:rPr lang="zh-CN" altLang="en-US" smtClean="0"/>
              <a:t>17</a:t>
            </a:fld>
            <a:endParaRPr lang="zh-CN" altLang="en-US"/>
          </a:p>
        </p:txBody>
      </p:sp>
    </p:spTree>
    <p:extLst>
      <p:ext uri="{BB962C8B-B14F-4D97-AF65-F5344CB8AC3E}">
        <p14:creationId xmlns:p14="http://schemas.microsoft.com/office/powerpoint/2010/main" val="189519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D756-A2D0-47FC-A5C3-7CFF94A14490}"/>
              </a:ext>
            </a:extLst>
          </p:cNvPr>
          <p:cNvSpPr>
            <a:spLocks noGrp="1"/>
          </p:cNvSpPr>
          <p:nvPr>
            <p:ph type="title"/>
          </p:nvPr>
        </p:nvSpPr>
        <p:spPr/>
        <p:txBody>
          <a:bodyPr/>
          <a:lstStyle/>
          <a:p>
            <a:r>
              <a:rPr lang="en-US" altLang="zh-CN" dirty="0"/>
              <a:t>①</a:t>
            </a:r>
            <a:r>
              <a:rPr lang="en-US" altLang="zh-CN" dirty="0">
                <a:solidFill>
                  <a:srgbClr val="FF0000"/>
                </a:solidFill>
              </a:rPr>
              <a:t> </a:t>
            </a:r>
            <a:r>
              <a:rPr lang="zh-CN" altLang="en-US" dirty="0">
                <a:solidFill>
                  <a:srgbClr val="FF0000"/>
                </a:solidFill>
              </a:rPr>
              <a:t> </a:t>
            </a:r>
            <a:r>
              <a:rPr lang="en-US" altLang="zh-CN" dirty="0"/>
              <a:t>Config</a:t>
            </a:r>
            <a:r>
              <a:rPr lang="zh-CN" altLang="en-US" dirty="0"/>
              <a:t>之间的优先级比较</a:t>
            </a:r>
          </a:p>
        </p:txBody>
      </p:sp>
      <p:sp>
        <p:nvSpPr>
          <p:cNvPr id="4" name="灯片编号占位符 3">
            <a:extLst>
              <a:ext uri="{FF2B5EF4-FFF2-40B4-BE49-F238E27FC236}">
                <a16:creationId xmlns:a16="http://schemas.microsoft.com/office/drawing/2014/main" id="{830D0F1D-6FCB-40BF-983A-A52CD41222AE}"/>
              </a:ext>
            </a:extLst>
          </p:cNvPr>
          <p:cNvSpPr>
            <a:spLocks noGrp="1"/>
          </p:cNvSpPr>
          <p:nvPr>
            <p:ph type="sldNum" sz="quarter" idx="11"/>
          </p:nvPr>
        </p:nvSpPr>
        <p:spPr/>
        <p:txBody>
          <a:bodyPr/>
          <a:lstStyle/>
          <a:p>
            <a:fld id="{C2EED88A-182A-4877-BD12-0DE2FB9B90B1}" type="slidenum">
              <a:rPr lang="zh-CN" altLang="en-US" smtClean="0"/>
              <a:t>18</a:t>
            </a:fld>
            <a:endParaRPr lang="zh-CN" altLang="en-US"/>
          </a:p>
        </p:txBody>
      </p:sp>
      <p:sp>
        <p:nvSpPr>
          <p:cNvPr id="5" name="矩形 4">
            <a:extLst>
              <a:ext uri="{FF2B5EF4-FFF2-40B4-BE49-F238E27FC236}">
                <a16:creationId xmlns:a16="http://schemas.microsoft.com/office/drawing/2014/main" id="{E7BBB558-5C84-42BB-93BB-C666C2026DC5}"/>
              </a:ext>
            </a:extLst>
          </p:cNvPr>
          <p:cNvSpPr/>
          <p:nvPr/>
        </p:nvSpPr>
        <p:spPr>
          <a:xfrm>
            <a:off x="1083946" y="1412776"/>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a:extLst>
              <a:ext uri="{FF2B5EF4-FFF2-40B4-BE49-F238E27FC236}">
                <a16:creationId xmlns:a16="http://schemas.microsoft.com/office/drawing/2014/main" id="{FD918DAE-E353-4AFF-9938-1F2F34A084E4}"/>
              </a:ext>
            </a:extLst>
          </p:cNvPr>
          <p:cNvSpPr/>
          <p:nvPr/>
        </p:nvSpPr>
        <p:spPr>
          <a:xfrm>
            <a:off x="1589449" y="2344343"/>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如果两者到根节点的开销不同</a:t>
            </a:r>
            <a:endParaRPr lang="en-US" altLang="zh-CN" sz="2200" dirty="0"/>
          </a:p>
          <a:p>
            <a:pPr marL="800100" lvl="1" indent="-342900">
              <a:lnSpc>
                <a:spcPct val="110000"/>
              </a:lnSpc>
              <a:buFont typeface="Arial" panose="020B0604020202020204" pitchFamily="34" charset="0"/>
              <a:buChar char="•"/>
            </a:pPr>
            <a:r>
              <a:rPr lang="zh-CN" altLang="en-US" sz="2000" dirty="0"/>
              <a:t>则开销小的一方优先级高</a:t>
            </a:r>
            <a:endParaRPr lang="en-US" altLang="zh-CN" sz="2000" dirty="0"/>
          </a:p>
        </p:txBody>
      </p:sp>
      <p:sp>
        <p:nvSpPr>
          <p:cNvPr id="7" name="矩形 6">
            <a:extLst>
              <a:ext uri="{FF2B5EF4-FFF2-40B4-BE49-F238E27FC236}">
                <a16:creationId xmlns:a16="http://schemas.microsoft.com/office/drawing/2014/main" id="{6AC6F36E-93D2-4BF1-AB7F-3E8CCDE2203F}"/>
              </a:ext>
            </a:extLst>
          </p:cNvPr>
          <p:cNvSpPr/>
          <p:nvPr/>
        </p:nvSpPr>
        <p:spPr>
          <a:xfrm>
            <a:off x="2130281" y="3275910"/>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a:extLst>
              <a:ext uri="{FF2B5EF4-FFF2-40B4-BE49-F238E27FC236}">
                <a16:creationId xmlns:a16="http://schemas.microsoft.com/office/drawing/2014/main" id="{EBABD63E-E961-46C7-BEA2-897B16FF318B}"/>
              </a:ext>
            </a:extLst>
          </p:cNvPr>
          <p:cNvSpPr/>
          <p:nvPr/>
        </p:nvSpPr>
        <p:spPr>
          <a:xfrm>
            <a:off x="2627784" y="4207478"/>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p>
        </p:txBody>
      </p:sp>
      <p:grpSp>
        <p:nvGrpSpPr>
          <p:cNvPr id="16" name="组合 15">
            <a:extLst>
              <a:ext uri="{FF2B5EF4-FFF2-40B4-BE49-F238E27FC236}">
                <a16:creationId xmlns:a16="http://schemas.microsoft.com/office/drawing/2014/main" id="{1C144294-CC59-4A49-A1BE-300A5D977E96}"/>
              </a:ext>
            </a:extLst>
          </p:cNvPr>
          <p:cNvGrpSpPr/>
          <p:nvPr/>
        </p:nvGrpSpPr>
        <p:grpSpPr>
          <a:xfrm>
            <a:off x="221110" y="1788582"/>
            <a:ext cx="1044093" cy="1108553"/>
            <a:chOff x="-144502" y="2327047"/>
            <a:chExt cx="1044093" cy="1080120"/>
          </a:xfrm>
        </p:grpSpPr>
        <p:sp>
          <p:nvSpPr>
            <p:cNvPr id="9" name="箭头: 左弧形 8">
              <a:extLst>
                <a:ext uri="{FF2B5EF4-FFF2-40B4-BE49-F238E27FC236}">
                  <a16:creationId xmlns:a16="http://schemas.microsoft.com/office/drawing/2014/main" id="{4AC6956A-8D01-4670-B6DE-6C3596CE7F77}"/>
                </a:ext>
              </a:extLst>
            </p:cNvPr>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a:extLst>
                <a:ext uri="{FF2B5EF4-FFF2-40B4-BE49-F238E27FC236}">
                  <a16:creationId xmlns:a16="http://schemas.microsoft.com/office/drawing/2014/main" id="{5C9FEBD3-1B41-4CB6-B1E3-267F8C4BB4AC}"/>
                </a:ext>
              </a:extLst>
            </p:cNvPr>
            <p:cNvSpPr txBox="1"/>
            <p:nvPr/>
          </p:nvSpPr>
          <p:spPr>
            <a:xfrm>
              <a:off x="-144502" y="3004174"/>
              <a:ext cx="646331" cy="369332"/>
            </a:xfrm>
            <a:prstGeom prst="rect">
              <a:avLst/>
            </a:prstGeom>
            <a:noFill/>
          </p:spPr>
          <p:txBody>
            <a:bodyPr wrap="none" rtlCol="0">
              <a:spAutoFit/>
            </a:bodyPr>
            <a:lstStyle/>
            <a:p>
              <a:r>
                <a:rPr lang="zh-CN" altLang="en-US" dirty="0"/>
                <a:t>相同</a:t>
              </a:r>
            </a:p>
          </p:txBody>
        </p:sp>
      </p:grpSp>
      <p:grpSp>
        <p:nvGrpSpPr>
          <p:cNvPr id="24" name="组合 23">
            <a:extLst>
              <a:ext uri="{FF2B5EF4-FFF2-40B4-BE49-F238E27FC236}">
                <a16:creationId xmlns:a16="http://schemas.microsoft.com/office/drawing/2014/main" id="{ED2BB31A-B0F6-478E-88B9-2FF7FEF3D56F}"/>
              </a:ext>
            </a:extLst>
          </p:cNvPr>
          <p:cNvGrpSpPr/>
          <p:nvPr/>
        </p:nvGrpSpPr>
        <p:grpSpPr>
          <a:xfrm>
            <a:off x="724463" y="2792883"/>
            <a:ext cx="1044093" cy="1108553"/>
            <a:chOff x="724463" y="4515456"/>
            <a:chExt cx="1044093" cy="1108553"/>
          </a:xfrm>
        </p:grpSpPr>
        <p:sp>
          <p:nvSpPr>
            <p:cNvPr id="20" name="箭头: 左弧形 19">
              <a:extLst>
                <a:ext uri="{FF2B5EF4-FFF2-40B4-BE49-F238E27FC236}">
                  <a16:creationId xmlns:a16="http://schemas.microsoft.com/office/drawing/2014/main" id="{E06CB768-37AE-4316-8936-879CF09E20D4}"/>
                </a:ext>
              </a:extLst>
            </p:cNvPr>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1A4577D8-FBBC-47C1-A4DA-279FC6E543BA}"/>
                </a:ext>
              </a:extLst>
            </p:cNvPr>
            <p:cNvSpPr txBox="1"/>
            <p:nvPr/>
          </p:nvSpPr>
          <p:spPr>
            <a:xfrm>
              <a:off x="724463" y="5158754"/>
              <a:ext cx="646331" cy="379054"/>
            </a:xfrm>
            <a:prstGeom prst="rect">
              <a:avLst/>
            </a:prstGeom>
            <a:noFill/>
          </p:spPr>
          <p:txBody>
            <a:bodyPr wrap="none" rtlCol="0">
              <a:spAutoFit/>
            </a:bodyPr>
            <a:lstStyle/>
            <a:p>
              <a:r>
                <a:rPr lang="zh-CN" altLang="en-US" dirty="0"/>
                <a:t>相同</a:t>
              </a:r>
            </a:p>
          </p:txBody>
        </p:sp>
      </p:grpSp>
      <p:grpSp>
        <p:nvGrpSpPr>
          <p:cNvPr id="25" name="组合 24">
            <a:extLst>
              <a:ext uri="{FF2B5EF4-FFF2-40B4-BE49-F238E27FC236}">
                <a16:creationId xmlns:a16="http://schemas.microsoft.com/office/drawing/2014/main" id="{13D847A6-1E8A-463E-8553-C9F0E5416FDF}"/>
              </a:ext>
            </a:extLst>
          </p:cNvPr>
          <p:cNvGrpSpPr/>
          <p:nvPr/>
        </p:nvGrpSpPr>
        <p:grpSpPr>
          <a:xfrm>
            <a:off x="1245728" y="3771671"/>
            <a:ext cx="1060454" cy="1108553"/>
            <a:chOff x="1245728" y="5494244"/>
            <a:chExt cx="1060454" cy="1108553"/>
          </a:xfrm>
        </p:grpSpPr>
        <p:sp>
          <p:nvSpPr>
            <p:cNvPr id="22" name="箭头: 左弧形 21">
              <a:extLst>
                <a:ext uri="{FF2B5EF4-FFF2-40B4-BE49-F238E27FC236}">
                  <a16:creationId xmlns:a16="http://schemas.microsoft.com/office/drawing/2014/main" id="{A56909A0-0AD7-42A0-8259-BFBE1BE8EB51}"/>
                </a:ext>
              </a:extLst>
            </p:cNvPr>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a:extLst>
                <a:ext uri="{FF2B5EF4-FFF2-40B4-BE49-F238E27FC236}">
                  <a16:creationId xmlns:a16="http://schemas.microsoft.com/office/drawing/2014/main" id="{BE07C715-9DE6-42DD-B08D-9875B3CB1E3E}"/>
                </a:ext>
              </a:extLst>
            </p:cNvPr>
            <p:cNvSpPr txBox="1"/>
            <p:nvPr/>
          </p:nvSpPr>
          <p:spPr>
            <a:xfrm>
              <a:off x="1245728" y="6154576"/>
              <a:ext cx="646331" cy="379054"/>
            </a:xfrm>
            <a:prstGeom prst="rect">
              <a:avLst/>
            </a:prstGeom>
            <a:noFill/>
          </p:spPr>
          <p:txBody>
            <a:bodyPr wrap="none" rtlCol="0">
              <a:spAutoFit/>
            </a:bodyPr>
            <a:lstStyle/>
            <a:p>
              <a:r>
                <a:rPr lang="zh-CN" altLang="en-US" dirty="0"/>
                <a:t>相同</a:t>
              </a:r>
            </a:p>
          </p:txBody>
        </p:sp>
      </p:grpSp>
      <p:sp>
        <p:nvSpPr>
          <p:cNvPr id="26" name="内容占位符 2">
            <a:extLst>
              <a:ext uri="{FF2B5EF4-FFF2-40B4-BE49-F238E27FC236}">
                <a16:creationId xmlns:a16="http://schemas.microsoft.com/office/drawing/2014/main" id="{62933F4B-56E8-4A70-8D81-27A7B618C28C}"/>
              </a:ext>
            </a:extLst>
          </p:cNvPr>
          <p:cNvSpPr>
            <a:spLocks noGrp="1"/>
          </p:cNvSpPr>
          <p:nvPr>
            <p:ph idx="1"/>
          </p:nvPr>
        </p:nvSpPr>
        <p:spPr>
          <a:xfrm>
            <a:off x="457200" y="5138726"/>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p>
          <a:p>
            <a:pPr lvl="1"/>
            <a:r>
              <a:rPr lang="zh-CN" altLang="en-US" dirty="0"/>
              <a:t>节点更新状态，从所有非指定端口中选取根端口时（端口间的比较）</a:t>
            </a:r>
            <a:endParaRPr lang="en-US" altLang="zh-CN" dirty="0"/>
          </a:p>
        </p:txBody>
      </p:sp>
    </p:spTree>
    <p:extLst>
      <p:ext uri="{BB962C8B-B14F-4D97-AF65-F5344CB8AC3E}">
        <p14:creationId xmlns:p14="http://schemas.microsoft.com/office/powerpoint/2010/main" val="127304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D0E7B-2186-48F3-B1BE-D03B32E84962}"/>
              </a:ext>
            </a:extLst>
          </p:cNvPr>
          <p:cNvSpPr>
            <a:spLocks noGrp="1"/>
          </p:cNvSpPr>
          <p:nvPr>
            <p:ph type="title"/>
          </p:nvPr>
        </p:nvSpPr>
        <p:spPr/>
        <p:txBody>
          <a:bodyPr/>
          <a:lstStyle/>
          <a:p>
            <a:r>
              <a:rPr lang="zh-CN" altLang="en-US" dirty="0"/>
              <a:t>② 更新节点状态</a:t>
            </a:r>
          </a:p>
        </p:txBody>
      </p:sp>
      <p:sp>
        <p:nvSpPr>
          <p:cNvPr id="3" name="内容占位符 2">
            <a:extLst>
              <a:ext uri="{FF2B5EF4-FFF2-40B4-BE49-F238E27FC236}">
                <a16:creationId xmlns:a16="http://schemas.microsoft.com/office/drawing/2014/main" id="{3312113C-FC5E-4872-9006-03E7F9A93055}"/>
              </a:ext>
            </a:extLst>
          </p:cNvPr>
          <p:cNvSpPr>
            <a:spLocks noGrp="1"/>
          </p:cNvSpPr>
          <p:nvPr>
            <p:ph idx="1"/>
          </p:nvPr>
        </p:nvSpPr>
        <p:spPr>
          <a:xfrm>
            <a:off x="457200" y="1444978"/>
            <a:ext cx="8795320" cy="5034843"/>
          </a:xfrm>
        </p:spPr>
        <p:txBody>
          <a:bodyPr/>
          <a:lstStyle/>
          <a:p>
            <a:r>
              <a:rPr lang="zh-CN" altLang="en-US" dirty="0"/>
              <a:t>遍历所有端口，满足如下条件的为根端口</a:t>
            </a:r>
            <a:r>
              <a:rPr lang="en-US" altLang="zh-CN" dirty="0"/>
              <a:t>(</a:t>
            </a:r>
            <a:r>
              <a:rPr lang="en-US" altLang="zh-CN" dirty="0" err="1"/>
              <a:t>root_port</a:t>
            </a:r>
            <a:r>
              <a:rPr lang="en-US" altLang="zh-CN" dirty="0"/>
              <a:t>)</a:t>
            </a:r>
          </a:p>
          <a:p>
            <a:pPr lvl="1"/>
            <a:r>
              <a:rPr lang="zh-CN" altLang="en-US" dirty="0"/>
              <a:t>该端口是非指定端口</a:t>
            </a:r>
            <a:endParaRPr lang="en-US" altLang="zh-CN" dirty="0"/>
          </a:p>
          <a:p>
            <a:pPr lvl="1"/>
            <a:r>
              <a:rPr lang="zh-CN" altLang="en-US" dirty="0">
                <a:solidFill>
                  <a:srgbClr val="FF0000"/>
                </a:solidFill>
              </a:rPr>
              <a:t>该端口的优先级要高于所有剩余非指定端口</a:t>
            </a:r>
            <a:r>
              <a:rPr lang="en-US" altLang="zh-CN" dirty="0">
                <a:solidFill>
                  <a:srgbClr val="FF0000"/>
                </a:solidFill>
              </a:rPr>
              <a:t>(①)</a:t>
            </a:r>
          </a:p>
          <a:p>
            <a:endParaRPr lang="en-US" altLang="zh-CN" dirty="0"/>
          </a:p>
          <a:p>
            <a:r>
              <a:rPr lang="zh-CN" altLang="en-US" dirty="0"/>
              <a:t>如果不存在根端口，则该节点为根节点</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NULL</a:t>
            </a: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0</a:t>
            </a:r>
          </a:p>
          <a:p>
            <a:pPr marL="457188"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否则，选择通过</a:t>
            </a:r>
            <a:r>
              <a:rPr lang="en-US" altLang="zh-CN" dirty="0" err="1"/>
              <a:t>root_port</a:t>
            </a:r>
            <a:r>
              <a:rPr lang="zh-CN" altLang="en-US" dirty="0"/>
              <a:t>连接到根节点，更新节点状态为：</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6C46598F-9B27-44B0-8650-9EFF585D52B5}"/>
              </a:ext>
            </a:extLst>
          </p:cNvPr>
          <p:cNvSpPr>
            <a:spLocks noGrp="1"/>
          </p:cNvSpPr>
          <p:nvPr>
            <p:ph type="sldNum" sz="quarter" idx="11"/>
          </p:nvPr>
        </p:nvSpPr>
        <p:spPr/>
        <p:txBody>
          <a:bodyPr/>
          <a:lstStyle/>
          <a:p>
            <a:fld id="{C2EED88A-182A-4877-BD12-0DE2FB9B90B1}" type="slidenum">
              <a:rPr lang="zh-CN" altLang="en-US" smtClean="0"/>
              <a:t>19</a:t>
            </a:fld>
            <a:endParaRPr lang="zh-CN" altLang="en-US"/>
          </a:p>
        </p:txBody>
      </p:sp>
    </p:spTree>
    <p:extLst>
      <p:ext uri="{BB962C8B-B14F-4D97-AF65-F5344CB8AC3E}">
        <p14:creationId xmlns:p14="http://schemas.microsoft.com/office/powerpoint/2010/main" val="275519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pPr>
              <a:lnSpc>
                <a:spcPct val="200000"/>
              </a:lnSpc>
            </a:pPr>
            <a:r>
              <a:rPr lang="zh-CN" altLang="en-US" dirty="0"/>
              <a:t>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a:t>
            </a:fld>
            <a:endParaRPr lang="zh-CN" altLang="en-US"/>
          </a:p>
        </p:txBody>
      </p:sp>
    </p:spTree>
    <p:extLst>
      <p:ext uri="{BB962C8B-B14F-4D97-AF65-F5344CB8AC3E}">
        <p14:creationId xmlns:p14="http://schemas.microsoft.com/office/powerpoint/2010/main" val="13357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52A7F-1431-4B0C-8CB7-774BE66CA7CF}"/>
              </a:ext>
            </a:extLst>
          </p:cNvPr>
          <p:cNvSpPr>
            <a:spLocks noGrp="1"/>
          </p:cNvSpPr>
          <p:nvPr>
            <p:ph type="title"/>
          </p:nvPr>
        </p:nvSpPr>
        <p:spPr/>
        <p:txBody>
          <a:bodyPr/>
          <a:lstStyle/>
          <a:p>
            <a:r>
              <a:rPr lang="zh-CN" altLang="en-US" dirty="0"/>
              <a:t>③ 更新端口的</a:t>
            </a:r>
            <a:r>
              <a:rPr lang="en-US" altLang="zh-CN" dirty="0"/>
              <a:t>Config</a:t>
            </a:r>
            <a:endParaRPr lang="zh-CN" altLang="en-US" dirty="0"/>
          </a:p>
        </p:txBody>
      </p:sp>
      <p:sp>
        <p:nvSpPr>
          <p:cNvPr id="3" name="内容占位符 2">
            <a:extLst>
              <a:ext uri="{FF2B5EF4-FFF2-40B4-BE49-F238E27FC236}">
                <a16:creationId xmlns:a16="http://schemas.microsoft.com/office/drawing/2014/main" id="{71810252-90D3-4CEC-A450-5DDBC03AFD6F}"/>
              </a:ext>
            </a:extLst>
          </p:cNvPr>
          <p:cNvSpPr>
            <a:spLocks noGrp="1"/>
          </p:cNvSpPr>
          <p:nvPr>
            <p:ph idx="1"/>
          </p:nvPr>
        </p:nvSpPr>
        <p:spPr/>
        <p:txBody>
          <a:bodyPr/>
          <a:lstStyle/>
          <a:p>
            <a:r>
              <a:rPr lang="zh-CN" altLang="en-US" sz="2000" dirty="0"/>
              <a:t>节点在更新自己的状态后，哪些端口的</a:t>
            </a:r>
            <a:r>
              <a:rPr lang="en-US" altLang="zh-CN" sz="2000" dirty="0"/>
              <a:t>Config</a:t>
            </a:r>
            <a:r>
              <a:rPr lang="zh-CN" altLang="en-US" sz="2000" dirty="0"/>
              <a:t>需要更新？</a:t>
            </a:r>
            <a:endParaRPr lang="en-US" altLang="zh-CN" sz="2000" dirty="0"/>
          </a:p>
          <a:p>
            <a:pPr lvl="1"/>
            <a:r>
              <a:rPr lang="zh-CN" altLang="en-US" sz="1800" dirty="0"/>
              <a:t>非指定端口 </a:t>
            </a:r>
            <a:r>
              <a:rPr lang="en-US" altLang="zh-CN" sz="1800" dirty="0"/>
              <a:t>-&gt; </a:t>
            </a:r>
            <a:r>
              <a:rPr lang="zh-CN" altLang="en-US" sz="1800" dirty="0"/>
              <a:t>非指定端口（不需要处理）</a:t>
            </a:r>
            <a:endParaRPr lang="en-US" altLang="zh-CN" sz="1800" dirty="0"/>
          </a:p>
          <a:p>
            <a:pPr lvl="1"/>
            <a:r>
              <a:rPr lang="zh-CN" altLang="en-US" sz="1800" dirty="0"/>
              <a:t>指定端口 </a:t>
            </a:r>
            <a:r>
              <a:rPr lang="en-US" altLang="zh-CN" sz="1800" dirty="0"/>
              <a:t>-&gt; </a:t>
            </a:r>
            <a:r>
              <a:rPr lang="zh-CN" altLang="en-US" sz="1800" dirty="0"/>
              <a:t>指定端口（需要更新信息，如下）</a:t>
            </a:r>
            <a:endParaRPr lang="en-US" altLang="zh-CN" sz="1800" dirty="0"/>
          </a:p>
          <a:p>
            <a:pPr lvl="1"/>
            <a:r>
              <a:rPr lang="zh-CN" altLang="en-US" sz="1800" dirty="0"/>
              <a:t>指定端口 </a:t>
            </a:r>
            <a:r>
              <a:rPr lang="en-US" altLang="zh-CN" sz="1800" dirty="0"/>
              <a:t>-&gt; </a:t>
            </a:r>
            <a:r>
              <a:rPr lang="zh-CN" altLang="en-US" sz="1800" dirty="0"/>
              <a:t>非指定端口（只有根端口才可能，已处理）</a:t>
            </a:r>
            <a:endParaRPr lang="en-US" altLang="zh-CN" sz="1800" dirty="0"/>
          </a:p>
          <a:p>
            <a:pPr lvl="1"/>
            <a:r>
              <a:rPr lang="zh-CN" altLang="en-US" sz="1800" dirty="0"/>
              <a:t>非指定端口 </a:t>
            </a:r>
            <a:r>
              <a:rPr lang="en-US" altLang="zh-CN" sz="1800" dirty="0"/>
              <a:t>-&gt; </a:t>
            </a:r>
            <a:r>
              <a:rPr lang="zh-CN" altLang="en-US" sz="1800" dirty="0"/>
              <a:t>指定端口（可能，条件如下）</a:t>
            </a:r>
            <a:endParaRPr lang="en-US" altLang="zh-CN" sz="1800" dirty="0"/>
          </a:p>
          <a:p>
            <a:r>
              <a:rPr lang="zh-CN" altLang="en-US" sz="2000" dirty="0"/>
              <a:t>如果一个端口为非指定端口，且</a:t>
            </a:r>
            <a:r>
              <a:rPr lang="zh-CN" altLang="en-US" sz="2000" dirty="0">
                <a:solidFill>
                  <a:srgbClr val="FF0000"/>
                </a:solidFill>
              </a:rPr>
              <a:t>其</a:t>
            </a:r>
            <a:r>
              <a:rPr lang="en-US" altLang="zh-CN" sz="2000" dirty="0">
                <a:solidFill>
                  <a:srgbClr val="FF0000"/>
                </a:solidFill>
              </a:rPr>
              <a:t>Config</a:t>
            </a:r>
            <a:r>
              <a:rPr lang="zh-CN" altLang="en-US" sz="2000" dirty="0">
                <a:solidFill>
                  <a:srgbClr val="FF0000"/>
                </a:solidFill>
              </a:rPr>
              <a:t>较网段内其他端口优先级更高</a:t>
            </a:r>
            <a:r>
              <a:rPr lang="zh-CN" altLang="en-US" sz="2000" dirty="0"/>
              <a:t>，那么该端口成为指定端口：</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r>
              <a:rPr lang="zh-CN" altLang="en-US" sz="2000" dirty="0"/>
              <a:t>对于所有指定端口，更新其认为的根节点和路径开销：</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endParaRPr lang="zh-CN" altLang="en-US" sz="1800" dirty="0"/>
          </a:p>
        </p:txBody>
      </p:sp>
      <p:sp>
        <p:nvSpPr>
          <p:cNvPr id="4" name="灯片编号占位符 3">
            <a:extLst>
              <a:ext uri="{FF2B5EF4-FFF2-40B4-BE49-F238E27FC236}">
                <a16:creationId xmlns:a16="http://schemas.microsoft.com/office/drawing/2014/main" id="{E0F5C860-BE47-4B3B-8C6B-E3327F8E97BF}"/>
              </a:ext>
            </a:extLst>
          </p:cNvPr>
          <p:cNvSpPr>
            <a:spLocks noGrp="1"/>
          </p:cNvSpPr>
          <p:nvPr>
            <p:ph type="sldNum" sz="quarter" idx="11"/>
          </p:nvPr>
        </p:nvSpPr>
        <p:spPr/>
        <p:txBody>
          <a:bodyPr/>
          <a:lstStyle/>
          <a:p>
            <a:fld id="{C2EED88A-182A-4877-BD12-0DE2FB9B90B1}" type="slidenum">
              <a:rPr lang="zh-CN" altLang="en-US" smtClean="0"/>
              <a:t>20</a:t>
            </a:fld>
            <a:endParaRPr lang="zh-CN" altLang="en-US"/>
          </a:p>
        </p:txBody>
      </p:sp>
    </p:spTree>
    <p:extLst>
      <p:ext uri="{BB962C8B-B14F-4D97-AF65-F5344CB8AC3E}">
        <p14:creationId xmlns:p14="http://schemas.microsoft.com/office/powerpoint/2010/main" val="259607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8C550-DE2F-4824-8231-16DEC6B1DE3B}"/>
              </a:ext>
            </a:extLst>
          </p:cNvPr>
          <p:cNvSpPr>
            <a:spLocks noGrp="1"/>
          </p:cNvSpPr>
          <p:nvPr>
            <p:ph type="title"/>
          </p:nvPr>
        </p:nvSpPr>
        <p:spPr/>
        <p:txBody>
          <a:bodyPr/>
          <a:lstStyle/>
          <a:p>
            <a:r>
              <a:rPr lang="zh-CN" altLang="en-US" dirty="0"/>
              <a:t>处理</a:t>
            </a:r>
            <a:r>
              <a:rPr lang="en-US" altLang="zh-CN" dirty="0"/>
              <a:t>Config</a:t>
            </a:r>
            <a:r>
              <a:rPr lang="zh-CN" altLang="en-US" dirty="0"/>
              <a:t>消息的例子</a:t>
            </a:r>
          </a:p>
        </p:txBody>
      </p:sp>
      <p:sp>
        <p:nvSpPr>
          <p:cNvPr id="4" name="灯片编号占位符 3">
            <a:extLst>
              <a:ext uri="{FF2B5EF4-FFF2-40B4-BE49-F238E27FC236}">
                <a16:creationId xmlns:a16="http://schemas.microsoft.com/office/drawing/2014/main" id="{C45EDBBA-FEBD-4EE3-AD0F-9B88AF44F012}"/>
              </a:ext>
            </a:extLst>
          </p:cNvPr>
          <p:cNvSpPr>
            <a:spLocks noGrp="1"/>
          </p:cNvSpPr>
          <p:nvPr>
            <p:ph type="sldNum" sz="quarter" idx="11"/>
          </p:nvPr>
        </p:nvSpPr>
        <p:spPr/>
        <p:txBody>
          <a:bodyPr/>
          <a:lstStyle/>
          <a:p>
            <a:fld id="{C2EED88A-182A-4877-BD12-0DE2FB9B90B1}" type="slidenum">
              <a:rPr lang="zh-CN" altLang="en-US" smtClean="0"/>
              <a:t>21</a:t>
            </a:fld>
            <a:endParaRPr lang="zh-CN" altLang="en-US"/>
          </a:p>
        </p:txBody>
      </p:sp>
      <p:grpSp>
        <p:nvGrpSpPr>
          <p:cNvPr id="6" name="组合 5">
            <a:extLst>
              <a:ext uri="{FF2B5EF4-FFF2-40B4-BE49-F238E27FC236}">
                <a16:creationId xmlns:a16="http://schemas.microsoft.com/office/drawing/2014/main" id="{DBE12B88-FAD7-4C55-91EB-242879D9499B}"/>
              </a:ext>
            </a:extLst>
          </p:cNvPr>
          <p:cNvGrpSpPr/>
          <p:nvPr/>
        </p:nvGrpSpPr>
        <p:grpSpPr>
          <a:xfrm>
            <a:off x="5286002" y="1377452"/>
            <a:ext cx="3508700" cy="1275121"/>
            <a:chOff x="432097" y="2728277"/>
            <a:chExt cx="3508700" cy="1275121"/>
          </a:xfrm>
        </p:grpSpPr>
        <p:sp>
          <p:nvSpPr>
            <p:cNvPr id="8" name="椭圆 7">
              <a:extLst>
                <a:ext uri="{FF2B5EF4-FFF2-40B4-BE49-F238E27FC236}">
                  <a16:creationId xmlns:a16="http://schemas.microsoft.com/office/drawing/2014/main" id="{5B0AA637-79E1-445B-B276-70396C3FA08C}"/>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a:extLst>
                <a:ext uri="{FF2B5EF4-FFF2-40B4-BE49-F238E27FC236}">
                  <a16:creationId xmlns:a16="http://schemas.microsoft.com/office/drawing/2014/main" id="{8F2C1D02-FA25-4822-AD6A-6F9F0588EA61}"/>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a:extLst>
                <a:ext uri="{FF2B5EF4-FFF2-40B4-BE49-F238E27FC236}">
                  <a16:creationId xmlns:a16="http://schemas.microsoft.com/office/drawing/2014/main" id="{FDA776C9-4A10-4430-A52F-87AFAF48E559}"/>
                </a:ext>
              </a:extLst>
            </p:cNvPr>
            <p:cNvCxnSpPr>
              <a:cxnSpLocks/>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934CAA-7838-40AD-852C-7E204DF6D965}"/>
                </a:ext>
              </a:extLst>
            </p:cNvPr>
            <p:cNvCxnSpPr>
              <a:cxnSpLocks/>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0E37D7-73B6-4A3C-B4F7-D19D6C414F6D}"/>
                </a:ext>
              </a:extLst>
            </p:cNvPr>
            <p:cNvCxnSpPr>
              <a:cxnSpLocks/>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DC0BD72-B761-47D5-A99E-F522F5CB4B91}"/>
              </a:ext>
            </a:extLst>
          </p:cNvPr>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F26D0F0D-077A-41B1-9B8D-60DCDF56D6FB}"/>
              </a:ext>
            </a:extLst>
          </p:cNvPr>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a:extLst>
              <a:ext uri="{FF2B5EF4-FFF2-40B4-BE49-F238E27FC236}">
                <a16:creationId xmlns:a16="http://schemas.microsoft.com/office/drawing/2014/main" id="{5E5126B6-2762-4907-AADA-441C4C491577}"/>
              </a:ext>
            </a:extLst>
          </p:cNvPr>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t>PortID</a:t>
            </a:r>
            <a:r>
              <a:rPr lang="en-US" altLang="zh-CN" dirty="0"/>
              <a:t>: 0x01</a:t>
            </a:r>
            <a:endParaRPr lang="zh-CN" altLang="en-US" dirty="0"/>
          </a:p>
        </p:txBody>
      </p:sp>
      <p:cxnSp>
        <p:nvCxnSpPr>
          <p:cNvPr id="19" name="直接箭头连接符 18">
            <a:extLst>
              <a:ext uri="{FF2B5EF4-FFF2-40B4-BE49-F238E27FC236}">
                <a16:creationId xmlns:a16="http://schemas.microsoft.com/office/drawing/2014/main" id="{B058A33F-6478-4CD5-9DF6-F92EEAA30B89}"/>
              </a:ext>
            </a:extLst>
          </p:cNvPr>
          <p:cNvCxnSpPr>
            <a:cxnSpLocks/>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1DAA60E-5153-44C5-8F00-299B03C3772F}"/>
              </a:ext>
            </a:extLst>
          </p:cNvPr>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a:extLst>
              <a:ext uri="{FF2B5EF4-FFF2-40B4-BE49-F238E27FC236}">
                <a16:creationId xmlns:a16="http://schemas.microsoft.com/office/drawing/2014/main" id="{9110D90D-94A6-4790-A801-B42E2A0C245B}"/>
              </a:ext>
            </a:extLst>
          </p:cNvPr>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7BCF61F-E546-49B0-B3FA-A76ABC8DACC2}"/>
              </a:ext>
            </a:extLst>
          </p:cNvPr>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为根节点，更新路径开销，选择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a:extLst>
              <a:ext uri="{FF2B5EF4-FFF2-40B4-BE49-F238E27FC236}">
                <a16:creationId xmlns:a16="http://schemas.microsoft.com/office/drawing/2014/main" id="{D5FA05FA-5380-43DB-8751-6E1958D50F5C}"/>
              </a:ext>
            </a:extLst>
          </p:cNvPr>
          <p:cNvGrpSpPr/>
          <p:nvPr/>
        </p:nvGrpSpPr>
        <p:grpSpPr>
          <a:xfrm>
            <a:off x="436637" y="1305444"/>
            <a:ext cx="3508700" cy="1369830"/>
            <a:chOff x="432097" y="2633568"/>
            <a:chExt cx="3508700" cy="1369830"/>
          </a:xfrm>
        </p:grpSpPr>
        <p:sp>
          <p:nvSpPr>
            <p:cNvPr id="53" name="椭圆 52">
              <a:extLst>
                <a:ext uri="{FF2B5EF4-FFF2-40B4-BE49-F238E27FC236}">
                  <a16:creationId xmlns:a16="http://schemas.microsoft.com/office/drawing/2014/main" id="{EC1139D8-783C-4531-8424-5F13F9FAF1B6}"/>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a:extLst>
                <a:ext uri="{FF2B5EF4-FFF2-40B4-BE49-F238E27FC236}">
                  <a16:creationId xmlns:a16="http://schemas.microsoft.com/office/drawing/2014/main" id="{CBDE60DB-E2EC-4A74-83AD-494F3D79AE87}"/>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a:extLst>
                <a:ext uri="{FF2B5EF4-FFF2-40B4-BE49-F238E27FC236}">
                  <a16:creationId xmlns:a16="http://schemas.microsoft.com/office/drawing/2014/main" id="{5CD77AF6-86F7-489E-9E0A-9409F1E1D263}"/>
                </a:ext>
              </a:extLst>
            </p:cNvPr>
            <p:cNvCxnSpPr>
              <a:cxnSpLocks/>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453F02D-EAC9-42D6-BAAA-22DEC22AEA4D}"/>
                </a:ext>
              </a:extLst>
            </p:cNvPr>
            <p:cNvCxnSpPr>
              <a:cxnSpLocks/>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BACB1C7-E448-420A-BD71-B49DA28DFDD0}"/>
                </a:ext>
              </a:extLst>
            </p:cNvPr>
            <p:cNvCxnSpPr>
              <a:cxnSpLocks/>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57E765D5-611A-4BFC-A459-D40612574587}"/>
              </a:ext>
            </a:extLst>
          </p:cNvPr>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a:extLst>
              <a:ext uri="{FF2B5EF4-FFF2-40B4-BE49-F238E27FC236}">
                <a16:creationId xmlns:a16="http://schemas.microsoft.com/office/drawing/2014/main" id="{BBE0C72B-B32B-4366-8718-235B5BCB1A03}"/>
              </a:ext>
            </a:extLst>
          </p:cNvPr>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a:extLst>
              <a:ext uri="{FF2B5EF4-FFF2-40B4-BE49-F238E27FC236}">
                <a16:creationId xmlns:a16="http://schemas.microsoft.com/office/drawing/2014/main" id="{7DAEEF97-E047-4E15-B462-CAC7966029FD}"/>
              </a:ext>
            </a:extLst>
          </p:cNvPr>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p>
          <a:p>
            <a:r>
              <a:rPr lang="en-US" altLang="zh-CN" dirty="0" err="1"/>
              <a:t>PathCost</a:t>
            </a:r>
            <a:r>
              <a:rPr lang="en-US" altLang="zh-CN" dirty="0"/>
              <a:t>: 0</a:t>
            </a:r>
          </a:p>
          <a:p>
            <a:r>
              <a:rPr lang="en-US" altLang="zh-CN" dirty="0" err="1"/>
              <a:t>SwitchID</a:t>
            </a:r>
            <a:r>
              <a:rPr lang="en-US" altLang="zh-CN" dirty="0"/>
              <a:t>: 0x0201</a:t>
            </a:r>
          </a:p>
          <a:p>
            <a:r>
              <a:rPr lang="en-US" altLang="zh-CN" dirty="0" err="1"/>
              <a:t>PortID</a:t>
            </a:r>
            <a:r>
              <a:rPr lang="en-US" altLang="zh-CN" dirty="0"/>
              <a:t>: 0x01</a:t>
            </a:r>
            <a:endParaRPr lang="zh-CN" altLang="en-US" dirty="0"/>
          </a:p>
        </p:txBody>
      </p:sp>
      <p:cxnSp>
        <p:nvCxnSpPr>
          <p:cNvPr id="61" name="直接箭头连接符 60">
            <a:extLst>
              <a:ext uri="{FF2B5EF4-FFF2-40B4-BE49-F238E27FC236}">
                <a16:creationId xmlns:a16="http://schemas.microsoft.com/office/drawing/2014/main" id="{7F4F3FE2-8F5A-4CC4-867F-0F2A73C8854F}"/>
              </a:ext>
            </a:extLst>
          </p:cNvPr>
          <p:cNvCxnSpPr>
            <a:cxnSpLocks/>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a:extLst>
              <a:ext uri="{FF2B5EF4-FFF2-40B4-BE49-F238E27FC236}">
                <a16:creationId xmlns:a16="http://schemas.microsoft.com/office/drawing/2014/main" id="{8F25DD98-00FC-4FCB-9A12-C079D213501E}"/>
              </a:ext>
            </a:extLst>
          </p:cNvPr>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A6EE47FD-C7F8-49F0-A499-5AC6F096995C}"/>
              </a:ext>
            </a:extLst>
          </p:cNvPr>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a:extLst>
              <a:ext uri="{FF2B5EF4-FFF2-40B4-BE49-F238E27FC236}">
                <a16:creationId xmlns:a16="http://schemas.microsoft.com/office/drawing/2014/main" id="{3C1E8D41-97E2-4703-8D2C-5531D7DA0E62}"/>
              </a:ext>
            </a:extLst>
          </p:cNvPr>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a:extLst>
              <a:ext uri="{FF2B5EF4-FFF2-40B4-BE49-F238E27FC236}">
                <a16:creationId xmlns:a16="http://schemas.microsoft.com/office/drawing/2014/main" id="{59CAB976-C6A9-4F9A-A937-3E8C7063E562}"/>
              </a:ext>
            </a:extLst>
          </p:cNvPr>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a:extLst>
              <a:ext uri="{FF2B5EF4-FFF2-40B4-BE49-F238E27FC236}">
                <a16:creationId xmlns:a16="http://schemas.microsoft.com/office/drawing/2014/main" id="{91FD4D61-732A-4BAF-924C-DDFBAD74FBBD}"/>
              </a:ext>
            </a:extLst>
          </p:cNvPr>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extLst>
      <p:ext uri="{BB962C8B-B14F-4D97-AF65-F5344CB8AC3E}">
        <p14:creationId xmlns:p14="http://schemas.microsoft.com/office/powerpoint/2010/main" val="352954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7AE48-7BD2-47C3-B24F-78ADB7558C6A}"/>
              </a:ext>
            </a:extLst>
          </p:cNvPr>
          <p:cNvSpPr>
            <a:spLocks noGrp="1"/>
          </p:cNvSpPr>
          <p:nvPr>
            <p:ph type="title"/>
          </p:nvPr>
        </p:nvSpPr>
        <p:spPr/>
        <p:txBody>
          <a:bodyPr/>
          <a:lstStyle/>
          <a:p>
            <a:r>
              <a:rPr lang="zh-CN" altLang="en-US" dirty="0"/>
              <a:t>更新端口</a:t>
            </a:r>
            <a:r>
              <a:rPr lang="en-US" altLang="zh-CN" dirty="0"/>
              <a:t>Config</a:t>
            </a:r>
            <a:r>
              <a:rPr lang="zh-CN" altLang="en-US" dirty="0"/>
              <a:t>的例子</a:t>
            </a:r>
          </a:p>
        </p:txBody>
      </p:sp>
      <p:sp>
        <p:nvSpPr>
          <p:cNvPr id="3" name="内容占位符 2">
            <a:extLst>
              <a:ext uri="{FF2B5EF4-FFF2-40B4-BE49-F238E27FC236}">
                <a16:creationId xmlns:a16="http://schemas.microsoft.com/office/drawing/2014/main" id="{86510819-2B89-43B7-A03C-6222FE11BAAD}"/>
              </a:ext>
            </a:extLst>
          </p:cNvPr>
          <p:cNvSpPr>
            <a:spLocks noGrp="1"/>
          </p:cNvSpPr>
          <p:nvPr>
            <p:ph idx="1"/>
          </p:nvPr>
        </p:nvSpPr>
        <p:spPr>
          <a:xfrm>
            <a:off x="436446" y="3181133"/>
            <a:ext cx="8229600" cy="3524468"/>
          </a:xfrm>
        </p:spPr>
        <p:txBody>
          <a:bodyPr/>
          <a:lstStyle/>
          <a:p>
            <a:r>
              <a:rPr lang="zh-CN" altLang="en-US" dirty="0"/>
              <a:t>节点</a:t>
            </a:r>
            <a:r>
              <a:rPr lang="en-US" altLang="zh-CN" dirty="0"/>
              <a:t>b3</a:t>
            </a:r>
            <a:r>
              <a:rPr lang="zh-CN" altLang="en-US" dirty="0"/>
              <a:t>先收到</a:t>
            </a:r>
            <a:r>
              <a:rPr lang="en-US" altLang="zh-CN" dirty="0"/>
              <a:t>b2-eth0</a:t>
            </a:r>
            <a:r>
              <a:rPr lang="zh-CN" altLang="en-US" dirty="0"/>
              <a:t>的</a:t>
            </a:r>
            <a:r>
              <a:rPr lang="en-US" altLang="zh-CN" dirty="0"/>
              <a:t>Config</a:t>
            </a:r>
            <a:r>
              <a:rPr lang="zh-CN" altLang="en-US" dirty="0"/>
              <a:t>消息</a:t>
            </a:r>
            <a:endParaRPr lang="en-US" altLang="zh-CN" dirty="0"/>
          </a:p>
          <a:p>
            <a:pPr lvl="1"/>
            <a:r>
              <a:rPr lang="en-US" altLang="zh-CN" dirty="0"/>
              <a:t>b3-eth0</a:t>
            </a:r>
            <a:r>
              <a:rPr lang="zh-CN" altLang="en-US" dirty="0"/>
              <a:t>变为根端口；</a:t>
            </a:r>
            <a:r>
              <a:rPr lang="en-US" altLang="zh-CN" dirty="0"/>
              <a:t>b3-eth1</a:t>
            </a:r>
            <a:r>
              <a:rPr lang="zh-CN" altLang="en-US" dirty="0"/>
              <a:t>变为指定端口</a:t>
            </a:r>
            <a:endParaRPr lang="en-US" altLang="zh-CN" dirty="0"/>
          </a:p>
          <a:p>
            <a:r>
              <a:rPr lang="zh-CN" altLang="en-US" dirty="0"/>
              <a:t>节点</a:t>
            </a:r>
            <a:r>
              <a:rPr lang="en-US" altLang="zh-CN" dirty="0"/>
              <a:t>b3</a:t>
            </a:r>
            <a:r>
              <a:rPr lang="zh-CN" altLang="en-US" dirty="0"/>
              <a:t>再收到</a:t>
            </a:r>
            <a:r>
              <a:rPr lang="en-US" altLang="zh-CN" dirty="0"/>
              <a:t>b1-eth0</a:t>
            </a:r>
            <a:r>
              <a:rPr lang="zh-CN" altLang="en-US" dirty="0"/>
              <a:t>的</a:t>
            </a:r>
            <a:r>
              <a:rPr lang="en-US" altLang="zh-CN" dirty="0"/>
              <a:t>Config</a:t>
            </a:r>
            <a:r>
              <a:rPr lang="zh-CN" altLang="en-US" dirty="0"/>
              <a:t>消息</a:t>
            </a:r>
            <a:endParaRPr lang="en-US" altLang="zh-CN" dirty="0"/>
          </a:p>
          <a:p>
            <a:pPr lvl="1"/>
            <a:r>
              <a:rPr lang="en-US" altLang="zh-CN" dirty="0"/>
              <a:t>b3-eth1</a:t>
            </a:r>
            <a:r>
              <a:rPr lang="zh-CN" altLang="en-US" dirty="0"/>
              <a:t>更新为根端口；</a:t>
            </a:r>
            <a:r>
              <a:rPr lang="en-US" altLang="zh-CN" dirty="0"/>
              <a:t>b3-eth0</a:t>
            </a:r>
            <a:r>
              <a:rPr lang="zh-CN" altLang="en-US" dirty="0"/>
              <a:t>的</a:t>
            </a:r>
            <a:r>
              <a:rPr lang="en-US" altLang="zh-CN" dirty="0"/>
              <a:t>Config</a:t>
            </a:r>
            <a:r>
              <a:rPr lang="zh-CN" altLang="en-US" dirty="0"/>
              <a:t>比网段内 </a:t>
            </a:r>
            <a:r>
              <a:rPr lang="en-US" altLang="zh-CN" dirty="0"/>
              <a:t>(b2-eth0</a:t>
            </a:r>
            <a:r>
              <a:rPr lang="zh-CN" altLang="en-US" dirty="0"/>
              <a:t>端口</a:t>
            </a:r>
            <a:r>
              <a:rPr lang="en-US" altLang="zh-CN" dirty="0"/>
              <a:t>) </a:t>
            </a:r>
            <a:r>
              <a:rPr lang="zh-CN" altLang="en-US" dirty="0"/>
              <a:t>的</a:t>
            </a:r>
            <a:r>
              <a:rPr lang="en-US" altLang="zh-CN" dirty="0"/>
              <a:t>Config</a:t>
            </a:r>
            <a:r>
              <a:rPr lang="zh-CN" altLang="en-US" dirty="0"/>
              <a:t>优先级更高，由非指定端口更新为指定端口</a:t>
            </a:r>
            <a:endParaRPr lang="en-US" altLang="zh-CN" dirty="0"/>
          </a:p>
          <a:p>
            <a:pPr lvl="1"/>
            <a:r>
              <a:rPr lang="zh-CN" altLang="en-US" dirty="0">
                <a:solidFill>
                  <a:srgbClr val="FF0000"/>
                </a:solidFill>
              </a:rPr>
              <a:t>如何比较？ </a:t>
            </a:r>
            <a:r>
              <a:rPr lang="en-US" altLang="zh-CN" dirty="0"/>
              <a:t>b3-eth0</a:t>
            </a:r>
            <a:r>
              <a:rPr lang="zh-CN" altLang="en-US" dirty="0"/>
              <a:t>现存的是目前网段内的最高优先级</a:t>
            </a:r>
            <a:r>
              <a:rPr lang="en-US" altLang="zh-CN" dirty="0"/>
              <a:t>Config</a:t>
            </a:r>
            <a:r>
              <a:rPr lang="zh-CN" altLang="en-US" dirty="0"/>
              <a:t>，而其本应存储的</a:t>
            </a:r>
            <a:r>
              <a:rPr lang="en-US" altLang="zh-CN" dirty="0"/>
              <a:t>Config</a:t>
            </a:r>
            <a:r>
              <a:rPr lang="zh-CN" altLang="en-US" dirty="0"/>
              <a:t>可以通过节点的状态计算出来</a:t>
            </a:r>
          </a:p>
        </p:txBody>
      </p:sp>
      <p:sp>
        <p:nvSpPr>
          <p:cNvPr id="4" name="灯片编号占位符 3">
            <a:extLst>
              <a:ext uri="{FF2B5EF4-FFF2-40B4-BE49-F238E27FC236}">
                <a16:creationId xmlns:a16="http://schemas.microsoft.com/office/drawing/2014/main" id="{90EF879E-7681-49B7-9E3C-B649538E0352}"/>
              </a:ext>
            </a:extLst>
          </p:cNvPr>
          <p:cNvSpPr>
            <a:spLocks noGrp="1"/>
          </p:cNvSpPr>
          <p:nvPr>
            <p:ph type="sldNum" sz="quarter" idx="11"/>
          </p:nvPr>
        </p:nvSpPr>
        <p:spPr/>
        <p:txBody>
          <a:bodyPr/>
          <a:lstStyle/>
          <a:p>
            <a:fld id="{C2EED88A-182A-4877-BD12-0DE2FB9B90B1}" type="slidenum">
              <a:rPr lang="zh-CN" altLang="en-US" smtClean="0"/>
              <a:t>22</a:t>
            </a:fld>
            <a:endParaRPr lang="zh-CN" altLang="en-US"/>
          </a:p>
        </p:txBody>
      </p:sp>
      <p:grpSp>
        <p:nvGrpSpPr>
          <p:cNvPr id="25" name="组合 24">
            <a:extLst>
              <a:ext uri="{FF2B5EF4-FFF2-40B4-BE49-F238E27FC236}">
                <a16:creationId xmlns:a16="http://schemas.microsoft.com/office/drawing/2014/main" id="{2398B9BC-9936-435D-A58B-98F3E25242E4}"/>
              </a:ext>
            </a:extLst>
          </p:cNvPr>
          <p:cNvGrpSpPr/>
          <p:nvPr/>
        </p:nvGrpSpPr>
        <p:grpSpPr>
          <a:xfrm>
            <a:off x="1155494" y="1656303"/>
            <a:ext cx="6189061" cy="1340649"/>
            <a:chOff x="1155494" y="1656303"/>
            <a:chExt cx="6189061" cy="1340649"/>
          </a:xfrm>
        </p:grpSpPr>
        <p:sp>
          <p:nvSpPr>
            <p:cNvPr id="6" name="椭圆 5">
              <a:extLst>
                <a:ext uri="{FF2B5EF4-FFF2-40B4-BE49-F238E27FC236}">
                  <a16:creationId xmlns:a16="http://schemas.microsoft.com/office/drawing/2014/main" id="{50CF8951-23FC-4A35-8D43-98733E1B65F7}"/>
                </a:ext>
              </a:extLst>
            </p:cNvPr>
            <p:cNvSpPr/>
            <p:nvPr/>
          </p:nvSpPr>
          <p:spPr>
            <a:xfrm>
              <a:off x="1155494"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82053CB4-BE94-4192-906B-06A938197924}"/>
                </a:ext>
              </a:extLst>
            </p:cNvPr>
            <p:cNvSpPr/>
            <p:nvPr/>
          </p:nvSpPr>
          <p:spPr>
            <a:xfrm>
              <a:off x="3835855"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cxnSp>
          <p:nvCxnSpPr>
            <p:cNvPr id="10" name="直接连接符 9">
              <a:extLst>
                <a:ext uri="{FF2B5EF4-FFF2-40B4-BE49-F238E27FC236}">
                  <a16:creationId xmlns:a16="http://schemas.microsoft.com/office/drawing/2014/main" id="{F1E23F6B-61E1-4B62-AE6F-83BAF3A4BAC2}"/>
                </a:ext>
              </a:extLst>
            </p:cNvPr>
            <p:cNvCxnSpPr>
              <a:cxnSpLocks/>
              <a:stCxn id="6" idx="6"/>
              <a:endCxn id="7" idx="2"/>
            </p:cNvCxnSpPr>
            <p:nvPr/>
          </p:nvCxnSpPr>
          <p:spPr>
            <a:xfrm>
              <a:off x="1983833" y="2693836"/>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F0476BF-B24C-4ACF-A07D-DDA6E80B1BEB}"/>
                </a:ext>
              </a:extLst>
            </p:cNvPr>
            <p:cNvSpPr txBox="1"/>
            <p:nvPr/>
          </p:nvSpPr>
          <p:spPr>
            <a:xfrm>
              <a:off x="1901245" y="2303334"/>
              <a:ext cx="614655" cy="369332"/>
            </a:xfrm>
            <a:prstGeom prst="rect">
              <a:avLst/>
            </a:prstGeom>
            <a:noFill/>
          </p:spPr>
          <p:txBody>
            <a:bodyPr wrap="square" rtlCol="0">
              <a:spAutoFit/>
            </a:bodyPr>
            <a:lstStyle/>
            <a:p>
              <a:r>
                <a:rPr lang="en-US" altLang="zh-CN" dirty="0"/>
                <a:t>eth0</a:t>
              </a:r>
              <a:endParaRPr lang="zh-CN" altLang="en-US" dirty="0"/>
            </a:p>
          </p:txBody>
        </p:sp>
        <p:sp>
          <p:nvSpPr>
            <p:cNvPr id="13" name="文本框 12">
              <a:extLst>
                <a:ext uri="{FF2B5EF4-FFF2-40B4-BE49-F238E27FC236}">
                  <a16:creationId xmlns:a16="http://schemas.microsoft.com/office/drawing/2014/main" id="{CF220EAD-2AC5-4FB1-8C6C-4030AF637CC6}"/>
                </a:ext>
              </a:extLst>
            </p:cNvPr>
            <p:cNvSpPr txBox="1"/>
            <p:nvPr/>
          </p:nvSpPr>
          <p:spPr>
            <a:xfrm>
              <a:off x="3289851" y="2303334"/>
              <a:ext cx="614655" cy="369332"/>
            </a:xfrm>
            <a:prstGeom prst="rect">
              <a:avLst/>
            </a:prstGeom>
            <a:noFill/>
          </p:spPr>
          <p:txBody>
            <a:bodyPr wrap="square" rtlCol="0">
              <a:spAutoFit/>
            </a:bodyPr>
            <a:lstStyle/>
            <a:p>
              <a:r>
                <a:rPr lang="en-US" altLang="zh-CN" dirty="0"/>
                <a:t>eth1</a:t>
              </a:r>
              <a:endParaRPr lang="zh-CN" altLang="en-US" dirty="0"/>
            </a:p>
          </p:txBody>
        </p:sp>
        <p:sp>
          <p:nvSpPr>
            <p:cNvPr id="14" name="椭圆 13">
              <a:extLst>
                <a:ext uri="{FF2B5EF4-FFF2-40B4-BE49-F238E27FC236}">
                  <a16:creationId xmlns:a16="http://schemas.microsoft.com/office/drawing/2014/main" id="{2B26423D-6FDB-44F0-828C-6469926EDAA7}"/>
                </a:ext>
              </a:extLst>
            </p:cNvPr>
            <p:cNvSpPr/>
            <p:nvPr/>
          </p:nvSpPr>
          <p:spPr>
            <a:xfrm>
              <a:off x="6516216" y="241604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5" name="文本框 14">
              <a:extLst>
                <a:ext uri="{FF2B5EF4-FFF2-40B4-BE49-F238E27FC236}">
                  <a16:creationId xmlns:a16="http://schemas.microsoft.com/office/drawing/2014/main" id="{17A31774-CF3C-4859-BB17-DADA48BBF3B9}"/>
                </a:ext>
              </a:extLst>
            </p:cNvPr>
            <p:cNvSpPr txBox="1"/>
            <p:nvPr/>
          </p:nvSpPr>
          <p:spPr>
            <a:xfrm>
              <a:off x="5970212"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6" name="直接连接符 15">
              <a:extLst>
                <a:ext uri="{FF2B5EF4-FFF2-40B4-BE49-F238E27FC236}">
                  <a16:creationId xmlns:a16="http://schemas.microsoft.com/office/drawing/2014/main" id="{DA6BF887-E449-40AC-9070-E9BB0BEE8AF8}"/>
                </a:ext>
              </a:extLst>
            </p:cNvPr>
            <p:cNvCxnSpPr>
              <a:cxnSpLocks/>
              <a:stCxn id="7" idx="6"/>
              <a:endCxn id="14" idx="2"/>
            </p:cNvCxnSpPr>
            <p:nvPr/>
          </p:nvCxnSpPr>
          <p:spPr>
            <a:xfrm>
              <a:off x="4664194" y="2693836"/>
              <a:ext cx="1852022" cy="126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B1CD19F-7E58-4105-A6EA-FCC6F150534B}"/>
                </a:ext>
              </a:extLst>
            </p:cNvPr>
            <p:cNvSpPr txBox="1"/>
            <p:nvPr/>
          </p:nvSpPr>
          <p:spPr>
            <a:xfrm>
              <a:off x="4630031"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21" name="直接箭头连接符 20">
              <a:extLst>
                <a:ext uri="{FF2B5EF4-FFF2-40B4-BE49-F238E27FC236}">
                  <a16:creationId xmlns:a16="http://schemas.microsoft.com/office/drawing/2014/main" id="{ED963CFA-1FC3-4A3B-8298-2F60F36D2C7F}"/>
                </a:ext>
              </a:extLst>
            </p:cNvPr>
            <p:cNvCxnSpPr/>
            <p:nvPr/>
          </p:nvCxnSpPr>
          <p:spPr>
            <a:xfrm flipH="1">
              <a:off x="5004048"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3A3E8C9-7E39-4667-84C3-4331D0664171}"/>
                </a:ext>
              </a:extLst>
            </p:cNvPr>
            <p:cNvCxnSpPr>
              <a:cxnSpLocks/>
            </p:cNvCxnSpPr>
            <p:nvPr/>
          </p:nvCxnSpPr>
          <p:spPr>
            <a:xfrm>
              <a:off x="2267744"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D0B96C0-F949-460E-8383-2AA232843C94}"/>
                </a:ext>
              </a:extLst>
            </p:cNvPr>
            <p:cNvSpPr txBox="1"/>
            <p:nvPr/>
          </p:nvSpPr>
          <p:spPr>
            <a:xfrm>
              <a:off x="4355976" y="1686519"/>
              <a:ext cx="2793393" cy="369332"/>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b2-eth0</a:t>
              </a:r>
              <a:r>
                <a:rPr lang="zh-CN" altLang="en-US" dirty="0"/>
                <a:t>的</a:t>
              </a:r>
              <a:r>
                <a:rPr lang="en-US" altLang="zh-CN" dirty="0"/>
                <a:t>Config</a:t>
              </a:r>
              <a:r>
                <a:rPr lang="zh-CN" altLang="en-US" dirty="0"/>
                <a:t>消息</a:t>
              </a:r>
            </a:p>
          </p:txBody>
        </p:sp>
        <p:sp>
          <p:nvSpPr>
            <p:cNvPr id="24" name="文本框 23">
              <a:extLst>
                <a:ext uri="{FF2B5EF4-FFF2-40B4-BE49-F238E27FC236}">
                  <a16:creationId xmlns:a16="http://schemas.microsoft.com/office/drawing/2014/main" id="{E0C9B575-49A0-4E14-B27A-E33E0B10781A}"/>
                </a:ext>
              </a:extLst>
            </p:cNvPr>
            <p:cNvSpPr txBox="1"/>
            <p:nvPr/>
          </p:nvSpPr>
          <p:spPr>
            <a:xfrm>
              <a:off x="1447111" y="1656303"/>
              <a:ext cx="2793393" cy="369332"/>
            </a:xfrm>
            <a:prstGeom prst="rect">
              <a:avLst/>
            </a:prstGeom>
            <a:noFill/>
          </p:spPr>
          <p:txBody>
            <a:bodyPr wrap="none" rtlCol="0">
              <a:spAutoFit/>
            </a:bodyPr>
            <a:lstStyle/>
            <a:p>
              <a:r>
                <a:rPr lang="zh-CN" altLang="en-US" dirty="0"/>
                <a:t>（</a:t>
              </a:r>
              <a:r>
                <a:rPr lang="en-US" altLang="zh-CN" dirty="0"/>
                <a:t>2</a:t>
              </a:r>
              <a:r>
                <a:rPr lang="zh-CN" altLang="en-US" dirty="0"/>
                <a:t>）</a:t>
              </a:r>
              <a:r>
                <a:rPr lang="en-US" altLang="zh-CN" dirty="0"/>
                <a:t>b1-eth0</a:t>
              </a:r>
              <a:r>
                <a:rPr lang="zh-CN" altLang="en-US" dirty="0"/>
                <a:t>的</a:t>
              </a:r>
              <a:r>
                <a:rPr lang="en-US" altLang="zh-CN" dirty="0"/>
                <a:t>Config</a:t>
              </a:r>
              <a:r>
                <a:rPr lang="zh-CN" altLang="en-US" dirty="0"/>
                <a:t>消息</a:t>
              </a:r>
            </a:p>
          </p:txBody>
        </p:sp>
      </p:grpSp>
    </p:spTree>
    <p:extLst>
      <p:ext uri="{BB962C8B-B14F-4D97-AF65-F5344CB8AC3E}">
        <p14:creationId xmlns:p14="http://schemas.microsoft.com/office/powerpoint/2010/main" val="199719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9E82A-D940-4703-9E66-AC3740E58BBF}"/>
              </a:ext>
            </a:extLst>
          </p:cNvPr>
          <p:cNvSpPr>
            <a:spLocks noGrp="1"/>
          </p:cNvSpPr>
          <p:nvPr>
            <p:ph type="title"/>
          </p:nvPr>
        </p:nvSpPr>
        <p:spPr/>
        <p:txBody>
          <a:bodyPr/>
          <a:lstStyle/>
          <a:p>
            <a:r>
              <a:rPr lang="zh-CN" altLang="en-US" dirty="0"/>
              <a:t>生成树协议格式</a:t>
            </a:r>
          </a:p>
        </p:txBody>
      </p:sp>
      <p:sp>
        <p:nvSpPr>
          <p:cNvPr id="3" name="内容占位符 2">
            <a:extLst>
              <a:ext uri="{FF2B5EF4-FFF2-40B4-BE49-F238E27FC236}">
                <a16:creationId xmlns:a16="http://schemas.microsoft.com/office/drawing/2014/main" id="{ED097FCF-13C4-4764-975A-DF2A7427E098}"/>
              </a:ext>
            </a:extLst>
          </p:cNvPr>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sp>
        <p:nvSpPr>
          <p:cNvPr id="4" name="灯片编号占位符 3">
            <a:extLst>
              <a:ext uri="{FF2B5EF4-FFF2-40B4-BE49-F238E27FC236}">
                <a16:creationId xmlns:a16="http://schemas.microsoft.com/office/drawing/2014/main" id="{A35FD086-A784-4A1F-B3F6-88843998B05B}"/>
              </a:ext>
            </a:extLst>
          </p:cNvPr>
          <p:cNvSpPr>
            <a:spLocks noGrp="1"/>
          </p:cNvSpPr>
          <p:nvPr>
            <p:ph type="sldNum" sz="quarter" idx="11"/>
          </p:nvPr>
        </p:nvSpPr>
        <p:spPr/>
        <p:txBody>
          <a:bodyPr/>
          <a:lstStyle/>
          <a:p>
            <a:fld id="{C2EED88A-182A-4877-BD12-0DE2FB9B90B1}" type="slidenum">
              <a:rPr lang="zh-CN" altLang="en-US" smtClean="0"/>
              <a:t>23</a:t>
            </a:fld>
            <a:endParaRPr lang="zh-CN" altLang="en-US"/>
          </a:p>
        </p:txBody>
      </p:sp>
      <p:pic>
        <p:nvPicPr>
          <p:cNvPr id="6" name="图片 5">
            <a:extLst>
              <a:ext uri="{FF2B5EF4-FFF2-40B4-BE49-F238E27FC236}">
                <a16:creationId xmlns:a16="http://schemas.microsoft.com/office/drawing/2014/main" id="{D6657ECA-932B-41A9-9BEB-45872FCA6B63}"/>
              </a:ext>
            </a:extLst>
          </p:cNvPr>
          <p:cNvPicPr>
            <a:picLocks noChangeAspect="1"/>
          </p:cNvPicPr>
          <p:nvPr/>
        </p:nvPicPr>
        <p:blipFill>
          <a:blip r:embed="rId2"/>
          <a:stretch>
            <a:fillRect/>
          </a:stretch>
        </p:blipFill>
        <p:spPr>
          <a:xfrm>
            <a:off x="863588" y="3068960"/>
            <a:ext cx="7416824" cy="3484507"/>
          </a:xfrm>
          <a:prstGeom prst="rect">
            <a:avLst/>
          </a:prstGeom>
        </p:spPr>
      </p:pic>
    </p:spTree>
    <p:extLst>
      <p:ext uri="{BB962C8B-B14F-4D97-AF65-F5344CB8AC3E}">
        <p14:creationId xmlns:p14="http://schemas.microsoft.com/office/powerpoint/2010/main" val="2059811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4C919-BE32-4A8B-89B4-F1A6509691D4}"/>
              </a:ext>
            </a:extLst>
          </p:cNvPr>
          <p:cNvSpPr>
            <a:spLocks noGrp="1"/>
          </p:cNvSpPr>
          <p:nvPr>
            <p:ph type="title"/>
          </p:nvPr>
        </p:nvSpPr>
        <p:spPr/>
        <p:txBody>
          <a:bodyPr/>
          <a:lstStyle/>
          <a:p>
            <a:r>
              <a:rPr lang="zh-CN" altLang="en-US" dirty="0"/>
              <a:t>生成树协议字段含义</a:t>
            </a:r>
          </a:p>
        </p:txBody>
      </p:sp>
      <p:sp>
        <p:nvSpPr>
          <p:cNvPr id="3" name="内容占位符 2">
            <a:extLst>
              <a:ext uri="{FF2B5EF4-FFF2-40B4-BE49-F238E27FC236}">
                <a16:creationId xmlns:a16="http://schemas.microsoft.com/office/drawing/2014/main" id="{26149D0F-04AB-4D7C-BA89-07466561AF09}"/>
              </a:ext>
            </a:extLst>
          </p:cNvPr>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p>
          <a:p>
            <a:pPr>
              <a:lnSpc>
                <a:spcPct val="130000"/>
              </a:lnSpc>
            </a:pPr>
            <a:r>
              <a:rPr lang="en-US" altLang="zh-CN" sz="2000" dirty="0"/>
              <a:t>Version:	STP</a:t>
            </a:r>
            <a:r>
              <a:rPr lang="zh-CN" altLang="en-US" sz="2000" dirty="0"/>
              <a:t>版本号，为</a:t>
            </a:r>
            <a:r>
              <a:rPr lang="en-US" altLang="zh-CN" sz="2000" dirty="0"/>
              <a:t>0</a:t>
            </a:r>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4" name="灯片编号占位符 3">
            <a:extLst>
              <a:ext uri="{FF2B5EF4-FFF2-40B4-BE49-F238E27FC236}">
                <a16:creationId xmlns:a16="http://schemas.microsoft.com/office/drawing/2014/main" id="{16EA4A7D-A57C-4FB8-8C44-A846767367B5}"/>
              </a:ext>
            </a:extLst>
          </p:cNvPr>
          <p:cNvSpPr>
            <a:spLocks noGrp="1"/>
          </p:cNvSpPr>
          <p:nvPr>
            <p:ph type="sldNum" sz="quarter" idx="11"/>
          </p:nvPr>
        </p:nvSpPr>
        <p:spPr/>
        <p:txBody>
          <a:bodyPr/>
          <a:lstStyle/>
          <a:p>
            <a:fld id="{C2EED88A-182A-4877-BD12-0DE2FB9B90B1}" type="slidenum">
              <a:rPr lang="zh-CN" altLang="en-US" smtClean="0"/>
              <a:t>24</a:t>
            </a:fld>
            <a:endParaRPr lang="zh-CN" altLang="en-US"/>
          </a:p>
        </p:txBody>
      </p:sp>
    </p:spTree>
    <p:extLst>
      <p:ext uri="{BB962C8B-B14F-4D97-AF65-F5344CB8AC3E}">
        <p14:creationId xmlns:p14="http://schemas.microsoft.com/office/powerpoint/2010/main" val="54036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3D44F63-F388-477C-9402-03653CB0D937}"/>
              </a:ext>
            </a:extLst>
          </p:cNvPr>
          <p:cNvPicPr>
            <a:picLocks noChangeAspect="1"/>
          </p:cNvPicPr>
          <p:nvPr/>
        </p:nvPicPr>
        <p:blipFill>
          <a:blip r:embed="rId2"/>
          <a:stretch>
            <a:fillRect/>
          </a:stretch>
        </p:blipFill>
        <p:spPr>
          <a:xfrm>
            <a:off x="0" y="1165413"/>
            <a:ext cx="7557247" cy="5540188"/>
          </a:xfrm>
          <a:prstGeom prst="rect">
            <a:avLst/>
          </a:prstGeom>
        </p:spPr>
      </p:pic>
      <p:sp>
        <p:nvSpPr>
          <p:cNvPr id="2" name="标题 1">
            <a:extLst>
              <a:ext uri="{FF2B5EF4-FFF2-40B4-BE49-F238E27FC236}">
                <a16:creationId xmlns:a16="http://schemas.microsoft.com/office/drawing/2014/main" id="{E279CA3E-1BAF-447F-8311-35D272A6C9C3}"/>
              </a:ext>
            </a:extLst>
          </p:cNvPr>
          <p:cNvSpPr>
            <a:spLocks noGrp="1"/>
          </p:cNvSpPr>
          <p:nvPr>
            <p:ph type="title"/>
          </p:nvPr>
        </p:nvSpPr>
        <p:spPr/>
        <p:txBody>
          <a:bodyPr/>
          <a:lstStyle/>
          <a:p>
            <a:r>
              <a:rPr lang="zh-CN" altLang="en-US" dirty="0"/>
              <a:t>生成树协议数据包示例</a:t>
            </a:r>
          </a:p>
        </p:txBody>
      </p:sp>
      <p:sp>
        <p:nvSpPr>
          <p:cNvPr id="4" name="灯片编号占位符 3">
            <a:extLst>
              <a:ext uri="{FF2B5EF4-FFF2-40B4-BE49-F238E27FC236}">
                <a16:creationId xmlns:a16="http://schemas.microsoft.com/office/drawing/2014/main" id="{30108DBD-D387-4EE0-AB3A-764FFB9E997C}"/>
              </a:ext>
            </a:extLst>
          </p:cNvPr>
          <p:cNvSpPr>
            <a:spLocks noGrp="1"/>
          </p:cNvSpPr>
          <p:nvPr>
            <p:ph type="sldNum" sz="quarter" idx="11"/>
          </p:nvPr>
        </p:nvSpPr>
        <p:spPr/>
        <p:txBody>
          <a:bodyPr/>
          <a:lstStyle/>
          <a:p>
            <a:fld id="{C2EED88A-182A-4877-BD12-0DE2FB9B90B1}" type="slidenum">
              <a:rPr lang="zh-CN" altLang="en-US" smtClean="0"/>
              <a:t>25</a:t>
            </a:fld>
            <a:endParaRPr lang="zh-CN" altLang="en-US"/>
          </a:p>
        </p:txBody>
      </p:sp>
      <p:sp>
        <p:nvSpPr>
          <p:cNvPr id="7" name="矩形 6">
            <a:extLst>
              <a:ext uri="{FF2B5EF4-FFF2-40B4-BE49-F238E27FC236}">
                <a16:creationId xmlns:a16="http://schemas.microsoft.com/office/drawing/2014/main" id="{1411EB35-BCBA-4C0B-910F-A49257D96053}"/>
              </a:ext>
            </a:extLst>
          </p:cNvPr>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F07F4432-BC02-48DC-9035-DC0EBEAEB9F3}"/>
              </a:ext>
            </a:extLst>
          </p:cNvPr>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8C36EA7E-9D43-41DB-8707-197871E1BC71}"/>
              </a:ext>
            </a:extLst>
          </p:cNvPr>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1CF29BB-4686-4D4C-BA32-4F7746692D2B}"/>
              </a:ext>
            </a:extLst>
          </p:cNvPr>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p>
        </p:txBody>
      </p:sp>
      <p:sp>
        <p:nvSpPr>
          <p:cNvPr id="11" name="文本框 10">
            <a:extLst>
              <a:ext uri="{FF2B5EF4-FFF2-40B4-BE49-F238E27FC236}">
                <a16:creationId xmlns:a16="http://schemas.microsoft.com/office/drawing/2014/main" id="{43A958F7-BD19-447C-8CEB-7A04EC7D251B}"/>
              </a:ext>
            </a:extLst>
          </p:cNvPr>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p>
        </p:txBody>
      </p:sp>
      <p:sp>
        <p:nvSpPr>
          <p:cNvPr id="12" name="文本框 11">
            <a:extLst>
              <a:ext uri="{FF2B5EF4-FFF2-40B4-BE49-F238E27FC236}">
                <a16:creationId xmlns:a16="http://schemas.microsoft.com/office/drawing/2014/main" id="{60EEDAD5-3837-49DC-B3C2-D153036E8FAB}"/>
              </a:ext>
            </a:extLst>
          </p:cNvPr>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p>
        </p:txBody>
      </p:sp>
    </p:spTree>
    <p:extLst>
      <p:ext uri="{BB962C8B-B14F-4D97-AF65-F5344CB8AC3E}">
        <p14:creationId xmlns:p14="http://schemas.microsoft.com/office/powerpoint/2010/main" val="16550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B8122-BE8D-45D5-8CA6-7D8678E34881}"/>
              </a:ext>
            </a:extLst>
          </p:cNvPr>
          <p:cNvSpPr>
            <a:spLocks noGrp="1"/>
          </p:cNvSpPr>
          <p:nvPr>
            <p:ph type="title"/>
          </p:nvPr>
        </p:nvSpPr>
        <p:spPr/>
        <p:txBody>
          <a:bodyPr/>
          <a:lstStyle/>
          <a:p>
            <a:r>
              <a:rPr lang="zh-CN" altLang="en-US" dirty="0"/>
              <a:t>本实验与标准</a:t>
            </a:r>
            <a:r>
              <a:rPr lang="en-US" altLang="zh-CN" dirty="0"/>
              <a:t>STP</a:t>
            </a:r>
            <a:r>
              <a:rPr lang="zh-CN" altLang="en-US" dirty="0"/>
              <a:t>的差别</a:t>
            </a:r>
          </a:p>
        </p:txBody>
      </p:sp>
      <p:sp>
        <p:nvSpPr>
          <p:cNvPr id="3" name="内容占位符 2">
            <a:extLst>
              <a:ext uri="{FF2B5EF4-FFF2-40B4-BE49-F238E27FC236}">
                <a16:creationId xmlns:a16="http://schemas.microsoft.com/office/drawing/2014/main" id="{C76D4DB1-B0A1-475D-8131-16B62143826F}"/>
              </a:ext>
            </a:extLst>
          </p:cNvPr>
          <p:cNvSpPr>
            <a:spLocks noGrp="1"/>
          </p:cNvSpPr>
          <p:nvPr>
            <p:ph idx="1"/>
          </p:nvPr>
        </p:nvSpPr>
        <p:spPr/>
        <p:txBody>
          <a:bodyPr/>
          <a:lstStyle/>
          <a:p>
            <a:r>
              <a:rPr lang="zh-CN" altLang="en-US" dirty="0"/>
              <a:t>本实验中不考虑拓扑变动下的生成树重构</a:t>
            </a:r>
            <a:endParaRPr lang="en-US" altLang="zh-CN" dirty="0"/>
          </a:p>
          <a:p>
            <a:endParaRPr lang="en-US" altLang="zh-CN" dirty="0"/>
          </a:p>
          <a:p>
            <a:r>
              <a:rPr lang="zh-CN" altLang="en-US" dirty="0"/>
              <a:t>本实验没有考虑如何与交换机转发学习共存</a:t>
            </a:r>
            <a:endParaRPr lang="en-US" altLang="zh-CN" dirty="0"/>
          </a:p>
          <a:p>
            <a:endParaRPr lang="en-US" altLang="zh-CN" dirty="0"/>
          </a:p>
          <a:p>
            <a:r>
              <a:rPr lang="zh-CN" altLang="en-US" dirty="0"/>
              <a:t>本实验没有考虑如何快速构建生成树</a:t>
            </a:r>
            <a:endParaRPr lang="en-US" altLang="zh-CN" dirty="0"/>
          </a:p>
        </p:txBody>
      </p:sp>
      <p:sp>
        <p:nvSpPr>
          <p:cNvPr id="4" name="灯片编号占位符 3">
            <a:extLst>
              <a:ext uri="{FF2B5EF4-FFF2-40B4-BE49-F238E27FC236}">
                <a16:creationId xmlns:a16="http://schemas.microsoft.com/office/drawing/2014/main" id="{48C6BA4A-D901-44D6-8780-11A4B3473FB4}"/>
              </a:ext>
            </a:extLst>
          </p:cNvPr>
          <p:cNvSpPr>
            <a:spLocks noGrp="1"/>
          </p:cNvSpPr>
          <p:nvPr>
            <p:ph type="sldNum" sz="quarter" idx="11"/>
          </p:nvPr>
        </p:nvSpPr>
        <p:spPr/>
        <p:txBody>
          <a:bodyPr/>
          <a:lstStyle/>
          <a:p>
            <a:fld id="{C2EED88A-182A-4877-BD12-0DE2FB9B90B1}" type="slidenum">
              <a:rPr lang="zh-CN" altLang="en-US" smtClean="0"/>
              <a:t>26</a:t>
            </a:fld>
            <a:endParaRPr lang="zh-CN" altLang="en-US"/>
          </a:p>
        </p:txBody>
      </p:sp>
    </p:spTree>
    <p:extLst>
      <p:ext uri="{BB962C8B-B14F-4D97-AF65-F5344CB8AC3E}">
        <p14:creationId xmlns:p14="http://schemas.microsoft.com/office/powerpoint/2010/main" val="1258756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D8AF0-3B32-4E08-ABCA-4A1431509340}"/>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A6E0B61-3B86-41A9-862F-2EA25CDA4C03}"/>
              </a:ext>
            </a:extLst>
          </p:cNvPr>
          <p:cNvSpPr>
            <a:spLocks noGrp="1"/>
          </p:cNvSpPr>
          <p:nvPr>
            <p:ph idx="1"/>
          </p:nvPr>
        </p:nvSpPr>
        <p:spPr>
          <a:xfrm>
            <a:off x="395537" y="1365957"/>
            <a:ext cx="8568951" cy="5034843"/>
          </a:xfrm>
        </p:spPr>
        <p:txBody>
          <a:bodyPr/>
          <a:lstStyle/>
          <a:p>
            <a:r>
              <a:rPr lang="zh-CN" altLang="en-US" sz="2000" dirty="0"/>
              <a:t>基于已有代码，实现生成树运行机制，对于给定拓扑</a:t>
            </a:r>
            <a:r>
              <a:rPr lang="en-US" altLang="zh-CN" sz="2000" dirty="0"/>
              <a:t>(four_node_ring.py)</a:t>
            </a:r>
            <a:r>
              <a:rPr lang="zh-CN" altLang="en-US" sz="2000" dirty="0"/>
              <a:t>，计算输出相应状态下的最小生成树拓扑</a:t>
            </a:r>
            <a:endParaRPr lang="en-US" altLang="zh-CN" sz="2000" dirty="0"/>
          </a:p>
          <a:p>
            <a:endParaRPr lang="en-US" altLang="zh-CN" sz="2000" dirty="0"/>
          </a:p>
          <a:p>
            <a:r>
              <a:rPr lang="zh-CN" altLang="en-US" sz="2000" dirty="0"/>
              <a:t>自己构造一个不少于</a:t>
            </a:r>
            <a:r>
              <a:rPr lang="en-US" altLang="zh-CN" sz="2000" dirty="0"/>
              <a:t>7</a:t>
            </a:r>
            <a:r>
              <a:rPr lang="zh-CN" altLang="en-US" sz="2000" dirty="0"/>
              <a:t>个节点，冗余链路不少于</a:t>
            </a:r>
            <a:r>
              <a:rPr lang="en-US" altLang="zh-CN" sz="2000" dirty="0"/>
              <a:t>2</a:t>
            </a:r>
            <a:r>
              <a:rPr lang="zh-CN" altLang="en-US" sz="2000" dirty="0"/>
              <a:t>条的拓扑，节点和端口的命名规则可参考</a:t>
            </a:r>
            <a:r>
              <a:rPr lang="en-US" altLang="zh-CN" sz="2000" dirty="0"/>
              <a:t>four_node_ring.py</a:t>
            </a:r>
            <a:r>
              <a:rPr lang="zh-CN" altLang="en-US" sz="2000" dirty="0"/>
              <a:t>，使用</a:t>
            </a:r>
            <a:r>
              <a:rPr lang="en-US" altLang="zh-CN" sz="2000" dirty="0" err="1"/>
              <a:t>stp</a:t>
            </a:r>
            <a:r>
              <a:rPr lang="zh-CN" altLang="en-US" sz="2000" dirty="0"/>
              <a:t>程序计算输出最小生成树拓扑</a:t>
            </a:r>
            <a:endParaRPr lang="en-US" altLang="zh-CN" sz="2000" dirty="0"/>
          </a:p>
          <a:p>
            <a:endParaRPr lang="en-US" altLang="zh-CN" sz="2000" dirty="0"/>
          </a:p>
          <a:p>
            <a:r>
              <a:rPr lang="zh-CN" altLang="en-US" sz="2000" dirty="0"/>
              <a:t>在</a:t>
            </a:r>
            <a:r>
              <a:rPr lang="en-US" altLang="zh-CN" sz="2000" dirty="0"/>
              <a:t>four_node_ring.py</a:t>
            </a:r>
            <a:r>
              <a:rPr lang="zh-CN" altLang="en-US" sz="2000" dirty="0"/>
              <a:t>基础上，添加两个端节点，把第</a:t>
            </a:r>
            <a:r>
              <a:rPr lang="en-US" altLang="zh-CN" sz="2000" dirty="0"/>
              <a:t>05</a:t>
            </a:r>
            <a:r>
              <a:rPr lang="zh-CN" altLang="en-US" sz="2000" dirty="0"/>
              <a:t>次实验的交换机转发代码与本实验代码结合，试着构建生成树之后进行转发表学习和数据包转发</a:t>
            </a:r>
            <a:endParaRPr lang="en-US" altLang="zh-CN" sz="2000" dirty="0"/>
          </a:p>
          <a:p>
            <a:pPr lvl="1"/>
            <a:r>
              <a:rPr lang="zh-CN" altLang="en-US" sz="1600" dirty="0"/>
              <a:t>只需要跑通一次就行，目前的实现方法不能保证网络稳定可靠运行</a:t>
            </a:r>
          </a:p>
        </p:txBody>
      </p:sp>
      <p:sp>
        <p:nvSpPr>
          <p:cNvPr id="4" name="灯片编号占位符 3">
            <a:extLst>
              <a:ext uri="{FF2B5EF4-FFF2-40B4-BE49-F238E27FC236}">
                <a16:creationId xmlns:a16="http://schemas.microsoft.com/office/drawing/2014/main" id="{632D3220-2A92-4F6A-9619-2538C7F95E41}"/>
              </a:ext>
            </a:extLst>
          </p:cNvPr>
          <p:cNvSpPr>
            <a:spLocks noGrp="1"/>
          </p:cNvSpPr>
          <p:nvPr>
            <p:ph type="sldNum" sz="quarter" idx="11"/>
          </p:nvPr>
        </p:nvSpPr>
        <p:spPr/>
        <p:txBody>
          <a:bodyPr/>
          <a:lstStyle/>
          <a:p>
            <a:fld id="{C2EED88A-182A-4877-BD12-0DE2FB9B90B1}" type="slidenum">
              <a:rPr lang="zh-CN" altLang="en-US" smtClean="0"/>
              <a:t>27</a:t>
            </a:fld>
            <a:endParaRPr lang="zh-CN" altLang="en-US"/>
          </a:p>
        </p:txBody>
      </p:sp>
    </p:spTree>
    <p:extLst>
      <p:ext uri="{BB962C8B-B14F-4D97-AF65-F5344CB8AC3E}">
        <p14:creationId xmlns:p14="http://schemas.microsoft.com/office/powerpoint/2010/main" val="132374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FABC-8912-4A88-B5EB-89A227E9C85C}"/>
              </a:ext>
            </a:extLst>
          </p:cNvPr>
          <p:cNvSpPr>
            <a:spLocks noGrp="1"/>
          </p:cNvSpPr>
          <p:nvPr>
            <p:ph type="title"/>
          </p:nvPr>
        </p:nvSpPr>
        <p:spPr/>
        <p:txBody>
          <a:bodyPr/>
          <a:lstStyle/>
          <a:p>
            <a:r>
              <a:rPr lang="zh-CN" altLang="en-US" dirty="0"/>
              <a:t>实验流程一：构建生成树拓扑</a:t>
            </a:r>
          </a:p>
        </p:txBody>
      </p:sp>
      <p:sp>
        <p:nvSpPr>
          <p:cNvPr id="3" name="内容占位符 2">
            <a:extLst>
              <a:ext uri="{FF2B5EF4-FFF2-40B4-BE49-F238E27FC236}">
                <a16:creationId xmlns:a16="http://schemas.microsoft.com/office/drawing/2014/main" id="{5B764926-D856-4104-9DB2-C950F850C38F}"/>
              </a:ext>
            </a:extLst>
          </p:cNvPr>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个节点分别运行</a:t>
            </a:r>
            <a:r>
              <a:rPr lang="en-US" altLang="zh-CN" sz="2000" dirty="0" err="1"/>
              <a:t>stp</a:t>
            </a:r>
            <a:r>
              <a:rPr lang="zh-CN" altLang="en-US" sz="2000" dirty="0"/>
              <a:t>程序，将输出重定向到</a:t>
            </a:r>
            <a:r>
              <a:rPr lang="en-US" altLang="zh-CN" sz="2000" dirty="0"/>
              <a:t>b*-output.txt</a:t>
            </a:r>
            <a:r>
              <a:rPr lang="zh-CN" altLang="en-US" sz="2000" dirty="0"/>
              <a:t>文件，以</a:t>
            </a:r>
            <a:r>
              <a:rPr lang="en-US" altLang="zh-CN" sz="2000" dirty="0"/>
              <a:t>b1</a:t>
            </a:r>
            <a:r>
              <a:rPr lang="zh-CN" altLang="en-US" sz="2000" dirty="0"/>
              <a:t>为例：</a:t>
            </a:r>
            <a:endParaRPr lang="en-US" altLang="zh-CN" sz="2000" dirty="0"/>
          </a:p>
          <a:p>
            <a:pPr marL="1714458" lvl="4" indent="0">
              <a:lnSpc>
                <a:spcPct val="160000"/>
              </a:lnSpc>
              <a:buNone/>
            </a:pPr>
            <a:r>
              <a:rPr lang="en-US" altLang="zh-CN" sz="1800" dirty="0">
                <a:latin typeface="Courier New" panose="02070309020205020404" pitchFamily="49" charset="0"/>
                <a:cs typeface="Courier New" panose="02070309020205020404" pitchFamily="49" charset="0"/>
              </a:rPr>
              <a:t> b1#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 &gt; b1-output.txt 2&gt;&amp;1</a:t>
            </a:r>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en-US" altLang="zh-CN" sz="1800" dirty="0">
                <a:latin typeface="Courier New" panose="02070309020205020404" pitchFamily="49" charset="0"/>
                <a:cs typeface="Courier New" panose="02070309020205020404" pitchFamily="49" charset="0"/>
              </a:rPr>
              <a:t>(b?/root)#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41"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p>
        </p:txBody>
      </p:sp>
      <p:sp>
        <p:nvSpPr>
          <p:cNvPr id="4" name="灯片编号占位符 3">
            <a:extLst>
              <a:ext uri="{FF2B5EF4-FFF2-40B4-BE49-F238E27FC236}">
                <a16:creationId xmlns:a16="http://schemas.microsoft.com/office/drawing/2014/main" id="{C72DE524-61E8-42E7-AFAC-5DB86DFC5596}"/>
              </a:ext>
            </a:extLst>
          </p:cNvPr>
          <p:cNvSpPr>
            <a:spLocks noGrp="1"/>
          </p:cNvSpPr>
          <p:nvPr>
            <p:ph type="sldNum" sz="quarter" idx="11"/>
          </p:nvPr>
        </p:nvSpPr>
        <p:spPr/>
        <p:txBody>
          <a:bodyPr/>
          <a:lstStyle/>
          <a:p>
            <a:fld id="{C2EED88A-182A-4877-BD12-0DE2FB9B90B1}" type="slidenum">
              <a:rPr lang="zh-CN" altLang="en-US" smtClean="0"/>
              <a:t>28</a:t>
            </a:fld>
            <a:endParaRPr lang="zh-CN" altLang="en-US"/>
          </a:p>
        </p:txBody>
      </p:sp>
    </p:spTree>
    <p:extLst>
      <p:ext uri="{BB962C8B-B14F-4D97-AF65-F5344CB8AC3E}">
        <p14:creationId xmlns:p14="http://schemas.microsoft.com/office/powerpoint/2010/main" val="973459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FDE275-1700-4971-8690-CAA904E3A86B}"/>
              </a:ext>
            </a:extLst>
          </p:cNvPr>
          <p:cNvSpPr>
            <a:spLocks noGrp="1"/>
          </p:cNvSpPr>
          <p:nvPr>
            <p:ph idx="1"/>
          </p:nvPr>
        </p:nvSpPr>
        <p:spPr/>
        <p:txBody>
          <a:bodyPr/>
          <a:lstStyle/>
          <a:p>
            <a:pPr marL="457200" indent="-457200">
              <a:buFont typeface="+mj-lt"/>
              <a:buAutoNum type="arabicPeriod"/>
            </a:pPr>
            <a:r>
              <a:rPr lang="zh-CN" altLang="en-US" dirty="0"/>
              <a:t>在</a:t>
            </a:r>
            <a:r>
              <a:rPr lang="en-US" altLang="zh-CN" dirty="0"/>
              <a:t>four_node_ring.py</a:t>
            </a:r>
            <a:r>
              <a:rPr lang="zh-CN" altLang="en-US" dirty="0"/>
              <a:t>拓扑基础上，添加两个主机节点</a:t>
            </a: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sz="2400" dirty="0"/>
              <a:t>运行</a:t>
            </a:r>
            <a:r>
              <a:rPr lang="en-US" altLang="zh-CN" sz="2400" dirty="0"/>
              <a:t>four_node_ring.py</a:t>
            </a:r>
            <a:r>
              <a:rPr lang="zh-CN" altLang="en-US" sz="2400" dirty="0"/>
              <a:t>拓扑，在</a:t>
            </a:r>
            <a:r>
              <a:rPr lang="en-US" altLang="zh-CN" sz="2400" dirty="0"/>
              <a:t>4</a:t>
            </a:r>
            <a:r>
              <a:rPr lang="zh-CN" altLang="en-US" sz="2400" dirty="0"/>
              <a:t>个中间节点上分别运行</a:t>
            </a:r>
            <a:r>
              <a:rPr lang="en-US" altLang="zh-CN" sz="2400" dirty="0" err="1"/>
              <a:t>stp</a:t>
            </a:r>
            <a:r>
              <a:rPr lang="zh-CN" altLang="en-US" sz="2400" dirty="0"/>
              <a:t>程序</a:t>
            </a:r>
            <a:endParaRPr lang="en-US" altLang="zh-CN" sz="2400" dirty="0"/>
          </a:p>
          <a:p>
            <a:pPr marL="857241" lvl="1" indent="-457200"/>
            <a:r>
              <a:rPr lang="zh-CN" altLang="en-US" dirty="0"/>
              <a:t>本实验的</a:t>
            </a:r>
            <a:r>
              <a:rPr lang="en-US" altLang="zh-CN" dirty="0"/>
              <a:t>reference</a:t>
            </a:r>
            <a:r>
              <a:rPr lang="zh-CN" altLang="en-US" dirty="0"/>
              <a:t>程序不支持转发表学习和数据包转发</a:t>
            </a: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sz="2400" dirty="0"/>
              <a:t>等待一段时间</a:t>
            </a:r>
            <a:r>
              <a:rPr lang="en-US" altLang="zh-CN" sz="2400" dirty="0"/>
              <a:t>(</a:t>
            </a:r>
            <a:r>
              <a:rPr lang="zh-CN" altLang="en-US" sz="2400" dirty="0"/>
              <a:t>大约</a:t>
            </a:r>
            <a:r>
              <a:rPr lang="en-US" altLang="zh-CN" sz="2400" dirty="0"/>
              <a:t>30</a:t>
            </a:r>
            <a:r>
              <a:rPr lang="zh-CN" altLang="en-US" sz="2400" dirty="0"/>
              <a:t>秒钟</a:t>
            </a:r>
            <a:r>
              <a:rPr lang="en-US" altLang="zh-CN" sz="2400" dirty="0"/>
              <a:t>)</a:t>
            </a:r>
            <a:r>
              <a:rPr lang="zh-CN" altLang="en-US" sz="2400" dirty="0"/>
              <a:t>后，在</a:t>
            </a:r>
            <a:r>
              <a:rPr lang="zh-CN" altLang="en-US" dirty="0"/>
              <a:t>主机</a:t>
            </a:r>
            <a:r>
              <a:rPr lang="en-US" altLang="zh-CN" dirty="0"/>
              <a:t>h1</a:t>
            </a:r>
            <a:r>
              <a:rPr lang="zh-CN" altLang="en-US" dirty="0"/>
              <a:t>上</a:t>
            </a:r>
            <a:r>
              <a:rPr lang="en-US" altLang="zh-CN" dirty="0"/>
              <a:t>ping</a:t>
            </a:r>
            <a:r>
              <a:rPr lang="zh-CN" altLang="en-US" dirty="0"/>
              <a:t>主机</a:t>
            </a:r>
            <a:r>
              <a:rPr lang="en-US" altLang="zh-CN" dirty="0"/>
              <a:t>h2</a:t>
            </a:r>
            <a:r>
              <a:rPr lang="zh-CN" altLang="en-US" dirty="0"/>
              <a:t>，显示</a:t>
            </a:r>
            <a:r>
              <a:rPr lang="en-US" altLang="zh-CN" dirty="0"/>
              <a:t>ping</a:t>
            </a:r>
            <a:r>
              <a:rPr lang="zh-CN" altLang="en-US" dirty="0"/>
              <a:t>成功即可</a:t>
            </a:r>
            <a:endParaRPr lang="en-US" altLang="zh-CN" dirty="0"/>
          </a:p>
          <a:p>
            <a:pPr marL="457200" indent="-457200">
              <a:buFont typeface="+mj-lt"/>
              <a:buAutoNum type="arabicPeriod"/>
            </a:pPr>
            <a:endParaRPr lang="en-US" altLang="zh-CN" dirty="0"/>
          </a:p>
          <a:p>
            <a:endParaRPr lang="zh-CN" altLang="en-US" dirty="0"/>
          </a:p>
        </p:txBody>
      </p:sp>
      <p:sp>
        <p:nvSpPr>
          <p:cNvPr id="4" name="灯片编号占位符 3">
            <a:extLst>
              <a:ext uri="{FF2B5EF4-FFF2-40B4-BE49-F238E27FC236}">
                <a16:creationId xmlns:a16="http://schemas.microsoft.com/office/drawing/2014/main" id="{24001C84-7A94-4333-B78E-5339CC57EAE0}"/>
              </a:ext>
            </a:extLst>
          </p:cNvPr>
          <p:cNvSpPr>
            <a:spLocks noGrp="1"/>
          </p:cNvSpPr>
          <p:nvPr>
            <p:ph type="sldNum" sz="quarter" idx="11"/>
          </p:nvPr>
        </p:nvSpPr>
        <p:spPr/>
        <p:txBody>
          <a:bodyPr/>
          <a:lstStyle/>
          <a:p>
            <a:fld id="{C2EED88A-182A-4877-BD12-0DE2FB9B90B1}" type="slidenum">
              <a:rPr lang="zh-CN" altLang="en-US" smtClean="0"/>
              <a:t>29</a:t>
            </a:fld>
            <a:endParaRPr lang="zh-CN" altLang="en-US"/>
          </a:p>
        </p:txBody>
      </p:sp>
      <p:sp>
        <p:nvSpPr>
          <p:cNvPr id="7" name="标题 1">
            <a:extLst>
              <a:ext uri="{FF2B5EF4-FFF2-40B4-BE49-F238E27FC236}">
                <a16:creationId xmlns:a16="http://schemas.microsoft.com/office/drawing/2014/main" id="{2B8D574F-FDE0-4657-A854-8D773833D6F8}"/>
              </a:ext>
            </a:extLst>
          </p:cNvPr>
          <p:cNvSpPr>
            <a:spLocks noGrp="1"/>
          </p:cNvSpPr>
          <p:nvPr>
            <p:ph type="title"/>
          </p:nvPr>
        </p:nvSpPr>
        <p:spPr>
          <a:xfrm>
            <a:off x="457200" y="457200"/>
            <a:ext cx="8229600" cy="811213"/>
          </a:xfrm>
        </p:spPr>
        <p:txBody>
          <a:bodyPr/>
          <a:lstStyle/>
          <a:p>
            <a:r>
              <a:rPr lang="zh-CN" altLang="en-US" dirty="0"/>
              <a:t>实验流程二：与数据包转发结合</a:t>
            </a:r>
          </a:p>
        </p:txBody>
      </p:sp>
    </p:spTree>
    <p:extLst>
      <p:ext uri="{BB962C8B-B14F-4D97-AF65-F5344CB8AC3E}">
        <p14:creationId xmlns:p14="http://schemas.microsoft.com/office/powerpoint/2010/main" val="343558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2B22-E354-4982-B7BA-4671B7C61185}"/>
              </a:ext>
            </a:extLst>
          </p:cNvPr>
          <p:cNvSpPr>
            <a:spLocks noGrp="1"/>
          </p:cNvSpPr>
          <p:nvPr>
            <p:ph type="title"/>
          </p:nvPr>
        </p:nvSpPr>
        <p:spPr/>
        <p:txBody>
          <a:bodyPr/>
          <a:lstStyle/>
          <a:p>
            <a:r>
              <a:rPr lang="zh-CN" altLang="en-US" dirty="0"/>
              <a:t>生成树拓扑</a:t>
            </a:r>
          </a:p>
        </p:txBody>
      </p:sp>
      <p:sp>
        <p:nvSpPr>
          <p:cNvPr id="3" name="内容占位符 2">
            <a:extLst>
              <a:ext uri="{FF2B5EF4-FFF2-40B4-BE49-F238E27FC236}">
                <a16:creationId xmlns:a16="http://schemas.microsoft.com/office/drawing/2014/main" id="{AD2C3E41-7823-42A5-B647-D796F4B9E356}"/>
              </a:ext>
            </a:extLst>
          </p:cNvPr>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总体开销最小的树状拓扑</a:t>
            </a:r>
            <a:r>
              <a:rPr lang="zh-CN" altLang="en-US" dirty="0"/>
              <a:t>，使得网络在连通的前提下，</a:t>
            </a:r>
            <a:r>
              <a:rPr lang="zh-CN" altLang="en-US" dirty="0">
                <a:solidFill>
                  <a:srgbClr val="FF0000"/>
                </a:solidFill>
              </a:rPr>
              <a:t>避免广播风暴</a:t>
            </a:r>
          </a:p>
        </p:txBody>
      </p:sp>
      <p:sp>
        <p:nvSpPr>
          <p:cNvPr id="4" name="灯片编号占位符 3">
            <a:extLst>
              <a:ext uri="{FF2B5EF4-FFF2-40B4-BE49-F238E27FC236}">
                <a16:creationId xmlns:a16="http://schemas.microsoft.com/office/drawing/2014/main" id="{6EBD1279-A090-496A-9FD8-22257F499E7F}"/>
              </a:ext>
            </a:extLst>
          </p:cNvPr>
          <p:cNvSpPr>
            <a:spLocks noGrp="1"/>
          </p:cNvSpPr>
          <p:nvPr>
            <p:ph type="sldNum" sz="quarter" idx="11"/>
          </p:nvPr>
        </p:nvSpPr>
        <p:spPr/>
        <p:txBody>
          <a:bodyPr/>
          <a:lstStyle/>
          <a:p>
            <a:fld id="{C2EED88A-182A-4877-BD12-0DE2FB9B90B1}" type="slidenum">
              <a:rPr lang="zh-CN" altLang="en-US" smtClean="0"/>
              <a:t>3</a:t>
            </a:fld>
            <a:endParaRPr lang="zh-CN" altLang="en-US"/>
          </a:p>
        </p:txBody>
      </p:sp>
      <p:grpSp>
        <p:nvGrpSpPr>
          <p:cNvPr id="40" name="组合 39">
            <a:extLst>
              <a:ext uri="{FF2B5EF4-FFF2-40B4-BE49-F238E27FC236}">
                <a16:creationId xmlns:a16="http://schemas.microsoft.com/office/drawing/2014/main" id="{BEC1CD3E-FB76-4181-90A4-E49DA0680873}"/>
              </a:ext>
            </a:extLst>
          </p:cNvPr>
          <p:cNvGrpSpPr/>
          <p:nvPr/>
        </p:nvGrpSpPr>
        <p:grpSpPr>
          <a:xfrm>
            <a:off x="292269" y="1766302"/>
            <a:ext cx="3616342" cy="2867553"/>
            <a:chOff x="292269" y="1766302"/>
            <a:chExt cx="3616342" cy="2867553"/>
          </a:xfrm>
        </p:grpSpPr>
        <p:sp>
          <p:nvSpPr>
            <p:cNvPr id="5" name="椭圆 4">
              <a:extLst>
                <a:ext uri="{FF2B5EF4-FFF2-40B4-BE49-F238E27FC236}">
                  <a16:creationId xmlns:a16="http://schemas.microsoft.com/office/drawing/2014/main" id="{02218238-0B9E-4186-87F2-48A761A2D71D}"/>
                </a:ext>
              </a:extLst>
            </p:cNvPr>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a:extLst>
                <a:ext uri="{FF2B5EF4-FFF2-40B4-BE49-F238E27FC236}">
                  <a16:creationId xmlns:a16="http://schemas.microsoft.com/office/drawing/2014/main" id="{28355ABD-B9B8-4EE6-BF2D-A3693213CFC5}"/>
                </a:ext>
              </a:extLst>
            </p:cNvPr>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a:extLst>
                <a:ext uri="{FF2B5EF4-FFF2-40B4-BE49-F238E27FC236}">
                  <a16:creationId xmlns:a16="http://schemas.microsoft.com/office/drawing/2014/main" id="{54FD7C72-9852-4440-A43D-BCE1B2652C56}"/>
                </a:ext>
              </a:extLst>
            </p:cNvPr>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a:extLst>
                <a:ext uri="{FF2B5EF4-FFF2-40B4-BE49-F238E27FC236}">
                  <a16:creationId xmlns:a16="http://schemas.microsoft.com/office/drawing/2014/main" id="{B20BEAEC-C3A3-420A-991E-A25F1CA5820B}"/>
                </a:ext>
              </a:extLst>
            </p:cNvPr>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7DFC78B6-FB8A-42C2-9969-00B28DF890EC}"/>
                </a:ext>
              </a:extLst>
            </p:cNvPr>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6ADA58C-1E8B-4D20-962B-FDD4E8764052}"/>
                </a:ext>
              </a:extLst>
            </p:cNvPr>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CEC4B4E-F35F-40DD-893C-31337A662EDF}"/>
                </a:ext>
              </a:extLst>
            </p:cNvPr>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7C80586-2481-4211-B9F7-95ABC8DFBCF3}"/>
                </a:ext>
              </a:extLst>
            </p:cNvPr>
            <p:cNvCxnSpPr>
              <a:cxnSpLocks/>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1E997E5-C384-4AC1-A293-BDBDA9576001}"/>
                </a:ext>
              </a:extLst>
            </p:cNvPr>
            <p:cNvSpPr txBox="1"/>
            <p:nvPr/>
          </p:nvSpPr>
          <p:spPr>
            <a:xfrm>
              <a:off x="292269" y="1957165"/>
              <a:ext cx="1107996" cy="369332"/>
            </a:xfrm>
            <a:prstGeom prst="rect">
              <a:avLst/>
            </a:prstGeom>
            <a:noFill/>
          </p:spPr>
          <p:txBody>
            <a:bodyPr wrap="none" rtlCol="0">
              <a:spAutoFit/>
            </a:bodyPr>
            <a:lstStyle/>
            <a:p>
              <a:r>
                <a:rPr lang="zh-CN" altLang="en-US" dirty="0"/>
                <a:t>环状拓扑</a:t>
              </a:r>
            </a:p>
          </p:txBody>
        </p:sp>
      </p:grpSp>
      <p:cxnSp>
        <p:nvCxnSpPr>
          <p:cNvPr id="42" name="直接箭头连接符 41">
            <a:extLst>
              <a:ext uri="{FF2B5EF4-FFF2-40B4-BE49-F238E27FC236}">
                <a16:creationId xmlns:a16="http://schemas.microsoft.com/office/drawing/2014/main" id="{1B3ACF93-C457-41E1-8A7D-3875BF26BEB8}"/>
              </a:ext>
            </a:extLst>
          </p:cNvPr>
          <p:cNvCxnSpPr>
            <a:cxnSpLocks/>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45DF534-892A-45B7-B1C6-2F855C3BDE06}"/>
              </a:ext>
            </a:extLst>
          </p:cNvPr>
          <p:cNvCxnSpPr>
            <a:cxnSpLocks/>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4F2DC12-BF92-4A7B-AE24-221C0EB12D0D}"/>
              </a:ext>
            </a:extLst>
          </p:cNvPr>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6D05E99-9865-46A3-AC84-EC4A48B0B7E8}"/>
              </a:ext>
            </a:extLst>
          </p:cNvPr>
          <p:cNvCxnSpPr>
            <a:cxnSpLocks/>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782E30-8816-4982-B332-AB83F63FA462}"/>
              </a:ext>
            </a:extLst>
          </p:cNvPr>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F6E2381-3B23-485C-A96D-488553B797E7}"/>
              </a:ext>
            </a:extLst>
          </p:cNvPr>
          <p:cNvCxnSpPr>
            <a:cxnSpLocks/>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2F7D393-0A70-4A07-86FB-716CD976D66A}"/>
              </a:ext>
            </a:extLst>
          </p:cNvPr>
          <p:cNvCxnSpPr>
            <a:cxnSpLocks/>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9EF70A3-041A-469F-9FD0-DD3325B0EC12}"/>
              </a:ext>
            </a:extLst>
          </p:cNvPr>
          <p:cNvCxnSpPr>
            <a:cxnSpLocks/>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A865472E-482A-4D74-83F1-B6DDBEA862D0}"/>
              </a:ext>
            </a:extLst>
          </p:cNvPr>
          <p:cNvCxnSpPr>
            <a:cxnSpLocks/>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B5CE6AB-CCC2-41AA-B5F4-35A3C353237A}"/>
              </a:ext>
            </a:extLst>
          </p:cNvPr>
          <p:cNvCxnSpPr>
            <a:cxnSpLocks/>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C8A29A-5AC2-410A-9228-795965CCE6A0}"/>
              </a:ext>
            </a:extLst>
          </p:cNvPr>
          <p:cNvCxnSpPr>
            <a:cxnSpLocks/>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E818A551-188B-4855-B35B-C3C87B9561BE}"/>
              </a:ext>
            </a:extLst>
          </p:cNvPr>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a:extLst>
              <a:ext uri="{FF2B5EF4-FFF2-40B4-BE49-F238E27FC236}">
                <a16:creationId xmlns:a16="http://schemas.microsoft.com/office/drawing/2014/main" id="{D3CED981-DD91-489C-A623-FC9A1F42694F}"/>
              </a:ext>
            </a:extLst>
          </p:cNvPr>
          <p:cNvGrpSpPr/>
          <p:nvPr/>
        </p:nvGrpSpPr>
        <p:grpSpPr>
          <a:xfrm>
            <a:off x="4943156" y="1851375"/>
            <a:ext cx="3621724" cy="2867553"/>
            <a:chOff x="4943156" y="1851375"/>
            <a:chExt cx="3621724" cy="2867553"/>
          </a:xfrm>
        </p:grpSpPr>
        <p:sp>
          <p:nvSpPr>
            <p:cNvPr id="30" name="椭圆 29">
              <a:extLst>
                <a:ext uri="{FF2B5EF4-FFF2-40B4-BE49-F238E27FC236}">
                  <a16:creationId xmlns:a16="http://schemas.microsoft.com/office/drawing/2014/main" id="{79ECC798-1BD2-4C62-999D-4330EBE43244}"/>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a:extLst>
                <a:ext uri="{FF2B5EF4-FFF2-40B4-BE49-F238E27FC236}">
                  <a16:creationId xmlns:a16="http://schemas.microsoft.com/office/drawing/2014/main" id="{345E1F19-C484-4C95-80B6-8B56BE4796FE}"/>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a:extLst>
                <a:ext uri="{FF2B5EF4-FFF2-40B4-BE49-F238E27FC236}">
                  <a16:creationId xmlns:a16="http://schemas.microsoft.com/office/drawing/2014/main" id="{0DA165EE-05E4-461A-993F-F581A27B028C}"/>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a:extLst>
                <a:ext uri="{FF2B5EF4-FFF2-40B4-BE49-F238E27FC236}">
                  <a16:creationId xmlns:a16="http://schemas.microsoft.com/office/drawing/2014/main" id="{CA84D64D-E9F3-438B-9FD6-6180EE687AC7}"/>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a:extLst>
                <a:ext uri="{FF2B5EF4-FFF2-40B4-BE49-F238E27FC236}">
                  <a16:creationId xmlns:a16="http://schemas.microsoft.com/office/drawing/2014/main" id="{F8D15283-66BF-43A6-93E7-B1B700325487}"/>
                </a:ext>
              </a:extLst>
            </p:cNvPr>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206941-1E48-4174-918B-6FF6AE1AC1F7}"/>
                </a:ext>
              </a:extLst>
            </p:cNvPr>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0F4A1F2-64EE-4E52-8623-B8B09D590163}"/>
                </a:ext>
              </a:extLst>
            </p:cNvPr>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A02C45-EA0D-47FA-BB79-5CBD16FA70EF}"/>
                </a:ext>
              </a:extLst>
            </p:cNvPr>
            <p:cNvCxnSpPr>
              <a:cxnSpLocks/>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7015587-9123-406A-8519-B89EFD12F837}"/>
                </a:ext>
              </a:extLst>
            </p:cNvPr>
            <p:cNvSpPr txBox="1"/>
            <p:nvPr/>
          </p:nvSpPr>
          <p:spPr>
            <a:xfrm>
              <a:off x="4943156" y="1946373"/>
              <a:ext cx="1338828" cy="369332"/>
            </a:xfrm>
            <a:prstGeom prst="rect">
              <a:avLst/>
            </a:prstGeom>
            <a:noFill/>
          </p:spPr>
          <p:txBody>
            <a:bodyPr wrap="none" rtlCol="0">
              <a:spAutoFit/>
            </a:bodyPr>
            <a:lstStyle/>
            <a:p>
              <a:r>
                <a:rPr lang="zh-CN" altLang="en-US" dirty="0"/>
                <a:t>生成树拓扑</a:t>
              </a:r>
            </a:p>
          </p:txBody>
        </p:sp>
        <p:pic>
          <p:nvPicPr>
            <p:cNvPr id="64" name="图片 63">
              <a:extLst>
                <a:ext uri="{FF2B5EF4-FFF2-40B4-BE49-F238E27FC236}">
                  <a16:creationId xmlns:a16="http://schemas.microsoft.com/office/drawing/2014/main" id="{6C038A6F-F337-4B4C-B383-F3B94CAB1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a:extLst>
              <a:ext uri="{FF2B5EF4-FFF2-40B4-BE49-F238E27FC236}">
                <a16:creationId xmlns:a16="http://schemas.microsoft.com/office/drawing/2014/main" id="{4E699B69-318F-4DA9-8FDB-ADF267B416B0}"/>
              </a:ext>
            </a:extLst>
          </p:cNvPr>
          <p:cNvCxnSpPr>
            <a:cxnSpLocks/>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2A8802B-FF7E-482D-BE27-9EACABA49960}"/>
              </a:ext>
            </a:extLst>
          </p:cNvPr>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0B1771A-3538-4690-8B5F-AEC15470EA82}"/>
              </a:ext>
            </a:extLst>
          </p:cNvPr>
          <p:cNvCxnSpPr>
            <a:cxnSpLocks/>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3F6D58EC-E701-4C48-8C6F-4437CD1F51D5}"/>
              </a:ext>
            </a:extLst>
          </p:cNvPr>
          <p:cNvCxnSpPr>
            <a:cxnSpLocks/>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D5735E4-50F5-45C1-A550-4BB842964078}"/>
              </a:ext>
            </a:extLst>
          </p:cNvPr>
          <p:cNvCxnSpPr>
            <a:cxnSpLocks/>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E19563E-7AB7-44B2-9BF8-345939350679}"/>
              </a:ext>
            </a:extLst>
          </p:cNvPr>
          <p:cNvCxnSpPr>
            <a:cxnSpLocks/>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1EBB13D-421E-4D3F-8EC5-D2C316C94A66}"/>
              </a:ext>
            </a:extLst>
          </p:cNvPr>
          <p:cNvCxnSpPr>
            <a:cxnSpLocks/>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9891420-1DC3-4AD2-B85B-083EF67DDC4C}"/>
              </a:ext>
            </a:extLst>
          </p:cNvPr>
          <p:cNvCxnSpPr>
            <a:cxnSpLocks/>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C5FCF-416C-4C2A-A128-62A689F3B36D}"/>
              </a:ext>
            </a:extLst>
          </p:cNvPr>
          <p:cNvSpPr>
            <a:spLocks noGrp="1"/>
          </p:cNvSpPr>
          <p:nvPr>
            <p:ph type="title"/>
          </p:nvPr>
        </p:nvSpPr>
        <p:spPr/>
        <p:txBody>
          <a:bodyPr/>
          <a:lstStyle/>
          <a:p>
            <a:r>
              <a:rPr lang="zh-CN" altLang="en-US" dirty="0"/>
              <a:t>实验结果示例</a:t>
            </a:r>
          </a:p>
        </p:txBody>
      </p:sp>
      <p:sp>
        <p:nvSpPr>
          <p:cNvPr id="4" name="灯片编号占位符 3">
            <a:extLst>
              <a:ext uri="{FF2B5EF4-FFF2-40B4-BE49-F238E27FC236}">
                <a16:creationId xmlns:a16="http://schemas.microsoft.com/office/drawing/2014/main" id="{B9385948-87C9-47CA-B6FE-A7A09099280D}"/>
              </a:ext>
            </a:extLst>
          </p:cNvPr>
          <p:cNvSpPr>
            <a:spLocks noGrp="1"/>
          </p:cNvSpPr>
          <p:nvPr>
            <p:ph type="sldNum" sz="quarter" idx="11"/>
          </p:nvPr>
        </p:nvSpPr>
        <p:spPr/>
        <p:txBody>
          <a:bodyPr/>
          <a:lstStyle/>
          <a:p>
            <a:fld id="{C2EED88A-182A-4877-BD12-0DE2FB9B90B1}" type="slidenum">
              <a:rPr lang="zh-CN" altLang="en-US" smtClean="0"/>
              <a:t>30</a:t>
            </a:fld>
            <a:endParaRPr lang="zh-CN" altLang="en-US"/>
          </a:p>
        </p:txBody>
      </p:sp>
      <p:grpSp>
        <p:nvGrpSpPr>
          <p:cNvPr id="34" name="组合 33">
            <a:extLst>
              <a:ext uri="{FF2B5EF4-FFF2-40B4-BE49-F238E27FC236}">
                <a16:creationId xmlns:a16="http://schemas.microsoft.com/office/drawing/2014/main" id="{BC3BF38D-D3A5-4308-8C0E-B59455774ECA}"/>
              </a:ext>
            </a:extLst>
          </p:cNvPr>
          <p:cNvGrpSpPr/>
          <p:nvPr/>
        </p:nvGrpSpPr>
        <p:grpSpPr>
          <a:xfrm>
            <a:off x="113675" y="1635815"/>
            <a:ext cx="2747860" cy="4237860"/>
            <a:chOff x="377236" y="1694982"/>
            <a:chExt cx="3388875" cy="3804263"/>
          </a:xfrm>
        </p:grpSpPr>
        <p:grpSp>
          <p:nvGrpSpPr>
            <p:cNvPr id="5" name="组合 4">
              <a:extLst>
                <a:ext uri="{FF2B5EF4-FFF2-40B4-BE49-F238E27FC236}">
                  <a16:creationId xmlns:a16="http://schemas.microsoft.com/office/drawing/2014/main" id="{7136C650-CEBD-4C5E-9CDD-487E52B124E8}"/>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12B2DCA3-4449-4C95-B7BA-C4A713CB8F6B}"/>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944E456-59E0-49F0-A37E-5C03ED7A21BD}"/>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A6A16105-185B-4DC0-8518-C57BD0540D88}"/>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1FD1BBDF-5DBA-4317-BD55-8190A7B8191B}"/>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AC598587-516E-44C5-96D1-0137EA28B745}"/>
                  </a:ext>
                </a:extLst>
              </p:cNvPr>
              <p:cNvCxnSpPr>
                <a:cxnSpLocks/>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DA968B8-565F-494F-8360-2B54FF2D27CB}"/>
                  </a:ext>
                </a:extLst>
              </p:cNvPr>
              <p:cNvCxnSpPr>
                <a:cxnSpLocks/>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4A7D71-EB48-441F-ACA0-E81A75C8FCC3}"/>
                  </a:ext>
                </a:extLst>
              </p:cNvPr>
              <p:cNvCxnSpPr>
                <a:cxnSpLocks/>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8489354-FC27-4D3A-9700-A87B1D20E3D1}"/>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BD6BA8B-1FE7-4F25-A9BA-0FC1ED26D7EB}"/>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13B9DC6C-906B-49CD-AA24-2F6F821FF0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a:extLst>
                <a:ext uri="{FF2B5EF4-FFF2-40B4-BE49-F238E27FC236}">
                  <a16:creationId xmlns:a16="http://schemas.microsoft.com/office/drawing/2014/main" id="{BDA3D6F3-6D8A-49D7-8094-2828A2D71129}"/>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a:extLst>
                <a:ext uri="{FF2B5EF4-FFF2-40B4-BE49-F238E27FC236}">
                  <a16:creationId xmlns:a16="http://schemas.microsoft.com/office/drawing/2014/main" id="{63DA8A88-61D2-4544-AA44-3929244EC0A4}"/>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a:extLst>
                <a:ext uri="{FF2B5EF4-FFF2-40B4-BE49-F238E27FC236}">
                  <a16:creationId xmlns:a16="http://schemas.microsoft.com/office/drawing/2014/main" id="{0E083177-5119-41F1-BF9B-F45D93817933}"/>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a:extLst>
                <a:ext uri="{FF2B5EF4-FFF2-40B4-BE49-F238E27FC236}">
                  <a16:creationId xmlns:a16="http://schemas.microsoft.com/office/drawing/2014/main" id="{485D34B8-14D5-4B7B-BE5D-5698BFB28329}"/>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a:extLst>
                <a:ext uri="{FF2B5EF4-FFF2-40B4-BE49-F238E27FC236}">
                  <a16:creationId xmlns:a16="http://schemas.microsoft.com/office/drawing/2014/main" id="{FDFF6D06-83C9-4290-9F3E-7496287940BB}"/>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a:extLst>
                <a:ext uri="{FF2B5EF4-FFF2-40B4-BE49-F238E27FC236}">
                  <a16:creationId xmlns:a16="http://schemas.microsoft.com/office/drawing/2014/main" id="{85227DE1-DD25-4312-BD9A-DACE6EAAF2F3}"/>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a:extLst>
                <a:ext uri="{FF2B5EF4-FFF2-40B4-BE49-F238E27FC236}">
                  <a16:creationId xmlns:a16="http://schemas.microsoft.com/office/drawing/2014/main" id="{F0B49792-C002-44AB-A3D9-DECE50286BFB}"/>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a:extLst>
                <a:ext uri="{FF2B5EF4-FFF2-40B4-BE49-F238E27FC236}">
                  <a16:creationId xmlns:a16="http://schemas.microsoft.com/office/drawing/2014/main" id="{A471A0CC-0D1D-49E0-B78C-B6FF7075C3BC}"/>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a:extLst>
                <a:ext uri="{FF2B5EF4-FFF2-40B4-BE49-F238E27FC236}">
                  <a16:creationId xmlns:a16="http://schemas.microsoft.com/office/drawing/2014/main" id="{28C7407E-3D57-4FDC-83A7-3FC2383B8361}"/>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grpSp>
        <p:nvGrpSpPr>
          <p:cNvPr id="16" name="组合 15">
            <a:extLst>
              <a:ext uri="{FF2B5EF4-FFF2-40B4-BE49-F238E27FC236}">
                <a16:creationId xmlns:a16="http://schemas.microsoft.com/office/drawing/2014/main" id="{B1687278-3BB7-43E9-8876-FC5B486DF6FB}"/>
              </a:ext>
            </a:extLst>
          </p:cNvPr>
          <p:cNvGrpSpPr/>
          <p:nvPr/>
        </p:nvGrpSpPr>
        <p:grpSpPr>
          <a:xfrm>
            <a:off x="3755719" y="978851"/>
            <a:ext cx="5219506" cy="5909310"/>
            <a:chOff x="3755719" y="978851"/>
            <a:chExt cx="5219506" cy="5909310"/>
          </a:xfrm>
        </p:grpSpPr>
        <p:grpSp>
          <p:nvGrpSpPr>
            <p:cNvPr id="35" name="组合 34">
              <a:extLst>
                <a:ext uri="{FF2B5EF4-FFF2-40B4-BE49-F238E27FC236}">
                  <a16:creationId xmlns:a16="http://schemas.microsoft.com/office/drawing/2014/main" id="{E8CC64EA-FB84-40F2-AE53-A842AD1F4C59}"/>
                </a:ext>
              </a:extLst>
            </p:cNvPr>
            <p:cNvGrpSpPr/>
            <p:nvPr/>
          </p:nvGrpSpPr>
          <p:grpSpPr>
            <a:xfrm>
              <a:off x="3755719" y="978851"/>
              <a:ext cx="5219506" cy="5909310"/>
              <a:chOff x="3817249" y="764704"/>
              <a:chExt cx="5219506" cy="5909310"/>
            </a:xfrm>
          </p:grpSpPr>
          <p:sp>
            <p:nvSpPr>
              <p:cNvPr id="36" name="文本框 35">
                <a:extLst>
                  <a:ext uri="{FF2B5EF4-FFF2-40B4-BE49-F238E27FC236}">
                    <a16:creationId xmlns:a16="http://schemas.microsoft.com/office/drawing/2014/main" id="{4C7D65E3-AC2F-4AD7-A15A-F33342B3782D}"/>
                  </a:ext>
                </a:extLst>
              </p:cNvPr>
              <p:cNvSpPr txBox="1"/>
              <p:nvPr/>
            </p:nvSpPr>
            <p:spPr>
              <a:xfrm>
                <a:off x="3817249" y="764704"/>
                <a:ext cx="5219506" cy="5909310"/>
              </a:xfrm>
              <a:prstGeom prst="rect">
                <a:avLst/>
              </a:prstGeom>
              <a:noFill/>
            </p:spPr>
            <p:txBody>
              <a:bodyPr wrap="none" rtlCol="0">
                <a:spAutoFit/>
              </a:bodyPr>
              <a:lstStyle/>
              <a:p>
                <a:r>
                  <a:rPr lang="en-US" altLang="zh-CN" sz="1400" dirty="0"/>
                  <a:t>NODE b1 dumps:</a:t>
                </a:r>
              </a:p>
              <a:p>
                <a:r>
                  <a:rPr lang="en-US" altLang="zh-CN" sz="1400" dirty="0"/>
                  <a:t>INFO: this switch is root.</a:t>
                </a:r>
              </a:p>
              <a:p>
                <a:r>
                  <a:rPr lang="en-US" altLang="zh-CN" sz="1400" dirty="0"/>
                  <a:t>INFO: port id: 01, role: DESIGNATED.</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0101, -&gt;port: 02, -&gt;cost: 0.</a:t>
                </a:r>
              </a:p>
              <a:p>
                <a:endParaRPr lang="en-US" altLang="zh-CN" sz="1400" dirty="0"/>
              </a:p>
              <a:p>
                <a:r>
                  <a:rPr lang="en-US" altLang="zh-CN" sz="1400" dirty="0"/>
                  <a:t>NODE b2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0201, -&gt;port: 02, -&gt;cost: 1.</a:t>
                </a:r>
              </a:p>
              <a:p>
                <a:endParaRPr lang="en-US" altLang="zh-CN" sz="1400" dirty="0"/>
              </a:p>
              <a:p>
                <a:r>
                  <a:rPr lang="en-US" altLang="zh-CN" sz="1400" dirty="0"/>
                  <a:t>NODE b3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02, -&gt;cost: 0.</a:t>
                </a:r>
              </a:p>
              <a:p>
                <a:r>
                  <a:rPr lang="en-US" altLang="zh-CN" sz="1400" dirty="0"/>
                  <a:t>INFO: port id: 02, role: DESIGNATED.</a:t>
                </a:r>
              </a:p>
              <a:p>
                <a:r>
                  <a:rPr lang="en-US" altLang="zh-CN" sz="1400" dirty="0"/>
                  <a:t>INFO:   designated -&gt;root: 0101, -&gt;switch: 0301, -&gt;port: 02, -&gt;cost: 1.</a:t>
                </a:r>
              </a:p>
              <a:p>
                <a:endParaRPr lang="en-US" altLang="zh-CN" sz="1400" dirty="0"/>
              </a:p>
              <a:p>
                <a:r>
                  <a:rPr lang="en-US" altLang="zh-CN" sz="1400" dirty="0"/>
                  <a:t>NODE b4 dumps:</a:t>
                </a:r>
              </a:p>
              <a:p>
                <a:r>
                  <a:rPr lang="en-US" altLang="zh-CN" sz="1400" dirty="0"/>
                  <a:t>INFO: non-root switch, designated root: 0101, root path cost: 2.</a:t>
                </a:r>
              </a:p>
              <a:p>
                <a:r>
                  <a:rPr lang="en-US" altLang="zh-CN" sz="1400" dirty="0"/>
                  <a:t>INFO: port id: 01, role: ROOT.</a:t>
                </a:r>
              </a:p>
              <a:p>
                <a:r>
                  <a:rPr lang="en-US" altLang="zh-CN" sz="1400" dirty="0"/>
                  <a:t>INFO:   designated -&gt;root: 0101, -&gt;switch: 0201, -&gt;port: 02, -&gt;cost: 1.</a:t>
                </a:r>
              </a:p>
              <a:p>
                <a:r>
                  <a:rPr lang="en-US" altLang="zh-CN" sz="1400" dirty="0"/>
                  <a:t>INFO: port id: 02, role: ALTERNATE.</a:t>
                </a:r>
              </a:p>
              <a:p>
                <a:r>
                  <a:rPr lang="en-US" altLang="zh-CN" sz="1400" dirty="0"/>
                  <a:t>INFO:   designated -&gt;root: 0101, -&gt;switch: 0301, -&gt;port: 02, -&gt;cost: 1. </a:t>
                </a:r>
                <a:endParaRPr lang="zh-CN" altLang="en-US" sz="1400" dirty="0"/>
              </a:p>
            </p:txBody>
          </p:sp>
          <p:cxnSp>
            <p:nvCxnSpPr>
              <p:cNvPr id="38" name="直接连接符 37">
                <a:extLst>
                  <a:ext uri="{FF2B5EF4-FFF2-40B4-BE49-F238E27FC236}">
                    <a16:creationId xmlns:a16="http://schemas.microsoft.com/office/drawing/2014/main" id="{92E868B6-81A1-4865-9C66-F2E4E88A092C}"/>
                  </a:ext>
                </a:extLst>
              </p:cNvPr>
              <p:cNvCxnSpPr/>
              <p:nvPr/>
            </p:nvCxnSpPr>
            <p:spPr>
              <a:xfrm>
                <a:off x="4326666" y="146133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10DACA6-4881-4002-A252-50AE7E220865}"/>
                  </a:ext>
                </a:extLst>
              </p:cNvPr>
              <p:cNvCxnSpPr/>
              <p:nvPr/>
            </p:nvCxnSpPr>
            <p:spPr>
              <a:xfrm>
                <a:off x="4326666" y="1893384"/>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35EDDE-E0F1-44C3-BAB9-A321F655910D}"/>
                  </a:ext>
                </a:extLst>
              </p:cNvPr>
              <p:cNvCxnSpPr/>
              <p:nvPr/>
            </p:nvCxnSpPr>
            <p:spPr>
              <a:xfrm>
                <a:off x="4326666" y="3393828"/>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F05A35E-7BC6-48B7-9945-AF755645448A}"/>
                  </a:ext>
                </a:extLst>
              </p:cNvPr>
              <p:cNvCxnSpPr/>
              <p:nvPr/>
            </p:nvCxnSpPr>
            <p:spPr>
              <a:xfrm>
                <a:off x="4326666" y="4869160"/>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B5031EAD-647E-4C56-8FBA-35A6F4A772AE}"/>
                  </a:ext>
                </a:extLst>
              </p:cNvPr>
              <p:cNvCxnSpPr>
                <a:cxnSpLocks/>
              </p:cNvCxnSpPr>
              <p:nvPr/>
            </p:nvCxnSpPr>
            <p:spPr>
              <a:xfrm>
                <a:off x="4326666" y="6381328"/>
                <a:ext cx="2088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01CBE0B-1D1D-4EA8-A6A8-905041C7D0C5}"/>
                  </a:ext>
                </a:extLst>
              </p:cNvPr>
              <p:cNvCxnSpPr>
                <a:cxnSpLocks/>
              </p:cNvCxnSpPr>
              <p:nvPr/>
            </p:nvCxnSpPr>
            <p:spPr>
              <a:xfrm>
                <a:off x="4326666" y="4437112"/>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DB5A0FF-4117-4E54-9DC7-D1682AFC0BB6}"/>
                  </a:ext>
                </a:extLst>
              </p:cNvPr>
              <p:cNvCxnSpPr>
                <a:cxnSpLocks/>
              </p:cNvCxnSpPr>
              <p:nvPr/>
            </p:nvCxnSpPr>
            <p:spPr>
              <a:xfrm>
                <a:off x="4326666" y="294253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C0E4744-CE45-4675-9532-FBAE9B408636}"/>
                  </a:ext>
                </a:extLst>
              </p:cNvPr>
              <p:cNvCxnSpPr>
                <a:cxnSpLocks/>
              </p:cNvCxnSpPr>
              <p:nvPr/>
            </p:nvCxnSpPr>
            <p:spPr>
              <a:xfrm>
                <a:off x="4326666" y="594928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AE5AE62-D08A-47A8-8831-5464F803BC20}"/>
                </a:ext>
              </a:extLst>
            </p:cNvPr>
            <p:cNvSpPr/>
            <p:nvPr/>
          </p:nvSpPr>
          <p:spPr>
            <a:xfrm>
              <a:off x="4270998" y="1257037"/>
              <a:ext cx="1386984"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4396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2F9A-D66A-48A3-A162-C4B52E46F637}"/>
              </a:ext>
            </a:extLst>
          </p:cNvPr>
          <p:cNvSpPr>
            <a:spLocks noGrp="1"/>
          </p:cNvSpPr>
          <p:nvPr>
            <p:ph type="title"/>
          </p:nvPr>
        </p:nvSpPr>
        <p:spPr/>
        <p:txBody>
          <a:bodyPr/>
          <a:lstStyle/>
          <a:p>
            <a:r>
              <a:rPr lang="zh-CN" altLang="en-US" dirty="0"/>
              <a:t>提示</a:t>
            </a:r>
          </a:p>
        </p:txBody>
      </p:sp>
      <p:sp>
        <p:nvSpPr>
          <p:cNvPr id="3" name="内容占位符 2">
            <a:extLst>
              <a:ext uri="{FF2B5EF4-FFF2-40B4-BE49-F238E27FC236}">
                <a16:creationId xmlns:a16="http://schemas.microsoft.com/office/drawing/2014/main" id="{C9C1C3BF-12D5-4689-B53C-B54C20EF7BFF}"/>
              </a:ext>
            </a:extLst>
          </p:cNvPr>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字段名字不同，且需要本地、网络字节序转换，因此端口与端口、端口与数据包的优先级比较需要分别实现</a:t>
            </a:r>
            <a:endParaRPr lang="en-US" altLang="zh-CN" sz="2000" dirty="0"/>
          </a:p>
          <a:p>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灯片编号占位符 3">
            <a:extLst>
              <a:ext uri="{FF2B5EF4-FFF2-40B4-BE49-F238E27FC236}">
                <a16:creationId xmlns:a16="http://schemas.microsoft.com/office/drawing/2014/main" id="{5B0533C7-99D0-4DB2-96C5-30B1F4179DDB}"/>
              </a:ext>
            </a:extLst>
          </p:cNvPr>
          <p:cNvSpPr>
            <a:spLocks noGrp="1"/>
          </p:cNvSpPr>
          <p:nvPr>
            <p:ph type="sldNum" sz="quarter" idx="11"/>
          </p:nvPr>
        </p:nvSpPr>
        <p:spPr/>
        <p:txBody>
          <a:bodyPr/>
          <a:lstStyle/>
          <a:p>
            <a:fld id="{C2EED88A-182A-4877-BD12-0DE2FB9B90B1}" type="slidenum">
              <a:rPr lang="zh-CN" altLang="en-US" smtClean="0"/>
              <a:t>31</a:t>
            </a:fld>
            <a:endParaRPr lang="zh-CN" altLang="en-US"/>
          </a:p>
        </p:txBody>
      </p:sp>
      <p:sp>
        <p:nvSpPr>
          <p:cNvPr id="5" name="矩形 4">
            <a:extLst>
              <a:ext uri="{FF2B5EF4-FFF2-40B4-BE49-F238E27FC236}">
                <a16:creationId xmlns:a16="http://schemas.microsoft.com/office/drawing/2014/main" id="{63194E8D-824B-44CD-A0DE-C46CA418B120}"/>
              </a:ext>
            </a:extLst>
          </p:cNvPr>
          <p:cNvSpPr/>
          <p:nvPr/>
        </p:nvSpPr>
        <p:spPr>
          <a:xfrm>
            <a:off x="747023" y="4462661"/>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p>
        </p:txBody>
      </p:sp>
    </p:spTree>
    <p:extLst>
      <p:ext uri="{BB962C8B-B14F-4D97-AF65-F5344CB8AC3E}">
        <p14:creationId xmlns:p14="http://schemas.microsoft.com/office/powerpoint/2010/main" val="2601510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9B02B-ACEC-4C37-964B-37399D7EA512}"/>
              </a:ext>
            </a:extLst>
          </p:cNvPr>
          <p:cNvSpPr>
            <a:spLocks noGrp="1"/>
          </p:cNvSpPr>
          <p:nvPr>
            <p:ph type="title"/>
          </p:nvPr>
        </p:nvSpPr>
        <p:spPr/>
        <p:txBody>
          <a:bodyPr/>
          <a:lstStyle/>
          <a:p>
            <a:r>
              <a:rPr lang="zh-CN" altLang="en-US" dirty="0"/>
              <a:t>调研思考题</a:t>
            </a:r>
          </a:p>
        </p:txBody>
      </p:sp>
      <p:sp>
        <p:nvSpPr>
          <p:cNvPr id="3" name="内容占位符 2">
            <a:extLst>
              <a:ext uri="{FF2B5EF4-FFF2-40B4-BE49-F238E27FC236}">
                <a16:creationId xmlns:a16="http://schemas.microsoft.com/office/drawing/2014/main" id="{01040E32-C150-40D2-AF4E-388303EB9DB0}"/>
              </a:ext>
            </a:extLst>
          </p:cNvPr>
          <p:cNvSpPr>
            <a:spLocks noGrp="1"/>
          </p:cNvSpPr>
          <p:nvPr>
            <p:ph idx="1"/>
          </p:nvPr>
        </p:nvSpPr>
        <p:spPr/>
        <p:txBody>
          <a:bodyPr/>
          <a:lstStyle/>
          <a:p>
            <a:r>
              <a:rPr lang="zh-CN" altLang="en-US" dirty="0"/>
              <a:t>调研说明标准生成树协议中，如何处理网络拓扑变动的情况：当节点加入时？当节点离开时？</a:t>
            </a:r>
            <a:endParaRPr lang="en-US" altLang="zh-CN" dirty="0"/>
          </a:p>
          <a:p>
            <a:endParaRPr lang="en-US" altLang="zh-CN" dirty="0"/>
          </a:p>
          <a:p>
            <a:r>
              <a:rPr lang="zh-CN" altLang="en-US" dirty="0"/>
              <a:t>调研说明标准生成树协议是如何在构建生成树过程中保持网络连通的</a:t>
            </a:r>
            <a:endParaRPr lang="en-US" altLang="zh-CN" dirty="0"/>
          </a:p>
          <a:p>
            <a:pPr lvl="1"/>
            <a:r>
              <a:rPr lang="zh-CN" altLang="en-US" dirty="0"/>
              <a:t>提示：用不同的状态来标记每个端口，不同状态下允许不同的功能（</a:t>
            </a:r>
            <a:r>
              <a:rPr lang="en-US" altLang="zh-CN" dirty="0"/>
              <a:t>Blocking, Listening, Learning,</a:t>
            </a:r>
            <a:r>
              <a:rPr lang="zh-CN" altLang="en-US" dirty="0"/>
              <a:t> </a:t>
            </a:r>
            <a:r>
              <a:rPr lang="en-US" altLang="zh-CN" dirty="0"/>
              <a:t>Forwarding</a:t>
            </a:r>
            <a:r>
              <a:rPr lang="zh-CN" altLang="en-US" dirty="0"/>
              <a:t>等）</a:t>
            </a:r>
            <a:endParaRPr lang="en-US" altLang="zh-CN" dirty="0"/>
          </a:p>
          <a:p>
            <a:endParaRPr lang="en-US" altLang="zh-CN" dirty="0"/>
          </a:p>
          <a:p>
            <a:r>
              <a:rPr lang="zh-CN" altLang="en-US" dirty="0"/>
              <a:t>实验中的生成树机制效率较低，调研说明快速生成树机制的原理</a:t>
            </a:r>
          </a:p>
        </p:txBody>
      </p:sp>
      <p:sp>
        <p:nvSpPr>
          <p:cNvPr id="4" name="灯片编号占位符 3">
            <a:extLst>
              <a:ext uri="{FF2B5EF4-FFF2-40B4-BE49-F238E27FC236}">
                <a16:creationId xmlns:a16="http://schemas.microsoft.com/office/drawing/2014/main" id="{E54766C8-9C9C-407E-AAA4-C87D43C09B35}"/>
              </a:ext>
            </a:extLst>
          </p:cNvPr>
          <p:cNvSpPr>
            <a:spLocks noGrp="1"/>
          </p:cNvSpPr>
          <p:nvPr>
            <p:ph type="sldNum" sz="quarter" idx="11"/>
          </p:nvPr>
        </p:nvSpPr>
        <p:spPr/>
        <p:txBody>
          <a:bodyPr/>
          <a:lstStyle/>
          <a:p>
            <a:fld id="{C2EED88A-182A-4877-BD12-0DE2FB9B90B1}" type="slidenum">
              <a:rPr lang="zh-CN" altLang="en-US" smtClean="0"/>
              <a:t>32</a:t>
            </a:fld>
            <a:endParaRPr lang="zh-CN" altLang="en-US"/>
          </a:p>
        </p:txBody>
      </p:sp>
    </p:spTree>
    <p:extLst>
      <p:ext uri="{BB962C8B-B14F-4D97-AF65-F5344CB8AC3E}">
        <p14:creationId xmlns:p14="http://schemas.microsoft.com/office/powerpoint/2010/main" val="3288939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AEB7-0368-406A-8B3B-D9C7C511AA46}"/>
              </a:ext>
            </a:extLst>
          </p:cNvPr>
          <p:cNvSpPr>
            <a:spLocks noGrp="1"/>
          </p:cNvSpPr>
          <p:nvPr>
            <p:ph type="title"/>
          </p:nvPr>
        </p:nvSpPr>
        <p:spPr/>
        <p:txBody>
          <a:bodyPr/>
          <a:lstStyle/>
          <a:p>
            <a:r>
              <a:rPr lang="zh-CN" altLang="en-US" dirty="0"/>
              <a:t>附件文件列表</a:t>
            </a:r>
          </a:p>
        </p:txBody>
      </p:sp>
      <p:sp>
        <p:nvSpPr>
          <p:cNvPr id="3" name="内容占位符 2">
            <a:extLst>
              <a:ext uri="{FF2B5EF4-FFF2-40B4-BE49-F238E27FC236}">
                <a16:creationId xmlns:a16="http://schemas.microsoft.com/office/drawing/2014/main" id="{E39566F2-41D1-4B9E-A23A-0FA4A320E7C4}"/>
              </a:ext>
            </a:extLst>
          </p:cNvPr>
          <p:cNvSpPr>
            <a:spLocks noGrp="1"/>
          </p:cNvSpPr>
          <p:nvPr>
            <p:ph idx="1"/>
          </p:nvPr>
        </p:nvSpPr>
        <p:spPr>
          <a:xfrm>
            <a:off x="457200" y="1444978"/>
            <a:ext cx="8686800" cy="5034843"/>
          </a:xfrm>
        </p:spPr>
        <p:txBody>
          <a:bodyPr/>
          <a:lstStyle/>
          <a:p>
            <a:pPr>
              <a:lnSpc>
                <a:spcPct val="130000"/>
              </a:lnSpc>
            </a:pPr>
            <a:r>
              <a:rPr lang="en-US" altLang="zh-CN" dirty="0"/>
              <a:t>scripts			# </a:t>
            </a:r>
            <a:r>
              <a:rPr lang="zh-CN" altLang="en-US" dirty="0"/>
              <a:t>禁止</a:t>
            </a:r>
            <a:r>
              <a:rPr lang="en-US" altLang="zh-CN" dirty="0"/>
              <a:t>IPv6</a:t>
            </a:r>
            <a:r>
              <a:rPr lang="zh-CN" altLang="en-US" dirty="0"/>
              <a:t>、</a:t>
            </a:r>
            <a:r>
              <a:rPr lang="en-US" altLang="zh-CN" dirty="0"/>
              <a:t>TCP Offloading</a:t>
            </a:r>
          </a:p>
          <a:p>
            <a:pPr>
              <a:lnSpc>
                <a:spcPct val="130000"/>
              </a:lnSpc>
            </a:pPr>
            <a:r>
              <a:rPr lang="en-US" altLang="zh-CN" dirty="0"/>
              <a:t>dump_output.sh		# </a:t>
            </a:r>
            <a:r>
              <a:rPr lang="zh-CN" altLang="en-US" dirty="0"/>
              <a:t>汇总输出各节点状态信息</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solidFill>
                  <a:srgbClr val="FF0000"/>
                </a:solidFill>
              </a:rPr>
              <a:t>main.c</a:t>
            </a:r>
            <a:r>
              <a:rPr lang="en-US" altLang="zh-CN" dirty="0">
                <a:solidFill>
                  <a:srgbClr val="FF0000"/>
                </a:solidFill>
              </a:rPr>
              <a:t>			</a:t>
            </a:r>
            <a:r>
              <a:rPr lang="en-US" altLang="zh-CN" dirty="0"/>
              <a:t># </a:t>
            </a:r>
            <a:r>
              <a:rPr lang="zh-CN" altLang="en-US" dirty="0"/>
              <a:t>如需支持数据包转发，修改该文件</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device_internal.c</a:t>
            </a:r>
            <a:r>
              <a:rPr lang="en-US" altLang="zh-CN" dirty="0"/>
              <a:t>		# </a:t>
            </a:r>
            <a:r>
              <a:rPr lang="zh-CN" altLang="en-US" dirty="0"/>
              <a:t>框架内部实现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-reference(.32)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a:extLst>
              <a:ext uri="{FF2B5EF4-FFF2-40B4-BE49-F238E27FC236}">
                <a16:creationId xmlns:a16="http://schemas.microsoft.com/office/drawing/2014/main" id="{5AAAEEB7-1F7D-4182-9C45-2DF4053468EF}"/>
              </a:ext>
            </a:extLst>
          </p:cNvPr>
          <p:cNvSpPr>
            <a:spLocks noGrp="1"/>
          </p:cNvSpPr>
          <p:nvPr>
            <p:ph type="sldNum" sz="quarter" idx="11"/>
          </p:nvPr>
        </p:nvSpPr>
        <p:spPr/>
        <p:txBody>
          <a:bodyPr/>
          <a:lstStyle/>
          <a:p>
            <a:fld id="{C2EED88A-182A-4877-BD12-0DE2FB9B90B1}" type="slidenum">
              <a:rPr lang="zh-CN" altLang="en-US" smtClean="0"/>
              <a:t>33</a:t>
            </a:fld>
            <a:endParaRPr lang="zh-CN" altLang="en-US"/>
          </a:p>
        </p:txBody>
      </p:sp>
    </p:spTree>
    <p:extLst>
      <p:ext uri="{BB962C8B-B14F-4D97-AF65-F5344CB8AC3E}">
        <p14:creationId xmlns:p14="http://schemas.microsoft.com/office/powerpoint/2010/main" val="2322047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F455-E81A-42AB-BBFA-9290911EB282}"/>
              </a:ext>
            </a:extLst>
          </p:cNvPr>
          <p:cNvSpPr>
            <a:spLocks noGrp="1"/>
          </p:cNvSpPr>
          <p:nvPr>
            <p:ph type="title"/>
          </p:nvPr>
        </p:nvSpPr>
        <p:spPr/>
        <p:txBody>
          <a:bodyPr/>
          <a:lstStyle/>
          <a:p>
            <a:r>
              <a:rPr lang="zh-CN" altLang="en-US" dirty="0"/>
              <a:t>生成树中的术语</a:t>
            </a:r>
          </a:p>
        </p:txBody>
      </p:sp>
      <p:sp>
        <p:nvSpPr>
          <p:cNvPr id="4" name="灯片编号占位符 3">
            <a:extLst>
              <a:ext uri="{FF2B5EF4-FFF2-40B4-BE49-F238E27FC236}">
                <a16:creationId xmlns:a16="http://schemas.microsoft.com/office/drawing/2014/main" id="{CCB1AE2F-1446-4BC6-B489-B358A0B28EE3}"/>
              </a:ext>
            </a:extLst>
          </p:cNvPr>
          <p:cNvSpPr>
            <a:spLocks noGrp="1"/>
          </p:cNvSpPr>
          <p:nvPr>
            <p:ph type="sldNum" sz="quarter" idx="11"/>
          </p:nvPr>
        </p:nvSpPr>
        <p:spPr/>
        <p:txBody>
          <a:bodyPr/>
          <a:lstStyle/>
          <a:p>
            <a:fld id="{C2EED88A-182A-4877-BD12-0DE2FB9B90B1}" type="slidenum">
              <a:rPr lang="zh-CN" altLang="en-US" smtClean="0"/>
              <a:t>34</a:t>
            </a:fld>
            <a:endParaRPr lang="zh-CN" altLang="en-US"/>
          </a:p>
        </p:txBody>
      </p:sp>
      <p:sp>
        <p:nvSpPr>
          <p:cNvPr id="27" name="文本框 26">
            <a:extLst>
              <a:ext uri="{FF2B5EF4-FFF2-40B4-BE49-F238E27FC236}">
                <a16:creationId xmlns:a16="http://schemas.microsoft.com/office/drawing/2014/main" id="{95328452-F224-4A11-8433-6A770DA66918}"/>
              </a:ext>
            </a:extLst>
          </p:cNvPr>
          <p:cNvSpPr txBox="1"/>
          <p:nvPr/>
        </p:nvSpPr>
        <p:spPr>
          <a:xfrm>
            <a:off x="3924964" y="1149790"/>
            <a:ext cx="1294072" cy="369332"/>
          </a:xfrm>
          <a:prstGeom prst="rect">
            <a:avLst/>
          </a:prstGeom>
          <a:noFill/>
        </p:spPr>
        <p:txBody>
          <a:bodyPr wrap="none" rtlCol="0">
            <a:spAutoFit/>
          </a:bodyPr>
          <a:lstStyle/>
          <a:p>
            <a:r>
              <a:rPr lang="en-US" altLang="zh-CN" dirty="0"/>
              <a:t>Root Switch</a:t>
            </a:r>
            <a:endParaRPr lang="zh-CN" altLang="en-US" dirty="0"/>
          </a:p>
        </p:txBody>
      </p:sp>
      <p:sp>
        <p:nvSpPr>
          <p:cNvPr id="38" name="椭圆 37">
            <a:extLst>
              <a:ext uri="{FF2B5EF4-FFF2-40B4-BE49-F238E27FC236}">
                <a16:creationId xmlns:a16="http://schemas.microsoft.com/office/drawing/2014/main" id="{AAEC43EA-E558-445B-BDBD-972A27D4D7ED}"/>
              </a:ext>
            </a:extLst>
          </p:cNvPr>
          <p:cNvSpPr/>
          <p:nvPr/>
        </p:nvSpPr>
        <p:spPr>
          <a:xfrm>
            <a:off x="2339752" y="2573759"/>
            <a:ext cx="763392" cy="702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b6</a:t>
            </a:r>
            <a:endParaRPr lang="zh-CN" altLang="en-US" sz="2000" dirty="0"/>
          </a:p>
        </p:txBody>
      </p:sp>
      <p:sp>
        <p:nvSpPr>
          <p:cNvPr id="39" name="椭圆 38">
            <a:extLst>
              <a:ext uri="{FF2B5EF4-FFF2-40B4-BE49-F238E27FC236}">
                <a16:creationId xmlns:a16="http://schemas.microsoft.com/office/drawing/2014/main" id="{0CAB923C-CFA2-4E76-9918-0680E122BE37}"/>
              </a:ext>
            </a:extLst>
          </p:cNvPr>
          <p:cNvSpPr/>
          <p:nvPr/>
        </p:nvSpPr>
        <p:spPr>
          <a:xfrm>
            <a:off x="5940152" y="2573759"/>
            <a:ext cx="763392" cy="702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40" name="椭圆 39">
            <a:extLst>
              <a:ext uri="{FF2B5EF4-FFF2-40B4-BE49-F238E27FC236}">
                <a16:creationId xmlns:a16="http://schemas.microsoft.com/office/drawing/2014/main" id="{67847886-75D3-4194-9A19-6A451B1CDDCC}"/>
              </a:ext>
            </a:extLst>
          </p:cNvPr>
          <p:cNvSpPr/>
          <p:nvPr/>
        </p:nvSpPr>
        <p:spPr>
          <a:xfrm>
            <a:off x="5936657" y="4437112"/>
            <a:ext cx="763392" cy="702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41" name="椭圆 40">
            <a:extLst>
              <a:ext uri="{FF2B5EF4-FFF2-40B4-BE49-F238E27FC236}">
                <a16:creationId xmlns:a16="http://schemas.microsoft.com/office/drawing/2014/main" id="{E1E8DC50-02B0-47F7-9C94-FBFF0ADF5D6D}"/>
              </a:ext>
            </a:extLst>
          </p:cNvPr>
          <p:cNvSpPr/>
          <p:nvPr/>
        </p:nvSpPr>
        <p:spPr>
          <a:xfrm>
            <a:off x="4190304" y="5445224"/>
            <a:ext cx="763392" cy="702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sp>
        <p:nvSpPr>
          <p:cNvPr id="42" name="椭圆 41">
            <a:extLst>
              <a:ext uri="{FF2B5EF4-FFF2-40B4-BE49-F238E27FC236}">
                <a16:creationId xmlns:a16="http://schemas.microsoft.com/office/drawing/2014/main" id="{0E3AEC78-52D3-420A-8746-05C72997DB01}"/>
              </a:ext>
            </a:extLst>
          </p:cNvPr>
          <p:cNvSpPr/>
          <p:nvPr/>
        </p:nvSpPr>
        <p:spPr>
          <a:xfrm>
            <a:off x="4190304" y="1558612"/>
            <a:ext cx="763392" cy="702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43" name="椭圆 42">
            <a:extLst>
              <a:ext uri="{FF2B5EF4-FFF2-40B4-BE49-F238E27FC236}">
                <a16:creationId xmlns:a16="http://schemas.microsoft.com/office/drawing/2014/main" id="{C7BB46C8-4DF5-4893-82A0-5108551788E8}"/>
              </a:ext>
            </a:extLst>
          </p:cNvPr>
          <p:cNvSpPr/>
          <p:nvPr/>
        </p:nvSpPr>
        <p:spPr>
          <a:xfrm>
            <a:off x="2339752" y="4437112"/>
            <a:ext cx="763392" cy="702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b5</a:t>
            </a:r>
            <a:endParaRPr lang="zh-CN" altLang="en-US" sz="2000" dirty="0"/>
          </a:p>
        </p:txBody>
      </p:sp>
      <p:sp>
        <p:nvSpPr>
          <p:cNvPr id="44" name="椭圆 43">
            <a:extLst>
              <a:ext uri="{FF2B5EF4-FFF2-40B4-BE49-F238E27FC236}">
                <a16:creationId xmlns:a16="http://schemas.microsoft.com/office/drawing/2014/main" id="{AF8BBF8E-B7EB-48C0-BED6-856B93824EDA}"/>
              </a:ext>
            </a:extLst>
          </p:cNvPr>
          <p:cNvSpPr/>
          <p:nvPr/>
        </p:nvSpPr>
        <p:spPr>
          <a:xfrm>
            <a:off x="4190304" y="3501918"/>
            <a:ext cx="763392" cy="702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b7</a:t>
            </a:r>
            <a:endParaRPr lang="zh-CN" altLang="en-US" sz="2000" dirty="0"/>
          </a:p>
        </p:txBody>
      </p:sp>
      <p:cxnSp>
        <p:nvCxnSpPr>
          <p:cNvPr id="25" name="直接连接符 24">
            <a:extLst>
              <a:ext uri="{FF2B5EF4-FFF2-40B4-BE49-F238E27FC236}">
                <a16:creationId xmlns:a16="http://schemas.microsoft.com/office/drawing/2014/main" id="{D9DC1BC9-1800-4363-8E11-52705D69AA58}"/>
              </a:ext>
            </a:extLst>
          </p:cNvPr>
          <p:cNvCxnSpPr>
            <a:cxnSpLocks/>
          </p:cNvCxnSpPr>
          <p:nvPr/>
        </p:nvCxnSpPr>
        <p:spPr>
          <a:xfrm flipH="1">
            <a:off x="2946495" y="1996262"/>
            <a:ext cx="1247304" cy="7206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30EF20E7-31E2-464E-914E-D200254436C1}"/>
              </a:ext>
            </a:extLst>
          </p:cNvPr>
          <p:cNvCxnSpPr>
            <a:cxnSpLocks/>
          </p:cNvCxnSpPr>
          <p:nvPr/>
        </p:nvCxnSpPr>
        <p:spPr>
          <a:xfrm flipH="1">
            <a:off x="4825744" y="4939067"/>
            <a:ext cx="1247304" cy="72064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C2835C6-8A63-4DAD-BF1E-58246A295F80}"/>
              </a:ext>
            </a:extLst>
          </p:cNvPr>
          <p:cNvCxnSpPr>
            <a:cxnSpLocks/>
          </p:cNvCxnSpPr>
          <p:nvPr/>
        </p:nvCxnSpPr>
        <p:spPr>
          <a:xfrm>
            <a:off x="2721448" y="3298320"/>
            <a:ext cx="0" cy="11387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EF87A20-6C2D-4AFE-915B-543A73468171}"/>
              </a:ext>
            </a:extLst>
          </p:cNvPr>
          <p:cNvCxnSpPr>
            <a:cxnSpLocks/>
          </p:cNvCxnSpPr>
          <p:nvPr/>
        </p:nvCxnSpPr>
        <p:spPr>
          <a:xfrm>
            <a:off x="6318353" y="3298320"/>
            <a:ext cx="0" cy="11387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17E88448-1A5D-4A0E-9CBC-7EDCE461584E}"/>
              </a:ext>
            </a:extLst>
          </p:cNvPr>
          <p:cNvCxnSpPr>
            <a:cxnSpLocks/>
            <a:stCxn id="42" idx="4"/>
          </p:cNvCxnSpPr>
          <p:nvPr/>
        </p:nvCxnSpPr>
        <p:spPr>
          <a:xfrm>
            <a:off x="4572000" y="2260981"/>
            <a:ext cx="0" cy="12409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8421F7FE-6CC4-4797-B998-1863A0418769}"/>
              </a:ext>
            </a:extLst>
          </p:cNvPr>
          <p:cNvCxnSpPr>
            <a:cxnSpLocks/>
            <a:stCxn id="44" idx="4"/>
          </p:cNvCxnSpPr>
          <p:nvPr/>
        </p:nvCxnSpPr>
        <p:spPr>
          <a:xfrm>
            <a:off x="4572000" y="4204287"/>
            <a:ext cx="0" cy="12409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3DD5233-61C4-4AEE-BF1E-BCCCFCB12C51}"/>
              </a:ext>
            </a:extLst>
          </p:cNvPr>
          <p:cNvCxnSpPr>
            <a:cxnSpLocks/>
          </p:cNvCxnSpPr>
          <p:nvPr/>
        </p:nvCxnSpPr>
        <p:spPr>
          <a:xfrm flipH="1">
            <a:off x="4907867" y="3048674"/>
            <a:ext cx="1063487" cy="614816"/>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02A52F6-E606-448B-AF95-421C09FCABB3}"/>
              </a:ext>
            </a:extLst>
          </p:cNvPr>
          <p:cNvCxnSpPr>
            <a:cxnSpLocks/>
          </p:cNvCxnSpPr>
          <p:nvPr/>
        </p:nvCxnSpPr>
        <p:spPr>
          <a:xfrm flipH="1">
            <a:off x="3062882" y="4021902"/>
            <a:ext cx="1168223" cy="609906"/>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230556AB-B3A9-47BB-B918-6D605CC33427}"/>
              </a:ext>
            </a:extLst>
          </p:cNvPr>
          <p:cNvCxnSpPr>
            <a:cxnSpLocks/>
          </p:cNvCxnSpPr>
          <p:nvPr/>
        </p:nvCxnSpPr>
        <p:spPr>
          <a:xfrm flipH="1" flipV="1">
            <a:off x="4933760" y="4014164"/>
            <a:ext cx="1095908" cy="58238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FA3BAE6B-C829-4A40-998D-219CF968874E}"/>
              </a:ext>
            </a:extLst>
          </p:cNvPr>
          <p:cNvCxnSpPr>
            <a:cxnSpLocks/>
          </p:cNvCxnSpPr>
          <p:nvPr/>
        </p:nvCxnSpPr>
        <p:spPr>
          <a:xfrm flipH="1" flipV="1">
            <a:off x="3051791" y="4987792"/>
            <a:ext cx="1222474" cy="671916"/>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11166EFD-F357-42FE-B709-1C16B906B587}"/>
              </a:ext>
            </a:extLst>
          </p:cNvPr>
          <p:cNvCxnSpPr>
            <a:cxnSpLocks/>
          </p:cNvCxnSpPr>
          <p:nvPr/>
        </p:nvCxnSpPr>
        <p:spPr>
          <a:xfrm flipH="1" flipV="1">
            <a:off x="4907867" y="2014953"/>
            <a:ext cx="1222474" cy="671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3FFC1317-86A3-451C-B088-AD7DD990942E}"/>
              </a:ext>
            </a:extLst>
          </p:cNvPr>
          <p:cNvCxnSpPr>
            <a:cxnSpLocks/>
          </p:cNvCxnSpPr>
          <p:nvPr/>
        </p:nvCxnSpPr>
        <p:spPr>
          <a:xfrm flipH="1" flipV="1">
            <a:off x="3062882" y="3020124"/>
            <a:ext cx="1222474" cy="671916"/>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8B5B3CA6-BB33-47BD-86D7-3B72FCD0C63E}"/>
              </a:ext>
            </a:extLst>
          </p:cNvPr>
          <p:cNvSpPr txBox="1"/>
          <p:nvPr/>
        </p:nvSpPr>
        <p:spPr>
          <a:xfrm>
            <a:off x="4983460" y="1809239"/>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75" name="矩形 74">
            <a:extLst>
              <a:ext uri="{FF2B5EF4-FFF2-40B4-BE49-F238E27FC236}">
                <a16:creationId xmlns:a16="http://schemas.microsoft.com/office/drawing/2014/main" id="{D292581D-787A-4FC6-94B5-AF7204AA9EA5}"/>
              </a:ext>
            </a:extLst>
          </p:cNvPr>
          <p:cNvSpPr/>
          <p:nvPr/>
        </p:nvSpPr>
        <p:spPr>
          <a:xfrm>
            <a:off x="4219864" y="3180283"/>
            <a:ext cx="347304" cy="411427"/>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76" name="矩形 75">
            <a:extLst>
              <a:ext uri="{FF2B5EF4-FFF2-40B4-BE49-F238E27FC236}">
                <a16:creationId xmlns:a16="http://schemas.microsoft.com/office/drawing/2014/main" id="{A0206EBC-2728-43C5-8872-08A96CABCCB0}"/>
              </a:ext>
            </a:extLst>
          </p:cNvPr>
          <p:cNvSpPr/>
          <p:nvPr/>
        </p:nvSpPr>
        <p:spPr>
          <a:xfrm>
            <a:off x="3748062" y="5502496"/>
            <a:ext cx="353803" cy="411427"/>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
        <p:nvSpPr>
          <p:cNvPr id="77" name="矩形 76">
            <a:extLst>
              <a:ext uri="{FF2B5EF4-FFF2-40B4-BE49-F238E27FC236}">
                <a16:creationId xmlns:a16="http://schemas.microsoft.com/office/drawing/2014/main" id="{8A769C25-A238-46CF-B065-66978BB6EDBB}"/>
              </a:ext>
            </a:extLst>
          </p:cNvPr>
          <p:cNvSpPr/>
          <p:nvPr/>
        </p:nvSpPr>
        <p:spPr>
          <a:xfrm>
            <a:off x="5024888" y="5492223"/>
            <a:ext cx="353803" cy="411427"/>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
        <p:nvSpPr>
          <p:cNvPr id="79" name="文本框 78">
            <a:extLst>
              <a:ext uri="{FF2B5EF4-FFF2-40B4-BE49-F238E27FC236}">
                <a16:creationId xmlns:a16="http://schemas.microsoft.com/office/drawing/2014/main" id="{1A1B2572-C5E2-4D3C-A1D6-BE6009A3E18E}"/>
              </a:ext>
            </a:extLst>
          </p:cNvPr>
          <p:cNvSpPr txBox="1"/>
          <p:nvPr/>
        </p:nvSpPr>
        <p:spPr>
          <a:xfrm>
            <a:off x="3706132" y="1790548"/>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0" name="文本框 79">
            <a:extLst>
              <a:ext uri="{FF2B5EF4-FFF2-40B4-BE49-F238E27FC236}">
                <a16:creationId xmlns:a16="http://schemas.microsoft.com/office/drawing/2014/main" id="{2FEFB7A2-D9D4-49B8-9F71-ECE6BBFA44C3}"/>
              </a:ext>
            </a:extLst>
          </p:cNvPr>
          <p:cNvSpPr txBox="1"/>
          <p:nvPr/>
        </p:nvSpPr>
        <p:spPr>
          <a:xfrm>
            <a:off x="4197531" y="2275442"/>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1" name="文本框 80">
            <a:extLst>
              <a:ext uri="{FF2B5EF4-FFF2-40B4-BE49-F238E27FC236}">
                <a16:creationId xmlns:a16="http://schemas.microsoft.com/office/drawing/2014/main" id="{79B4C45B-1BF7-40F6-B562-9A31C85A9B56}"/>
              </a:ext>
            </a:extLst>
          </p:cNvPr>
          <p:cNvSpPr txBox="1"/>
          <p:nvPr/>
        </p:nvSpPr>
        <p:spPr>
          <a:xfrm>
            <a:off x="6282465" y="3250576"/>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2" name="文本框 81">
            <a:extLst>
              <a:ext uri="{FF2B5EF4-FFF2-40B4-BE49-F238E27FC236}">
                <a16:creationId xmlns:a16="http://schemas.microsoft.com/office/drawing/2014/main" id="{91A793A8-B53E-42E7-A6D6-1642348A6566}"/>
              </a:ext>
            </a:extLst>
          </p:cNvPr>
          <p:cNvSpPr txBox="1"/>
          <p:nvPr/>
        </p:nvSpPr>
        <p:spPr>
          <a:xfrm>
            <a:off x="5568948" y="2775785"/>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3" name="文本框 82">
            <a:extLst>
              <a:ext uri="{FF2B5EF4-FFF2-40B4-BE49-F238E27FC236}">
                <a16:creationId xmlns:a16="http://schemas.microsoft.com/office/drawing/2014/main" id="{A54FBB63-C342-4A20-AD01-0DFA21E9F965}"/>
              </a:ext>
            </a:extLst>
          </p:cNvPr>
          <p:cNvSpPr txBox="1"/>
          <p:nvPr/>
        </p:nvSpPr>
        <p:spPr>
          <a:xfrm>
            <a:off x="4167238" y="4231398"/>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4" name="文本框 83">
            <a:extLst>
              <a:ext uri="{FF2B5EF4-FFF2-40B4-BE49-F238E27FC236}">
                <a16:creationId xmlns:a16="http://schemas.microsoft.com/office/drawing/2014/main" id="{3E284055-5FF8-460E-B599-DD0DBD653323}"/>
              </a:ext>
            </a:extLst>
          </p:cNvPr>
          <p:cNvSpPr txBox="1"/>
          <p:nvPr/>
        </p:nvSpPr>
        <p:spPr>
          <a:xfrm>
            <a:off x="3755760" y="3805171"/>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5" name="文本框 84">
            <a:extLst>
              <a:ext uri="{FF2B5EF4-FFF2-40B4-BE49-F238E27FC236}">
                <a16:creationId xmlns:a16="http://schemas.microsoft.com/office/drawing/2014/main" id="{21D20004-F7A8-4837-85B0-4EF71F0E679B}"/>
              </a:ext>
            </a:extLst>
          </p:cNvPr>
          <p:cNvSpPr txBox="1"/>
          <p:nvPr/>
        </p:nvSpPr>
        <p:spPr>
          <a:xfrm>
            <a:off x="4990818" y="3825189"/>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6" name="文本框 85">
            <a:extLst>
              <a:ext uri="{FF2B5EF4-FFF2-40B4-BE49-F238E27FC236}">
                <a16:creationId xmlns:a16="http://schemas.microsoft.com/office/drawing/2014/main" id="{17547379-FFA6-4A50-ADDB-B15C23B5916C}"/>
              </a:ext>
            </a:extLst>
          </p:cNvPr>
          <p:cNvSpPr txBox="1"/>
          <p:nvPr/>
        </p:nvSpPr>
        <p:spPr>
          <a:xfrm>
            <a:off x="3075712" y="2727920"/>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7" name="文本框 86">
            <a:extLst>
              <a:ext uri="{FF2B5EF4-FFF2-40B4-BE49-F238E27FC236}">
                <a16:creationId xmlns:a16="http://schemas.microsoft.com/office/drawing/2014/main" id="{2F4793BA-7141-4916-8242-2ABEFA55E79B}"/>
              </a:ext>
            </a:extLst>
          </p:cNvPr>
          <p:cNvSpPr txBox="1"/>
          <p:nvPr/>
        </p:nvSpPr>
        <p:spPr>
          <a:xfrm>
            <a:off x="2701280" y="3229373"/>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8" name="文本框 87">
            <a:extLst>
              <a:ext uri="{FF2B5EF4-FFF2-40B4-BE49-F238E27FC236}">
                <a16:creationId xmlns:a16="http://schemas.microsoft.com/office/drawing/2014/main" id="{0AEEF00E-0F03-47CF-BF12-A457ED96C140}"/>
              </a:ext>
            </a:extLst>
          </p:cNvPr>
          <p:cNvSpPr txBox="1"/>
          <p:nvPr/>
        </p:nvSpPr>
        <p:spPr>
          <a:xfrm>
            <a:off x="2861535" y="5033797"/>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89" name="文本框 88">
            <a:extLst>
              <a:ext uri="{FF2B5EF4-FFF2-40B4-BE49-F238E27FC236}">
                <a16:creationId xmlns:a16="http://schemas.microsoft.com/office/drawing/2014/main" id="{F3F62F69-C2B7-4365-A325-905977E8978C}"/>
              </a:ext>
            </a:extLst>
          </p:cNvPr>
          <p:cNvSpPr txBox="1"/>
          <p:nvPr/>
        </p:nvSpPr>
        <p:spPr>
          <a:xfrm>
            <a:off x="5759351" y="5030844"/>
            <a:ext cx="361602" cy="411427"/>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90" name="矩形 89">
            <a:extLst>
              <a:ext uri="{FF2B5EF4-FFF2-40B4-BE49-F238E27FC236}">
                <a16:creationId xmlns:a16="http://schemas.microsoft.com/office/drawing/2014/main" id="{95F9052F-E50A-489A-8A2B-D9E0F27BF078}"/>
              </a:ext>
            </a:extLst>
          </p:cNvPr>
          <p:cNvSpPr/>
          <p:nvPr/>
        </p:nvSpPr>
        <p:spPr>
          <a:xfrm>
            <a:off x="2755840" y="2287147"/>
            <a:ext cx="347304" cy="411427"/>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91" name="矩形 90">
            <a:extLst>
              <a:ext uri="{FF2B5EF4-FFF2-40B4-BE49-F238E27FC236}">
                <a16:creationId xmlns:a16="http://schemas.microsoft.com/office/drawing/2014/main" id="{1F452E67-4EDB-430A-8BB6-3DA776564F9C}"/>
              </a:ext>
            </a:extLst>
          </p:cNvPr>
          <p:cNvSpPr/>
          <p:nvPr/>
        </p:nvSpPr>
        <p:spPr>
          <a:xfrm>
            <a:off x="5899396" y="2287147"/>
            <a:ext cx="347304" cy="411427"/>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92" name="矩形 91">
            <a:extLst>
              <a:ext uri="{FF2B5EF4-FFF2-40B4-BE49-F238E27FC236}">
                <a16:creationId xmlns:a16="http://schemas.microsoft.com/office/drawing/2014/main" id="{8D5C57DE-AF40-43AC-8D04-AC56CC7BE100}"/>
              </a:ext>
            </a:extLst>
          </p:cNvPr>
          <p:cNvSpPr/>
          <p:nvPr/>
        </p:nvSpPr>
        <p:spPr>
          <a:xfrm>
            <a:off x="2693998" y="4157122"/>
            <a:ext cx="347304" cy="411427"/>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93" name="矩形 92">
            <a:extLst>
              <a:ext uri="{FF2B5EF4-FFF2-40B4-BE49-F238E27FC236}">
                <a16:creationId xmlns:a16="http://schemas.microsoft.com/office/drawing/2014/main" id="{AFD55CF4-204F-4652-BF46-C44D2A1F631E}"/>
              </a:ext>
            </a:extLst>
          </p:cNvPr>
          <p:cNvSpPr/>
          <p:nvPr/>
        </p:nvSpPr>
        <p:spPr>
          <a:xfrm>
            <a:off x="6289614" y="4157121"/>
            <a:ext cx="347304" cy="411427"/>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94" name="矩形 93">
            <a:extLst>
              <a:ext uri="{FF2B5EF4-FFF2-40B4-BE49-F238E27FC236}">
                <a16:creationId xmlns:a16="http://schemas.microsoft.com/office/drawing/2014/main" id="{90A94ED6-1396-4F13-A7C7-CE88E03E8C3B}"/>
              </a:ext>
            </a:extLst>
          </p:cNvPr>
          <p:cNvSpPr/>
          <p:nvPr/>
        </p:nvSpPr>
        <p:spPr>
          <a:xfrm>
            <a:off x="4191571" y="5154030"/>
            <a:ext cx="347304" cy="411427"/>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95" name="矩形 94">
            <a:extLst>
              <a:ext uri="{FF2B5EF4-FFF2-40B4-BE49-F238E27FC236}">
                <a16:creationId xmlns:a16="http://schemas.microsoft.com/office/drawing/2014/main" id="{59C4B67C-4A7F-445C-BC5B-93940C8209EF}"/>
              </a:ext>
            </a:extLst>
          </p:cNvPr>
          <p:cNvSpPr/>
          <p:nvPr/>
        </p:nvSpPr>
        <p:spPr>
          <a:xfrm>
            <a:off x="5719245" y="4165445"/>
            <a:ext cx="353803" cy="411427"/>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
        <p:nvSpPr>
          <p:cNvPr id="96" name="矩形 95">
            <a:extLst>
              <a:ext uri="{FF2B5EF4-FFF2-40B4-BE49-F238E27FC236}">
                <a16:creationId xmlns:a16="http://schemas.microsoft.com/office/drawing/2014/main" id="{1D23B951-3CBA-4614-B075-40EE2FCB92CC}"/>
              </a:ext>
            </a:extLst>
          </p:cNvPr>
          <p:cNvSpPr/>
          <p:nvPr/>
        </p:nvSpPr>
        <p:spPr>
          <a:xfrm>
            <a:off x="3087651" y="4138028"/>
            <a:ext cx="353803" cy="411427"/>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
        <p:nvSpPr>
          <p:cNvPr id="97" name="矩形 96">
            <a:extLst>
              <a:ext uri="{FF2B5EF4-FFF2-40B4-BE49-F238E27FC236}">
                <a16:creationId xmlns:a16="http://schemas.microsoft.com/office/drawing/2014/main" id="{CE4AD1C5-17EB-48DB-B00B-7DD428A28CD4}"/>
              </a:ext>
            </a:extLst>
          </p:cNvPr>
          <p:cNvSpPr/>
          <p:nvPr/>
        </p:nvSpPr>
        <p:spPr>
          <a:xfrm>
            <a:off x="4755448" y="3261473"/>
            <a:ext cx="353803" cy="411427"/>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
        <p:nvSpPr>
          <p:cNvPr id="98" name="矩形 97">
            <a:extLst>
              <a:ext uri="{FF2B5EF4-FFF2-40B4-BE49-F238E27FC236}">
                <a16:creationId xmlns:a16="http://schemas.microsoft.com/office/drawing/2014/main" id="{3700B2B7-BED9-45FD-95DA-FDF0F7DFB489}"/>
              </a:ext>
            </a:extLst>
          </p:cNvPr>
          <p:cNvSpPr/>
          <p:nvPr/>
        </p:nvSpPr>
        <p:spPr>
          <a:xfrm>
            <a:off x="3851259" y="3232926"/>
            <a:ext cx="353803" cy="411427"/>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extLst>
      <p:ext uri="{BB962C8B-B14F-4D97-AF65-F5344CB8AC3E}">
        <p14:creationId xmlns:p14="http://schemas.microsoft.com/office/powerpoint/2010/main" val="19572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9B08F-5974-41D3-A73C-4945CBFD47EF}"/>
              </a:ext>
            </a:extLst>
          </p:cNvPr>
          <p:cNvSpPr>
            <a:spLocks noGrp="1"/>
          </p:cNvSpPr>
          <p:nvPr>
            <p:ph type="title"/>
          </p:nvPr>
        </p:nvSpPr>
        <p:spPr/>
        <p:txBody>
          <a:bodyPr/>
          <a:lstStyle/>
          <a:p>
            <a:r>
              <a:rPr lang="zh-CN" altLang="en-US" dirty="0"/>
              <a:t>如何构建总体开销的树状拓扑？</a:t>
            </a:r>
          </a:p>
        </p:txBody>
      </p:sp>
      <p:sp>
        <p:nvSpPr>
          <p:cNvPr id="3" name="内容占位符 2">
            <a:extLst>
              <a:ext uri="{FF2B5EF4-FFF2-40B4-BE49-F238E27FC236}">
                <a16:creationId xmlns:a16="http://schemas.microsoft.com/office/drawing/2014/main" id="{1AD084F0-99DA-4F33-8657-C6386A47D0A3}"/>
              </a:ext>
            </a:extLst>
          </p:cNvPr>
          <p:cNvSpPr>
            <a:spLocks noGrp="1"/>
          </p:cNvSpPr>
          <p:nvPr>
            <p:ph idx="1"/>
          </p:nvPr>
        </p:nvSpPr>
        <p:spPr/>
        <p:txBody>
          <a:bodyPr/>
          <a:lstStyle/>
          <a:p>
            <a:pPr marL="0" indent="0">
              <a:buNone/>
            </a:pPr>
            <a:r>
              <a:rPr lang="zh-CN" altLang="en-US" dirty="0"/>
              <a:t>理论上</a:t>
            </a:r>
          </a:p>
        </p:txBody>
      </p:sp>
      <p:sp>
        <p:nvSpPr>
          <p:cNvPr id="4" name="灯片编号占位符 3">
            <a:extLst>
              <a:ext uri="{FF2B5EF4-FFF2-40B4-BE49-F238E27FC236}">
                <a16:creationId xmlns:a16="http://schemas.microsoft.com/office/drawing/2014/main" id="{2C5DBCF1-EA78-4E97-83A4-5DF6CE3B7F7B}"/>
              </a:ext>
            </a:extLst>
          </p:cNvPr>
          <p:cNvSpPr>
            <a:spLocks noGrp="1"/>
          </p:cNvSpPr>
          <p:nvPr>
            <p:ph type="sldNum" sz="quarter" idx="11"/>
          </p:nvPr>
        </p:nvSpPr>
        <p:spPr/>
        <p:txBody>
          <a:bodyPr/>
          <a:lstStyle/>
          <a:p>
            <a:fld id="{C2EED88A-182A-4877-BD12-0DE2FB9B90B1}" type="slidenum">
              <a:rPr lang="zh-CN" altLang="en-US" smtClean="0"/>
              <a:t>4</a:t>
            </a:fld>
            <a:endParaRPr lang="zh-CN" altLang="en-US"/>
          </a:p>
        </p:txBody>
      </p:sp>
      <p:pic>
        <p:nvPicPr>
          <p:cNvPr id="6" name="图片 5">
            <a:extLst>
              <a:ext uri="{FF2B5EF4-FFF2-40B4-BE49-F238E27FC236}">
                <a16:creationId xmlns:a16="http://schemas.microsoft.com/office/drawing/2014/main" id="{ECDB7E9B-55C9-48CB-9DC1-9B26991408E5}"/>
              </a:ext>
            </a:extLst>
          </p:cNvPr>
          <p:cNvPicPr>
            <a:picLocks noChangeAspect="1"/>
          </p:cNvPicPr>
          <p:nvPr/>
        </p:nvPicPr>
        <p:blipFill>
          <a:blip r:embed="rId2"/>
          <a:stretch>
            <a:fillRect/>
          </a:stretch>
        </p:blipFill>
        <p:spPr>
          <a:xfrm>
            <a:off x="2431678" y="1756479"/>
            <a:ext cx="4280644" cy="4918187"/>
          </a:xfrm>
          <a:prstGeom prst="rect">
            <a:avLst/>
          </a:prstGeom>
        </p:spPr>
      </p:pic>
    </p:spTree>
    <p:extLst>
      <p:ext uri="{BB962C8B-B14F-4D97-AF65-F5344CB8AC3E}">
        <p14:creationId xmlns:p14="http://schemas.microsoft.com/office/powerpoint/2010/main" val="41610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63660-85C2-4C86-A3ED-C35B2C8C7FFD}"/>
              </a:ext>
            </a:extLst>
          </p:cNvPr>
          <p:cNvSpPr>
            <a:spLocks noGrp="1"/>
          </p:cNvSpPr>
          <p:nvPr>
            <p:ph type="title"/>
          </p:nvPr>
        </p:nvSpPr>
        <p:spPr/>
        <p:txBody>
          <a:bodyPr/>
          <a:lstStyle/>
          <a:p>
            <a:r>
              <a:rPr lang="zh-CN" altLang="en-US" dirty="0"/>
              <a:t>如何构建总体开销的树状拓扑？</a:t>
            </a:r>
          </a:p>
        </p:txBody>
      </p:sp>
      <p:sp>
        <p:nvSpPr>
          <p:cNvPr id="3" name="内容占位符 2">
            <a:extLst>
              <a:ext uri="{FF2B5EF4-FFF2-40B4-BE49-F238E27FC236}">
                <a16:creationId xmlns:a16="http://schemas.microsoft.com/office/drawing/2014/main" id="{8D260A15-A491-498E-BE43-6079151B7C80}"/>
              </a:ext>
            </a:extLst>
          </p:cNvPr>
          <p:cNvSpPr>
            <a:spLocks noGrp="1"/>
          </p:cNvSpPr>
          <p:nvPr>
            <p:ph idx="1"/>
          </p:nvPr>
        </p:nvSpPr>
        <p:spPr>
          <a:xfrm>
            <a:off x="457200" y="1444978"/>
            <a:ext cx="8229600" cy="5034843"/>
          </a:xfrm>
        </p:spPr>
        <p:txBody>
          <a:bodyPr/>
          <a:lstStyle/>
          <a:p>
            <a:pPr marL="0" indent="0">
              <a:buNone/>
            </a:pPr>
            <a:r>
              <a:rPr lang="zh-CN" altLang="en-US" dirty="0"/>
              <a:t>实际上</a:t>
            </a:r>
            <a:endParaRPr lang="en-US" altLang="zh-CN" dirty="0"/>
          </a:p>
          <a:p>
            <a:r>
              <a:rPr lang="zh-CN" altLang="en-US" sz="2000" dirty="0"/>
              <a:t>具有相同开销的树状拓扑可能并不唯一</a:t>
            </a:r>
            <a:endParaRPr lang="en-US" altLang="zh-CN" sz="2000" dirty="0"/>
          </a:p>
          <a:p>
            <a:pPr lvl="1"/>
            <a:r>
              <a:rPr lang="zh-CN" altLang="en-US" sz="1800" dirty="0"/>
              <a:t>如何消除歧义性，生成唯一确定的树状拓扑？</a:t>
            </a:r>
            <a:endParaRPr lang="en-US" altLang="zh-CN" sz="1800" dirty="0"/>
          </a:p>
          <a:p>
            <a:r>
              <a:rPr lang="zh-CN" altLang="en-US" sz="2000" dirty="0"/>
              <a:t>网络中的节点没有全局视图</a:t>
            </a:r>
            <a:endParaRPr lang="en-US" altLang="zh-CN" sz="2000" dirty="0"/>
          </a:p>
          <a:p>
            <a:pPr lvl="1"/>
            <a:r>
              <a:rPr lang="zh-CN" altLang="en-US" sz="1800" dirty="0"/>
              <a:t>如何定义通信协议，分布式的生成树状拓扑？</a:t>
            </a:r>
            <a:endParaRPr lang="en-US" altLang="zh-CN" sz="1800" dirty="0"/>
          </a:p>
          <a:p>
            <a:r>
              <a:rPr lang="zh-CN" altLang="en-US" sz="2000" dirty="0"/>
              <a:t>网络中的节点收发消息的时序不确定</a:t>
            </a:r>
            <a:endParaRPr lang="en-US" altLang="zh-CN" sz="2000" dirty="0"/>
          </a:p>
          <a:p>
            <a:pPr lvl="1"/>
            <a:r>
              <a:rPr lang="zh-CN" altLang="en-US" sz="1800" dirty="0"/>
              <a:t>如何设计生成树运行机制，保证最终结果与消息收发时序无关？</a:t>
            </a:r>
            <a:endParaRPr lang="en-US" altLang="zh-CN" sz="1800" dirty="0"/>
          </a:p>
          <a:p>
            <a:r>
              <a:rPr lang="zh-CN" altLang="en-US" sz="2000" dirty="0"/>
              <a:t>网络中的节点是动态的</a:t>
            </a:r>
            <a:endParaRPr lang="en-US" altLang="zh-CN" sz="2000" dirty="0"/>
          </a:p>
          <a:p>
            <a:pPr lvl="1"/>
            <a:r>
              <a:rPr lang="zh-CN" altLang="en-US" sz="1800" dirty="0"/>
              <a:t>如何在有节点加入和离开时，依然能够生成树状拓扑？</a:t>
            </a:r>
            <a:endParaRPr lang="en-US" altLang="zh-CN" sz="1800" dirty="0"/>
          </a:p>
          <a:p>
            <a:r>
              <a:rPr lang="zh-CN" altLang="en-US" sz="2000" dirty="0"/>
              <a:t>网络中的节点还需要进行数据转发</a:t>
            </a:r>
            <a:endParaRPr lang="en-US" altLang="zh-CN" sz="2000" dirty="0"/>
          </a:p>
          <a:p>
            <a:pPr lvl="1"/>
            <a:r>
              <a:rPr lang="zh-CN" altLang="en-US" sz="1800" dirty="0"/>
              <a:t>如何设计生成树运行机制，保证与数据转发兼容？</a:t>
            </a:r>
            <a:endParaRPr lang="en-US" altLang="zh-CN" sz="1800"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5902156D-E3C2-4EF8-B566-6DC6C2765F39}"/>
              </a:ext>
            </a:extLst>
          </p:cNvPr>
          <p:cNvSpPr>
            <a:spLocks noGrp="1"/>
          </p:cNvSpPr>
          <p:nvPr>
            <p:ph type="sldNum" sz="quarter" idx="11"/>
          </p:nvPr>
        </p:nvSpPr>
        <p:spPr/>
        <p:txBody>
          <a:bodyPr/>
          <a:lstStyle/>
          <a:p>
            <a:fld id="{C2EED88A-182A-4877-BD12-0DE2FB9B90B1}" type="slidenum">
              <a:rPr lang="zh-CN" altLang="en-US" smtClean="0"/>
              <a:t>5</a:t>
            </a:fld>
            <a:endParaRPr lang="zh-CN" altLang="en-US"/>
          </a:p>
        </p:txBody>
      </p:sp>
      <p:sp>
        <p:nvSpPr>
          <p:cNvPr id="5" name="矩形: 圆角 4">
            <a:extLst>
              <a:ext uri="{FF2B5EF4-FFF2-40B4-BE49-F238E27FC236}">
                <a16:creationId xmlns:a16="http://schemas.microsoft.com/office/drawing/2014/main" id="{64C503CC-CDFF-481D-9405-0CF0561A7E3A}"/>
              </a:ext>
            </a:extLst>
          </p:cNvPr>
          <p:cNvSpPr/>
          <p:nvPr/>
        </p:nvSpPr>
        <p:spPr>
          <a:xfrm>
            <a:off x="457200" y="1988840"/>
            <a:ext cx="7499176" cy="27363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D0A306B-DEBC-40DC-9E28-AC4371498B9C}"/>
              </a:ext>
            </a:extLst>
          </p:cNvPr>
          <p:cNvSpPr txBox="1"/>
          <p:nvPr/>
        </p:nvSpPr>
        <p:spPr>
          <a:xfrm>
            <a:off x="6300192" y="3066193"/>
            <a:ext cx="1569660" cy="369332"/>
          </a:xfrm>
          <a:prstGeom prst="rect">
            <a:avLst/>
          </a:prstGeom>
          <a:noFill/>
        </p:spPr>
        <p:txBody>
          <a:bodyPr wrap="none" rtlCol="0">
            <a:spAutoFit/>
          </a:bodyPr>
          <a:lstStyle/>
          <a:p>
            <a:r>
              <a:rPr lang="zh-CN" altLang="en-US" dirty="0">
                <a:solidFill>
                  <a:srgbClr val="FF0000"/>
                </a:solidFill>
              </a:rPr>
              <a:t>本节实验内容</a:t>
            </a:r>
          </a:p>
        </p:txBody>
      </p:sp>
      <p:sp>
        <p:nvSpPr>
          <p:cNvPr id="7" name="矩形: 圆角 6">
            <a:extLst>
              <a:ext uri="{FF2B5EF4-FFF2-40B4-BE49-F238E27FC236}">
                <a16:creationId xmlns:a16="http://schemas.microsoft.com/office/drawing/2014/main" id="{53CE095C-5F40-4A9B-B8A2-7993898D9C72}"/>
              </a:ext>
            </a:extLst>
          </p:cNvPr>
          <p:cNvSpPr/>
          <p:nvPr/>
        </p:nvSpPr>
        <p:spPr>
          <a:xfrm>
            <a:off x="442684" y="4725144"/>
            <a:ext cx="7585700" cy="170681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D6A1D6B-D918-45A7-8F0D-300446309FF0}"/>
              </a:ext>
            </a:extLst>
          </p:cNvPr>
          <p:cNvSpPr txBox="1"/>
          <p:nvPr/>
        </p:nvSpPr>
        <p:spPr>
          <a:xfrm>
            <a:off x="6732240" y="5589455"/>
            <a:ext cx="1224136" cy="369332"/>
          </a:xfrm>
          <a:prstGeom prst="rect">
            <a:avLst/>
          </a:prstGeom>
          <a:noFill/>
        </p:spPr>
        <p:txBody>
          <a:bodyPr wrap="square" rtlCol="0">
            <a:spAutoFit/>
          </a:bodyPr>
          <a:lstStyle/>
          <a:p>
            <a:r>
              <a:rPr lang="zh-CN" altLang="en-US" dirty="0">
                <a:solidFill>
                  <a:schemeClr val="bg2">
                    <a:lumMod val="60000"/>
                    <a:lumOff val="40000"/>
                  </a:schemeClr>
                </a:solidFill>
              </a:rPr>
              <a:t>思考题目</a:t>
            </a:r>
          </a:p>
        </p:txBody>
      </p:sp>
    </p:spTree>
    <p:extLst>
      <p:ext uri="{BB962C8B-B14F-4D97-AF65-F5344CB8AC3E}">
        <p14:creationId xmlns:p14="http://schemas.microsoft.com/office/powerpoint/2010/main" val="33915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C892D-3762-4E82-B7EC-ED2A6048EC4D}"/>
              </a:ext>
            </a:extLst>
          </p:cNvPr>
          <p:cNvSpPr>
            <a:spLocks noGrp="1"/>
          </p:cNvSpPr>
          <p:nvPr>
            <p:ph type="title"/>
          </p:nvPr>
        </p:nvSpPr>
        <p:spPr/>
        <p:txBody>
          <a:bodyPr/>
          <a:lstStyle/>
          <a:p>
            <a:r>
              <a:rPr lang="zh-CN" altLang="en-US" dirty="0"/>
              <a:t>生成树的唯一性</a:t>
            </a:r>
          </a:p>
        </p:txBody>
      </p:sp>
      <p:sp>
        <p:nvSpPr>
          <p:cNvPr id="4" name="灯片编号占位符 3">
            <a:extLst>
              <a:ext uri="{FF2B5EF4-FFF2-40B4-BE49-F238E27FC236}">
                <a16:creationId xmlns:a16="http://schemas.microsoft.com/office/drawing/2014/main" id="{760CE54E-2DB6-49BB-B08E-BF5F29D35745}"/>
              </a:ext>
            </a:extLst>
          </p:cNvPr>
          <p:cNvSpPr>
            <a:spLocks noGrp="1"/>
          </p:cNvSpPr>
          <p:nvPr>
            <p:ph type="sldNum" sz="quarter" idx="11"/>
          </p:nvPr>
        </p:nvSpPr>
        <p:spPr/>
        <p:txBody>
          <a:bodyPr/>
          <a:lstStyle/>
          <a:p>
            <a:fld id="{C2EED88A-182A-4877-BD12-0DE2FB9B90B1}" type="slidenum">
              <a:rPr lang="zh-CN" altLang="en-US" smtClean="0"/>
              <a:t>6</a:t>
            </a:fld>
            <a:endParaRPr lang="zh-CN" altLang="en-US"/>
          </a:p>
        </p:txBody>
      </p:sp>
      <p:sp>
        <p:nvSpPr>
          <p:cNvPr id="6" name="椭圆 5">
            <a:extLst>
              <a:ext uri="{FF2B5EF4-FFF2-40B4-BE49-F238E27FC236}">
                <a16:creationId xmlns:a16="http://schemas.microsoft.com/office/drawing/2014/main" id="{9C5AACC7-E861-4579-B76A-3CFFDADDC13D}"/>
              </a:ext>
            </a:extLst>
          </p:cNvPr>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C512236A-C400-42A6-876B-A071938E8AC1}"/>
              </a:ext>
            </a:extLst>
          </p:cNvPr>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F8B4C810-D021-4E6A-A4ED-45D27E622DD9}"/>
              </a:ext>
            </a:extLst>
          </p:cNvPr>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A6E92360-1C6F-4D58-891E-612CD2AB7E17}"/>
              </a:ext>
            </a:extLst>
          </p:cNvPr>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61281786-B5B4-4F95-8244-0E737FA0C418}"/>
              </a:ext>
            </a:extLst>
          </p:cNvPr>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BAFF742-8172-4AED-9831-433546812100}"/>
              </a:ext>
            </a:extLst>
          </p:cNvPr>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6208224-6DE3-4E16-B867-A76A31DA9DAB}"/>
              </a:ext>
            </a:extLst>
          </p:cNvPr>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1B8B587-0D7F-4C49-A70E-20BAD537F529}"/>
              </a:ext>
            </a:extLst>
          </p:cNvPr>
          <p:cNvCxnSpPr>
            <a:cxnSpLocks/>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a:extLst>
              <a:ext uri="{FF2B5EF4-FFF2-40B4-BE49-F238E27FC236}">
                <a16:creationId xmlns:a16="http://schemas.microsoft.com/office/drawing/2014/main" id="{C84064AE-D874-4B55-BDE4-9BC932828696}"/>
              </a:ext>
            </a:extLst>
          </p:cNvPr>
          <p:cNvSpPr>
            <a:spLocks noGrp="1"/>
          </p:cNvSpPr>
          <p:nvPr>
            <p:ph idx="1"/>
          </p:nvPr>
        </p:nvSpPr>
        <p:spPr>
          <a:xfrm>
            <a:off x="251520" y="1444978"/>
            <a:ext cx="889248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唯一生成树：</a:t>
            </a:r>
            <a:endParaRPr lang="en-US" altLang="zh-CN" dirty="0"/>
          </a:p>
          <a:p>
            <a:pPr lvl="1"/>
            <a:r>
              <a:rPr lang="zh-CN" altLang="en-US" dirty="0"/>
              <a:t>节点</a:t>
            </a:r>
            <a:r>
              <a:rPr lang="en-US" altLang="zh-CN" dirty="0"/>
              <a:t>ID</a:t>
            </a:r>
            <a:r>
              <a:rPr lang="zh-CN" altLang="en-US" dirty="0"/>
              <a:t>最小的点作为生成树的根节点</a:t>
            </a:r>
            <a:endParaRPr lang="en-US" altLang="zh-CN" dirty="0"/>
          </a:p>
          <a:p>
            <a:pPr lvl="1"/>
            <a:r>
              <a:rPr lang="zh-CN" altLang="en-US" dirty="0"/>
              <a:t>每个节点选择到树的根节点优先级最高的路径</a:t>
            </a:r>
            <a:endParaRPr lang="en-US" altLang="zh-CN" dirty="0"/>
          </a:p>
          <a:p>
            <a:pPr lvl="1"/>
            <a:r>
              <a:rPr lang="zh-CN" altLang="en-US" dirty="0"/>
              <a:t>优先级顺序：路径开销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21" name="文本框 20">
            <a:extLst>
              <a:ext uri="{FF2B5EF4-FFF2-40B4-BE49-F238E27FC236}">
                <a16:creationId xmlns:a16="http://schemas.microsoft.com/office/drawing/2014/main" id="{18AB7654-3469-4482-AAE4-E81A8C97D3D3}"/>
              </a:ext>
            </a:extLst>
          </p:cNvPr>
          <p:cNvSpPr txBox="1"/>
          <p:nvPr/>
        </p:nvSpPr>
        <p:spPr>
          <a:xfrm>
            <a:off x="2708087" y="4905285"/>
            <a:ext cx="2800017" cy="400110"/>
          </a:xfrm>
          <a:prstGeom prst="rect">
            <a:avLst/>
          </a:prstGeom>
          <a:noFill/>
        </p:spPr>
        <p:txBody>
          <a:bodyPr wrap="square">
            <a:spAutoFit/>
          </a:bodyPr>
          <a:lstStyle/>
          <a:p>
            <a:pPr marL="0" lvl="1"/>
            <a:r>
              <a:rPr lang="zh-CN" altLang="en-US" dirty="0"/>
              <a:t>选择开销最小的生成树 </a:t>
            </a:r>
            <a:r>
              <a:rPr lang="en-US" altLang="zh-CN" sz="2000" b="1" dirty="0">
                <a:solidFill>
                  <a:srgbClr val="FF0000"/>
                </a:solidFill>
                <a:latin typeface="等线" panose="02010600030101010101" pitchFamily="2" charset="-122"/>
                <a:ea typeface="等线" panose="02010600030101010101" pitchFamily="2" charset="-122"/>
              </a:rPr>
              <a:t>Ⅹ</a:t>
            </a:r>
            <a:endParaRPr lang="en-US" altLang="zh-CN" b="1" dirty="0">
              <a:solidFill>
                <a:srgbClr val="FF0000"/>
              </a:solidFill>
            </a:endParaRPr>
          </a:p>
        </p:txBody>
      </p:sp>
      <p:sp>
        <p:nvSpPr>
          <p:cNvPr id="22" name="文本框 21">
            <a:extLst>
              <a:ext uri="{FF2B5EF4-FFF2-40B4-BE49-F238E27FC236}">
                <a16:creationId xmlns:a16="http://schemas.microsoft.com/office/drawing/2014/main" id="{30E5DD0A-FF16-488F-BB67-0F7E36E28BEF}"/>
              </a:ext>
            </a:extLst>
          </p:cNvPr>
          <p:cNvSpPr txBox="1"/>
          <p:nvPr/>
        </p:nvSpPr>
        <p:spPr>
          <a:xfrm>
            <a:off x="5670376" y="4902613"/>
            <a:ext cx="2718048" cy="400110"/>
          </a:xfrm>
          <a:prstGeom prst="rect">
            <a:avLst/>
          </a:prstGeom>
          <a:noFill/>
        </p:spPr>
        <p:txBody>
          <a:bodyPr wrap="square">
            <a:spAutoFit/>
          </a:bodyPr>
          <a:lstStyle/>
          <a:p>
            <a:r>
              <a:rPr lang="zh-CN" altLang="en-US" dirty="0"/>
              <a:t>优先级最高的生成树  </a:t>
            </a:r>
            <a:r>
              <a:rPr lang="zh-CN" altLang="en-US" sz="2000" b="1" dirty="0">
                <a:solidFill>
                  <a:srgbClr val="FF0000"/>
                </a:solidFill>
              </a:rPr>
              <a:t>√</a:t>
            </a:r>
            <a:endParaRPr lang="zh-CN" altLang="en-US" dirty="0"/>
          </a:p>
        </p:txBody>
      </p:sp>
    </p:spTree>
    <p:extLst>
      <p:ext uri="{BB962C8B-B14F-4D97-AF65-F5344CB8AC3E}">
        <p14:creationId xmlns:p14="http://schemas.microsoft.com/office/powerpoint/2010/main" val="42759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EA934-C70A-40F6-9DCF-C84A9C95AD2E}"/>
              </a:ext>
            </a:extLst>
          </p:cNvPr>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a:extLst>
              <a:ext uri="{FF2B5EF4-FFF2-40B4-BE49-F238E27FC236}">
                <a16:creationId xmlns:a16="http://schemas.microsoft.com/office/drawing/2014/main" id="{965DF781-5F4E-4A8A-8EA6-0710CA860281}"/>
              </a:ext>
            </a:extLst>
          </p:cNvPr>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p>
          <a:p>
            <a:pPr lvl="1"/>
            <a:endParaRPr lang="zh-CN" altLang="en-US" dirty="0"/>
          </a:p>
        </p:txBody>
      </p:sp>
      <p:sp>
        <p:nvSpPr>
          <p:cNvPr id="4" name="灯片编号占位符 3">
            <a:extLst>
              <a:ext uri="{FF2B5EF4-FFF2-40B4-BE49-F238E27FC236}">
                <a16:creationId xmlns:a16="http://schemas.microsoft.com/office/drawing/2014/main" id="{F2064E20-E44F-469F-928C-0BE2962FA438}"/>
              </a:ext>
            </a:extLst>
          </p:cNvPr>
          <p:cNvSpPr>
            <a:spLocks noGrp="1"/>
          </p:cNvSpPr>
          <p:nvPr>
            <p:ph type="sldNum" sz="quarter" idx="11"/>
          </p:nvPr>
        </p:nvSpPr>
        <p:spPr/>
        <p:txBody>
          <a:bodyPr/>
          <a:lstStyle/>
          <a:p>
            <a:fld id="{C2EED88A-182A-4877-BD12-0DE2FB9B90B1}" type="slidenum">
              <a:rPr lang="zh-CN" altLang="en-US" smtClean="0"/>
              <a:t>7</a:t>
            </a:fld>
            <a:endParaRPr lang="zh-CN" altLang="en-US"/>
          </a:p>
        </p:txBody>
      </p:sp>
      <p:pic>
        <p:nvPicPr>
          <p:cNvPr id="5" name="图片 4">
            <a:extLst>
              <a:ext uri="{FF2B5EF4-FFF2-40B4-BE49-F238E27FC236}">
                <a16:creationId xmlns:a16="http://schemas.microsoft.com/office/drawing/2014/main" id="{DF7F0AD1-9157-4F8A-8D99-57879B45EB0E}"/>
              </a:ext>
            </a:extLst>
          </p:cNvPr>
          <p:cNvPicPr>
            <a:picLocks noChangeAspect="1"/>
          </p:cNvPicPr>
          <p:nvPr/>
        </p:nvPicPr>
        <p:blipFill>
          <a:blip r:embed="rId2"/>
          <a:stretch>
            <a:fillRect/>
          </a:stretch>
        </p:blipFill>
        <p:spPr>
          <a:xfrm>
            <a:off x="1403648" y="3140968"/>
            <a:ext cx="5680038" cy="1024269"/>
          </a:xfrm>
          <a:prstGeom prst="rect">
            <a:avLst/>
          </a:prstGeom>
        </p:spPr>
      </p:pic>
    </p:spTree>
    <p:extLst>
      <p:ext uri="{BB962C8B-B14F-4D97-AF65-F5344CB8AC3E}">
        <p14:creationId xmlns:p14="http://schemas.microsoft.com/office/powerpoint/2010/main" val="236149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F73A1-B1EB-4495-A801-4070C71F18FA}"/>
              </a:ext>
            </a:extLst>
          </p:cNvPr>
          <p:cNvSpPr>
            <a:spLocks noGrp="1"/>
          </p:cNvSpPr>
          <p:nvPr>
            <p:ph type="title"/>
          </p:nvPr>
        </p:nvSpPr>
        <p:spPr/>
        <p:txBody>
          <a:bodyPr/>
          <a:lstStyle/>
          <a:p>
            <a:r>
              <a:rPr lang="zh-CN" altLang="en-US" dirty="0"/>
              <a:t>路径开销</a:t>
            </a:r>
          </a:p>
        </p:txBody>
      </p:sp>
      <p:sp>
        <p:nvSpPr>
          <p:cNvPr id="3" name="内容占位符 2">
            <a:extLst>
              <a:ext uri="{FF2B5EF4-FFF2-40B4-BE49-F238E27FC236}">
                <a16:creationId xmlns:a16="http://schemas.microsoft.com/office/drawing/2014/main" id="{855B1EB8-938B-462A-B994-73DB7CEA5283}"/>
              </a:ext>
            </a:extLst>
          </p:cNvPr>
          <p:cNvSpPr>
            <a:spLocks noGrp="1"/>
          </p:cNvSpPr>
          <p:nvPr>
            <p:ph idx="1"/>
          </p:nvPr>
        </p:nvSpPr>
        <p:spPr>
          <a:xfrm>
            <a:off x="457200" y="1444978"/>
            <a:ext cx="8229600" cy="2246897"/>
          </a:xfrm>
        </p:spPr>
        <p:txBody>
          <a:bodyPr/>
          <a:lstStyle/>
          <a:p>
            <a:r>
              <a:rPr lang="zh-CN" altLang="en-US" dirty="0"/>
              <a:t>路径开销用于衡量节点间路径的优劣</a:t>
            </a:r>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sp>
        <p:nvSpPr>
          <p:cNvPr id="4" name="灯片编号占位符 3">
            <a:extLst>
              <a:ext uri="{FF2B5EF4-FFF2-40B4-BE49-F238E27FC236}">
                <a16:creationId xmlns:a16="http://schemas.microsoft.com/office/drawing/2014/main" id="{8CF17D7F-6EBD-4DA9-BD72-FD3535AEF612}"/>
              </a:ext>
            </a:extLst>
          </p:cNvPr>
          <p:cNvSpPr>
            <a:spLocks noGrp="1"/>
          </p:cNvSpPr>
          <p:nvPr>
            <p:ph type="sldNum" sz="quarter" idx="11"/>
          </p:nvPr>
        </p:nvSpPr>
        <p:spPr/>
        <p:txBody>
          <a:bodyPr/>
          <a:lstStyle/>
          <a:p>
            <a:fld id="{C2EED88A-182A-4877-BD12-0DE2FB9B90B1}" type="slidenum">
              <a:rPr lang="zh-CN" altLang="en-US" smtClean="0"/>
              <a:t>8</a:t>
            </a:fld>
            <a:endParaRPr lang="zh-CN" altLang="en-US"/>
          </a:p>
        </p:txBody>
      </p:sp>
      <p:grpSp>
        <p:nvGrpSpPr>
          <p:cNvPr id="6" name="组合 5">
            <a:extLst>
              <a:ext uri="{FF2B5EF4-FFF2-40B4-BE49-F238E27FC236}">
                <a16:creationId xmlns:a16="http://schemas.microsoft.com/office/drawing/2014/main" id="{6C4319F3-17B4-4F74-AD25-8C609BB87411}"/>
              </a:ext>
            </a:extLst>
          </p:cNvPr>
          <p:cNvGrpSpPr/>
          <p:nvPr/>
        </p:nvGrpSpPr>
        <p:grpSpPr>
          <a:xfrm>
            <a:off x="2339752" y="3825642"/>
            <a:ext cx="3363558" cy="1773987"/>
            <a:chOff x="5201322" y="1851375"/>
            <a:chExt cx="3363558" cy="1773987"/>
          </a:xfrm>
        </p:grpSpPr>
        <p:sp>
          <p:nvSpPr>
            <p:cNvPr id="16" name="椭圆 15">
              <a:extLst>
                <a:ext uri="{FF2B5EF4-FFF2-40B4-BE49-F238E27FC236}">
                  <a16:creationId xmlns:a16="http://schemas.microsoft.com/office/drawing/2014/main" id="{01FD7DD9-3F5A-40DF-ACB2-9AA4D8F6CF72}"/>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17" name="椭圆 16">
              <a:extLst>
                <a:ext uri="{FF2B5EF4-FFF2-40B4-BE49-F238E27FC236}">
                  <a16:creationId xmlns:a16="http://schemas.microsoft.com/office/drawing/2014/main" id="{70380906-553F-4AC7-8499-7309A0137A02}"/>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18" name="椭圆 17">
              <a:extLst>
                <a:ext uri="{FF2B5EF4-FFF2-40B4-BE49-F238E27FC236}">
                  <a16:creationId xmlns:a16="http://schemas.microsoft.com/office/drawing/2014/main" id="{67347A9F-B9AC-4132-85FB-05D12627F720}"/>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20" name="直接连接符 19">
              <a:extLst>
                <a:ext uri="{FF2B5EF4-FFF2-40B4-BE49-F238E27FC236}">
                  <a16:creationId xmlns:a16="http://schemas.microsoft.com/office/drawing/2014/main" id="{99425F3C-71E5-4892-B22E-08320046967B}"/>
                </a:ext>
              </a:extLst>
            </p:cNvPr>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ACF0FDD-55CF-4ACB-931C-A2E8E5D6FFC8}"/>
                </a:ext>
              </a:extLst>
            </p:cNvPr>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a:extLst>
              <a:ext uri="{FF2B5EF4-FFF2-40B4-BE49-F238E27FC236}">
                <a16:creationId xmlns:a16="http://schemas.microsoft.com/office/drawing/2014/main" id="{33407EB7-CA17-4BC2-A487-CACD09145EF0}"/>
              </a:ext>
            </a:extLst>
          </p:cNvPr>
          <p:cNvCxnSpPr>
            <a:cxnSpLocks/>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0188BFE9-FAFE-4780-840F-AD4AD341BD48}"/>
              </a:ext>
            </a:extLst>
          </p:cNvPr>
          <p:cNvSpPr txBox="1"/>
          <p:nvPr/>
        </p:nvSpPr>
        <p:spPr>
          <a:xfrm>
            <a:off x="2361134" y="4209157"/>
            <a:ext cx="896849" cy="369332"/>
          </a:xfrm>
          <a:prstGeom prst="rect">
            <a:avLst/>
          </a:prstGeom>
          <a:noFill/>
        </p:spPr>
        <p:txBody>
          <a:bodyPr wrap="none" rtlCol="0">
            <a:spAutoFit/>
          </a:bodyPr>
          <a:lstStyle/>
          <a:p>
            <a:r>
              <a:rPr lang="en-US" altLang="zh-CN" dirty="0"/>
              <a:t>10Gbps</a:t>
            </a:r>
            <a:endParaRPr lang="zh-CN" altLang="en-US" dirty="0"/>
          </a:p>
        </p:txBody>
      </p:sp>
      <p:sp>
        <p:nvSpPr>
          <p:cNvPr id="30" name="文本框 29">
            <a:extLst>
              <a:ext uri="{FF2B5EF4-FFF2-40B4-BE49-F238E27FC236}">
                <a16:creationId xmlns:a16="http://schemas.microsoft.com/office/drawing/2014/main" id="{1D4EF726-634F-40DF-A1B5-1B019CE8F16C}"/>
              </a:ext>
            </a:extLst>
          </p:cNvPr>
          <p:cNvSpPr txBox="1"/>
          <p:nvPr/>
        </p:nvSpPr>
        <p:spPr>
          <a:xfrm>
            <a:off x="4789144" y="4198076"/>
            <a:ext cx="896849" cy="369332"/>
          </a:xfrm>
          <a:prstGeom prst="rect">
            <a:avLst/>
          </a:prstGeom>
          <a:noFill/>
        </p:spPr>
        <p:txBody>
          <a:bodyPr wrap="none" rtlCol="0">
            <a:spAutoFit/>
          </a:bodyPr>
          <a:lstStyle/>
          <a:p>
            <a:r>
              <a:rPr lang="en-US" altLang="zh-CN" dirty="0"/>
              <a:t>10Gbps</a:t>
            </a:r>
            <a:endParaRPr lang="zh-CN" altLang="en-US" dirty="0"/>
          </a:p>
        </p:txBody>
      </p:sp>
      <p:sp>
        <p:nvSpPr>
          <p:cNvPr id="31" name="文本框 30">
            <a:extLst>
              <a:ext uri="{FF2B5EF4-FFF2-40B4-BE49-F238E27FC236}">
                <a16:creationId xmlns:a16="http://schemas.microsoft.com/office/drawing/2014/main" id="{65931BA0-56AB-4B76-8D35-90E588432980}"/>
              </a:ext>
            </a:extLst>
          </p:cNvPr>
          <p:cNvSpPr txBox="1"/>
          <p:nvPr/>
        </p:nvSpPr>
        <p:spPr>
          <a:xfrm>
            <a:off x="2442983" y="5811209"/>
            <a:ext cx="779829" cy="369332"/>
          </a:xfrm>
          <a:prstGeom prst="rect">
            <a:avLst/>
          </a:prstGeom>
          <a:noFill/>
        </p:spPr>
        <p:txBody>
          <a:bodyPr wrap="square" rtlCol="0">
            <a:spAutoFit/>
          </a:bodyPr>
          <a:lstStyle/>
          <a:p>
            <a:r>
              <a:rPr lang="en-US" altLang="zh-CN" dirty="0"/>
              <a:t>1Gbps</a:t>
            </a:r>
            <a:endParaRPr lang="zh-CN" altLang="en-US" dirty="0"/>
          </a:p>
        </p:txBody>
      </p:sp>
      <p:cxnSp>
        <p:nvCxnSpPr>
          <p:cNvPr id="33" name="连接符: 曲线 32">
            <a:extLst>
              <a:ext uri="{FF2B5EF4-FFF2-40B4-BE49-F238E27FC236}">
                <a16:creationId xmlns:a16="http://schemas.microsoft.com/office/drawing/2014/main" id="{4B794DE5-13EE-44B4-8E2E-7B887AF331D4}"/>
              </a:ext>
            </a:extLst>
          </p:cNvPr>
          <p:cNvCxnSpPr>
            <a:cxnSpLocks/>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13959583-1C25-49F7-9667-796FF9BB0B0B}"/>
              </a:ext>
            </a:extLst>
          </p:cNvPr>
          <p:cNvCxnSpPr>
            <a:cxnSpLocks/>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9D4F0E0-53B4-48A7-A263-6B19858411E6}"/>
              </a:ext>
            </a:extLst>
          </p:cNvPr>
          <p:cNvSpPr txBox="1"/>
          <p:nvPr/>
        </p:nvSpPr>
        <p:spPr>
          <a:xfrm>
            <a:off x="6116335" y="3970565"/>
            <a:ext cx="826508" cy="369332"/>
          </a:xfrm>
          <a:prstGeom prst="rect">
            <a:avLst/>
          </a:prstGeom>
          <a:noFill/>
        </p:spPr>
        <p:txBody>
          <a:bodyPr wrap="none" rtlCol="0">
            <a:spAutoFit/>
          </a:bodyPr>
          <a:lstStyle/>
          <a:p>
            <a:r>
              <a:rPr lang="en-US" altLang="zh-CN" dirty="0"/>
              <a:t>Cost: 2</a:t>
            </a:r>
            <a:endParaRPr lang="zh-CN" altLang="en-US" dirty="0"/>
          </a:p>
        </p:txBody>
      </p:sp>
      <p:sp>
        <p:nvSpPr>
          <p:cNvPr id="39" name="文本框 38">
            <a:extLst>
              <a:ext uri="{FF2B5EF4-FFF2-40B4-BE49-F238E27FC236}">
                <a16:creationId xmlns:a16="http://schemas.microsoft.com/office/drawing/2014/main" id="{D62F9990-6EC9-40DB-99B1-DF013882933B}"/>
              </a:ext>
            </a:extLst>
          </p:cNvPr>
          <p:cNvSpPr txBox="1"/>
          <p:nvPr/>
        </p:nvSpPr>
        <p:spPr>
          <a:xfrm>
            <a:off x="1889370" y="6488668"/>
            <a:ext cx="943528" cy="369332"/>
          </a:xfrm>
          <a:prstGeom prst="rect">
            <a:avLst/>
          </a:prstGeom>
          <a:noFill/>
        </p:spPr>
        <p:txBody>
          <a:bodyPr wrap="square" rtlCol="0">
            <a:spAutoFit/>
          </a:bodyPr>
          <a:lstStyle/>
          <a:p>
            <a:r>
              <a:rPr lang="en-US" altLang="zh-CN" dirty="0"/>
              <a:t>Cost: 20</a:t>
            </a:r>
            <a:endParaRPr lang="zh-CN" altLang="en-US" dirty="0"/>
          </a:p>
        </p:txBody>
      </p:sp>
      <p:cxnSp>
        <p:nvCxnSpPr>
          <p:cNvPr id="40" name="连接符: 曲线 39">
            <a:extLst>
              <a:ext uri="{FF2B5EF4-FFF2-40B4-BE49-F238E27FC236}">
                <a16:creationId xmlns:a16="http://schemas.microsoft.com/office/drawing/2014/main" id="{D2334EFE-3919-4739-BA0E-C460786A8BEF}"/>
              </a:ext>
            </a:extLst>
          </p:cNvPr>
          <p:cNvCxnSpPr>
            <a:cxnSpLocks/>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2A15581-8552-458B-B779-88A49F82EDD5}"/>
              </a:ext>
            </a:extLst>
          </p:cNvPr>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2" name="直接连接符 31">
            <a:extLst>
              <a:ext uri="{FF2B5EF4-FFF2-40B4-BE49-F238E27FC236}">
                <a16:creationId xmlns:a16="http://schemas.microsoft.com/office/drawing/2014/main" id="{CF22EE2C-8839-44FF-9A48-FF1306D528A6}"/>
              </a:ext>
            </a:extLst>
          </p:cNvPr>
          <p:cNvCxnSpPr>
            <a:cxnSpLocks/>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9E0785A6-3036-4C2B-A1A1-1C2B965AB697}"/>
              </a:ext>
            </a:extLst>
          </p:cNvPr>
          <p:cNvCxnSpPr>
            <a:cxnSpLocks/>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82CD8AB-F463-4E49-91F3-06C21E0C1FAB}"/>
              </a:ext>
            </a:extLst>
          </p:cNvPr>
          <p:cNvSpPr txBox="1"/>
          <p:nvPr/>
        </p:nvSpPr>
        <p:spPr>
          <a:xfrm>
            <a:off x="4671510" y="5987468"/>
            <a:ext cx="896849" cy="369332"/>
          </a:xfrm>
          <a:prstGeom prst="rect">
            <a:avLst/>
          </a:prstGeom>
          <a:noFill/>
        </p:spPr>
        <p:txBody>
          <a:bodyPr wrap="none" rtlCol="0">
            <a:spAutoFit/>
          </a:bodyPr>
          <a:lstStyle/>
          <a:p>
            <a:r>
              <a:rPr lang="en-US" altLang="zh-CN" dirty="0"/>
              <a:t>10Gbps</a:t>
            </a:r>
            <a:endParaRPr lang="zh-CN" altLang="en-US" dirty="0"/>
          </a:p>
        </p:txBody>
      </p:sp>
    </p:spTree>
    <p:extLst>
      <p:ext uri="{BB962C8B-B14F-4D97-AF65-F5344CB8AC3E}">
        <p14:creationId xmlns:p14="http://schemas.microsoft.com/office/powerpoint/2010/main" val="204880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140C1-60FB-4DFC-86BC-A1A119519B81}"/>
              </a:ext>
            </a:extLst>
          </p:cNvPr>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a:extLst>
              <a:ext uri="{FF2B5EF4-FFF2-40B4-BE49-F238E27FC236}">
                <a16:creationId xmlns:a16="http://schemas.microsoft.com/office/drawing/2014/main" id="{312F1D10-0FFB-4697-9DCC-E94A3775C206}"/>
              </a:ext>
            </a:extLst>
          </p:cNvPr>
          <p:cNvSpPr>
            <a:spLocks noGrp="1"/>
          </p:cNvSpPr>
          <p:nvPr>
            <p:ph idx="1"/>
          </p:nvPr>
        </p:nvSpPr>
        <p:spPr/>
        <p:txBody>
          <a:bodyPr/>
          <a:lstStyle/>
          <a:p>
            <a:r>
              <a:rPr lang="zh-CN" altLang="en-US" dirty="0"/>
              <a:t>节点通过交换</a:t>
            </a:r>
            <a:r>
              <a:rPr lang="en-US" altLang="zh-CN" dirty="0"/>
              <a:t>Config</a:t>
            </a:r>
            <a:r>
              <a:rPr lang="zh-CN" altLang="en-US" dirty="0"/>
              <a:t>消息获取路径及优先级等信息</a:t>
            </a:r>
          </a:p>
          <a:p>
            <a:r>
              <a:rPr lang="zh-CN" altLang="en-US" dirty="0"/>
              <a:t>每个端口独立生成</a:t>
            </a:r>
            <a:r>
              <a:rPr lang="en-US" altLang="zh-CN" dirty="0"/>
              <a:t>Config</a:t>
            </a:r>
            <a:r>
              <a:rPr lang="zh-CN" altLang="en-US" dirty="0"/>
              <a:t>消息</a:t>
            </a:r>
            <a:endParaRPr lang="en-US" altLang="zh-CN" dirty="0"/>
          </a:p>
          <a:p>
            <a:pPr lvl="1"/>
            <a:r>
              <a:rPr lang="zh-CN" altLang="en-US" dirty="0">
                <a:solidFill>
                  <a:srgbClr val="FF0000"/>
                </a:solidFill>
              </a:rPr>
              <a:t>表示本网段（</a:t>
            </a:r>
            <a:r>
              <a:rPr lang="en-US" altLang="zh-CN" dirty="0">
                <a:solidFill>
                  <a:srgbClr val="FF0000"/>
                </a:solidFill>
              </a:rPr>
              <a:t>Segment</a:t>
            </a:r>
            <a:r>
              <a:rPr lang="zh-CN" altLang="en-US" dirty="0">
                <a:solidFill>
                  <a:srgbClr val="FF0000"/>
                </a:solidFill>
              </a:rPr>
              <a:t>，可以理解为链路）到根节点的路径和开销，而不是本节点的</a:t>
            </a:r>
            <a:endParaRPr lang="en-US" altLang="zh-CN" dirty="0">
              <a:solidFill>
                <a:srgbClr val="FF0000"/>
              </a:solidFill>
            </a:endParaRPr>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消息的发送</a:t>
            </a:r>
            <a:endParaRPr lang="en-US" altLang="zh-CN" dirty="0"/>
          </a:p>
          <a:p>
            <a:pPr lvl="1"/>
            <a:r>
              <a:rPr lang="zh-CN" altLang="en-US" dirty="0"/>
              <a:t>根节点周期发送，发送周期为</a:t>
            </a:r>
            <a:r>
              <a:rPr lang="en-US" altLang="zh-CN" dirty="0"/>
              <a:t>Hello Time</a:t>
            </a:r>
            <a:r>
              <a:rPr lang="zh-CN" altLang="en-US" dirty="0"/>
              <a:t>（</a:t>
            </a:r>
            <a:r>
              <a:rPr lang="en-US" altLang="zh-CN" dirty="0"/>
              <a:t>2</a:t>
            </a:r>
            <a:r>
              <a:rPr lang="zh-CN" altLang="en-US" dirty="0"/>
              <a:t>秒）</a:t>
            </a:r>
            <a:endParaRPr lang="en-US" altLang="zh-CN" dirty="0"/>
          </a:p>
          <a:p>
            <a:pPr lvl="1"/>
            <a:r>
              <a:rPr lang="zh-CN" altLang="en-US" dirty="0"/>
              <a:t>其他节点收到的</a:t>
            </a:r>
            <a:r>
              <a:rPr lang="en-US" altLang="zh-CN" dirty="0"/>
              <a:t>Config</a:t>
            </a:r>
            <a:r>
              <a:rPr lang="zh-CN" altLang="en-US" dirty="0"/>
              <a:t>后可能触发发送</a:t>
            </a:r>
          </a:p>
          <a:p>
            <a:r>
              <a:rPr lang="en-US" altLang="zh-CN" dirty="0"/>
              <a:t>Config</a:t>
            </a:r>
            <a:r>
              <a:rPr lang="zh-CN" altLang="en-US" dirty="0"/>
              <a:t>消息基于二层组播方式发送</a:t>
            </a:r>
            <a:r>
              <a:rPr lang="en-US" altLang="zh-CN" dirty="0"/>
              <a:t>	</a:t>
            </a:r>
          </a:p>
          <a:p>
            <a:pPr lvl="1"/>
            <a:r>
              <a:rPr lang="zh-CN" altLang="en-US" dirty="0"/>
              <a:t>目的地址为</a:t>
            </a:r>
            <a:r>
              <a:rPr lang="en-US" altLang="zh-CN" dirty="0">
                <a:solidFill>
                  <a:srgbClr val="FF0000"/>
                </a:solidFill>
              </a:rPr>
              <a:t>01-80-C2</a:t>
            </a:r>
            <a:r>
              <a:rPr lang="en-US" altLang="zh-CN" dirty="0"/>
              <a:t>-00-00-00</a:t>
            </a:r>
          </a:p>
        </p:txBody>
      </p:sp>
      <p:sp>
        <p:nvSpPr>
          <p:cNvPr id="4" name="灯片编号占位符 3">
            <a:extLst>
              <a:ext uri="{FF2B5EF4-FFF2-40B4-BE49-F238E27FC236}">
                <a16:creationId xmlns:a16="http://schemas.microsoft.com/office/drawing/2014/main" id="{BCF1BFDB-2594-45E0-8424-BC58F6703C9F}"/>
              </a:ext>
            </a:extLst>
          </p:cNvPr>
          <p:cNvSpPr>
            <a:spLocks noGrp="1"/>
          </p:cNvSpPr>
          <p:nvPr>
            <p:ph type="sldNum" sz="quarter" idx="11"/>
          </p:nvPr>
        </p:nvSpPr>
        <p:spPr/>
        <p:txBody>
          <a:bodyPr/>
          <a:lstStyle/>
          <a:p>
            <a:fld id="{C2EED88A-182A-4877-BD12-0DE2FB9B90B1}" type="slidenum">
              <a:rPr lang="zh-CN" altLang="en-US" smtClean="0"/>
              <a:t>9</a:t>
            </a:fld>
            <a:endParaRPr lang="zh-CN" altLang="en-US"/>
          </a:p>
        </p:txBody>
      </p:sp>
    </p:spTree>
    <p:extLst>
      <p:ext uri="{BB962C8B-B14F-4D97-AF65-F5344CB8AC3E}">
        <p14:creationId xmlns:p14="http://schemas.microsoft.com/office/powerpoint/2010/main" val="79628186"/>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程说明.pptx" id="{B9ADF701-FE58-4069-9A01-30DDDCE0387D}" vid="{4D9EAFEB-2A80-4F7C-87E5-D06D9FD037E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说明.pptx" id="{B9ADF701-FE58-4069-9A01-30DDDCE0387D}" vid="{42EE4706-34F4-4854-9D48-225527D7AD8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0</TotalTime>
  <Words>3583</Words>
  <Application>Microsoft Office PowerPoint</Application>
  <PresentationFormat>全屏显示(4:3)</PresentationFormat>
  <Paragraphs>469</Paragraphs>
  <Slides>34</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34</vt:i4>
      </vt:variant>
    </vt:vector>
  </HeadingPairs>
  <TitlesOfParts>
    <vt:vector size="44" baseType="lpstr">
      <vt:lpstr>等线</vt:lpstr>
      <vt:lpstr>黑体</vt:lpstr>
      <vt:lpstr>Arial</vt:lpstr>
      <vt:lpstr>Arial Black</vt:lpstr>
      <vt:lpstr>Calibri</vt:lpstr>
      <vt:lpstr>Courier New</vt:lpstr>
      <vt:lpstr>Times New Roman</vt:lpstr>
      <vt:lpstr>Wingdings</vt:lpstr>
      <vt:lpstr>Pixel</vt:lpstr>
      <vt:lpstr>自定义设计方案</vt:lpstr>
      <vt:lpstr>生成树机制实验</vt:lpstr>
      <vt:lpstr>提纲</vt:lpstr>
      <vt:lpstr>生成树拓扑</vt:lpstr>
      <vt:lpstr>如何构建总体开销的树状拓扑？</vt:lpstr>
      <vt:lpstr>如何构建总体开销的树状拓扑？</vt:lpstr>
      <vt:lpstr>生成树的唯一性</vt:lpstr>
      <vt:lpstr>节点ID和端口ID</vt:lpstr>
      <vt:lpstr>路径开销</vt:lpstr>
      <vt:lpstr>配置消息(BPDU Config)</vt:lpstr>
      <vt:lpstr>生成树机制的基本原理</vt:lpstr>
      <vt:lpstr>生成树中的术语</vt:lpstr>
      <vt:lpstr>几种端口类型的区分</vt:lpstr>
      <vt:lpstr>生成树机制数据结构 (1)</vt:lpstr>
      <vt:lpstr>生成树机制数据结构 (2)</vt:lpstr>
      <vt:lpstr>生成树机制运行 – 初始化</vt:lpstr>
      <vt:lpstr>生成树机制运行 – 节点主动发送Config消息</vt:lpstr>
      <vt:lpstr>生成树机制运行 – 处理Config消息</vt:lpstr>
      <vt:lpstr>①  Config之间的优先级比较</vt:lpstr>
      <vt:lpstr>② 更新节点状态</vt:lpstr>
      <vt:lpstr>③ 更新端口的Config</vt:lpstr>
      <vt:lpstr>处理Config消息的例子</vt:lpstr>
      <vt:lpstr>更新端口Config的例子</vt:lpstr>
      <vt:lpstr>生成树协议格式</vt:lpstr>
      <vt:lpstr>生成树协议字段含义</vt:lpstr>
      <vt:lpstr>生成树协议数据包示例</vt:lpstr>
      <vt:lpstr>本实验与标准STP的差别</vt:lpstr>
      <vt:lpstr>实验内容</vt:lpstr>
      <vt:lpstr>实验流程一：构建生成树拓扑</vt:lpstr>
      <vt:lpstr>实验流程二：与数据包转发结合</vt:lpstr>
      <vt:lpstr>实验结果示例</vt:lpstr>
      <vt:lpstr>提示</vt:lpstr>
      <vt:lpstr>调研思考题</vt:lpstr>
      <vt:lpstr>附件文件列表</vt:lpstr>
      <vt:lpstr>生成树中的术语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j joker</cp:lastModifiedBy>
  <cp:revision>2927</cp:revision>
  <dcterms:created xsi:type="dcterms:W3CDTF">2017-02-15T05:09:36Z</dcterms:created>
  <dcterms:modified xsi:type="dcterms:W3CDTF">2021-04-26T13:05:25Z</dcterms:modified>
</cp:coreProperties>
</file>