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39"/>
  </p:handoutMasterIdLst>
  <p:sldIdLst>
    <p:sldId id="256" r:id="rId4"/>
    <p:sldId id="397" r:id="rId6"/>
    <p:sldId id="346" r:id="rId7"/>
    <p:sldId id="393" r:id="rId8"/>
    <p:sldId id="357" r:id="rId9"/>
    <p:sldId id="429" r:id="rId10"/>
    <p:sldId id="431" r:id="rId11"/>
    <p:sldId id="356" r:id="rId12"/>
    <p:sldId id="361" r:id="rId13"/>
    <p:sldId id="375" r:id="rId14"/>
    <p:sldId id="394" r:id="rId15"/>
    <p:sldId id="376" r:id="rId16"/>
    <p:sldId id="377" r:id="rId17"/>
    <p:sldId id="378" r:id="rId18"/>
    <p:sldId id="380" r:id="rId19"/>
    <p:sldId id="385" r:id="rId20"/>
    <p:sldId id="379" r:id="rId21"/>
    <p:sldId id="381" r:id="rId22"/>
    <p:sldId id="386" r:id="rId23"/>
    <p:sldId id="369" r:id="rId24"/>
    <p:sldId id="370" r:id="rId25"/>
    <p:sldId id="389" r:id="rId26"/>
    <p:sldId id="371" r:id="rId27"/>
    <p:sldId id="372" r:id="rId28"/>
    <p:sldId id="396" r:id="rId29"/>
    <p:sldId id="258" r:id="rId30"/>
    <p:sldId id="264" r:id="rId31"/>
    <p:sldId id="265" r:id="rId32"/>
    <p:sldId id="400" r:id="rId33"/>
    <p:sldId id="401" r:id="rId34"/>
    <p:sldId id="404" r:id="rId35"/>
    <p:sldId id="403" r:id="rId36"/>
    <p:sldId id="405" r:id="rId37"/>
    <p:sldId id="402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6A6080E-6C06-4E0E-A87D-04D6E68143B4}">
          <p14:sldIdLst>
            <p14:sldId id="256"/>
            <p14:sldId id="397"/>
            <p14:sldId id="346"/>
            <p14:sldId id="393"/>
            <p14:sldId id="357"/>
            <p14:sldId id="429"/>
            <p14:sldId id="431"/>
            <p14:sldId id="356"/>
            <p14:sldId id="361"/>
            <p14:sldId id="375"/>
            <p14:sldId id="394"/>
            <p14:sldId id="376"/>
            <p14:sldId id="377"/>
            <p14:sldId id="378"/>
            <p14:sldId id="380"/>
            <p14:sldId id="385"/>
            <p14:sldId id="379"/>
            <p14:sldId id="381"/>
            <p14:sldId id="386"/>
            <p14:sldId id="369"/>
            <p14:sldId id="370"/>
            <p14:sldId id="389"/>
            <p14:sldId id="371"/>
            <p14:sldId id="372"/>
            <p14:sldId id="396"/>
            <p14:sldId id="258"/>
            <p14:sldId id="264"/>
            <p14:sldId id="265"/>
            <p14:sldId id="400"/>
            <p14:sldId id="401"/>
            <p14:sldId id="404"/>
            <p14:sldId id="403"/>
            <p14:sldId id="405"/>
            <p14:sldId id="40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34" autoAdjust="0"/>
  </p:normalViewPr>
  <p:slideViewPr>
    <p:cSldViewPr snapToGrid="0">
      <p:cViewPr varScale="1">
        <p:scale>
          <a:sx n="69" d="100"/>
          <a:sy n="69" d="100"/>
        </p:scale>
        <p:origin x="179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8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0986F-090A-4277-B51E-8D26E9BD51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973F7-C974-4303-B05D-3BA02241E74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RED</a:t>
            </a:r>
            <a:r>
              <a:rPr lang="zh-CN" altLang="en-US" dirty="0"/>
              <a:t>在发现</a:t>
            </a:r>
            <a:r>
              <a:rPr lang="en-US" altLang="zh-CN" dirty="0"/>
              <a:t>BufferBloat</a:t>
            </a:r>
            <a:r>
              <a:rPr lang="zh-CN" altLang="en-US" dirty="0"/>
              <a:t>问题之前就被提出来，目的是解决高延迟问题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顾名思义：控制延迟而不是队列长度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关键：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、多打一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、队列小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、传输中丢包重传效率低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、业务性能取决于最慢的流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这三个因素共同造成了</a:t>
            </a:r>
            <a:r>
              <a:rPr lang="en-US" altLang="zh-CN" dirty="0"/>
              <a:t>BB</a:t>
            </a:r>
            <a:r>
              <a:rPr lang="zh-CN" altLang="en-US" dirty="0"/>
              <a:t>问题，三个因素缺一不可，其中第</a:t>
            </a:r>
            <a:r>
              <a:rPr lang="en-US" altLang="zh-CN" dirty="0"/>
              <a:t>3</a:t>
            </a:r>
            <a:r>
              <a:rPr lang="zh-CN" altLang="en-US" dirty="0"/>
              <a:t>个比较隐晦。三个角度均可以独立解决</a:t>
            </a:r>
            <a:r>
              <a:rPr lang="en-US" altLang="zh-CN" dirty="0"/>
              <a:t>BB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2021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08E68A2-AD48-4974-B9F0-FEADD0E590E4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1.GIF"/><Relationship Id="rId4" Type="http://schemas.openxmlformats.org/officeDocument/2006/relationships/image" Target="../media/image30.GIF"/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queue.acm.org/detail.cfm?id=2209336" TargetMode="External"/><Relationship Id="rId1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数据包队列管理实验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队列大小分析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𝐵𝐷𝑃</m:t>
                        </m:r>
                      </m:e>
                    </m:nary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𝐵𝐷𝑃</m:t>
                    </m:r>
                  </m:oMath>
                </a14:m>
                <a:r>
                  <a:rPr lang="zh-CN" altLang="en-US" dirty="0"/>
                  <a:t>为在瓶颈带宽（路径中）传输的数据包个数（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𝑅𝑇𝑇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每条流的窗口大小服从均匀分布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窗口大小的标准差为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对于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条流，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因此，队列（</a:t>
                </a:r>
                <a:r>
                  <a:rPr lang="en-US" altLang="zh-CN" dirty="0"/>
                  <a:t>Queue</a:t>
                </a:r>
                <a:r>
                  <a:rPr lang="zh-CN" altLang="en-US" dirty="0"/>
                  <a:t>）长度的标准差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BDP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7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给定队列大小下的链路利用率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268760"/>
                <a:ext cx="7975600" cy="5211061"/>
              </a:xfrm>
            </p:spPr>
            <p:txBody>
              <a:bodyPr/>
              <a:lstStyle/>
              <a:p>
                <a:r>
                  <a:rPr lang="zh-CN" altLang="en-US" dirty="0"/>
                  <a:t>链路带宽充分利用的概率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BDP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N = 10000</a:t>
                </a:r>
                <a:r>
                  <a:rPr lang="zh-CN" altLang="en-US" dirty="0"/>
                  <a:t>时的数值仿真实验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该结果说明，对于多流经过的路由器，其队列大小只需设置成</a:t>
                </a:r>
                <a:r>
                  <a:rPr lang="en-US" altLang="zh-CN" dirty="0"/>
                  <a:t>BDP/</a:t>
                </a:r>
                <a:r>
                  <a:rPr lang="en-US" altLang="zh-CN" dirty="0" err="1"/>
                  <a:t>sqrt</a:t>
                </a:r>
                <a:r>
                  <a:rPr lang="en-US" altLang="zh-CN" dirty="0"/>
                  <a:t>(n)</a:t>
                </a:r>
                <a:r>
                  <a:rPr lang="zh-CN" altLang="en-US" dirty="0"/>
                  <a:t>就可以充分利用链路带宽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268760"/>
                <a:ext cx="7975600" cy="5211061"/>
              </a:xfrm>
              <a:blipFill rotWithShape="1">
                <a:blip r:embed="rId1"/>
                <a:stretch>
                  <a:fillRect t="-1" b="-7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2228193" y="3110188"/>
              <a:ext cx="3993931" cy="19119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6455"/>
                    <a:gridCol w="200747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队列大小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链路利用率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BDP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zh-CN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&gt; 98.99 %</a:t>
                          </a:r>
                          <a:r>
                            <a:rPr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BDP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zh-CN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&gt; </a:t>
                          </a: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99.99988 %</a:t>
                          </a:r>
                          <a:r>
                            <a:rPr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BDP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zh-CN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&gt; </a:t>
                          </a: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99.99997 %</a:t>
                          </a:r>
                          <a:r>
                            <a:rPr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2228193" y="3110188"/>
              <a:ext cx="3993931" cy="19119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6455"/>
                    <a:gridCol w="200747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队列大小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链路利用率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50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&gt; 98.99 %</a:t>
                          </a:r>
                          <a:r>
                            <a:rPr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50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&gt; </a:t>
                          </a: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99.99988 %</a:t>
                          </a:r>
                          <a:r>
                            <a:rPr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50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&gt; </a:t>
                          </a: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99.99997 %</a:t>
                          </a:r>
                          <a:r>
                            <a:rPr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矩形 5"/>
          <p:cNvSpPr/>
          <p:nvPr/>
        </p:nvSpPr>
        <p:spPr>
          <a:xfrm>
            <a:off x="6852856" y="1820142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Appenzeller2004]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现实中的队列设置问题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34468"/>
                <a:ext cx="8229600" cy="5034843"/>
              </a:xfrm>
            </p:spPr>
            <p:txBody>
              <a:bodyPr/>
              <a:lstStyle/>
              <a:p>
                <a:r>
                  <a:rPr lang="zh-CN" altLang="en-US" dirty="0"/>
                  <a:t>现实中的队列大小通常设置的比理论值大很多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现实网络中的并发流不一定是异步的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现实中也有很多短流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设备商将队列扩容的目的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网络负载较大时，降低丢包率，优化</a:t>
                </a:r>
                <a:r>
                  <a:rPr lang="en-US" altLang="zh-CN" dirty="0" err="1"/>
                  <a:t>QoS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通过工程手段优化</a:t>
                </a:r>
                <a:r>
                  <a:rPr lang="en-US" altLang="zh-CN" dirty="0"/>
                  <a:t>TCP</a:t>
                </a:r>
                <a:r>
                  <a:rPr lang="zh-CN" altLang="en-US" dirty="0"/>
                  <a:t>传输速率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𝑙𝑜𝑠𝑠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𝑅𝑇𝑇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现实中的队列大小设置会面临两个问题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队列过小 </a:t>
                </a:r>
                <a:r>
                  <a:rPr lang="en-US" altLang="zh-CN" dirty="0"/>
                  <a:t>(under-buffered): </a:t>
                </a:r>
                <a:r>
                  <a:rPr lang="zh-CN" altLang="en-US" dirty="0"/>
                  <a:t>数据中心网络的</a:t>
                </a:r>
                <a:r>
                  <a:rPr lang="en-US" altLang="zh-CN" dirty="0"/>
                  <a:t>TCP-</a:t>
                </a:r>
                <a:r>
                  <a:rPr lang="en-US" altLang="zh-CN" dirty="0" err="1"/>
                  <a:t>Incast</a:t>
                </a:r>
                <a:r>
                  <a:rPr lang="zh-CN" altLang="en-US" dirty="0"/>
                  <a:t>问题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队列过大 </a:t>
                </a:r>
                <a:r>
                  <a:rPr lang="en-US" altLang="zh-CN" dirty="0"/>
                  <a:t>(over-buffered): </a:t>
                </a:r>
                <a:r>
                  <a:rPr lang="zh-CN" altLang="en-US" dirty="0"/>
                  <a:t>广域网边缘的</a:t>
                </a:r>
                <a:r>
                  <a:rPr lang="en-US" altLang="zh-CN" dirty="0"/>
                  <a:t>BufferBloat</a:t>
                </a:r>
                <a:r>
                  <a:rPr lang="zh-CN" altLang="en-US" dirty="0"/>
                  <a:t>问题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34468"/>
                <a:ext cx="8229600" cy="5034843"/>
              </a:xfrm>
              <a:blipFill rotWithShape="1">
                <a:blip r:embed="rId1"/>
                <a:stretch>
                  <a:fillRect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</a:t>
            </a:r>
            <a:r>
              <a:rPr lang="en-US" altLang="zh-CN" dirty="0" err="1"/>
              <a:t>Incast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85" descr="server-gray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42209" y="5796862"/>
            <a:ext cx="915278" cy="974328"/>
          </a:xfrm>
          <a:prstGeom prst="rect">
            <a:avLst/>
          </a:prstGeom>
        </p:spPr>
      </p:pic>
      <p:pic>
        <p:nvPicPr>
          <p:cNvPr id="6" name="Picture 86" descr="server-gray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43087" y="4577662"/>
            <a:ext cx="915278" cy="974328"/>
          </a:xfrm>
          <a:prstGeom prst="rect">
            <a:avLst/>
          </a:prstGeom>
        </p:spPr>
      </p:pic>
      <p:pic>
        <p:nvPicPr>
          <p:cNvPr id="7" name="Picture 87" descr="server-gray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43087" y="3298534"/>
            <a:ext cx="915278" cy="974328"/>
          </a:xfrm>
          <a:prstGeom prst="rect">
            <a:avLst/>
          </a:prstGeom>
        </p:spPr>
      </p:pic>
      <p:pic>
        <p:nvPicPr>
          <p:cNvPr id="8" name="Picture 88" descr="server-gray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43087" y="1920006"/>
            <a:ext cx="915278" cy="974328"/>
          </a:xfrm>
          <a:prstGeom prst="rect">
            <a:avLst/>
          </a:prstGeom>
        </p:spPr>
      </p:pic>
      <p:pic>
        <p:nvPicPr>
          <p:cNvPr id="9" name="Content Placeholder 9" descr="switc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flipH="1">
            <a:off x="4275718" y="4016973"/>
            <a:ext cx="1643349" cy="692945"/>
          </a:xfrm>
        </p:spPr>
      </p:pic>
      <p:pic>
        <p:nvPicPr>
          <p:cNvPr id="10" name="Picture 4" descr="server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4566" y="3828528"/>
            <a:ext cx="1148799" cy="1102845"/>
          </a:xfrm>
          <a:prstGeom prst="rect">
            <a:avLst/>
          </a:prstGeom>
        </p:spPr>
      </p:pic>
      <p:cxnSp>
        <p:nvCxnSpPr>
          <p:cNvPr id="11" name="Straight Connector 11"/>
          <p:cNvCxnSpPr/>
          <p:nvPr/>
        </p:nvCxnSpPr>
        <p:spPr>
          <a:xfrm flipV="1">
            <a:off x="5690467" y="4363447"/>
            <a:ext cx="161029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6"/>
          <p:cNvCxnSpPr/>
          <p:nvPr/>
        </p:nvCxnSpPr>
        <p:spPr>
          <a:xfrm>
            <a:off x="2601074" y="2490298"/>
            <a:ext cx="1675522" cy="17662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9"/>
          <p:cNvCxnSpPr/>
          <p:nvPr/>
        </p:nvCxnSpPr>
        <p:spPr>
          <a:xfrm>
            <a:off x="2601074" y="3785698"/>
            <a:ext cx="1675522" cy="5470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5"/>
          <p:cNvCxnSpPr/>
          <p:nvPr/>
        </p:nvCxnSpPr>
        <p:spPr>
          <a:xfrm flipV="1">
            <a:off x="2601074" y="4408990"/>
            <a:ext cx="1675522" cy="655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8"/>
          <p:cNvCxnSpPr/>
          <p:nvPr/>
        </p:nvCxnSpPr>
        <p:spPr>
          <a:xfrm flipV="1">
            <a:off x="2600196" y="4485190"/>
            <a:ext cx="1676400" cy="1798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1"/>
          <p:cNvGrpSpPr/>
          <p:nvPr/>
        </p:nvGrpSpPr>
        <p:grpSpPr bwMode="auto">
          <a:xfrm>
            <a:off x="4410965" y="4060534"/>
            <a:ext cx="12954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17" name="Freeform 152"/>
            <p:cNvSpPr/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pPr defTabSz="914400"/>
              <a:endParaRPr lang="en-US">
                <a:solidFill>
                  <a:srgbClr val="333399"/>
                </a:solidFill>
                <a:latin typeface="Calibri" panose="020F0502020204030204"/>
              </a:endParaRPr>
            </a:p>
          </p:txBody>
        </p:sp>
        <p:sp>
          <p:nvSpPr>
            <p:cNvPr id="18" name="Line 153"/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pPr defTabSz="914400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9" name="Rectangle 163"/>
          <p:cNvSpPr>
            <a:spLocks noChangeArrowheads="1"/>
          </p:cNvSpPr>
          <p:nvPr/>
        </p:nvSpPr>
        <p:spPr bwMode="auto">
          <a:xfrm>
            <a:off x="7154165" y="4060534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0" name="Rectangle 163"/>
          <p:cNvSpPr>
            <a:spLocks noChangeArrowheads="1"/>
          </p:cNvSpPr>
          <p:nvPr/>
        </p:nvSpPr>
        <p:spPr bwMode="auto">
          <a:xfrm>
            <a:off x="7154165" y="4060534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1" name="Rectangle 163"/>
          <p:cNvSpPr>
            <a:spLocks noChangeArrowheads="1"/>
          </p:cNvSpPr>
          <p:nvPr/>
        </p:nvSpPr>
        <p:spPr bwMode="auto">
          <a:xfrm>
            <a:off x="7154165" y="4060534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163"/>
          <p:cNvSpPr>
            <a:spLocks noChangeArrowheads="1"/>
          </p:cNvSpPr>
          <p:nvPr/>
        </p:nvSpPr>
        <p:spPr bwMode="auto">
          <a:xfrm>
            <a:off x="7154165" y="4060534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3" name="Rectangle 163"/>
          <p:cNvSpPr>
            <a:spLocks noChangeArrowheads="1"/>
          </p:cNvSpPr>
          <p:nvPr/>
        </p:nvSpPr>
        <p:spPr bwMode="auto">
          <a:xfrm>
            <a:off x="2390141" y="223173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4" name="Rectangle 163"/>
          <p:cNvSpPr>
            <a:spLocks noChangeArrowheads="1"/>
          </p:cNvSpPr>
          <p:nvPr/>
        </p:nvSpPr>
        <p:spPr bwMode="auto">
          <a:xfrm>
            <a:off x="2161541" y="224697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5" name="Rectangle 163"/>
          <p:cNvSpPr>
            <a:spLocks noChangeArrowheads="1"/>
          </p:cNvSpPr>
          <p:nvPr/>
        </p:nvSpPr>
        <p:spPr bwMode="auto">
          <a:xfrm>
            <a:off x="2390141" y="3498306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6" name="Rectangle 163"/>
          <p:cNvSpPr>
            <a:spLocks noChangeArrowheads="1"/>
          </p:cNvSpPr>
          <p:nvPr/>
        </p:nvSpPr>
        <p:spPr bwMode="auto">
          <a:xfrm>
            <a:off x="2161541" y="3498306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7" name="Rectangle 163"/>
          <p:cNvSpPr>
            <a:spLocks noChangeArrowheads="1"/>
          </p:cNvSpPr>
          <p:nvPr/>
        </p:nvSpPr>
        <p:spPr bwMode="auto">
          <a:xfrm>
            <a:off x="2390141" y="4746334"/>
            <a:ext cx="192024" cy="594360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8" name="Rectangle 163"/>
          <p:cNvSpPr>
            <a:spLocks noChangeArrowheads="1"/>
          </p:cNvSpPr>
          <p:nvPr/>
        </p:nvSpPr>
        <p:spPr bwMode="auto">
          <a:xfrm>
            <a:off x="2161541" y="4746334"/>
            <a:ext cx="192024" cy="594360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9" name="Rectangle 163"/>
          <p:cNvSpPr>
            <a:spLocks noChangeArrowheads="1"/>
          </p:cNvSpPr>
          <p:nvPr/>
        </p:nvSpPr>
        <p:spPr bwMode="auto">
          <a:xfrm>
            <a:off x="2390141" y="6041734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30" name="Rectangle 163"/>
          <p:cNvSpPr>
            <a:spLocks noChangeArrowheads="1"/>
          </p:cNvSpPr>
          <p:nvPr/>
        </p:nvSpPr>
        <p:spPr bwMode="auto">
          <a:xfrm>
            <a:off x="2161541" y="6041734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pic>
        <p:nvPicPr>
          <p:cNvPr id="31" name="Picture 98" descr="bang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96565" y="3603334"/>
            <a:ext cx="1524000" cy="1524000"/>
          </a:xfrm>
          <a:prstGeom prst="rect">
            <a:avLst/>
          </a:prstGeom>
        </p:spPr>
      </p:pic>
      <p:grpSp>
        <p:nvGrpSpPr>
          <p:cNvPr id="32" name="Group 102"/>
          <p:cNvGrpSpPr/>
          <p:nvPr/>
        </p:nvGrpSpPr>
        <p:grpSpPr>
          <a:xfrm>
            <a:off x="3037609" y="6041734"/>
            <a:ext cx="2743200" cy="461665"/>
            <a:chOff x="2743200" y="5418892"/>
            <a:chExt cx="2743200" cy="461665"/>
          </a:xfrm>
        </p:grpSpPr>
        <p:sp>
          <p:nvSpPr>
            <p:cNvPr id="33" name="TextBox 100"/>
            <p:cNvSpPr txBox="1"/>
            <p:nvPr/>
          </p:nvSpPr>
          <p:spPr>
            <a:xfrm>
              <a:off x="3581400" y="5418892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2400" b="1" dirty="0">
                  <a:solidFill>
                    <a:srgbClr val="FF0000"/>
                  </a:solidFill>
                  <a:latin typeface="Calibri" panose="020F0502020204030204"/>
                  <a:ea typeface="Arial" panose="020B0604020202020204" pitchFamily="34" charset="0"/>
                  <a:cs typeface="Arial" panose="020B0604020202020204"/>
                </a:rPr>
                <a:t>TCP timeout</a:t>
              </a:r>
              <a:endParaRPr lang="en-US" sz="2000" b="1" dirty="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34" name="Left Arrow 101"/>
            <p:cNvSpPr/>
            <p:nvPr/>
          </p:nvSpPr>
          <p:spPr>
            <a:xfrm>
              <a:off x="2743200" y="5562600"/>
              <a:ext cx="762000" cy="240972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35" name="TextBox 40"/>
          <p:cNvSpPr txBox="1"/>
          <p:nvPr/>
        </p:nvSpPr>
        <p:spPr>
          <a:xfrm>
            <a:off x="370609" y="2167202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Worker 1</a:t>
            </a:r>
            <a:endParaRPr lang="en-US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6" name="TextBox 42"/>
          <p:cNvSpPr txBox="1"/>
          <p:nvPr/>
        </p:nvSpPr>
        <p:spPr>
          <a:xfrm>
            <a:off x="370609" y="3450934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Worker 2</a:t>
            </a:r>
            <a:endParaRPr lang="en-US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70609" y="4746334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Worker 3</a:t>
            </a:r>
            <a:endParaRPr lang="en-US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8" name="TextBox 44"/>
          <p:cNvSpPr txBox="1"/>
          <p:nvPr/>
        </p:nvSpPr>
        <p:spPr>
          <a:xfrm>
            <a:off x="370609" y="5965534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Worker 4</a:t>
            </a:r>
            <a:endParaRPr lang="en-US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9" name="TextBox 45"/>
          <p:cNvSpPr txBox="1"/>
          <p:nvPr/>
        </p:nvSpPr>
        <p:spPr>
          <a:xfrm>
            <a:off x="7461801" y="4927112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Aggregator</a:t>
            </a:r>
            <a:endParaRPr lang="en-US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40" name="Group 47"/>
          <p:cNvGrpSpPr/>
          <p:nvPr/>
        </p:nvGrpSpPr>
        <p:grpSpPr>
          <a:xfrm>
            <a:off x="5538770" y="4955364"/>
            <a:ext cx="2590800" cy="1849457"/>
            <a:chOff x="5410200" y="4837093"/>
            <a:chExt cx="2590800" cy="1849457"/>
          </a:xfrm>
        </p:grpSpPr>
        <p:sp>
          <p:nvSpPr>
            <p:cNvPr id="41" name="TextBox 34"/>
            <p:cNvSpPr txBox="1"/>
            <p:nvPr/>
          </p:nvSpPr>
          <p:spPr>
            <a:xfrm>
              <a:off x="5410200" y="4837093"/>
              <a:ext cx="2590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2000" b="1" dirty="0" err="1">
                  <a:solidFill>
                    <a:srgbClr val="0000CC"/>
                  </a:solidFill>
                  <a:latin typeface="Calibri" panose="020F0502020204030204"/>
                  <a:ea typeface="Arial" panose="020B0604020202020204" pitchFamily="34" charset="0"/>
                  <a:cs typeface="Arial" panose="020B0604020202020204"/>
                </a:rPr>
                <a:t>RTO</a:t>
              </a:r>
              <a:r>
                <a:rPr lang="en-US" sz="2000" b="1" baseline="-25000" dirty="0" err="1">
                  <a:solidFill>
                    <a:srgbClr val="0000CC"/>
                  </a:solidFill>
                  <a:latin typeface="Calibri" panose="020F0502020204030204"/>
                  <a:ea typeface="Arial" panose="020B0604020202020204" pitchFamily="34" charset="0"/>
                  <a:cs typeface="Arial" panose="020B0604020202020204"/>
                </a:rPr>
                <a:t>min</a:t>
              </a:r>
              <a:r>
                <a:rPr lang="en-US" sz="2000" b="1" baseline="-25000" dirty="0">
                  <a:solidFill>
                    <a:srgbClr val="0000CC"/>
                  </a:solidFill>
                  <a:latin typeface="Calibri" panose="020F0502020204030204"/>
                  <a:ea typeface="Arial" panose="020B0604020202020204" pitchFamily="34" charset="0"/>
                  <a:cs typeface="Arial" panose="020B0604020202020204"/>
                </a:rPr>
                <a:t> </a:t>
              </a:r>
              <a:r>
                <a:rPr lang="en-US" sz="2000" b="1" dirty="0">
                  <a:solidFill>
                    <a:srgbClr val="0000CC"/>
                  </a:solidFill>
                  <a:latin typeface="Calibri" panose="020F0502020204030204"/>
                  <a:ea typeface="Arial" panose="020B0604020202020204" pitchFamily="34" charset="0"/>
                  <a:cs typeface="Arial" panose="020B0604020202020204"/>
                </a:rPr>
                <a:t>= 200 ms</a:t>
              </a:r>
              <a:endParaRPr lang="en-US" sz="2000" b="1" dirty="0">
                <a:solidFill>
                  <a:srgbClr val="0000CC"/>
                </a:solidFill>
                <a:latin typeface="Calibri" panose="020F0502020204030204"/>
                <a:ea typeface="Arial" panose="020B0604020202020204" pitchFamily="34" charset="0"/>
                <a:cs typeface="Arial" panose="020B0604020202020204"/>
              </a:endParaRPr>
            </a:p>
            <a:p>
              <a:pPr defTabSz="914400"/>
              <a:endParaRPr lang="en-US" b="1" dirty="0">
                <a:solidFill>
                  <a:srgbClr val="FF0000"/>
                </a:solidFill>
                <a:latin typeface="Calibri" panose="020F0502020204030204"/>
              </a:endParaRPr>
            </a:p>
            <a:p>
              <a:pPr defTabSz="914400"/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42" name="Picture 46" descr="hourglass_3.gi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79180" y="5334000"/>
              <a:ext cx="1078820" cy="1352550"/>
            </a:xfrm>
            <a:prstGeom prst="rect">
              <a:avLst/>
            </a:prstGeom>
          </p:spPr>
        </p:pic>
      </p:grpSp>
      <p:sp>
        <p:nvSpPr>
          <p:cNvPr id="43" name="TextBox 48"/>
          <p:cNvSpPr txBox="1"/>
          <p:nvPr/>
        </p:nvSpPr>
        <p:spPr>
          <a:xfrm>
            <a:off x="4065223" y="1040336"/>
            <a:ext cx="5029200" cy="249174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 </a:t>
            </a:r>
            <a:r>
              <a:rPr lang="zh-CN" altLang="en-US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交换机队列一般较小，且多个接口共享</a:t>
            </a:r>
            <a:r>
              <a:rPr lang="en-US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 </a:t>
            </a:r>
            <a:endParaRPr lang="en-US" sz="2000" dirty="0">
              <a:solidFill>
                <a:prstClr val="black"/>
              </a:solidFill>
              <a:uFillTx/>
              <a:latin typeface="Calibri" panose="020F0502020204030204" pitchFamily="34" charset="0"/>
              <a:ea typeface="黑体" panose="02010609060101010101" pitchFamily="49" charset="-122"/>
              <a:cs typeface="Arial" panose="020B0604020202020204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Incast</a:t>
            </a:r>
            <a:r>
              <a:rPr lang="en-US" altLang="zh-CN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: </a:t>
            </a:r>
            <a:r>
              <a:rPr lang="zh-CN" altLang="en-US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多个向一个发送，导致交换机出端口队列占满 </a:t>
            </a:r>
            <a:r>
              <a:rPr lang="en-US" altLang="zh-CN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[Phanishayee2008]</a:t>
            </a:r>
            <a:endParaRPr lang="en-US" altLang="zh-CN" sz="2000" dirty="0">
              <a:solidFill>
                <a:prstClr val="black"/>
              </a:solidFill>
              <a:uFillTx/>
              <a:latin typeface="Calibri" panose="020F0502020204030204" pitchFamily="34" charset="0"/>
              <a:ea typeface="黑体" panose="02010609060101010101" pitchFamily="49" charset="-122"/>
              <a:cs typeface="Arial" panose="020B0604020202020204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 </a:t>
            </a:r>
            <a:r>
              <a:rPr lang="zh-CN" altLang="en-US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该问题在数据中心网络中普遍存在：</a:t>
            </a:r>
            <a:r>
              <a:rPr lang="en-US" altLang="zh-CN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Web</a:t>
            </a:r>
            <a:r>
              <a:rPr lang="zh-CN" altLang="en-US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搜索、</a:t>
            </a:r>
            <a:r>
              <a:rPr lang="en-US" altLang="zh-CN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MapReduce</a:t>
            </a:r>
            <a:r>
              <a:rPr lang="zh-CN" altLang="en-US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等</a:t>
            </a:r>
            <a:endParaRPr lang="zh-CN" altLang="en-US" sz="2000" b="1" dirty="0">
              <a:solidFill>
                <a:prstClr val="black"/>
              </a:solidFill>
              <a:uFillTx/>
              <a:latin typeface="Calibri" panose="020F0502020204030204" pitchFamily="34" charset="0"/>
              <a:ea typeface="黑体" panose="02010609060101010101" pitchFamily="49" charset="-122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257 0.00671 -0.27795 -0.00023 C -0.33333 -0.00717 -0.32743 -0.02845 -0.34305 -0.04187 C -0.35868 -0.05528 -0.34583 -0.04418 -0.37205 -0.0805 C -0.39826 -0.11681 -0.47395 -0.22276 -0.50086 -0.26023 " pathEditMode="relative" rAng="0" ptsTypes="aaaaa">
                                      <p:cBhvr>
                                        <p:cTn id="1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-12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482 0.00116 -0.27795 -0.00023 C -0.33107 -0.00162 -0.30816 -0.00138 -0.32986 -0.00809 C -0.35156 -0.0148 -0.37934 -0.02822 -0.40816 -0.04025 C -0.43698 -0.05228 -0.4835 -0.07217 -0.5033 -0.0805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" y="-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378 -0.00254 -0.27795 -0.00023 C -0.33211 0.00209 -0.31441 0.00602 -0.33576 0.01435 C -0.35711 0.02267 -0.37847 0.03586 -0.40573 0.04951 C -0.43298 0.06315 -0.48003 0.08652 -0.49965 0.09623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4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0552 -0.00023 -0.22274 -0.00763 -0.27795 -0.00023 C -0.33316 0.00717 -0.32257 0.02499 -0.34184 0.04488 C -0.36111 0.06477 -0.36718 0.08143 -0.39357 0.11867 C -0.41996 0.15591 -0.4776 0.23688 -0.49965 0.26787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7 -0.0037 C 0.0342 0.0266 0.10746 0.13371 0.14166 0.17789 C 0.17586 0.22207 0.18455 0.24636 0.2177 0.26139 C 0.25086 0.27643 0.3151 0.26648 0.34062 0.26787 " pathEditMode="relative" rAng="0" ptsTypes="aaaa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14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2 -0.00463 C 0.01458 -0.00324 0.02708 -0.01203 0.0427 0.00323 C 0.05833 0.0185 0.07777 0.05135 0.10295 0.08651 C 0.12812 0.12167 0.16823 0.18528 0.1934 0.21489 C 0.21857 0.2445 0.22916 0.2556 0.25364 0.26393 C 0.27812 0.27226 0.32222 0.26532 0.34027 0.26555 " pathEditMode="relative" rAng="0" ptsTypes="aaaaaa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" y="1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4.16146E-6 C 0.06458 0.02914 0.12934 0.05829 0.1651 0.0724 C 0.20086 0.08651 0.19357 0.08327 0.21458 0.08512 C 0.23559 0.08697 0.27517 0.08373 0.29114 0.08327 " pathEditMode="relative" rAng="0" ptsTypes="aaaa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" y="4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-0.00694 C -0.00295 -0.01203 -0.00643 -0.01758 0.02882 -0.00371 C 0.06406 0.01017 0.16753 0.06222 0.21145 0.07679 C 0.25538 0.09137 0.27534 0.08188 0.29218 0.08327 " pathEditMode="relative" rAng="0" ptsTypes="aaaa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44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208 0.00417 C 0.01666 -0.003 0.06336 -0.02752 0.08993 -0.04071 C 0.11649 -0.05389 0.14062 -0.06523 0.16111 -0.07448 C 0.18159 -0.08373 0.19913 -0.09299 0.21284 -0.09692 C 0.22656 -0.10085 0.2368 -0.09831 0.24305 -0.09854 " pathEditMode="relative" rAng="0" ptsTypes="aaaaa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" y="-53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61111E-6 -4.02036E-6 C 0.00625 0.00209 0.01267 0.00417 0.02048 0.00324 C 0.0283 0.00232 0.02743 0.00255 0.04687 -0.00624 C 0.06632 -0.01503 0.10902 -0.03423 0.13663 -0.0488 C 0.16423 -0.06338 0.19461 -0.08558 0.21267 -0.09368 C 0.23073 -0.10178 0.23836 -0.09623 0.24514 -0.09692 " pathEditMode="relative" rAng="0" ptsTypes="aaaaaa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" y="-49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2136 -0.02082 L 0.20695 -0.28614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" y="-133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0937 0.00278 C 0.01823 0.0037 0.02708 0.00463 0.03333 0.00116 C 0.03958 -0.00231 0.0158 0.02637 0.0467 -0.01804 C 0.0776 -0.06245 0.14826 -0.164 0.21892 -0.26532 " pathEditMode="relative" rAng="0" ptsTypes="aaaA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" y="-122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1059 -0.2873 L 0.21059 0.24543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8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86400000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1892 -0.26532 L 0.21892 0.24543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5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8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86400000"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41 0.26764 L 0.51041 0.26764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3611 0.26463 L 0.53541 0.26532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63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7864 0.08142 L 0.51041 0.08304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" y="1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63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8437 0.08304 L 0.53541 0.08258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" y="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63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4253 -0.09877 L 0.51041 -0.09877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63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25277 -0.09877 L 0.53541 -0.09877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59 0.00116 C 0.02951 -0.03192 0.11319 -0.15174 0.14427 -0.19778 C 0.17534 -0.24381 0.18316 -0.26 0.19357 -0.27481 C 0.20399 -0.28961 0.20052 -0.28429 0.20694 -0.28614 C 0.21336 -0.28799 0.18142 -0.28614 0.23194 -0.28614 C 0.28246 -0.28614 0.45243 -0.28614 0.51041 -0.28614 " pathEditMode="relative" rAng="0" ptsTypes="aaaaaa">
                                      <p:cBhvr>
                                        <p:cTn id="1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" y="-146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0.00625 C 0.01093 0.00717 0.02048 0.00787 0.02777 0.00463 C 0.03507 0.00139 0.02534 0.01226 0.0434 -0.01295 C 0.06146 -0.03817 0.10625 -0.10432 0.13611 -0.14619 C 0.16597 -0.18806 0.19896 -0.24219 0.22291 -0.26486 C 0.24687 -0.28753 0.22795 -0.2799 0.27951 -0.28267 C 0.33107 -0.28545 0.47986 -0.28221 0.53246 -0.28221 " pathEditMode="relative" rAng="0" ptsTypes="aaaaaaa">
                                      <p:cBhvr>
                                        <p:cTn id="1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-144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5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29" grpId="4" animBg="1"/>
      <p:bldP spid="29" grpId="5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4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</a:t>
            </a:r>
            <a:r>
              <a:rPr lang="en-US" altLang="zh-CN" dirty="0" err="1"/>
              <a:t>Incast</a:t>
            </a:r>
            <a:r>
              <a:rPr lang="zh-CN" altLang="en-US" dirty="0"/>
              <a:t>导致吞吐率下降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Content Placeholder 11"/>
          <p:cNvGraphicFramePr>
            <a:graphicFrameLocks noGrp="1"/>
          </p:cNvGraphicFramePr>
          <p:nvPr>
            <p:ph idx="1"/>
          </p:nvPr>
        </p:nvGraphicFramePr>
        <p:xfrm>
          <a:off x="6950780" y="1801885"/>
          <a:ext cx="1946555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465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Setup</a:t>
                      </a:r>
                      <a:endParaRPr lang="en-US" dirty="0"/>
                    </a:p>
                  </a:txBody>
                  <a:tcPr>
                    <a:solidFill>
                      <a:srgbClr val="9A523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1Gbps Ethernet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Unmodified TCP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S50 Switch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1MB Block Size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56305" y="1487560"/>
            <a:ext cx="6578600" cy="318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3383667" y="2676598"/>
            <a:ext cx="1182688" cy="461962"/>
          </a:xfrm>
          <a:prstGeom prst="rect">
            <a:avLst/>
          </a:prstGeom>
          <a:solidFill>
            <a:srgbClr val="9A523E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ea typeface="宋体" panose="02010600030101010101" pitchFamily="2" charset="-122"/>
              </a:rPr>
              <a:t>Collapse</a:t>
            </a: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!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9" name="Straight Arrow Connector 6"/>
          <p:cNvCxnSpPr/>
          <p:nvPr/>
        </p:nvCxnSpPr>
        <p:spPr>
          <a:xfrm rot="10800000" flipV="1">
            <a:off x="2745492" y="3122685"/>
            <a:ext cx="639763" cy="404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内容占位符 2"/>
          <p:cNvSpPr txBox="1"/>
          <p:nvPr/>
        </p:nvSpPr>
        <p:spPr bwMode="auto">
          <a:xfrm>
            <a:off x="451555" y="4820085"/>
            <a:ext cx="8229600" cy="1246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altLang="zh-CN" kern="0" dirty="0"/>
              <a:t> TCP </a:t>
            </a:r>
            <a:r>
              <a:rPr lang="en-GB" altLang="zh-CN" kern="0" dirty="0" err="1"/>
              <a:t>Incast</a:t>
            </a:r>
            <a:r>
              <a:rPr lang="zh-CN" altLang="en-US" kern="0" dirty="0"/>
              <a:t>造成传输下降的主要原因</a:t>
            </a:r>
            <a:endParaRPr lang="en-GB" altLang="zh-CN" kern="0" dirty="0"/>
          </a:p>
          <a:p>
            <a:pPr lvl="1"/>
            <a:r>
              <a:rPr lang="zh-CN" altLang="en-US" kern="0" dirty="0"/>
              <a:t>设备队列过小，难以容忍高并发数据包</a:t>
            </a:r>
            <a:endParaRPr lang="en-US" altLang="zh-CN" kern="0" dirty="0"/>
          </a:p>
          <a:p>
            <a:pPr lvl="1"/>
            <a:r>
              <a:rPr lang="zh-CN" altLang="en-US" kern="0" dirty="0"/>
              <a:t>粗粒度、低效率的</a:t>
            </a:r>
            <a:r>
              <a:rPr lang="en-GB" altLang="zh-CN" kern="0" dirty="0"/>
              <a:t>TCP</a:t>
            </a:r>
            <a:r>
              <a:rPr lang="zh-CN" altLang="en-US" kern="0" dirty="0"/>
              <a:t>丢包恢复机制 </a:t>
            </a:r>
            <a:endParaRPr lang="zh-CN" altLang="en-US" kern="0" dirty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增大队列解决</a:t>
            </a:r>
            <a:r>
              <a:rPr lang="en-US" altLang="zh-CN" dirty="0"/>
              <a:t>TCP </a:t>
            </a:r>
            <a:r>
              <a:rPr lang="en-US" altLang="zh-CN" dirty="0" err="1"/>
              <a:t>Incast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216236"/>
            <a:ext cx="8229600" cy="1263585"/>
          </a:xfrm>
        </p:spPr>
        <p:txBody>
          <a:bodyPr/>
          <a:lstStyle/>
          <a:p>
            <a:r>
              <a:rPr lang="zh-CN" altLang="en-US" dirty="0"/>
              <a:t>优势：可以支持多更</a:t>
            </a:r>
            <a:r>
              <a:rPr lang="en-US" altLang="zh-CN" dirty="0" err="1"/>
              <a:t>Incast</a:t>
            </a:r>
            <a:r>
              <a:rPr lang="zh-CN" altLang="en-US" dirty="0"/>
              <a:t>服务器数量</a:t>
            </a:r>
            <a:endParaRPr lang="en-US" altLang="zh-CN" dirty="0"/>
          </a:p>
          <a:p>
            <a:r>
              <a:rPr lang="zh-CN" altLang="en-US" dirty="0"/>
              <a:t>劣势：队列硬件（</a:t>
            </a:r>
            <a:r>
              <a:rPr lang="en-US" altLang="zh-CN" dirty="0"/>
              <a:t>SRAM</a:t>
            </a:r>
            <a:r>
              <a:rPr lang="zh-CN" altLang="en-US" dirty="0"/>
              <a:t>）价格较高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14" descr="05_vary_buffer_size_3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05145" y="1654608"/>
            <a:ext cx="4918075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BufferBloat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599065"/>
          </a:xfrm>
        </p:spPr>
        <p:txBody>
          <a:bodyPr/>
          <a:lstStyle/>
          <a:p>
            <a:r>
              <a:rPr lang="en-US" altLang="zh-CN" sz="2000" dirty="0"/>
              <a:t>BufferBloat</a:t>
            </a:r>
            <a:r>
              <a:rPr lang="zh-CN" altLang="en-US" sz="2000" dirty="0"/>
              <a:t>是指数据包在队列中存留时间过长引起的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延迟过大</a:t>
            </a:r>
            <a:r>
              <a:rPr lang="zh-CN" altLang="en-US" sz="2000" dirty="0"/>
              <a:t>问题</a:t>
            </a:r>
            <a:r>
              <a:rPr lang="en-US" altLang="zh-CN" sz="2000" dirty="0"/>
              <a:t>[</a:t>
            </a:r>
            <a:r>
              <a:rPr lang="en-GB" altLang="zh-CN" sz="2000" dirty="0"/>
              <a:t>Gettys2011</a:t>
            </a:r>
            <a:r>
              <a:rPr lang="en-US" altLang="zh-CN" sz="2000" dirty="0"/>
              <a:t>]</a:t>
            </a:r>
            <a:endParaRPr lang="zh-CN" altLang="en-US" sz="2000" dirty="0"/>
          </a:p>
          <a:p>
            <a:r>
              <a:rPr lang="en-US" altLang="zh-CN" sz="2000" dirty="0"/>
              <a:t>BufferBloat</a:t>
            </a:r>
            <a:r>
              <a:rPr lang="zh-CN" altLang="en-US" sz="2000" dirty="0"/>
              <a:t>发生在</a:t>
            </a:r>
            <a:endParaRPr lang="en-US" altLang="zh-CN" sz="2000" dirty="0"/>
          </a:p>
          <a:p>
            <a:pPr lvl="1"/>
            <a:r>
              <a:rPr lang="zh-CN" altLang="en-US" sz="1600" dirty="0"/>
              <a:t>网络负载较重的时间段，（不会一直持续）</a:t>
            </a:r>
            <a:endParaRPr lang="en-US" altLang="zh-CN" sz="1600" dirty="0"/>
          </a:p>
          <a:p>
            <a:pPr lvl="1"/>
            <a:r>
              <a:rPr lang="zh-CN" altLang="en-US" sz="1600" dirty="0"/>
              <a:t>边缘网络，（该部分的队列大小更容易被错误配置）</a:t>
            </a:r>
            <a:endParaRPr lang="en-US" altLang="zh-CN" sz="1600" dirty="0"/>
          </a:p>
          <a:p>
            <a:pPr lvl="1"/>
            <a:r>
              <a:rPr lang="en-US" altLang="zh-CN" sz="1600" dirty="0"/>
              <a:t>3G/4G</a:t>
            </a:r>
            <a:r>
              <a:rPr lang="zh-CN" altLang="en-US" sz="1600" dirty="0"/>
              <a:t>网络，（运营商为了提升</a:t>
            </a:r>
            <a:r>
              <a:rPr lang="en-US" altLang="zh-CN" sz="1600" dirty="0" err="1"/>
              <a:t>QoS</a:t>
            </a:r>
            <a:r>
              <a:rPr lang="zh-CN" altLang="en-US" sz="1600" dirty="0"/>
              <a:t>等更容易部署大量队列）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03" y="4139690"/>
            <a:ext cx="7864921" cy="24495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895602" y="5025307"/>
            <a:ext cx="3595255" cy="11142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BufferBloat</a:t>
            </a:r>
            <a:r>
              <a:rPr lang="zh-CN" altLang="en-US" dirty="0"/>
              <a:t>问题本质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b="573"/>
          <a:stretch>
            <a:fillRect/>
          </a:stretch>
        </p:blipFill>
        <p:spPr>
          <a:xfrm>
            <a:off x="1315891" y="2215599"/>
            <a:ext cx="6013237" cy="330890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695388" y="579437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单位时间内的数据包发送量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992862" y="4155362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吞吐率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92861" y="2739789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延迟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520848" y="1895995"/>
            <a:ext cx="1569660" cy="3145207"/>
            <a:chOff x="1520848" y="1895995"/>
            <a:chExt cx="1569660" cy="3145207"/>
          </a:xfrm>
        </p:grpSpPr>
        <p:grpSp>
          <p:nvGrpSpPr>
            <p:cNvPr id="6" name="组合 5"/>
            <p:cNvGrpSpPr/>
            <p:nvPr/>
          </p:nvGrpSpPr>
          <p:grpSpPr>
            <a:xfrm>
              <a:off x="2225934" y="2670141"/>
              <a:ext cx="159488" cy="2371061"/>
              <a:chOff x="2647507" y="4253023"/>
              <a:chExt cx="159488" cy="2371061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7507" y="6422065"/>
                <a:ext cx="159488" cy="20201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 flipV="1">
                <a:off x="2711302" y="4253023"/>
                <a:ext cx="0" cy="214777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文本框 18"/>
            <p:cNvSpPr txBox="1"/>
            <p:nvPr/>
          </p:nvSpPr>
          <p:spPr>
            <a:xfrm>
              <a:off x="1520848" y="189599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资源利用不足</a:t>
              </a:r>
              <a:endParaRPr lang="zh-CN" altLang="en-US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354191" y="2300809"/>
            <a:ext cx="1107996" cy="2740393"/>
            <a:chOff x="2354191" y="2300809"/>
            <a:chExt cx="1107996" cy="2740393"/>
          </a:xfrm>
        </p:grpSpPr>
        <p:grpSp>
          <p:nvGrpSpPr>
            <p:cNvPr id="12" name="组合 11"/>
            <p:cNvGrpSpPr/>
            <p:nvPr/>
          </p:nvGrpSpPr>
          <p:grpSpPr>
            <a:xfrm>
              <a:off x="2828445" y="2670141"/>
              <a:ext cx="159488" cy="2371061"/>
              <a:chOff x="2647507" y="4253023"/>
              <a:chExt cx="159488" cy="2371061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2647507" y="6422065"/>
                <a:ext cx="159488" cy="20201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V="1">
                <a:off x="2711302" y="4253023"/>
                <a:ext cx="0" cy="214777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文本框 19"/>
            <p:cNvSpPr txBox="1"/>
            <p:nvPr/>
          </p:nvSpPr>
          <p:spPr>
            <a:xfrm>
              <a:off x="2354191" y="230080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最优情况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013563" y="1956341"/>
            <a:ext cx="1107996" cy="3084861"/>
            <a:chOff x="6013563" y="1956341"/>
            <a:chExt cx="1107996" cy="3084861"/>
          </a:xfrm>
        </p:grpSpPr>
        <p:grpSp>
          <p:nvGrpSpPr>
            <p:cNvPr id="9" name="组合 8"/>
            <p:cNvGrpSpPr/>
            <p:nvPr/>
          </p:nvGrpSpPr>
          <p:grpSpPr>
            <a:xfrm>
              <a:off x="6503766" y="2670141"/>
              <a:ext cx="159488" cy="2371061"/>
              <a:chOff x="2647507" y="4253023"/>
              <a:chExt cx="159488" cy="2371061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2647507" y="6422065"/>
                <a:ext cx="159488" cy="20201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 flipV="1">
                <a:off x="2711302" y="4253023"/>
                <a:ext cx="0" cy="214777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/>
            <p:cNvSpPr txBox="1"/>
            <p:nvPr/>
          </p:nvSpPr>
          <p:spPr>
            <a:xfrm>
              <a:off x="6013563" y="1956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当前情况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BufferBloat</a:t>
            </a:r>
            <a:r>
              <a:rPr lang="zh-CN" altLang="en-US" dirty="0"/>
              <a:t>问题原因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5260"/>
            <a:ext cx="8229600" cy="4744085"/>
          </a:xfrm>
        </p:spPr>
        <p:txBody>
          <a:bodyPr/>
          <a:lstStyle/>
          <a:p>
            <a:r>
              <a:rPr lang="zh-CN" altLang="en-US" dirty="0"/>
              <a:t>设备的队列设置过大</a:t>
            </a:r>
            <a:endParaRPr lang="en-US" altLang="zh-CN" dirty="0"/>
          </a:p>
          <a:p>
            <a:pPr lvl="1"/>
            <a:r>
              <a:rPr lang="zh-CN" altLang="en-US" dirty="0"/>
              <a:t>很难精确计算需要多大</a:t>
            </a:r>
            <a:endParaRPr lang="en-US" altLang="zh-CN" dirty="0"/>
          </a:p>
          <a:p>
            <a:pPr lvl="1"/>
            <a:r>
              <a:rPr lang="zh-CN" altLang="en-US" dirty="0"/>
              <a:t>在成本允许的前提下，队列设置的越大越好</a:t>
            </a:r>
            <a:endParaRPr lang="en-US" altLang="zh-CN" dirty="0"/>
          </a:p>
          <a:p>
            <a:pPr lvl="2"/>
            <a:r>
              <a:rPr lang="en-US" altLang="zh-CN" dirty="0" err="1"/>
              <a:t>QoS</a:t>
            </a:r>
            <a:r>
              <a:rPr lang="zh-CN" altLang="en-US" dirty="0"/>
              <a:t>、</a:t>
            </a:r>
            <a:r>
              <a:rPr lang="en-US" altLang="zh-CN" dirty="0"/>
              <a:t>TCP</a:t>
            </a:r>
            <a:r>
              <a:rPr lang="zh-CN" altLang="en-US" dirty="0"/>
              <a:t>吞吐率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传输机制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传输协议的最初设计目标：改进吞吐率、优化带宽占用率</a:t>
            </a:r>
            <a:endParaRPr lang="en-US" altLang="zh-CN" dirty="0"/>
          </a:p>
          <a:p>
            <a:pPr lvl="1"/>
            <a:r>
              <a:rPr lang="zh-CN" altLang="en-US" dirty="0"/>
              <a:t>机制：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sz="1800" dirty="0"/>
              <a:t>以丢包为拥塞控制信号；</a:t>
            </a:r>
            <a:r>
              <a:rPr lang="en-US" altLang="zh-CN" sz="1800" dirty="0"/>
              <a:t>2</a:t>
            </a:r>
            <a:r>
              <a:rPr lang="zh-CN" altLang="en-US" sz="1800" dirty="0"/>
              <a:t>、只要没丢包，就会试图增加窗口大小，增加吞吐率；</a:t>
            </a:r>
            <a:r>
              <a:rPr lang="en-US" altLang="zh-CN" sz="1800" dirty="0"/>
              <a:t>3</a:t>
            </a:r>
            <a:r>
              <a:rPr lang="zh-CN" altLang="en-US" sz="1800" dirty="0"/>
              <a:t>、当增大到</a:t>
            </a:r>
            <a:r>
              <a:rPr lang="en-US" altLang="zh-CN" sz="1800" dirty="0"/>
              <a:t>BDP</a:t>
            </a:r>
            <a:r>
              <a:rPr lang="zh-CN" altLang="en-US" sz="1800" dirty="0"/>
              <a:t>以后，窗口再增大，不会增加吞吐率，只会增加延迟</a:t>
            </a:r>
            <a:endParaRPr lang="en-US" altLang="zh-CN" sz="1800" dirty="0"/>
          </a:p>
          <a:p>
            <a:r>
              <a:rPr lang="zh-CN" altLang="en-US" dirty="0"/>
              <a:t>队列管理机制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当</a:t>
            </a:r>
            <a:r>
              <a:rPr lang="en-US" altLang="zh-CN" dirty="0"/>
              <a:t>Tail Drop</a:t>
            </a:r>
            <a:r>
              <a:rPr lang="zh-CN" altLang="en-US" dirty="0">
                <a:sym typeface="+mn-ea"/>
              </a:rPr>
              <a:t>开始丢包时，网络已经很拥塞了，延迟非常大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en-US" altLang="zh-CN" dirty="0"/>
              <a:t>BufferBloat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5034843"/>
          </a:xfrm>
        </p:spPr>
        <p:txBody>
          <a:bodyPr/>
          <a:lstStyle/>
          <a:p>
            <a:r>
              <a:rPr lang="zh-CN" altLang="en-US" dirty="0"/>
              <a:t>减小队列大小</a:t>
            </a:r>
            <a:endParaRPr lang="en-US" altLang="zh-CN" dirty="0"/>
          </a:p>
          <a:p>
            <a:pPr lvl="1"/>
            <a:r>
              <a:rPr lang="zh-CN" altLang="en-US" dirty="0"/>
              <a:t>减小队列大小可以降低数据包在队列中的时间</a:t>
            </a:r>
            <a:endParaRPr lang="en-US" altLang="zh-CN" dirty="0"/>
          </a:p>
          <a:p>
            <a:pPr lvl="1"/>
            <a:r>
              <a:rPr lang="zh-CN" altLang="en-US" dirty="0"/>
              <a:t>但是，小队列难以容忍突发流量</a:t>
            </a:r>
            <a:endParaRPr lang="en-US" altLang="zh-CN" dirty="0"/>
          </a:p>
          <a:p>
            <a:r>
              <a:rPr lang="zh-CN" altLang="en-US" dirty="0"/>
              <a:t>改进传输控制策略</a:t>
            </a:r>
            <a:endParaRPr lang="en-US" altLang="zh-CN" dirty="0"/>
          </a:p>
          <a:p>
            <a:pPr lvl="1"/>
            <a:r>
              <a:rPr lang="zh-CN" altLang="en-US" dirty="0"/>
              <a:t>丢包不再是</a:t>
            </a:r>
            <a:r>
              <a:rPr lang="en-US" altLang="zh-CN" dirty="0"/>
              <a:t>TCP</a:t>
            </a:r>
            <a:r>
              <a:rPr lang="zh-CN" altLang="en-US" dirty="0"/>
              <a:t>传输控制的唯一信号，也考虑延迟变化 </a:t>
            </a:r>
            <a:r>
              <a:rPr lang="en-US" altLang="zh-CN" dirty="0"/>
              <a:t>[Cardwell2016]</a:t>
            </a:r>
            <a:endParaRPr lang="en-US" altLang="zh-CN" dirty="0"/>
          </a:p>
          <a:p>
            <a:r>
              <a:rPr lang="zh-CN" altLang="en-US" dirty="0"/>
              <a:t>改进队列管理策略</a:t>
            </a:r>
            <a:endParaRPr lang="en-US" altLang="zh-CN" dirty="0"/>
          </a:p>
          <a:p>
            <a:pPr lvl="1"/>
            <a:r>
              <a:rPr lang="zh-CN" altLang="en-US" dirty="0"/>
              <a:t>在队列满之前就主动（概率性的）丢包</a:t>
            </a:r>
            <a:endParaRPr lang="en-US" altLang="zh-CN" dirty="0"/>
          </a:p>
          <a:p>
            <a:pPr lvl="2"/>
            <a:r>
              <a:rPr lang="en-US" altLang="zh-CN" dirty="0"/>
              <a:t>RED (Random Early Detection)</a:t>
            </a:r>
            <a:endParaRPr lang="en-US" altLang="zh-CN" dirty="0"/>
          </a:p>
          <a:p>
            <a:pPr lvl="1"/>
            <a:r>
              <a:rPr lang="zh-CN" altLang="en-US" dirty="0"/>
              <a:t>以延迟作为队列管理的信号</a:t>
            </a:r>
            <a:endParaRPr lang="en-US" altLang="zh-CN" dirty="0"/>
          </a:p>
          <a:p>
            <a:pPr lvl="2"/>
            <a:r>
              <a:rPr lang="en-US" altLang="zh-CN" dirty="0" err="1"/>
              <a:t>CoDel</a:t>
            </a:r>
            <a:r>
              <a:rPr lang="en-US" altLang="zh-CN" dirty="0"/>
              <a:t> (Controlled Delay)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云形 14"/>
          <p:cNvSpPr/>
          <p:nvPr/>
        </p:nvSpPr>
        <p:spPr>
          <a:xfrm>
            <a:off x="5453340" y="2743200"/>
            <a:ext cx="3374572" cy="1785245"/>
          </a:xfrm>
          <a:prstGeom prst="cloud">
            <a:avLst/>
          </a:prstGeom>
          <a:noFill/>
          <a:ln w="12700"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问题背景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837" y="3068937"/>
            <a:ext cx="811560" cy="811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410" y="3476501"/>
            <a:ext cx="695325" cy="4695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312" y="3020267"/>
            <a:ext cx="1123842" cy="908900"/>
          </a:xfrm>
          <a:prstGeom prst="rect">
            <a:avLst/>
          </a:prstGeom>
        </p:spPr>
      </p:pic>
      <p:cxnSp>
        <p:nvCxnSpPr>
          <p:cNvPr id="12" name="直接连接符 11"/>
          <p:cNvCxnSpPr>
            <a:endCxn id="8" idx="1"/>
          </p:cNvCxnSpPr>
          <p:nvPr/>
        </p:nvCxnSpPr>
        <p:spPr>
          <a:xfrm>
            <a:off x="4495397" y="3711286"/>
            <a:ext cx="10940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8" idx="3"/>
          </p:cNvCxnSpPr>
          <p:nvPr/>
        </p:nvCxnSpPr>
        <p:spPr>
          <a:xfrm>
            <a:off x="6284735" y="3711286"/>
            <a:ext cx="12314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335817" y="2873792"/>
            <a:ext cx="3311980" cy="16546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>
            <a:off x="1033740" y="2307760"/>
            <a:ext cx="3826328" cy="566052"/>
          </a:xfrm>
          <a:prstGeom prst="triangl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Image result for movie revenger 4 marv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89" y="3223636"/>
            <a:ext cx="1411061" cy="70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33" y="3732849"/>
            <a:ext cx="541005" cy="79559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51" y="3214228"/>
            <a:ext cx="1158340" cy="69348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314" y="3689513"/>
            <a:ext cx="550339" cy="838932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123546" y="2895835"/>
            <a:ext cx="77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Movie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359303" y="287582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Online Game</a:t>
            </a:r>
            <a:endParaRPr lang="zh-CN" altLang="en-US" dirty="0"/>
          </a:p>
        </p:txBody>
      </p:sp>
      <p:sp>
        <p:nvSpPr>
          <p:cNvPr id="3" name="对话气泡: 椭圆形 2"/>
          <p:cNvSpPr/>
          <p:nvPr/>
        </p:nvSpPr>
        <p:spPr>
          <a:xfrm>
            <a:off x="3554740" y="4498158"/>
            <a:ext cx="2575471" cy="998373"/>
          </a:xfrm>
          <a:prstGeom prst="wedgeEllipseCallout">
            <a:avLst>
              <a:gd name="adj1" fmla="val -47252"/>
              <a:gd name="adj2" fmla="val -58996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今天这网真差，总是跳</a:t>
            </a:r>
            <a:r>
              <a:rPr lang="en-US" altLang="zh-CN" dirty="0">
                <a:solidFill>
                  <a:schemeClr val="tx1"/>
                </a:solidFill>
              </a:rPr>
              <a:t>ping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对话气泡: 椭圆形 4"/>
          <p:cNvSpPr/>
          <p:nvPr/>
        </p:nvSpPr>
        <p:spPr>
          <a:xfrm>
            <a:off x="531147" y="4760505"/>
            <a:ext cx="2226049" cy="1124339"/>
          </a:xfrm>
          <a:prstGeom prst="wedgeEllipseCallout">
            <a:avLst>
              <a:gd name="adj1" fmla="val 89"/>
              <a:gd name="adj2" fmla="val -682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这网挺好的啊，</a:t>
            </a:r>
            <a:r>
              <a:rPr lang="en-US" altLang="zh-CN" dirty="0">
                <a:solidFill>
                  <a:schemeClr val="tx1"/>
                </a:solidFill>
              </a:rPr>
              <a:t>1080p</a:t>
            </a:r>
            <a:r>
              <a:rPr lang="zh-CN" altLang="en-US" dirty="0">
                <a:solidFill>
                  <a:schemeClr val="tx1"/>
                </a:solidFill>
              </a:rPr>
              <a:t>视频都不卡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3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 (Random Early Detection)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动机</a:t>
            </a:r>
            <a:endParaRPr lang="en-US" altLang="zh-CN" dirty="0"/>
          </a:p>
          <a:p>
            <a:pPr lvl="1"/>
            <a:r>
              <a:rPr lang="zh-CN" altLang="en-US" dirty="0"/>
              <a:t>高</a:t>
            </a:r>
            <a:r>
              <a:rPr lang="en-US" altLang="zh-CN" dirty="0"/>
              <a:t>BDP</a:t>
            </a:r>
            <a:r>
              <a:rPr lang="zh-CN" altLang="en-US" dirty="0"/>
              <a:t>流通常需要较大的队列来适应</a:t>
            </a:r>
            <a:r>
              <a:rPr lang="en-US" altLang="zh-CN" dirty="0"/>
              <a:t>Burst</a:t>
            </a:r>
            <a:r>
              <a:rPr lang="zh-CN" altLang="en-US" dirty="0"/>
              <a:t>（突发流量）</a:t>
            </a:r>
            <a:endParaRPr lang="en-US" altLang="zh-CN" dirty="0"/>
          </a:p>
          <a:p>
            <a:pPr lvl="1"/>
            <a:r>
              <a:rPr lang="zh-CN" altLang="en-US" dirty="0"/>
              <a:t>但是队列大小增加时，延迟也会增大</a:t>
            </a:r>
            <a:endParaRPr lang="en-US" altLang="zh-CN" dirty="0"/>
          </a:p>
          <a:p>
            <a:r>
              <a:rPr lang="zh-CN" altLang="en-US" dirty="0"/>
              <a:t>设计目标</a:t>
            </a:r>
            <a:endParaRPr lang="en-US" altLang="zh-CN" dirty="0"/>
          </a:p>
          <a:p>
            <a:pPr lvl="1"/>
            <a:r>
              <a:rPr lang="zh-CN" altLang="en-US" dirty="0"/>
              <a:t>高吞吐率、低延迟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设计思路 </a:t>
            </a:r>
            <a:r>
              <a:rPr lang="en-US" altLang="zh-CN" dirty="0"/>
              <a:t>[</a:t>
            </a:r>
            <a:r>
              <a:rPr lang="en-GB" altLang="zh-CN" dirty="0"/>
              <a:t>Floyd1993</a:t>
            </a:r>
            <a:r>
              <a:rPr lang="en-US" altLang="zh-CN" dirty="0"/>
              <a:t>]</a:t>
            </a:r>
            <a:endParaRPr lang="en-US" altLang="zh-CN" dirty="0"/>
          </a:p>
          <a:p>
            <a:pPr lvl="1"/>
            <a:r>
              <a:rPr lang="zh-CN" altLang="en-US" dirty="0"/>
              <a:t>在队列满之前，就开始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主动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(proactively)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丢包 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(Early Detection)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zh-CN" altLang="en-US" dirty="0"/>
              <a:t>提醒发送方即将到来的拥塞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概率性的丢包，</a:t>
            </a:r>
            <a:r>
              <a:rPr lang="zh-CN" altLang="en-US" dirty="0"/>
              <a:t>丢包概率与队列长度正相关 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(Random)</a:t>
            </a:r>
            <a:endParaRPr lang="zh-CN" alt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</a:t>
            </a:r>
            <a:r>
              <a:rPr lang="zh-CN" altLang="en-US" dirty="0"/>
              <a:t>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4773049" y="4112803"/>
            <a:ext cx="4239570" cy="2359498"/>
            <a:chOff x="365415" y="3664514"/>
            <a:chExt cx="4239570" cy="2359498"/>
          </a:xfrm>
        </p:grpSpPr>
        <p:sp>
          <p:nvSpPr>
            <p:cNvPr id="5" name="Line 32"/>
            <p:cNvSpPr>
              <a:spLocks noChangeShapeType="1"/>
            </p:cNvSpPr>
            <p:nvPr/>
          </p:nvSpPr>
          <p:spPr bwMode="auto">
            <a:xfrm>
              <a:off x="1260764" y="5569514"/>
              <a:ext cx="3311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Line 33"/>
            <p:cNvSpPr>
              <a:spLocks noChangeShapeType="1"/>
            </p:cNvSpPr>
            <p:nvPr/>
          </p:nvSpPr>
          <p:spPr bwMode="auto">
            <a:xfrm flipV="1">
              <a:off x="1260764" y="3664514"/>
              <a:ext cx="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Text Box 34"/>
            <p:cNvSpPr txBox="1">
              <a:spLocks noChangeArrowheads="1"/>
            </p:cNvSpPr>
            <p:nvPr/>
          </p:nvSpPr>
          <p:spPr bwMode="auto">
            <a:xfrm>
              <a:off x="1336964" y="5654680"/>
              <a:ext cx="119475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 dirty="0" err="1">
                  <a:latin typeface="+mn-lt"/>
                  <a:ea typeface="宋体" panose="02010600030101010101" pitchFamily="2" charset="-122"/>
                </a:rPr>
                <a:t>MinThresh</a:t>
              </a:r>
              <a:endParaRPr lang="en-US" altLang="zh-CN" i="0" dirty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8" name="Text Box 35"/>
            <p:cNvSpPr txBox="1">
              <a:spLocks noChangeArrowheads="1"/>
            </p:cNvSpPr>
            <p:nvPr/>
          </p:nvSpPr>
          <p:spPr bwMode="auto">
            <a:xfrm>
              <a:off x="2784764" y="5654680"/>
              <a:ext cx="12279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 dirty="0" err="1">
                  <a:latin typeface="+mn-lt"/>
                  <a:ea typeface="宋体" panose="02010600030101010101" pitchFamily="2" charset="-122"/>
                </a:rPr>
                <a:t>MaxThresh</a:t>
              </a:r>
              <a:endParaRPr lang="en-US" altLang="zh-CN" i="0" dirty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9" name="Text Box 36"/>
            <p:cNvSpPr txBox="1">
              <a:spLocks noChangeArrowheads="1"/>
            </p:cNvSpPr>
            <p:nvPr/>
          </p:nvSpPr>
          <p:spPr bwMode="auto">
            <a:xfrm>
              <a:off x="498764" y="4959914"/>
              <a:ext cx="730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>
                  <a:latin typeface="+mn-lt"/>
                  <a:ea typeface="宋体" panose="02010600030101010101" pitchFamily="2" charset="-122"/>
                </a:rPr>
                <a:t>MaxP</a:t>
              </a:r>
              <a:endParaRPr lang="en-US" altLang="zh-CN" i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0" name="Text Box 37"/>
            <p:cNvSpPr txBox="1">
              <a:spLocks noChangeArrowheads="1"/>
            </p:cNvSpPr>
            <p:nvPr/>
          </p:nvSpPr>
          <p:spPr bwMode="auto">
            <a:xfrm>
              <a:off x="803564" y="4045514"/>
              <a:ext cx="4764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>
                  <a:latin typeface="+mn-lt"/>
                  <a:ea typeface="宋体" panose="02010600030101010101" pitchFamily="2" charset="-122"/>
                </a:rPr>
                <a:t>1.0</a:t>
              </a:r>
              <a:endParaRPr lang="en-US" altLang="zh-CN" i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1" name="Line 38"/>
            <p:cNvSpPr>
              <a:spLocks noChangeShapeType="1"/>
            </p:cNvSpPr>
            <p:nvPr/>
          </p:nvSpPr>
          <p:spPr bwMode="auto">
            <a:xfrm>
              <a:off x="1260764" y="5188514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Line 39"/>
            <p:cNvSpPr>
              <a:spLocks noChangeShapeType="1"/>
            </p:cNvSpPr>
            <p:nvPr/>
          </p:nvSpPr>
          <p:spPr bwMode="auto">
            <a:xfrm>
              <a:off x="1273464" y="4274114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Line 42"/>
            <p:cNvSpPr>
              <a:spLocks noChangeShapeType="1"/>
            </p:cNvSpPr>
            <p:nvPr/>
          </p:nvSpPr>
          <p:spPr bwMode="auto">
            <a:xfrm flipV="1">
              <a:off x="1946564" y="5493314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Line 43"/>
            <p:cNvSpPr>
              <a:spLocks noChangeShapeType="1"/>
            </p:cNvSpPr>
            <p:nvPr/>
          </p:nvSpPr>
          <p:spPr bwMode="auto">
            <a:xfrm flipV="1">
              <a:off x="3165764" y="5493314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Freeform 46"/>
            <p:cNvSpPr/>
            <p:nvPr/>
          </p:nvSpPr>
          <p:spPr bwMode="auto">
            <a:xfrm>
              <a:off x="1946564" y="4274114"/>
              <a:ext cx="2133600" cy="1295400"/>
            </a:xfrm>
            <a:custGeom>
              <a:avLst/>
              <a:gdLst>
                <a:gd name="T0" fmla="*/ 0 w 1344"/>
                <a:gd name="T1" fmla="*/ 816 h 816"/>
                <a:gd name="T2" fmla="*/ 768 w 1344"/>
                <a:gd name="T3" fmla="*/ 576 h 816"/>
                <a:gd name="T4" fmla="*/ 768 w 1344"/>
                <a:gd name="T5" fmla="*/ 0 h 816"/>
                <a:gd name="T6" fmla="*/ 1344 w 1344"/>
                <a:gd name="T7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4" h="816">
                  <a:moveTo>
                    <a:pt x="0" y="816"/>
                  </a:moveTo>
                  <a:lnTo>
                    <a:pt x="768" y="576"/>
                  </a:lnTo>
                  <a:lnTo>
                    <a:pt x="768" y="0"/>
                  </a:lnTo>
                  <a:lnTo>
                    <a:pt x="134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Text Box 47"/>
            <p:cNvSpPr txBox="1">
              <a:spLocks noChangeArrowheads="1"/>
            </p:cNvSpPr>
            <p:nvPr/>
          </p:nvSpPr>
          <p:spPr bwMode="auto">
            <a:xfrm>
              <a:off x="3389268" y="5025085"/>
              <a:ext cx="121571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dirty="0" err="1">
                  <a:latin typeface="+mn-lt"/>
                  <a:ea typeface="宋体" panose="02010600030101010101" pitchFamily="2" charset="-122"/>
                </a:rPr>
                <a:t>Avg</a:t>
              </a:r>
              <a:r>
                <a:rPr lang="en-US" altLang="zh-CN" sz="1800" dirty="0">
                  <a:latin typeface="+mn-lt"/>
                  <a:ea typeface="宋体" panose="02010600030101010101" pitchFamily="2" charset="-122"/>
                </a:rPr>
                <a:t> Length</a:t>
              </a:r>
              <a:endParaRPr lang="en-US" altLang="zh-CN" dirty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7" name="Text Box 48"/>
            <p:cNvSpPr txBox="1">
              <a:spLocks noChangeArrowheads="1"/>
            </p:cNvSpPr>
            <p:nvPr/>
          </p:nvSpPr>
          <p:spPr bwMode="auto">
            <a:xfrm>
              <a:off x="365415" y="3675662"/>
              <a:ext cx="882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 dirty="0">
                  <a:latin typeface="+mn-lt"/>
                  <a:ea typeface="宋体" panose="02010600030101010101" pitchFamily="2" charset="-122"/>
                </a:rPr>
                <a:t>P(drop)</a:t>
              </a:r>
              <a:endParaRPr lang="en-US" altLang="zh-CN" i="0" dirty="0">
                <a:latin typeface="+mn-lt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524000" y="1610856"/>
          <a:ext cx="6096000" cy="71120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7112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9" name="直接箭头连接符 18"/>
          <p:cNvCxnSpPr/>
          <p:nvPr/>
        </p:nvCxnSpPr>
        <p:spPr>
          <a:xfrm flipV="1">
            <a:off x="2627312" y="2308419"/>
            <a:ext cx="536575" cy="38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047538" y="2688406"/>
            <a:ext cx="1194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MinThresh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6245712" y="2338301"/>
            <a:ext cx="536575" cy="38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665938" y="271828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MaxThresh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4249597" y="2317988"/>
            <a:ext cx="536575" cy="38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669823" y="2697975"/>
            <a:ext cx="12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Avg</a:t>
            </a:r>
            <a:r>
              <a:rPr lang="en-US" altLang="zh-CN" i="1" dirty="0"/>
              <a:t> Length</a:t>
            </a:r>
            <a:endParaRPr lang="zh-CN" altLang="en-US" i="1" dirty="0"/>
          </a:p>
        </p:txBody>
      </p:sp>
      <p:sp>
        <p:nvSpPr>
          <p:cNvPr id="3" name="文本框 2"/>
          <p:cNvSpPr txBox="1"/>
          <p:nvPr/>
        </p:nvSpPr>
        <p:spPr>
          <a:xfrm>
            <a:off x="12223" y="3309429"/>
            <a:ext cx="4387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(1) </a:t>
            </a:r>
            <a:r>
              <a:rPr lang="zh-CN" altLang="en-US" sz="2000" dirty="0"/>
              <a:t>使用平滑函数计算平均队列长度</a:t>
            </a:r>
            <a:r>
              <a:rPr lang="en-US" altLang="zh-CN" sz="2000" dirty="0"/>
              <a:t>x(t)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C1E20"/>
                </a:solidFill>
              </a:rPr>
              <a:t>x(t)</a:t>
            </a:r>
            <a:r>
              <a:rPr lang="en-US" altLang="zh-CN" sz="2000" dirty="0"/>
              <a:t> &lt;-</a:t>
            </a:r>
            <a:r>
              <a:rPr lang="en-US" altLang="zh-CN" sz="2000" dirty="0">
                <a:sym typeface="Wingdings" panose="05000000000000000000"/>
              </a:rPr>
              <a:t> (1 - </a:t>
            </a:r>
            <a:r>
              <a:rPr lang="en-US" altLang="zh-CN" sz="2000" dirty="0" err="1">
                <a:sym typeface="Wingdings" panose="05000000000000000000"/>
              </a:rPr>
              <a:t>W</a:t>
            </a:r>
            <a:r>
              <a:rPr lang="en-US" altLang="zh-CN" sz="2000" baseline="-25000" dirty="0" err="1">
                <a:sym typeface="Wingdings" panose="05000000000000000000"/>
              </a:rPr>
              <a:t>q</a:t>
            </a:r>
            <a:r>
              <a:rPr lang="en-US" altLang="zh-CN" sz="2000" dirty="0">
                <a:sym typeface="Wingdings" panose="05000000000000000000"/>
              </a:rPr>
              <a:t>) * </a:t>
            </a:r>
            <a:r>
              <a:rPr lang="en-US" altLang="zh-CN" sz="2000" dirty="0">
                <a:solidFill>
                  <a:srgbClr val="FC1E20"/>
                </a:solidFill>
                <a:sym typeface="Wingdings" panose="05000000000000000000"/>
              </a:rPr>
              <a:t>x</a:t>
            </a:r>
            <a:r>
              <a:rPr lang="en-US" altLang="zh-CN" sz="2000" dirty="0">
                <a:solidFill>
                  <a:srgbClr val="FC1E20"/>
                </a:solidFill>
              </a:rPr>
              <a:t>(t – T)</a:t>
            </a:r>
            <a:r>
              <a:rPr lang="en-US" altLang="zh-CN" sz="2000" dirty="0"/>
              <a:t>  + </a:t>
            </a:r>
            <a:r>
              <a:rPr lang="en-US" altLang="zh-CN" sz="2000" dirty="0" err="1"/>
              <a:t>W</a:t>
            </a:r>
            <a:r>
              <a:rPr lang="en-US" altLang="zh-CN" sz="2000" baseline="-25000" dirty="0" err="1"/>
              <a:t>q</a:t>
            </a:r>
            <a:r>
              <a:rPr lang="en-US" altLang="zh-CN" sz="2000" dirty="0"/>
              <a:t> * q(t)</a:t>
            </a:r>
            <a:endParaRPr lang="en-US" altLang="zh-CN" sz="2000" dirty="0"/>
          </a:p>
        </p:txBody>
      </p:sp>
      <p:grpSp>
        <p:nvGrpSpPr>
          <p:cNvPr id="26" name="Group 29"/>
          <p:cNvGrpSpPr/>
          <p:nvPr/>
        </p:nvGrpSpPr>
        <p:grpSpPr bwMode="auto">
          <a:xfrm>
            <a:off x="722119" y="4318930"/>
            <a:ext cx="2963241" cy="2421879"/>
            <a:chOff x="2256" y="1920"/>
            <a:chExt cx="1248" cy="1020"/>
          </a:xfrm>
        </p:grpSpPr>
        <p:grpSp>
          <p:nvGrpSpPr>
            <p:cNvPr id="27" name="Group 30"/>
            <p:cNvGrpSpPr/>
            <p:nvPr/>
          </p:nvGrpSpPr>
          <p:grpSpPr bwMode="auto">
            <a:xfrm>
              <a:off x="2256" y="1920"/>
              <a:ext cx="1248" cy="864"/>
              <a:chOff x="1296" y="912"/>
              <a:chExt cx="2208" cy="1872"/>
            </a:xfrm>
          </p:grpSpPr>
          <p:sp>
            <p:nvSpPr>
              <p:cNvPr id="30" name="Line 31"/>
              <p:cNvSpPr>
                <a:spLocks noChangeShapeType="1"/>
              </p:cNvSpPr>
              <p:nvPr/>
            </p:nvSpPr>
            <p:spPr bwMode="auto">
              <a:xfrm flipV="1">
                <a:off x="1296" y="912"/>
                <a:ext cx="0" cy="18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1" name="Line 32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2" name="Freeform 33"/>
              <p:cNvSpPr/>
              <p:nvPr/>
            </p:nvSpPr>
            <p:spPr bwMode="auto">
              <a:xfrm>
                <a:off x="1296" y="1376"/>
                <a:ext cx="2167" cy="1408"/>
              </a:xfrm>
              <a:custGeom>
                <a:avLst/>
                <a:gdLst>
                  <a:gd name="T0" fmla="*/ 0 w 2168"/>
                  <a:gd name="T1" fmla="*/ 1408 h 1408"/>
                  <a:gd name="T2" fmla="*/ 144 w 2168"/>
                  <a:gd name="T3" fmla="*/ 544 h 1408"/>
                  <a:gd name="T4" fmla="*/ 384 w 2168"/>
                  <a:gd name="T5" fmla="*/ 976 h 1408"/>
                  <a:gd name="T6" fmla="*/ 576 w 2168"/>
                  <a:gd name="T7" fmla="*/ 16 h 1408"/>
                  <a:gd name="T8" fmla="*/ 720 w 2168"/>
                  <a:gd name="T9" fmla="*/ 1072 h 1408"/>
                  <a:gd name="T10" fmla="*/ 1200 w 2168"/>
                  <a:gd name="T11" fmla="*/ 640 h 1408"/>
                  <a:gd name="T12" fmla="*/ 1440 w 2168"/>
                  <a:gd name="T13" fmla="*/ 976 h 1408"/>
                  <a:gd name="T14" fmla="*/ 1584 w 2168"/>
                  <a:gd name="T15" fmla="*/ 544 h 1408"/>
                  <a:gd name="T16" fmla="*/ 2064 w 2168"/>
                  <a:gd name="T17" fmla="*/ 976 h 1408"/>
                  <a:gd name="T18" fmla="*/ 2160 w 2168"/>
                  <a:gd name="T19" fmla="*/ 1024 h 1408"/>
                  <a:gd name="T20" fmla="*/ 2112 w 2168"/>
                  <a:gd name="T21" fmla="*/ 1024 h 1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68" h="1408">
                    <a:moveTo>
                      <a:pt x="0" y="1408"/>
                    </a:moveTo>
                    <a:cubicBezTo>
                      <a:pt x="40" y="1012"/>
                      <a:pt x="80" y="616"/>
                      <a:pt x="144" y="544"/>
                    </a:cubicBezTo>
                    <a:cubicBezTo>
                      <a:pt x="208" y="472"/>
                      <a:pt x="312" y="1064"/>
                      <a:pt x="384" y="976"/>
                    </a:cubicBezTo>
                    <a:cubicBezTo>
                      <a:pt x="456" y="888"/>
                      <a:pt x="520" y="0"/>
                      <a:pt x="576" y="16"/>
                    </a:cubicBezTo>
                    <a:cubicBezTo>
                      <a:pt x="632" y="32"/>
                      <a:pt x="616" y="968"/>
                      <a:pt x="720" y="1072"/>
                    </a:cubicBezTo>
                    <a:cubicBezTo>
                      <a:pt x="824" y="1176"/>
                      <a:pt x="1080" y="656"/>
                      <a:pt x="1200" y="640"/>
                    </a:cubicBezTo>
                    <a:cubicBezTo>
                      <a:pt x="1320" y="624"/>
                      <a:pt x="1376" y="992"/>
                      <a:pt x="1440" y="976"/>
                    </a:cubicBezTo>
                    <a:cubicBezTo>
                      <a:pt x="1504" y="960"/>
                      <a:pt x="1480" y="544"/>
                      <a:pt x="1584" y="544"/>
                    </a:cubicBezTo>
                    <a:cubicBezTo>
                      <a:pt x="1688" y="544"/>
                      <a:pt x="1968" y="896"/>
                      <a:pt x="2064" y="976"/>
                    </a:cubicBezTo>
                    <a:cubicBezTo>
                      <a:pt x="2160" y="1056"/>
                      <a:pt x="2152" y="1016"/>
                      <a:pt x="2160" y="1024"/>
                    </a:cubicBezTo>
                    <a:cubicBezTo>
                      <a:pt x="2168" y="1032"/>
                      <a:pt x="2140" y="1028"/>
                      <a:pt x="2112" y="1024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3" name="Freeform 34"/>
              <p:cNvSpPr/>
              <p:nvPr/>
            </p:nvSpPr>
            <p:spPr bwMode="auto">
              <a:xfrm>
                <a:off x="1296" y="1824"/>
                <a:ext cx="1631" cy="960"/>
              </a:xfrm>
              <a:custGeom>
                <a:avLst/>
                <a:gdLst>
                  <a:gd name="T0" fmla="*/ 0 w 1632"/>
                  <a:gd name="T1" fmla="*/ 960 h 960"/>
                  <a:gd name="T2" fmla="*/ 528 w 1632"/>
                  <a:gd name="T3" fmla="*/ 96 h 960"/>
                  <a:gd name="T4" fmla="*/ 1152 w 1632"/>
                  <a:gd name="T5" fmla="*/ 384 h 960"/>
                  <a:gd name="T6" fmla="*/ 1632 w 1632"/>
                  <a:gd name="T7" fmla="*/ 384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32" h="960">
                    <a:moveTo>
                      <a:pt x="0" y="960"/>
                    </a:moveTo>
                    <a:cubicBezTo>
                      <a:pt x="168" y="576"/>
                      <a:pt x="336" y="192"/>
                      <a:pt x="528" y="96"/>
                    </a:cubicBezTo>
                    <a:cubicBezTo>
                      <a:pt x="720" y="0"/>
                      <a:pt x="968" y="336"/>
                      <a:pt x="1152" y="384"/>
                    </a:cubicBezTo>
                    <a:cubicBezTo>
                      <a:pt x="1336" y="432"/>
                      <a:pt x="1484" y="408"/>
                      <a:pt x="1632" y="384"/>
                    </a:cubicBez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ea typeface="+mn-ea"/>
                </a:endParaRPr>
              </a:p>
            </p:txBody>
          </p:sp>
        </p:grpSp>
        <p:sp>
          <p:nvSpPr>
            <p:cNvPr id="28" name="Text Box 35"/>
            <p:cNvSpPr txBox="1">
              <a:spLocks noChangeArrowheads="1"/>
            </p:cNvSpPr>
            <p:nvPr/>
          </p:nvSpPr>
          <p:spPr bwMode="auto">
            <a:xfrm>
              <a:off x="3316" y="2784"/>
              <a:ext cx="110" cy="1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en-US" sz="1800" dirty="0">
                  <a:solidFill>
                    <a:schemeClr val="tx1"/>
                  </a:solidFill>
                  <a:ea typeface="+mn-ea"/>
                </a:rPr>
                <a:t>t</a:t>
              </a:r>
              <a:endParaRPr lang="en-US" altLang="en-US" sz="1800" dirty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29" name="Text Box 36"/>
            <p:cNvSpPr txBox="1">
              <a:spLocks noChangeArrowheads="1"/>
            </p:cNvSpPr>
            <p:nvPr/>
          </p:nvSpPr>
          <p:spPr bwMode="auto">
            <a:xfrm>
              <a:off x="3147" y="2017"/>
              <a:ext cx="337" cy="3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en-US" sz="2400" dirty="0">
                  <a:solidFill>
                    <a:schemeClr val="tx1"/>
                  </a:solidFill>
                  <a:ea typeface="+mn-ea"/>
                </a:rPr>
                <a:t>- q(t)</a:t>
              </a:r>
              <a:endParaRPr lang="en-US" altLang="en-US" sz="2400" dirty="0">
                <a:solidFill>
                  <a:schemeClr val="tx1"/>
                </a:solidFill>
                <a:ea typeface="+mn-ea"/>
              </a:endParaRPr>
            </a:p>
            <a:p>
              <a:pPr>
                <a:defRPr/>
              </a:pPr>
              <a:r>
                <a:rPr lang="en-US" altLang="en-US" sz="2400" dirty="0">
                  <a:solidFill>
                    <a:srgbClr val="FF0000"/>
                  </a:solidFill>
                  <a:ea typeface="+mn-ea"/>
                </a:rPr>
                <a:t>-</a:t>
              </a:r>
              <a:r>
                <a:rPr lang="en-US" altLang="en-US" sz="2400" dirty="0">
                  <a:solidFill>
                    <a:schemeClr val="tx1"/>
                  </a:solidFill>
                  <a:ea typeface="+mn-ea"/>
                </a:rPr>
                <a:t> </a:t>
              </a:r>
              <a:r>
                <a:rPr lang="en-US" altLang="en-US" sz="2400" dirty="0">
                  <a:solidFill>
                    <a:srgbClr val="FF0000"/>
                  </a:solidFill>
                </a:rPr>
                <a:t>x</a:t>
              </a:r>
              <a:r>
                <a:rPr lang="en-US" altLang="en-US" sz="2400" dirty="0">
                  <a:solidFill>
                    <a:srgbClr val="FF0000"/>
                  </a:solidFill>
                  <a:ea typeface="+mn-ea"/>
                </a:rPr>
                <a:t>(t)</a:t>
              </a:r>
              <a:endParaRPr lang="en-US" altLang="en-US" sz="2400" dirty="0">
                <a:solidFill>
                  <a:srgbClr val="FF0000"/>
                </a:solidFill>
                <a:ea typeface="+mn-ea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4786172" y="3347242"/>
            <a:ext cx="403828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根据平均队列长度</a:t>
            </a:r>
            <a:r>
              <a:rPr lang="en-US" altLang="zh-CN" dirty="0"/>
              <a:t>x(t)</a:t>
            </a:r>
            <a:r>
              <a:rPr lang="zh-CN" altLang="en-US" dirty="0"/>
              <a:t>进行概率丢包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  <p:bldP spid="3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</a:t>
            </a:r>
            <a:r>
              <a:rPr lang="zh-CN" altLang="en-US" dirty="0"/>
              <a:t>主要问题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需要设置很多参数</a:t>
            </a:r>
            <a:endParaRPr lang="en-US" altLang="zh-CN" dirty="0"/>
          </a:p>
          <a:p>
            <a:pPr lvl="1"/>
            <a:r>
              <a:rPr lang="en-US" altLang="zh-CN" dirty="0" err="1"/>
              <a:t>MinThresh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MaxThresh</a:t>
            </a:r>
            <a:r>
              <a:rPr lang="zh-CN" altLang="en-US" dirty="0"/>
              <a:t>、</a:t>
            </a:r>
            <a:r>
              <a:rPr lang="en-US" altLang="zh-CN" dirty="0"/>
              <a:t>W</a:t>
            </a:r>
            <a:r>
              <a:rPr lang="en-GB" altLang="zh-CN" baseline="-25000" dirty="0"/>
              <a:t>q</a:t>
            </a:r>
            <a:r>
              <a:rPr lang="zh-CN" altLang="en-US" baseline="-25000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MaxP</a:t>
            </a:r>
            <a:r>
              <a:rPr lang="zh-CN" altLang="en-US" dirty="0"/>
              <a:t>、采样周期、</a:t>
            </a:r>
            <a:r>
              <a:rPr lang="en-US" altLang="zh-CN" dirty="0"/>
              <a:t>...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性能对参数设置很敏感</a:t>
            </a:r>
            <a:endParaRPr lang="en-US" altLang="zh-CN" dirty="0"/>
          </a:p>
          <a:p>
            <a:pPr lvl="1"/>
            <a:r>
              <a:rPr lang="zh-CN" altLang="en-US" dirty="0"/>
              <a:t>调优非常困难 </a:t>
            </a:r>
            <a:r>
              <a:rPr lang="en-US" altLang="zh-CN" dirty="0"/>
              <a:t>[</a:t>
            </a:r>
            <a:r>
              <a:rPr lang="en-GB" altLang="zh-CN" dirty="0"/>
              <a:t>Jacobson1999</a:t>
            </a:r>
            <a:r>
              <a:rPr lang="en-US" altLang="zh-CN" dirty="0"/>
              <a:t>]</a:t>
            </a:r>
            <a:endParaRPr lang="en-US" altLang="zh-CN" dirty="0"/>
          </a:p>
          <a:p>
            <a:pPr lvl="1"/>
            <a:r>
              <a:rPr lang="zh-CN" altLang="en-US" dirty="0"/>
              <a:t>不恰当的设置可能比</a:t>
            </a:r>
            <a:r>
              <a:rPr lang="en-US" altLang="zh-CN" dirty="0"/>
              <a:t>Tail Drop</a:t>
            </a:r>
            <a:r>
              <a:rPr lang="zh-CN" altLang="en-US" dirty="0"/>
              <a:t>性能更差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</a:t>
            </a:r>
            <a:r>
              <a:rPr lang="en-US" altLang="zh-CN" dirty="0"/>
              <a:t>1993</a:t>
            </a:r>
            <a:r>
              <a:rPr lang="zh-CN" altLang="en-US" dirty="0"/>
              <a:t>年提出以来，路由器都支持，但基本上都被关掉了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CoDel</a:t>
            </a:r>
            <a:r>
              <a:rPr lang="en-US" altLang="zh-CN" dirty="0"/>
              <a:t> (Controlled Delay)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BufferBloat</a:t>
            </a:r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设备制造商为了减少网络丢包，通常会配置很大的队列</a:t>
            </a:r>
            <a:endParaRPr lang="en-US" altLang="zh-CN" dirty="0"/>
          </a:p>
          <a:p>
            <a:pPr lvl="1"/>
            <a:r>
              <a:rPr lang="zh-CN" altLang="en-US" dirty="0"/>
              <a:t>当网络负载很大时，网络延迟会变得很大（秒级别）</a:t>
            </a:r>
            <a:endParaRPr lang="en-US" altLang="zh-CN" dirty="0"/>
          </a:p>
          <a:p>
            <a:r>
              <a:rPr lang="en-US" altLang="zh-CN" dirty="0" err="1"/>
              <a:t>CoDel</a:t>
            </a:r>
            <a:r>
              <a:rPr lang="zh-CN" altLang="en-US" dirty="0"/>
              <a:t>设计目标</a:t>
            </a:r>
            <a:endParaRPr lang="en-US" altLang="zh-CN" dirty="0"/>
          </a:p>
          <a:p>
            <a:pPr lvl="1"/>
            <a:r>
              <a:rPr lang="zh-CN" altLang="en-US" dirty="0"/>
              <a:t>减少大队列下的延迟</a:t>
            </a:r>
            <a:endParaRPr lang="zh-CN" altLang="en-US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RTT</a:t>
            </a:r>
            <a:r>
              <a:rPr lang="zh-CN" altLang="en-US" dirty="0"/>
              <a:t>、速率、负载不敏感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 err="1"/>
              <a:t>CoDel</a:t>
            </a:r>
            <a:r>
              <a:rPr lang="zh-CN" altLang="en-US" dirty="0"/>
              <a:t>核心思想</a:t>
            </a:r>
            <a:endParaRPr lang="en-US" altLang="zh-CN" dirty="0"/>
          </a:p>
          <a:p>
            <a:pPr lvl="1"/>
            <a:r>
              <a:rPr lang="zh-CN" altLang="en-US" dirty="0"/>
              <a:t>控制数据包在队列中的时间（延迟），而不是队列长度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CoDel</a:t>
            </a:r>
            <a:r>
              <a:rPr lang="zh-CN" altLang="en-US" dirty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CoDel</a:t>
            </a:r>
            <a:r>
              <a:rPr lang="zh-CN" altLang="en-US" dirty="0"/>
              <a:t>设计思路</a:t>
            </a:r>
            <a:endParaRPr lang="en-US" altLang="zh-CN" dirty="0"/>
          </a:p>
          <a:p>
            <a:pPr lvl="1"/>
            <a:r>
              <a:rPr lang="zh-CN" altLang="en-US" dirty="0"/>
              <a:t>使用包在队列中的停留时间作为度量指标</a:t>
            </a:r>
            <a:endParaRPr lang="en-US" altLang="zh-CN" dirty="0"/>
          </a:p>
          <a:p>
            <a:pPr lvl="2"/>
            <a:r>
              <a:rPr lang="zh-CN" altLang="en-US" dirty="0"/>
              <a:t>而不是队列长度</a:t>
            </a:r>
            <a:endParaRPr lang="en-US" altLang="zh-CN" dirty="0"/>
          </a:p>
          <a:p>
            <a:r>
              <a:rPr lang="en-US" altLang="zh-CN" dirty="0" err="1"/>
              <a:t>CoDel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当包停留时间超过</a:t>
            </a:r>
            <a:r>
              <a:rPr lang="en-US" altLang="zh-CN" dirty="0"/>
              <a:t>target</a:t>
            </a:r>
            <a:r>
              <a:rPr lang="zh-CN" altLang="en-US" dirty="0"/>
              <a:t>值时</a:t>
            </a:r>
            <a:endParaRPr lang="en-US" altLang="zh-CN" dirty="0"/>
          </a:p>
          <a:p>
            <a:pPr lvl="2"/>
            <a:r>
              <a:rPr lang="zh-CN" altLang="en-US" dirty="0"/>
              <a:t>将该数据包丢弃</a:t>
            </a:r>
            <a:endParaRPr lang="en-US" altLang="zh-CN" dirty="0"/>
          </a:p>
          <a:p>
            <a:pPr lvl="2"/>
            <a:r>
              <a:rPr lang="zh-CN" altLang="en-US" dirty="0"/>
              <a:t>并根据</a:t>
            </a:r>
            <a:r>
              <a:rPr lang="en-US" altLang="zh-CN" dirty="0"/>
              <a:t>control law</a:t>
            </a:r>
            <a:r>
              <a:rPr lang="zh-CN" altLang="en-US" dirty="0"/>
              <a:t>设置下次丢包时间</a:t>
            </a:r>
            <a:endParaRPr lang="en-US" altLang="zh-CN" dirty="0"/>
          </a:p>
          <a:p>
            <a:pPr lvl="3"/>
            <a:r>
              <a:rPr lang="en-GB" altLang="zh-CN" dirty="0"/>
              <a:t>interval / </a:t>
            </a:r>
            <a:r>
              <a:rPr lang="en-GB" altLang="zh-CN" dirty="0" err="1"/>
              <a:t>sqrt</a:t>
            </a:r>
            <a:r>
              <a:rPr lang="en-GB" altLang="zh-CN" dirty="0"/>
              <a:t>(count)</a:t>
            </a:r>
            <a:endParaRPr lang="en-US" altLang="zh-CN" dirty="0"/>
          </a:p>
          <a:p>
            <a:pPr lvl="1"/>
            <a:r>
              <a:rPr lang="zh-CN" altLang="en-US" dirty="0"/>
              <a:t>直到所有包的停留时间都小于</a:t>
            </a:r>
            <a:r>
              <a:rPr lang="en-US" altLang="zh-CN" dirty="0"/>
              <a:t>target</a:t>
            </a:r>
            <a:r>
              <a:rPr lang="zh-CN" altLang="en-US" dirty="0"/>
              <a:t>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CoDel</a:t>
            </a:r>
            <a:r>
              <a:rPr lang="zh-CN" altLang="en-US" dirty="0"/>
              <a:t>流程示意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1409700" y="1627414"/>
            <a:ext cx="1344385" cy="642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Packet Dequeue</a:t>
            </a:r>
            <a:endParaRPr lang="zh-CN" altLang="en-US" dirty="0"/>
          </a:p>
        </p:txBody>
      </p:sp>
      <p:sp>
        <p:nvSpPr>
          <p:cNvPr id="10" name="流程图: 决策 9"/>
          <p:cNvSpPr/>
          <p:nvPr/>
        </p:nvSpPr>
        <p:spPr>
          <a:xfrm>
            <a:off x="525235" y="2677311"/>
            <a:ext cx="3113314" cy="13171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Within Interval(100ms), min queueing delay &gt; target</a:t>
            </a:r>
            <a:endParaRPr lang="en-US" altLang="zh-CN" sz="1600" dirty="0"/>
          </a:p>
          <a:p>
            <a:pPr algn="ctr"/>
            <a:r>
              <a:rPr lang="en-US" altLang="zh-CN" sz="1600" dirty="0"/>
              <a:t>(5ms)</a:t>
            </a:r>
            <a:endParaRPr lang="zh-CN" altLang="en-US" sz="1600" dirty="0"/>
          </a:p>
        </p:txBody>
      </p:sp>
      <p:sp>
        <p:nvSpPr>
          <p:cNvPr id="11" name="流程图: 可选过程 10"/>
          <p:cNvSpPr/>
          <p:nvPr/>
        </p:nvSpPr>
        <p:spPr>
          <a:xfrm>
            <a:off x="3246089" y="3946680"/>
            <a:ext cx="1230634" cy="60415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Stop Drop</a:t>
            </a:r>
            <a:endParaRPr lang="zh-CN" altLang="en-US" dirty="0"/>
          </a:p>
        </p:txBody>
      </p:sp>
      <p:sp>
        <p:nvSpPr>
          <p:cNvPr id="12" name="流程图: 可选过程 11"/>
          <p:cNvSpPr/>
          <p:nvPr/>
        </p:nvSpPr>
        <p:spPr>
          <a:xfrm>
            <a:off x="1556656" y="4288971"/>
            <a:ext cx="1050472" cy="42998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Drop</a:t>
            </a:r>
            <a:endParaRPr lang="zh-CN" altLang="en-US" dirty="0"/>
          </a:p>
        </p:txBody>
      </p:sp>
      <p:sp>
        <p:nvSpPr>
          <p:cNvPr id="13" name="流程图: 可选过程 12"/>
          <p:cNvSpPr/>
          <p:nvPr/>
        </p:nvSpPr>
        <p:spPr>
          <a:xfrm>
            <a:off x="1379763" y="5024331"/>
            <a:ext cx="1404257" cy="6058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Dequeue Next Packet</a:t>
            </a:r>
            <a:endParaRPr lang="zh-CN" altLang="en-US" dirty="0"/>
          </a:p>
        </p:txBody>
      </p:sp>
      <p:sp>
        <p:nvSpPr>
          <p:cNvPr id="14" name="流程图: 可选过程 13"/>
          <p:cNvSpPr/>
          <p:nvPr/>
        </p:nvSpPr>
        <p:spPr>
          <a:xfrm>
            <a:off x="1379762" y="5935584"/>
            <a:ext cx="1404257" cy="6058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Schedule Next Drop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0" idx="2"/>
            <a:endCxn id="12" idx="0"/>
          </p:cNvCxnSpPr>
          <p:nvPr/>
        </p:nvCxnSpPr>
        <p:spPr>
          <a:xfrm>
            <a:off x="2081892" y="3994483"/>
            <a:ext cx="0" cy="2944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2"/>
            <a:endCxn id="13" idx="0"/>
          </p:cNvCxnSpPr>
          <p:nvPr/>
        </p:nvCxnSpPr>
        <p:spPr>
          <a:xfrm>
            <a:off x="2081892" y="4718957"/>
            <a:ext cx="0" cy="3053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2"/>
            <a:endCxn id="14" idx="0"/>
          </p:cNvCxnSpPr>
          <p:nvPr/>
        </p:nvCxnSpPr>
        <p:spPr>
          <a:xfrm flipH="1">
            <a:off x="2081891" y="5630210"/>
            <a:ext cx="1" cy="3053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/>
          <p:cNvCxnSpPr>
            <a:stCxn id="14" idx="1"/>
            <a:endCxn id="10" idx="1"/>
          </p:cNvCxnSpPr>
          <p:nvPr/>
        </p:nvCxnSpPr>
        <p:spPr>
          <a:xfrm rot="10800000">
            <a:off x="525236" y="3335898"/>
            <a:ext cx="854527" cy="2902627"/>
          </a:xfrm>
          <a:prstGeom prst="bentConnector3">
            <a:avLst>
              <a:gd name="adj1" fmla="val 14458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9" idx="2"/>
            <a:endCxn id="10" idx="0"/>
          </p:cNvCxnSpPr>
          <p:nvPr/>
        </p:nvCxnSpPr>
        <p:spPr>
          <a:xfrm flipH="1">
            <a:off x="2081892" y="2269671"/>
            <a:ext cx="1" cy="40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220264" y="387942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419988" y="28079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32" name="内容占位符 2"/>
          <p:cNvSpPr txBox="1"/>
          <p:nvPr/>
        </p:nvSpPr>
        <p:spPr bwMode="auto">
          <a:xfrm>
            <a:off x="4927730" y="2075560"/>
            <a:ext cx="3615558" cy="370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000" kern="0"/>
              <a:t>CoDel</a:t>
            </a:r>
            <a:r>
              <a:rPr lang="zh-CN" altLang="en-US" sz="2000" kern="0"/>
              <a:t>具有</a:t>
            </a:r>
            <a:r>
              <a:rPr lang="en-US" altLang="zh-CN" sz="2000" kern="0"/>
              <a:t>Tail Drop</a:t>
            </a:r>
            <a:r>
              <a:rPr lang="zh-CN" altLang="en-US" sz="2000" kern="0"/>
              <a:t>类似的优点：不需要配置参数</a:t>
            </a:r>
            <a:endParaRPr lang="en-US" altLang="zh-CN" sz="2000" kern="0"/>
          </a:p>
          <a:p>
            <a:pPr lvl="1">
              <a:lnSpc>
                <a:spcPct val="200000"/>
              </a:lnSpc>
            </a:pPr>
            <a:r>
              <a:rPr lang="zh-CN" altLang="en-US" sz="1800" kern="0"/>
              <a:t>参数硬编码到</a:t>
            </a:r>
            <a:r>
              <a:rPr lang="en-US" altLang="zh-CN" sz="1800" kern="0"/>
              <a:t>CoDel</a:t>
            </a:r>
            <a:r>
              <a:rPr lang="zh-CN" altLang="en-US" sz="1800" kern="0"/>
              <a:t>机制中，但不一定是最优的</a:t>
            </a:r>
            <a:endParaRPr lang="en-US" altLang="zh-CN" sz="1800" kern="0"/>
          </a:p>
          <a:p>
            <a:pPr>
              <a:lnSpc>
                <a:spcPct val="200000"/>
              </a:lnSpc>
            </a:pPr>
            <a:r>
              <a:rPr lang="en-US" altLang="zh-CN" sz="2000" kern="0"/>
              <a:t>CoDel</a:t>
            </a:r>
            <a:r>
              <a:rPr lang="zh-CN" altLang="en-US" sz="2000" kern="0"/>
              <a:t>可以减少延迟，但一般不会提升吞吐率</a:t>
            </a:r>
            <a:endParaRPr lang="zh-CN" altLang="en-US" sz="2000" kern="0" dirty="0"/>
          </a:p>
        </p:txBody>
      </p:sp>
      <p:cxnSp>
        <p:nvCxnSpPr>
          <p:cNvPr id="35" name="连接符: 肘形 34"/>
          <p:cNvCxnSpPr>
            <a:stCxn id="10" idx="3"/>
            <a:endCxn id="11" idx="0"/>
          </p:cNvCxnSpPr>
          <p:nvPr/>
        </p:nvCxnSpPr>
        <p:spPr>
          <a:xfrm>
            <a:off x="3638549" y="3335897"/>
            <a:ext cx="222857" cy="61078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实验环境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6" name="直线连接符 15"/>
          <p:cNvCxnSpPr/>
          <p:nvPr/>
        </p:nvCxnSpPr>
        <p:spPr>
          <a:xfrm>
            <a:off x="5231546" y="2019414"/>
            <a:ext cx="0" cy="1475192"/>
          </a:xfrm>
          <a:prstGeom prst="line">
            <a:avLst/>
          </a:prstGeom>
          <a:ln w="19050" cmpd="dbl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5802377" y="2019414"/>
            <a:ext cx="0" cy="1475192"/>
          </a:xfrm>
          <a:prstGeom prst="line">
            <a:avLst/>
          </a:prstGeom>
          <a:ln w="19050" cmpd="dbl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5231546" y="3494606"/>
            <a:ext cx="573742" cy="0"/>
          </a:xfrm>
          <a:prstGeom prst="line">
            <a:avLst/>
          </a:prstGeom>
          <a:ln w="19050" cmpd="dbl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229863" y="2956396"/>
            <a:ext cx="570831" cy="26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28180" y="2687290"/>
            <a:ext cx="570831" cy="26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29863" y="3237297"/>
            <a:ext cx="570831" cy="26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线箭头连接符 22"/>
          <p:cNvCxnSpPr/>
          <p:nvPr/>
        </p:nvCxnSpPr>
        <p:spPr>
          <a:xfrm>
            <a:off x="6031861" y="2033269"/>
            <a:ext cx="0" cy="1440000"/>
          </a:xfrm>
          <a:prstGeom prst="straightConnector1">
            <a:avLst/>
          </a:prstGeom>
          <a:ln>
            <a:solidFill>
              <a:srgbClr val="3333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5036732" y="2019414"/>
            <a:ext cx="1343891" cy="0"/>
          </a:xfrm>
          <a:prstGeom prst="line">
            <a:avLst/>
          </a:prstGeom>
          <a:ln>
            <a:solidFill>
              <a:srgbClr val="3333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4951206" y="3506402"/>
            <a:ext cx="1343891" cy="0"/>
          </a:xfrm>
          <a:prstGeom prst="line">
            <a:avLst/>
          </a:prstGeom>
          <a:ln>
            <a:solidFill>
              <a:srgbClr val="3333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633566" y="16431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3333FF"/>
                </a:solidFill>
              </a:rPr>
              <a:t>max queue size</a:t>
            </a:r>
            <a:endParaRPr kumimoji="1" lang="zh-CN" altLang="en-US" dirty="0">
              <a:solidFill>
                <a:srgbClr val="3333FF"/>
              </a:solidFill>
            </a:endParaRPr>
          </a:p>
        </p:txBody>
      </p:sp>
      <p:sp>
        <p:nvSpPr>
          <p:cNvPr id="3" name="左箭头 2"/>
          <p:cNvSpPr/>
          <p:nvPr/>
        </p:nvSpPr>
        <p:spPr>
          <a:xfrm>
            <a:off x="6215930" y="2588717"/>
            <a:ext cx="329385" cy="269105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693537" y="2314054"/>
            <a:ext cx="3329233" cy="1302327"/>
          </a:xfrm>
          <a:prstGeom prst="rect">
            <a:avLst/>
          </a:prstGeom>
          <a:noFill/>
          <a:ln>
            <a:solidFill>
              <a:srgbClr val="3333FF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780097" y="2448519"/>
            <a:ext cx="109523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Tail Drop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RED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pPr algn="ctr"/>
            <a:r>
              <a:rPr kumimoji="1" lang="en-US" altLang="zh-CN" dirty="0" err="1">
                <a:solidFill>
                  <a:srgbClr val="FF0000"/>
                </a:solidFill>
              </a:rPr>
              <a:t>CoDel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122864" y="4487351"/>
            <a:ext cx="6012557" cy="1033465"/>
            <a:chOff x="1351463" y="4990996"/>
            <a:chExt cx="6012557" cy="1033465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8282" y="4990996"/>
              <a:ext cx="863854" cy="586739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2243" y="5031481"/>
              <a:ext cx="771777" cy="505768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463" y="5015023"/>
              <a:ext cx="922427" cy="538683"/>
            </a:xfrm>
            <a:prstGeom prst="rect">
              <a:avLst/>
            </a:prstGeom>
          </p:spPr>
        </p:pic>
        <p:cxnSp>
          <p:nvCxnSpPr>
            <p:cNvPr id="28" name="直接连接符 27"/>
            <p:cNvCxnSpPr>
              <a:stCxn id="15" idx="3"/>
              <a:endCxn id="24" idx="1"/>
            </p:cNvCxnSpPr>
            <p:nvPr/>
          </p:nvCxnSpPr>
          <p:spPr>
            <a:xfrm>
              <a:off x="2273890" y="5284365"/>
              <a:ext cx="1784392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4" idx="3"/>
              <a:endCxn id="13" idx="1"/>
            </p:cNvCxnSpPr>
            <p:nvPr/>
          </p:nvCxnSpPr>
          <p:spPr>
            <a:xfrm flipV="1">
              <a:off x="4922136" y="5284365"/>
              <a:ext cx="1670107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1589698" y="5655129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H1</a:t>
              </a:r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755153" y="5615444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852434" y="5470463"/>
              <a:ext cx="927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R1-eth1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294210" y="5464123"/>
              <a:ext cx="927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R1-eth0</a:t>
              </a:r>
              <a:endParaRPr lang="zh-CN" altLang="en-US" dirty="0"/>
            </a:p>
          </p:txBody>
        </p:sp>
      </p:grpSp>
      <p:cxnSp>
        <p:nvCxnSpPr>
          <p:cNvPr id="39" name="直接箭头连接符 38"/>
          <p:cNvCxnSpPr/>
          <p:nvPr/>
        </p:nvCxnSpPr>
        <p:spPr>
          <a:xfrm>
            <a:off x="3646083" y="5916386"/>
            <a:ext cx="1499969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755468" y="5494430"/>
            <a:ext cx="111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Data Flow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4827815" y="3858986"/>
            <a:ext cx="723262" cy="66885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7" grpId="0"/>
      <p:bldP spid="3" grpId="0" animBg="1"/>
      <p:bldP spid="10" grpId="0" animBg="1"/>
      <p:bldP spid="11" grpId="0"/>
      <p:bldP spid="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重现</a:t>
            </a:r>
            <a:r>
              <a:rPr lang="en-US" altLang="zh-CN" dirty="0" err="1"/>
              <a:t>BufferBloat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579555" cy="612422"/>
          </a:xfrm>
        </p:spPr>
        <p:txBody>
          <a:bodyPr/>
          <a:lstStyle/>
          <a:p>
            <a:r>
              <a:rPr lang="zh-CN" altLang="en-US" dirty="0"/>
              <a:t>根据附件材料中提供的脚本，重现如下实验结果：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1" y="2869182"/>
            <a:ext cx="4114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该图为</a:t>
            </a:r>
            <a:r>
              <a:rPr lang="en-US" altLang="zh-CN" sz="2000" dirty="0"/>
              <a:t>h1(</a:t>
            </a:r>
            <a:r>
              <a:rPr lang="zh-CN" altLang="en-US" sz="2000" dirty="0"/>
              <a:t>发送方</a:t>
            </a:r>
            <a:r>
              <a:rPr lang="en-US" altLang="zh-CN" sz="2000" dirty="0"/>
              <a:t>)</a:t>
            </a:r>
            <a:r>
              <a:rPr lang="zh-CN" altLang="en-US" sz="2000" dirty="0"/>
              <a:t>在对</a:t>
            </a:r>
            <a:r>
              <a:rPr lang="en-US" altLang="zh-CN" sz="2000" dirty="0"/>
              <a:t>h2</a:t>
            </a:r>
            <a:r>
              <a:rPr lang="zh-CN" altLang="en-US" sz="2000" dirty="0"/>
              <a:t>进行</a:t>
            </a:r>
            <a:r>
              <a:rPr lang="en-US" altLang="zh-CN" sz="2000" dirty="0" err="1"/>
              <a:t>iperf</a:t>
            </a:r>
            <a:r>
              <a:rPr lang="zh-CN" altLang="en-US" sz="2000" dirty="0"/>
              <a:t>的同时，测量</a:t>
            </a:r>
            <a:r>
              <a:rPr lang="en-US" altLang="zh-CN" sz="2000" dirty="0"/>
              <a:t>h1</a:t>
            </a:r>
            <a:r>
              <a:rPr lang="zh-CN" altLang="en-US" sz="2000" dirty="0"/>
              <a:t>的拥塞窗口值</a:t>
            </a:r>
            <a:r>
              <a:rPr lang="en-US" altLang="zh-CN" sz="2000" dirty="0"/>
              <a:t>(cwnd)</a:t>
            </a:r>
            <a:r>
              <a:rPr lang="zh-CN" altLang="en-US" sz="2000" dirty="0"/>
              <a:t>、</a:t>
            </a:r>
            <a:r>
              <a:rPr lang="en-US" altLang="zh-CN" sz="2000" dirty="0"/>
              <a:t>r1-eth1</a:t>
            </a:r>
            <a:r>
              <a:rPr lang="zh-CN" altLang="en-US" sz="2000" dirty="0"/>
              <a:t>的队列长度</a:t>
            </a:r>
            <a:r>
              <a:rPr lang="en-US" altLang="zh-CN" sz="2000" dirty="0"/>
              <a:t>(</a:t>
            </a:r>
            <a:r>
              <a:rPr lang="en-US" altLang="zh-CN" sz="2000" dirty="0" err="1"/>
              <a:t>qlen</a:t>
            </a:r>
            <a:r>
              <a:rPr lang="en-US" altLang="zh-CN" sz="2000" dirty="0"/>
              <a:t>)</a:t>
            </a:r>
            <a:r>
              <a:rPr lang="zh-CN" altLang="en-US" sz="2000" dirty="0"/>
              <a:t>、</a:t>
            </a:r>
            <a:r>
              <a:rPr lang="en-US" altLang="zh-CN" sz="2000" dirty="0"/>
              <a:t>h1</a:t>
            </a:r>
            <a:r>
              <a:rPr lang="zh-CN" altLang="en-US" sz="2000" dirty="0"/>
              <a:t>与</a:t>
            </a:r>
            <a:r>
              <a:rPr lang="en-US" altLang="zh-CN" sz="2000" dirty="0"/>
              <a:t>h2</a:t>
            </a:r>
            <a:r>
              <a:rPr lang="zh-CN" altLang="en-US" sz="2000" dirty="0"/>
              <a:t>间的往返延迟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rtt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变化</a:t>
            </a:r>
            <a:r>
              <a:rPr lang="en-US" altLang="zh-CN" sz="2000" dirty="0"/>
              <a:t>r1-eth1</a:t>
            </a:r>
            <a:r>
              <a:rPr lang="zh-CN" altLang="en-US" sz="2000" dirty="0"/>
              <a:t>的队列大小，考察其对</a:t>
            </a:r>
            <a:r>
              <a:rPr lang="en-US" altLang="zh-CN" sz="2000" dirty="0" err="1"/>
              <a:t>iperf</a:t>
            </a:r>
            <a:r>
              <a:rPr lang="zh-CN" altLang="en-US" sz="2000" dirty="0"/>
              <a:t>吞吐率和上述三个指标的影响</a:t>
            </a:r>
            <a:endParaRPr lang="zh-CN" altLang="en-US" sz="2000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9" t="10564" r="6786" b="7928"/>
          <a:stretch>
            <a:fillRect/>
          </a:stretch>
        </p:blipFill>
        <p:spPr>
          <a:xfrm>
            <a:off x="364671" y="2005693"/>
            <a:ext cx="4334651" cy="464200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解决</a:t>
            </a:r>
            <a:r>
              <a:rPr kumimoji="1" lang="en-US" altLang="zh-CN" dirty="0" err="1"/>
              <a:t>BufferBloat</a:t>
            </a:r>
            <a:r>
              <a:rPr kumimoji="1"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根据附件材料中提供的脚本，重现如下实验结果：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964" y="2370175"/>
            <a:ext cx="7353300" cy="2819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4034" y="5826642"/>
            <a:ext cx="816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Controlling Queue Delay </a:t>
            </a:r>
            <a:r>
              <a:rPr lang="zh-CN" altLang="en-US" dirty="0"/>
              <a:t>图</a:t>
            </a:r>
            <a:r>
              <a:rPr lang="en-US" altLang="zh-CN" dirty="0"/>
              <a:t>7.A (</a:t>
            </a:r>
            <a:r>
              <a:rPr lang="en-GB" altLang="zh-CN" dirty="0">
                <a:hlinkClick r:id="rId2"/>
              </a:rPr>
              <a:t>https://queue.acm.org/detail.cfm?id=2209336</a:t>
            </a:r>
            <a:r>
              <a:rPr lang="en-GB" altLang="zh-CN" dirty="0"/>
              <a:t> 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/>
          <p:cNvSpPr/>
          <p:nvPr/>
        </p:nvSpPr>
        <p:spPr>
          <a:xfrm>
            <a:off x="5803571" y="5464630"/>
            <a:ext cx="1419100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TC (Traffic Control)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 TC</a:t>
            </a:r>
            <a:endParaRPr lang="en-US" altLang="zh-CN" dirty="0"/>
          </a:p>
          <a:p>
            <a:pPr lvl="1"/>
            <a:r>
              <a:rPr lang="zh-CN" altLang="en-US" dirty="0"/>
              <a:t>实验依赖于</a:t>
            </a:r>
            <a:r>
              <a:rPr lang="en-US" altLang="zh-CN" dirty="0" err="1"/>
              <a:t>tc</a:t>
            </a:r>
            <a:r>
              <a:rPr lang="zh-CN" altLang="en-US" dirty="0"/>
              <a:t>命令对链路进行带宽、延迟设置，对端口队列</a:t>
            </a:r>
            <a:r>
              <a:rPr lang="zh-CN" altLang="en-US" dirty="0">
                <a:sym typeface="+mn-ea"/>
              </a:rPr>
              <a:t>的</a:t>
            </a:r>
            <a:r>
              <a:rPr lang="zh-CN" altLang="en-US" dirty="0"/>
              <a:t>长度和管理机制进行设置</a:t>
            </a:r>
            <a:endParaRPr lang="en-US" altLang="zh-CN" dirty="0"/>
          </a:p>
          <a:p>
            <a:pPr lvl="1"/>
            <a:r>
              <a:rPr lang="en-US" altLang="zh-CN" dirty="0" err="1"/>
              <a:t>Mininet</a:t>
            </a:r>
            <a:r>
              <a:rPr lang="zh-CN" altLang="en-US" dirty="0"/>
              <a:t>中已经将</a:t>
            </a:r>
            <a:r>
              <a:rPr lang="en-US" altLang="zh-CN" dirty="0" err="1"/>
              <a:t>tc</a:t>
            </a:r>
            <a:r>
              <a:rPr lang="zh-CN" altLang="en-US" dirty="0"/>
              <a:t>的绝大部分功能进行封装，但没有封装</a:t>
            </a:r>
            <a:r>
              <a:rPr lang="en-US" altLang="zh-CN" dirty="0"/>
              <a:t>red,</a:t>
            </a:r>
            <a:r>
              <a:rPr lang="zh-CN" altLang="en-US" dirty="0"/>
              <a:t> </a:t>
            </a:r>
            <a:r>
              <a:rPr lang="en-US" altLang="zh-CN" dirty="0" err="1"/>
              <a:t>codel</a:t>
            </a:r>
            <a:r>
              <a:rPr lang="zh-CN" altLang="en-US" dirty="0"/>
              <a:t>管理机制，也没有封装修改带宽值的功能</a:t>
            </a:r>
            <a:endParaRPr lang="en-US" altLang="zh-CN" dirty="0"/>
          </a:p>
          <a:p>
            <a:r>
              <a:rPr lang="zh-CN" altLang="en-US" dirty="0"/>
              <a:t>命令格式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6785" y="4697187"/>
            <a:ext cx="833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r1#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tc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qdisc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add dev r1-eth1 parent 5:1 handle 6: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codel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limit 1000</a:t>
            </a:r>
            <a:endParaRPr lang="zh-CN" altLang="en-US" sz="16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4077103" y="4629700"/>
            <a:ext cx="1311326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>
            <a:off x="5428014" y="4629700"/>
            <a:ext cx="1185057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6679871" y="4622086"/>
            <a:ext cx="2024742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96785" y="5446561"/>
            <a:ext cx="7609114" cy="788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r1#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tc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class change dev r1-eth1 parent 5:0 classid 5:1 </a:t>
            </a:r>
            <a:r>
              <a:rPr lang="en-US" altLang="zh-CN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endParaRPr lang="en-US" altLang="zh-CN" sz="16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htb rate 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Mbit burst 15k</a:t>
            </a:r>
            <a:endParaRPr lang="zh-CN" altLang="en-US" sz="16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4452660" y="5464630"/>
            <a:ext cx="1311326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551213" y="5840835"/>
            <a:ext cx="3128158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数据包队列</a:t>
            </a:r>
            <a:endParaRPr lang="en-US" altLang="zh-CN" dirty="0"/>
          </a:p>
          <a:p>
            <a:pPr lvl="1"/>
            <a:r>
              <a:rPr lang="zh-CN" altLang="en-US" dirty="0"/>
              <a:t>为什么要有数据包队列？</a:t>
            </a:r>
            <a:endParaRPr lang="en-US" altLang="zh-CN" dirty="0"/>
          </a:p>
          <a:p>
            <a:pPr lvl="1"/>
            <a:r>
              <a:rPr lang="zh-CN" altLang="en-US" dirty="0"/>
              <a:t>数据包队列大小设置</a:t>
            </a:r>
            <a:endParaRPr lang="en-US" altLang="zh-CN" dirty="0"/>
          </a:p>
          <a:p>
            <a:pPr lvl="1"/>
            <a:r>
              <a:rPr lang="zh-CN" altLang="en-US" dirty="0"/>
              <a:t>数据包队列过大或过小引起的问题</a:t>
            </a:r>
            <a:endParaRPr lang="en-US" altLang="zh-CN" dirty="0"/>
          </a:p>
          <a:p>
            <a:r>
              <a:rPr lang="en-US" altLang="zh-CN" dirty="0"/>
              <a:t>BufferBloat</a:t>
            </a:r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en-US" altLang="zh-CN" dirty="0"/>
              <a:t>BufferBloat</a:t>
            </a:r>
            <a:r>
              <a:rPr lang="zh-CN" altLang="en-US" dirty="0"/>
              <a:t>问题现象与解决思路</a:t>
            </a:r>
            <a:endParaRPr lang="en-US" altLang="zh-CN" dirty="0"/>
          </a:p>
          <a:p>
            <a:pPr lvl="1"/>
            <a:r>
              <a:rPr lang="zh-CN" altLang="en-US" dirty="0"/>
              <a:t>数据包队列管理机制</a:t>
            </a:r>
            <a:endParaRPr lang="en-US" altLang="zh-CN" dirty="0"/>
          </a:p>
          <a:p>
            <a:r>
              <a:rPr lang="en-US" altLang="zh-CN" dirty="0"/>
              <a:t>BufferBloat</a:t>
            </a:r>
            <a:r>
              <a:rPr lang="zh-CN" altLang="en-US" dirty="0"/>
              <a:t>实验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SS (Socket Statistics)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1" y="1444978"/>
            <a:ext cx="8884354" cy="5034843"/>
          </a:xfrm>
        </p:spPr>
        <p:txBody>
          <a:bodyPr/>
          <a:lstStyle/>
          <a:p>
            <a:r>
              <a:rPr lang="en-US" altLang="zh-CN" sz="2800" dirty="0"/>
              <a:t>Linux SS</a:t>
            </a:r>
            <a:endParaRPr lang="en-US" altLang="zh-CN" sz="2800" dirty="0"/>
          </a:p>
          <a:p>
            <a:pPr lvl="1"/>
            <a:r>
              <a:rPr lang="zh-CN" altLang="en-US" dirty="0"/>
              <a:t>输出连接套接字的相应统计信息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sz="2800" dirty="0"/>
              <a:t>数据格式</a:t>
            </a:r>
            <a:endParaRPr lang="en-US" altLang="zh-CN" sz="2800" dirty="0"/>
          </a:p>
          <a:p>
            <a:pPr lvl="1"/>
            <a:r>
              <a:rPr lang="zh-CN" altLang="en-US" dirty="0"/>
              <a:t>时间，拥塞控制算法，</a:t>
            </a:r>
            <a:r>
              <a:rPr lang="zh-CN" altLang="en-US" dirty="0">
                <a:solidFill>
                  <a:srgbClr val="FF0000"/>
                </a:solidFill>
              </a:rPr>
              <a:t>指标：值，指标：值， </a:t>
            </a:r>
            <a:r>
              <a:rPr lang="en-US" altLang="zh-CN" dirty="0">
                <a:solidFill>
                  <a:srgbClr val="FF0000"/>
                </a:solidFill>
              </a:rPr>
              <a:t>…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这里我们只使用时间和</a:t>
            </a:r>
            <a:r>
              <a:rPr lang="en-US" altLang="zh-CN" dirty="0"/>
              <a:t>cwnd</a:t>
            </a:r>
            <a:r>
              <a:rPr lang="zh-CN" altLang="en-US" dirty="0"/>
              <a:t>指标</a:t>
            </a:r>
            <a:endParaRPr lang="en-US" altLang="zh-CN" dirty="0"/>
          </a:p>
          <a:p>
            <a:pPr lvl="2"/>
            <a:r>
              <a:rPr lang="en-US" altLang="zh-CN" dirty="0"/>
              <a:t>Cwnd</a:t>
            </a:r>
            <a:r>
              <a:rPr lang="zh-CN" altLang="en-US" dirty="0"/>
              <a:t>：单位时间（</a:t>
            </a:r>
            <a:r>
              <a:rPr lang="en-US" altLang="zh-CN" dirty="0"/>
              <a:t> RTT </a:t>
            </a:r>
            <a:r>
              <a:rPr lang="zh-CN" altLang="en-US" dirty="0"/>
              <a:t>）内允许发送的数据包数目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RTT</a:t>
            </a:r>
            <a:r>
              <a:rPr lang="zh-CN" altLang="en-US" dirty="0"/>
              <a:t>输出结果不稳定</a:t>
            </a:r>
            <a:endParaRPr lang="en-US" altLang="zh-CN" dirty="0"/>
          </a:p>
          <a:p>
            <a:pPr lvl="1"/>
            <a:r>
              <a:rPr lang="zh-CN" altLang="en-US" dirty="0"/>
              <a:t>由于</a:t>
            </a:r>
            <a:r>
              <a:rPr lang="en-US" altLang="zh-CN" dirty="0"/>
              <a:t>ping</a:t>
            </a:r>
            <a:r>
              <a:rPr lang="zh-CN" altLang="en-US" dirty="0"/>
              <a:t>程序实现没有很好的并行机制，相邻</a:t>
            </a:r>
            <a:r>
              <a:rPr lang="en-US" altLang="zh-CN" dirty="0"/>
              <a:t>ping</a:t>
            </a:r>
            <a:r>
              <a:rPr lang="zh-CN" altLang="en-US" dirty="0"/>
              <a:t>之间的间隔是变动的，低至百毫秒，高至数秒</a:t>
            </a:r>
            <a:endParaRPr lang="en-US" altLang="zh-CN" dirty="0"/>
          </a:p>
          <a:p>
            <a:pPr lvl="1"/>
            <a:r>
              <a:rPr lang="zh-CN" altLang="en-US" dirty="0"/>
              <a:t>偶然情况下，</a:t>
            </a:r>
            <a:r>
              <a:rPr lang="en-US" altLang="zh-CN" dirty="0"/>
              <a:t>Ping</a:t>
            </a:r>
            <a:r>
              <a:rPr lang="zh-CN" altLang="en-US" dirty="0"/>
              <a:t>程序结果输出的持续时间可能比设定时间短很多，建议多尝试几次</a:t>
            </a:r>
            <a:endParaRPr lang="zh-CN" altLang="en-US" dirty="0"/>
          </a:p>
          <a:p>
            <a:pPr lvl="1"/>
            <a:endParaRPr lang="en-US" altLang="zh-CN" dirty="0"/>
          </a:p>
          <a:p>
            <a:r>
              <a:rPr lang="zh-CN" altLang="en-US" dirty="0"/>
              <a:t>解决</a:t>
            </a:r>
            <a:r>
              <a:rPr lang="en-US" altLang="zh-CN" dirty="0" err="1"/>
              <a:t>Bufferbloat</a:t>
            </a:r>
            <a:r>
              <a:rPr lang="zh-CN" altLang="en-US" dirty="0"/>
              <a:t>问题实验画图</a:t>
            </a:r>
            <a:endParaRPr lang="en-US" altLang="zh-CN" dirty="0"/>
          </a:p>
          <a:p>
            <a:pPr lvl="1"/>
            <a:r>
              <a:rPr lang="zh-CN" altLang="en-US" dirty="0"/>
              <a:t>如果直接使用线性坐标画图，则</a:t>
            </a:r>
            <a:r>
              <a:rPr lang="en-US" altLang="zh-CN" dirty="0" err="1"/>
              <a:t>Codel</a:t>
            </a:r>
            <a:r>
              <a:rPr lang="zh-CN" altLang="en-US" dirty="0"/>
              <a:t>和</a:t>
            </a:r>
            <a:r>
              <a:rPr lang="en-US" altLang="zh-CN" dirty="0"/>
              <a:t>RED</a:t>
            </a:r>
            <a:r>
              <a:rPr lang="zh-CN" altLang="en-US" dirty="0"/>
              <a:t>的值几乎显示不出来</a:t>
            </a:r>
            <a:endParaRPr lang="en-US" altLang="zh-CN" dirty="0"/>
          </a:p>
          <a:p>
            <a:pPr lvl="1"/>
            <a:r>
              <a:rPr lang="zh-CN" altLang="en-US" dirty="0"/>
              <a:t>可以用复现图中的坐标截断方法，也可以将纵坐标设置为</a:t>
            </a:r>
            <a:r>
              <a:rPr lang="en-US" altLang="zh-CN" dirty="0"/>
              <a:t>log</a:t>
            </a:r>
            <a:r>
              <a:rPr lang="zh-CN" altLang="en-US" dirty="0"/>
              <a:t>坐标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utils.py				</a:t>
            </a:r>
            <a:endParaRPr lang="en-US" altLang="zh-CN" dirty="0"/>
          </a:p>
          <a:p>
            <a:r>
              <a:rPr lang="en-US" altLang="zh-CN" dirty="0"/>
              <a:t>reproduce_bufferbloat.py		# </a:t>
            </a:r>
            <a:r>
              <a:rPr lang="zh-CN" altLang="en-US" dirty="0"/>
              <a:t>重现</a:t>
            </a:r>
            <a:r>
              <a:rPr lang="en-US" altLang="zh-CN" dirty="0" err="1"/>
              <a:t>Bufferbloat</a:t>
            </a:r>
            <a:r>
              <a:rPr lang="zh-CN" altLang="en-US" dirty="0"/>
              <a:t>问题</a:t>
            </a:r>
            <a:endParaRPr lang="en-US" altLang="zh-CN" dirty="0"/>
          </a:p>
          <a:p>
            <a:r>
              <a:rPr lang="en-US" altLang="zh-CN" dirty="0"/>
              <a:t>mitigate_bufferbloat.py		# </a:t>
            </a:r>
            <a:r>
              <a:rPr lang="zh-CN" altLang="en-US" dirty="0"/>
              <a:t>解决</a:t>
            </a:r>
            <a:r>
              <a:rPr lang="en-US" altLang="zh-CN" dirty="0" err="1"/>
              <a:t>Bufferbloat</a:t>
            </a:r>
            <a:r>
              <a:rPr lang="zh-CN" altLang="en-US" dirty="0"/>
              <a:t>问题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调研思考题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0520"/>
            <a:ext cx="8229600" cy="5034843"/>
          </a:xfrm>
        </p:spPr>
        <p:txBody>
          <a:bodyPr/>
          <a:lstStyle/>
          <a:p>
            <a:r>
              <a:rPr lang="zh-CN" altLang="en-US" dirty="0"/>
              <a:t>拥塞控制机制对</a:t>
            </a:r>
            <a:r>
              <a:rPr lang="en-US" altLang="zh-CN" dirty="0" err="1"/>
              <a:t>Bufferbloat</a:t>
            </a:r>
            <a:r>
              <a:rPr lang="zh-CN" altLang="en-US" dirty="0"/>
              <a:t>的影响</a:t>
            </a:r>
            <a:endParaRPr lang="en-US" altLang="zh-CN" dirty="0"/>
          </a:p>
          <a:p>
            <a:pPr lvl="1"/>
            <a:r>
              <a:rPr lang="zh-CN" altLang="en-US" dirty="0"/>
              <a:t>前文中提到，导致</a:t>
            </a:r>
            <a:r>
              <a:rPr lang="en-US" altLang="zh-CN" dirty="0" err="1"/>
              <a:t>Bufferbloat</a:t>
            </a:r>
            <a:r>
              <a:rPr lang="zh-CN" altLang="en-US" dirty="0"/>
              <a:t>问题的三个关键因素：队列长度，队列管理机制，和拥塞控制机制。同时，分别从上述三个角度都可以解决</a:t>
            </a:r>
            <a:r>
              <a:rPr lang="en-US" altLang="zh-CN" dirty="0" err="1"/>
              <a:t>Bufferbloat</a:t>
            </a:r>
            <a:r>
              <a:rPr lang="zh-CN" altLang="en-US" dirty="0"/>
              <a:t>问题。调研分析两种新型拥塞控制机制（</a:t>
            </a:r>
            <a:r>
              <a:rPr lang="en-US" altLang="zh-CN" dirty="0"/>
              <a:t>BBR [Cardwell2016], HPCC [Li2019]</a:t>
            </a:r>
            <a:r>
              <a:rPr lang="zh-CN" altLang="en-US" dirty="0"/>
              <a:t>），阐述其是如何解决</a:t>
            </a:r>
            <a:r>
              <a:rPr lang="en-US" altLang="zh-CN" dirty="0" err="1"/>
              <a:t>Bufferbloat</a:t>
            </a:r>
            <a:r>
              <a:rPr lang="zh-CN" altLang="en-US" dirty="0"/>
              <a:t>问题的。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[Allman2013] M. Allman, Comments on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ACM SIGCOMM CCR, 2013 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[Appenzeller2004] G. Appenzeller et al., Sizing Router Buffers, ACM SIGCOMM, 2004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[Cardwell2016] N. Cardwell et al., BBR: Congestion-Based Congestion Control Measuring bottleneck bandwidth and round-trip propagation time, ACM Queue, 2016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[Floyd1993] S. Floyd et al., Random Early Detection (RED) gateways for Congestion Avoidance, ACM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1993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[Gettys2011] J. Gettys et al.,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dark buffers in the Internet. Communications of the ACM, 2011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[Jacobson1999] v. Jacobson et al., RED in a Different Light, Tech Report, 1999 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[Jiang2012] H. Jiang et al., Tackling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3G/4G Networks, ACM IMC, 2012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[Li2019] Y. Li et al., HPCC: High precision congestion control. ACM SIGCOMM 2019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[Nichols2012] K. Nichols et al., Controlling Queue Delay, ACM Queue 2012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[Phanishayee2008] Amar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Phanishayee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Measurement and Analysis of TCP Throughput Collapse in Cluster-based Storage Systems,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Usenix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FAST, 2008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[Sivaraman2013] A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Sivaraman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No Silver Bullet: Extending SDN to the Data Plane, ACM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HotNets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2013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数据包队列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26669"/>
            <a:ext cx="8229600" cy="1769598"/>
          </a:xfrm>
        </p:spPr>
        <p:txBody>
          <a:bodyPr/>
          <a:lstStyle/>
          <a:p>
            <a:r>
              <a:rPr lang="zh-CN" altLang="en-US" dirty="0"/>
              <a:t>数据包队列是网络中间设备中最关键的部分之一</a:t>
            </a:r>
            <a:endParaRPr lang="en-US" altLang="zh-CN" dirty="0"/>
          </a:p>
          <a:p>
            <a:pPr lvl="1"/>
            <a:r>
              <a:rPr lang="zh-CN" altLang="en-US" dirty="0"/>
              <a:t>其大小、管理机制等很大程度上影响了网络性能</a:t>
            </a:r>
            <a:endParaRPr lang="en-US" altLang="zh-CN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注：下文在不引起歧义的情况下，用数据包队列</a:t>
            </a:r>
            <a:r>
              <a:rPr lang="en-US" altLang="zh-CN" sz="1800" dirty="0"/>
              <a:t>/</a:t>
            </a:r>
            <a:r>
              <a:rPr lang="zh-CN" altLang="en-US" sz="1800" dirty="0"/>
              <a:t>队列表示</a:t>
            </a:r>
            <a:r>
              <a:rPr lang="en-US" altLang="zh-CN" sz="1800" dirty="0"/>
              <a:t>Buffer</a:t>
            </a: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66056" y="2079806"/>
            <a:ext cx="3900142" cy="164804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271506" y="2607871"/>
            <a:ext cx="1254642" cy="659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FIB</a:t>
            </a:r>
            <a:endParaRPr lang="zh-CN" altLang="en-US" sz="2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588624" y="2699479"/>
          <a:ext cx="833120" cy="479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4792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674319" y="3189321"/>
            <a:ext cx="85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3297921" y="2807045"/>
            <a:ext cx="765544" cy="2608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732651" y="2382854"/>
            <a:ext cx="102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Packet In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5680652" y="2807045"/>
            <a:ext cx="765544" cy="2608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7564173" y="2807045"/>
            <a:ext cx="765544" cy="2608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838157" y="2377355"/>
            <a:ext cx="119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Packet Out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195252" y="2238539"/>
            <a:ext cx="141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Table Lookup</a:t>
            </a:r>
            <a:endParaRPr lang="zh-CN" altLang="en-US" i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6307835" y="2273375"/>
            <a:ext cx="142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Queue </a:t>
            </a:r>
            <a:r>
              <a:rPr lang="en-US" altLang="zh-CN" i="1" dirty="0" err="1"/>
              <a:t>Mgmt</a:t>
            </a:r>
            <a:endParaRPr lang="zh-CN" altLang="en-US" i="1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98" y="2802556"/>
            <a:ext cx="755097" cy="75509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45" y="2142619"/>
            <a:ext cx="863854" cy="586739"/>
          </a:xfrm>
          <a:prstGeom prst="rect">
            <a:avLst/>
          </a:prstGeom>
        </p:spPr>
      </p:pic>
      <p:sp>
        <p:nvSpPr>
          <p:cNvPr id="20" name="右箭头标注 19"/>
          <p:cNvSpPr/>
          <p:nvPr/>
        </p:nvSpPr>
        <p:spPr>
          <a:xfrm>
            <a:off x="2100888" y="2458041"/>
            <a:ext cx="631763" cy="903243"/>
          </a:xfrm>
          <a:prstGeom prst="right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抽象成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846157" y="1408445"/>
            <a:ext cx="1728664" cy="830094"/>
            <a:chOff x="4637314" y="1397559"/>
            <a:chExt cx="1728664" cy="830094"/>
          </a:xfrm>
        </p:grpSpPr>
        <p:sp>
          <p:nvSpPr>
            <p:cNvPr id="9" name="文本框 8"/>
            <p:cNvSpPr txBox="1"/>
            <p:nvPr/>
          </p:nvSpPr>
          <p:spPr>
            <a:xfrm>
              <a:off x="4928918" y="1397559"/>
              <a:ext cx="1437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Routing table</a:t>
              </a:r>
              <a:endParaRPr lang="zh-CN" altLang="en-US" dirty="0"/>
            </a:p>
          </p:txBody>
        </p:sp>
        <p:sp>
          <p:nvSpPr>
            <p:cNvPr id="6" name="箭头: 下 5"/>
            <p:cNvSpPr/>
            <p:nvPr/>
          </p:nvSpPr>
          <p:spPr>
            <a:xfrm rot="2094923">
              <a:off x="4637314" y="1779814"/>
              <a:ext cx="359229" cy="447839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852538" y="3516280"/>
            <a:ext cx="1858122" cy="720786"/>
            <a:chOff x="4681851" y="3483641"/>
            <a:chExt cx="1858122" cy="720786"/>
          </a:xfrm>
        </p:grpSpPr>
        <p:sp>
          <p:nvSpPr>
            <p:cNvPr id="22" name="文本框 21"/>
            <p:cNvSpPr txBox="1"/>
            <p:nvPr/>
          </p:nvSpPr>
          <p:spPr>
            <a:xfrm>
              <a:off x="5040908" y="3835095"/>
              <a:ext cx="1499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MAC Learning</a:t>
              </a:r>
              <a:endParaRPr lang="zh-CN" altLang="en-US" dirty="0"/>
            </a:p>
          </p:txBody>
        </p:sp>
        <p:sp>
          <p:nvSpPr>
            <p:cNvPr id="21" name="箭头: 下 20"/>
            <p:cNvSpPr/>
            <p:nvPr/>
          </p:nvSpPr>
          <p:spPr>
            <a:xfrm rot="19505077" flipV="1">
              <a:off x="4681851" y="3483641"/>
              <a:ext cx="359229" cy="447839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93530" y="2995438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Switch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03356" y="2220093"/>
            <a:ext cx="81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Router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/>
      <p:bldP spid="11" grpId="0" animBg="1"/>
      <p:bldP spid="12" grpId="0"/>
      <p:bldP spid="13" grpId="0" animBg="1"/>
      <p:bldP spid="14" grpId="0" animBg="1"/>
      <p:bldP spid="15" grpId="0"/>
      <p:bldP spid="16" grpId="0"/>
      <p:bldP spid="17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为什么需要数据包队列？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101571" y="2028847"/>
            <a:ext cx="5454020" cy="1580991"/>
            <a:chOff x="2101571" y="2028847"/>
            <a:chExt cx="5454020" cy="158099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9918" y="2555844"/>
              <a:ext cx="538163" cy="53816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1571" y="2040011"/>
              <a:ext cx="883300" cy="51583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1056" y="2567008"/>
              <a:ext cx="883300" cy="515833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222" y="3094005"/>
              <a:ext cx="883300" cy="515833"/>
            </a:xfrm>
            <a:prstGeom prst="rect">
              <a:avLst/>
            </a:prstGeom>
          </p:spPr>
        </p:pic>
        <p:cxnSp>
          <p:nvCxnSpPr>
            <p:cNvPr id="13" name="直接连接符 12"/>
            <p:cNvCxnSpPr>
              <a:stCxn id="6" idx="3"/>
              <a:endCxn id="5" idx="1"/>
            </p:cNvCxnSpPr>
            <p:nvPr/>
          </p:nvCxnSpPr>
          <p:spPr>
            <a:xfrm>
              <a:off x="2984871" y="2297928"/>
              <a:ext cx="865047" cy="526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3"/>
              <a:endCxn id="5" idx="1"/>
            </p:cNvCxnSpPr>
            <p:nvPr/>
          </p:nvCxnSpPr>
          <p:spPr>
            <a:xfrm>
              <a:off x="2994356" y="2824925"/>
              <a:ext cx="85556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1" idx="3"/>
              <a:endCxn id="5" idx="1"/>
            </p:cNvCxnSpPr>
            <p:nvPr/>
          </p:nvCxnSpPr>
          <p:spPr>
            <a:xfrm flipV="1">
              <a:off x="2986522" y="2824926"/>
              <a:ext cx="863396" cy="526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308" y="2491766"/>
              <a:ext cx="666315" cy="666315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3602745" y="2028847"/>
              <a:ext cx="1191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ToR Switch</a:t>
              </a:r>
              <a:endParaRPr lang="zh-CN" altLang="en-US" dirty="0"/>
            </a:p>
          </p:txBody>
        </p:sp>
        <p:cxnSp>
          <p:nvCxnSpPr>
            <p:cNvPr id="21" name="直接连接符 20"/>
            <p:cNvCxnSpPr>
              <a:stCxn id="5" idx="3"/>
              <a:endCxn id="18" idx="1"/>
            </p:cNvCxnSpPr>
            <p:nvPr/>
          </p:nvCxnSpPr>
          <p:spPr>
            <a:xfrm flipV="1">
              <a:off x="4388081" y="2824924"/>
              <a:ext cx="2139227" cy="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64597" y="2072470"/>
              <a:ext cx="1290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Core Switch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111886" y="316725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 GE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251477" y="2898175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 GE</a:t>
              </a:r>
              <a:endParaRPr lang="zh-CN" altLang="en-US" dirty="0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85799" y="149629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瓶颈链路</a:t>
            </a:r>
            <a:endParaRPr lang="zh-CN" altLang="en-US" sz="2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685799" y="3845687"/>
            <a:ext cx="232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突发流量 </a:t>
            </a:r>
            <a:r>
              <a:rPr lang="en-US" altLang="zh-CN" sz="2400" dirty="0"/>
              <a:t>(Burst)</a:t>
            </a:r>
            <a:endParaRPr lang="zh-CN" altLang="en-US" sz="2400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927" y="4430766"/>
            <a:ext cx="5400611" cy="239543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181622" y="3208049"/>
            <a:ext cx="1437546" cy="627247"/>
            <a:chOff x="4181622" y="3208049"/>
            <a:chExt cx="1437546" cy="627247"/>
          </a:xfrm>
        </p:grpSpPr>
        <p:cxnSp>
          <p:nvCxnSpPr>
            <p:cNvPr id="25" name="直接箭头连接符 24"/>
            <p:cNvCxnSpPr/>
            <p:nvPr/>
          </p:nvCxnSpPr>
          <p:spPr>
            <a:xfrm flipH="1" flipV="1">
              <a:off x="4181622" y="3208049"/>
              <a:ext cx="406328" cy="269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4220259" y="3465964"/>
              <a:ext cx="1398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Packet Drops</a:t>
              </a:r>
              <a:endParaRPr lang="zh-CN" altLang="en-US" dirty="0"/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93" y="4366692"/>
            <a:ext cx="5487278" cy="2429763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4592463" y="5453045"/>
            <a:ext cx="255181" cy="393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6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数据包队列如何工作？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2435" y="1709420"/>
            <a:ext cx="5714365" cy="22358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490" y="4458335"/>
            <a:ext cx="5596255" cy="21482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11835" y="2400935"/>
            <a:ext cx="18510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调度：先进先出</a:t>
            </a:r>
            <a:endParaRPr lang="zh-CN" altLang="en-US"/>
          </a:p>
          <a:p>
            <a:pPr algn="ctr"/>
            <a:r>
              <a:rPr lang="en-US" altLang="zh-CN"/>
              <a:t>(First In, First Out)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45808" y="5146040"/>
            <a:ext cx="178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管理：尾部丢弃</a:t>
            </a:r>
            <a:endParaRPr lang="zh-CN" altLang="en-US"/>
          </a:p>
          <a:p>
            <a:pPr algn="ctr"/>
            <a:r>
              <a:rPr lang="en-US" altLang="zh-CN"/>
              <a:t>(Tail Drop)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数据包队列如何工作？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ym typeface="+mn-ea"/>
              </a:rPr>
              <a:t>通常</a:t>
            </a:r>
            <a:r>
              <a:rPr lang="en-US" altLang="zh-CN" sz="2400" dirty="0">
                <a:sym typeface="+mn-ea"/>
              </a:rPr>
              <a:t>Tail Drop</a:t>
            </a:r>
            <a:r>
              <a:rPr lang="zh-CN" altLang="en-US" sz="2400" dirty="0">
                <a:sym typeface="+mn-ea"/>
              </a:rPr>
              <a:t>与</a:t>
            </a:r>
            <a:r>
              <a:rPr lang="en-US" altLang="zh-CN" sz="2400" dirty="0">
                <a:sym typeface="+mn-ea"/>
              </a:rPr>
              <a:t>FIFO</a:t>
            </a:r>
            <a:r>
              <a:rPr lang="zh-CN" altLang="en-US" sz="2400" dirty="0">
                <a:sym typeface="+mn-ea"/>
              </a:rPr>
              <a:t>组合使用</a:t>
            </a:r>
            <a:endParaRPr lang="zh-CN" altLang="en-US" sz="2400" dirty="0"/>
          </a:p>
          <a:p>
            <a:pPr lvl="1"/>
            <a:r>
              <a:rPr lang="zh-CN" altLang="en-US" sz="2400" dirty="0">
                <a:sym typeface="+mn-ea"/>
              </a:rPr>
              <a:t>最简单的队列管理和调度机制：不需要设置任何参数</a:t>
            </a:r>
            <a:endParaRPr lang="zh-CN" altLang="en-US" sz="2400" dirty="0"/>
          </a:p>
          <a:p>
            <a:pPr lvl="1"/>
            <a:r>
              <a:rPr lang="zh-CN" altLang="en-US" sz="2400" dirty="0">
                <a:sym typeface="+mn-ea"/>
              </a:rPr>
              <a:t>也是目前应用最广泛的：简单意味着可靠</a:t>
            </a:r>
            <a:endParaRPr lang="en-US" altLang="zh-CN" sz="2400" dirty="0"/>
          </a:p>
          <a:p>
            <a:r>
              <a:rPr lang="zh-CN" altLang="en-US" dirty="0"/>
              <a:t>原则</a:t>
            </a:r>
            <a:r>
              <a:rPr lang="en-US" altLang="zh-CN" dirty="0"/>
              <a:t>:</a:t>
            </a:r>
            <a:endParaRPr lang="en-US" altLang="zh-CN" dirty="0"/>
          </a:p>
          <a:p>
            <a:pPr lvl="1"/>
            <a:r>
              <a:rPr lang="zh-CN" altLang="en-US" dirty="0"/>
              <a:t>中间设备的功能尽可能简单，由端设备负责拥塞控制</a:t>
            </a:r>
            <a:endParaRPr lang="zh-CN" altLang="en-US" dirty="0"/>
          </a:p>
          <a:p>
            <a:pPr lvl="1"/>
            <a:endParaRPr lang="zh-CN" altLang="en-US" dirty="0"/>
          </a:p>
          <a:p>
            <a:r>
              <a:rPr lang="zh-CN" altLang="en-US" sz="2000" dirty="0"/>
              <a:t>其他队列调度机制：</a:t>
            </a:r>
            <a:endParaRPr lang="zh-CN" altLang="en-US" sz="2000" dirty="0"/>
          </a:p>
          <a:p>
            <a:pPr lvl="1"/>
            <a:r>
              <a:rPr lang="zh-CN" altLang="en-US" sz="1800" dirty="0"/>
              <a:t>公平队列，带权重的公平队列等</a:t>
            </a:r>
            <a:endParaRPr lang="zh-CN" altLang="en-US" sz="1800" dirty="0"/>
          </a:p>
          <a:p>
            <a:pPr lvl="0"/>
            <a:r>
              <a:rPr lang="zh-CN" altLang="en-US" sz="2000" dirty="0"/>
              <a:t>其他队列管理机制：</a:t>
            </a:r>
            <a:endParaRPr lang="zh-CN" altLang="en-US" sz="2000" dirty="0"/>
          </a:p>
          <a:p>
            <a:pPr lvl="1"/>
            <a:r>
              <a:rPr lang="en-US" altLang="zh-CN" sz="1800" dirty="0"/>
              <a:t>RED, WRED, CoDel, Choke, ......</a:t>
            </a: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队列应该设置成多大？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经验法则 </a:t>
                </a:r>
                <a:r>
                  <a:rPr lang="en-US" altLang="zh-CN" dirty="0"/>
                  <a:t>[</a:t>
                </a:r>
                <a:r>
                  <a:rPr lang="en-GB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Appenzeller2004</a:t>
                </a:r>
                <a:r>
                  <a:rPr lang="en-US" altLang="zh-CN" dirty="0"/>
                  <a:t>]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𝐵𝑢𝑓𝑓𝑆𝑖𝑧𝑒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𝑅𝑇𝑇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 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瓶颈链路带宽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𝑅𝑇𝑇</m:t>
                        </m:r>
                      </m:e>
                    </m:acc>
                  </m:oMath>
                </a14:m>
                <a:r>
                  <a:rPr lang="zh-CN" altLang="en-US" dirty="0"/>
                  <a:t>为端到端平均链路延迟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家庭接入网络的例子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带宽：</a:t>
                </a:r>
                <a:r>
                  <a:rPr lang="en-US" altLang="zh-CN" dirty="0"/>
                  <a:t>100Mbps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网络延迟：</a:t>
                </a:r>
                <a:r>
                  <a:rPr lang="en-US" altLang="zh-CN" dirty="0"/>
                  <a:t>20 ~ 100ms (60ms)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家庭网关设备的数据包队列大小：</a:t>
                </a:r>
                <a:r>
                  <a:rPr lang="en-US" altLang="zh-CN" dirty="0"/>
                  <a:t>100Mbps * 60ms = 0.75MB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7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多流环境下的队列大小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假设多条流的数据包到达队列的时间是随机的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0616" y="2228416"/>
            <a:ext cx="4857750" cy="3190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3621" y="5601006"/>
            <a:ext cx="4714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所有流的窗口大小之和服从</a:t>
            </a:r>
            <a:r>
              <a:rPr lang="en-US" altLang="zh-CN" sz="2000" dirty="0"/>
              <a:t>Gaussian</a:t>
            </a:r>
            <a:r>
              <a:rPr lang="zh-CN" altLang="en-US" sz="2000" dirty="0"/>
              <a:t>分布</a:t>
            </a:r>
            <a:endParaRPr lang="zh-CN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5907</Words>
  <Application>WPS 演示</Application>
  <PresentationFormat>全屏显示(4:3)</PresentationFormat>
  <Paragraphs>524</Paragraphs>
  <Slides>34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52" baseType="lpstr">
      <vt:lpstr>Arial</vt:lpstr>
      <vt:lpstr>宋体</vt:lpstr>
      <vt:lpstr>Wingdings</vt:lpstr>
      <vt:lpstr>Arial Black</vt:lpstr>
      <vt:lpstr>Times New Roman</vt:lpstr>
      <vt:lpstr>黑体</vt:lpstr>
      <vt:lpstr>Wingdings 2</vt:lpstr>
      <vt:lpstr>Calibri</vt:lpstr>
      <vt:lpstr>微软雅黑</vt:lpstr>
      <vt:lpstr>Cambria Math</vt:lpstr>
      <vt:lpstr>Arial Unicode MS</vt:lpstr>
      <vt:lpstr>Calibri</vt:lpstr>
      <vt:lpstr>Arial</vt:lpstr>
      <vt:lpstr>Wingdings</vt:lpstr>
      <vt:lpstr>DejaVu Sans Mono</vt:lpstr>
      <vt:lpstr>等线</vt:lpstr>
      <vt:lpstr>Pixel</vt:lpstr>
      <vt:lpstr>自定义设计方案</vt:lpstr>
      <vt:lpstr>数据包队列管理实验</vt:lpstr>
      <vt:lpstr>问题背景</vt:lpstr>
      <vt:lpstr>提纲</vt:lpstr>
      <vt:lpstr>数据包队列</vt:lpstr>
      <vt:lpstr>为什么需要数据包队列？</vt:lpstr>
      <vt:lpstr>数据包队列如何工作？</vt:lpstr>
      <vt:lpstr>数据包队列如何工作？</vt:lpstr>
      <vt:lpstr>队列应该设置成多大？</vt:lpstr>
      <vt:lpstr>多流环境下的队列大小</vt:lpstr>
      <vt:lpstr>队列大小分析</vt:lpstr>
      <vt:lpstr>给定队列大小下的链路利用率</vt:lpstr>
      <vt:lpstr>现实中的队列设置问题</vt:lpstr>
      <vt:lpstr>TCP Incast问题</vt:lpstr>
      <vt:lpstr>TCP Incast导致吞吐率下降</vt:lpstr>
      <vt:lpstr>增大队列解决TCP Incast问题</vt:lpstr>
      <vt:lpstr>BufferBloat问题</vt:lpstr>
      <vt:lpstr>BufferBloat问题本质</vt:lpstr>
      <vt:lpstr>BufferBloat问题原因</vt:lpstr>
      <vt:lpstr>解决BufferBloat问题</vt:lpstr>
      <vt:lpstr>RED (Random Early Detection)</vt:lpstr>
      <vt:lpstr>RED操作</vt:lpstr>
      <vt:lpstr>RED主要问题</vt:lpstr>
      <vt:lpstr>CoDel (Controlled Delay)</vt:lpstr>
      <vt:lpstr>CoDel设计</vt:lpstr>
      <vt:lpstr>CoDel流程示意</vt:lpstr>
      <vt:lpstr>实验环境</vt:lpstr>
      <vt:lpstr>重现BufferBloat问题</vt:lpstr>
      <vt:lpstr>解决BufferBloat问题</vt:lpstr>
      <vt:lpstr>Linux TC (Traffic Control)</vt:lpstr>
      <vt:lpstr>Linux SS (Socket Statistics)</vt:lpstr>
      <vt:lpstr>实验注意事项</vt:lpstr>
      <vt:lpstr>附件文件列表</vt:lpstr>
      <vt:lpstr>调研思考题</vt:lpstr>
      <vt:lpstr>参考文献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</cp:lastModifiedBy>
  <cp:revision>2261</cp:revision>
  <dcterms:created xsi:type="dcterms:W3CDTF">2017-02-15T05:09:00Z</dcterms:created>
  <dcterms:modified xsi:type="dcterms:W3CDTF">2021-04-21T23:40:29Z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0113D2A5552B4219975C19AE7742ACA2</vt:lpwstr>
  </property>
  <property fmtid="{D5CDD505-2E9C-101B-9397-08002B2CF9AE}" pid="3" name="KSOProductBuildVer">
    <vt:lpwstr>2052-11.1.0.10463</vt:lpwstr>
  </property>
</Properties>
</file>