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79" r:id="rId4"/>
    <p:sldId id="293" r:id="rId5"/>
    <p:sldId id="280" r:id="rId6"/>
    <p:sldId id="281" r:id="rId7"/>
    <p:sldId id="295" r:id="rId8"/>
    <p:sldId id="282" r:id="rId9"/>
    <p:sldId id="283" r:id="rId10"/>
    <p:sldId id="296" r:id="rId11"/>
    <p:sldId id="284" r:id="rId12"/>
    <p:sldId id="294" r:id="rId13"/>
    <p:sldId id="292" r:id="rId14"/>
    <p:sldId id="286" r:id="rId15"/>
    <p:sldId id="287" r:id="rId16"/>
    <p:sldId id="285" r:id="rId17"/>
    <p:sldId id="288" r:id="rId18"/>
    <p:sldId id="289" r:id="rId19"/>
    <p:sldId id="291" r:id="rId20"/>
    <p:sldId id="297" r:id="rId21"/>
    <p:sldId id="298" r:id="rId22"/>
    <p:sldId id="299" r:id="rId23"/>
    <p:sldId id="290" r:id="rId24"/>
    <p:sldId id="300" r:id="rId25"/>
    <p:sldId id="30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93"/>
            <p14:sldId id="280"/>
            <p14:sldId id="281"/>
            <p14:sldId id="295"/>
            <p14:sldId id="282"/>
            <p14:sldId id="283"/>
            <p14:sldId id="296"/>
            <p14:sldId id="284"/>
            <p14:sldId id="294"/>
            <p14:sldId id="292"/>
            <p14:sldId id="286"/>
            <p14:sldId id="287"/>
            <p14:sldId id="285"/>
            <p14:sldId id="288"/>
            <p14:sldId id="289"/>
            <p14:sldId id="291"/>
            <p14:sldId id="297"/>
            <p14:sldId id="298"/>
            <p14:sldId id="299"/>
            <p14:sldId id="290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18" autoAdjust="0"/>
  </p:normalViewPr>
  <p:slideViewPr>
    <p:cSldViewPr snapToGrid="0">
      <p:cViewPr varScale="1">
        <p:scale>
          <a:sx n="95" d="100"/>
          <a:sy n="95" d="100"/>
        </p:scale>
        <p:origin x="20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9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9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1CF1656-A0C8-4A78-88F7-7FBB379231A3}" type="datetime1">
              <a:rPr lang="zh-CN" altLang="en-US" smtClean="0"/>
              <a:t>2021/5/28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Existing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SNAT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  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不能使用端口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DNAT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daddr</a:t>
            </a:r>
            <a:r>
              <a:rPr lang="en-US" altLang="zh-CN" dirty="0"/>
              <a:t> = rule-&gt;</a:t>
            </a:r>
            <a:r>
              <a:rPr lang="en-US" altLang="zh-CN" dirty="0" err="1"/>
              <a:t>daddr</a:t>
            </a:r>
            <a:r>
              <a:rPr lang="en-US" altLang="zh-CN" dirty="0"/>
              <a:t>;  </a:t>
            </a:r>
            <a:r>
              <a:rPr lang="en-US" altLang="zh-CN" dirty="0" err="1"/>
              <a:t>dport</a:t>
            </a:r>
            <a:r>
              <a:rPr lang="en-US" altLang="zh-CN" dirty="0"/>
              <a:t> = rule-&gt;</a:t>
            </a:r>
            <a:r>
              <a:rPr lang="en-US" altLang="zh-CN" dirty="0" err="1"/>
              <a:t>dport</a:t>
            </a:r>
            <a:r>
              <a:rPr lang="en-US" altLang="zh-CN" dirty="0"/>
              <a:t>;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连接（映射关系）的维护</a:t>
            </a:r>
          </a:p>
        </p:txBody>
      </p:sp>
      <p:sp>
        <p:nvSpPr>
          <p:cNvPr id="4" name="矩形 3"/>
          <p:cNvSpPr/>
          <p:nvPr/>
        </p:nvSpPr>
        <p:spPr>
          <a:xfrm>
            <a:off x="1211255" y="3917510"/>
            <a:ext cx="39203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...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62935" y="1786724"/>
            <a:ext cx="6393323" cy="1295868"/>
            <a:chOff x="762935" y="1786724"/>
            <a:chExt cx="6393323" cy="1295868"/>
          </a:xfrm>
        </p:grpSpPr>
        <p:sp>
          <p:nvSpPr>
            <p:cNvPr id="32" name="矩形: 圆角 31"/>
            <p:cNvSpPr/>
            <p:nvPr/>
          </p:nvSpPr>
          <p:spPr>
            <a:xfrm>
              <a:off x="2316854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4012889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5714536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762935" y="1876481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2481409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199883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5918357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5" idx="3"/>
              <a:endCxn id="6" idx="1"/>
            </p:cNvCxnSpPr>
            <p:nvPr/>
          </p:nvCxnSpPr>
          <p:spPr>
            <a:xfrm flipV="1">
              <a:off x="1840019" y="2103678"/>
              <a:ext cx="641390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7" idx="1"/>
            </p:cNvCxnSpPr>
            <p:nvPr/>
          </p:nvCxnSpPr>
          <p:spPr>
            <a:xfrm>
              <a:off x="3558493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8" idx="1"/>
            </p:cNvCxnSpPr>
            <p:nvPr/>
          </p:nvCxnSpPr>
          <p:spPr>
            <a:xfrm>
              <a:off x="5276967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/>
            <p:cNvCxnSpPr/>
            <p:nvPr/>
          </p:nvCxnSpPr>
          <p:spPr>
            <a:xfrm flipH="1" flipV="1">
              <a:off x="762935" y="2103678"/>
              <a:ext cx="6232506" cy="1"/>
            </a:xfrm>
            <a:prstGeom prst="bentConnector5">
              <a:avLst>
                <a:gd name="adj1" fmla="val -6008"/>
                <a:gd name="adj2" fmla="val 45579800000"/>
                <a:gd name="adj3" fmla="val 104658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箭头: 下 36"/>
          <p:cNvSpPr/>
          <p:nvPr/>
        </p:nvSpPr>
        <p:spPr>
          <a:xfrm>
            <a:off x="2838566" y="3191283"/>
            <a:ext cx="510494" cy="53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524734" y="4212971"/>
            <a:ext cx="334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NAT</a:t>
            </a:r>
            <a:r>
              <a:rPr lang="zh-CN" altLang="en-US" dirty="0"/>
              <a:t>设备需要同时维护数万条映射关系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链表查找方式效率非常低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</a:t>
            </a:r>
            <a:r>
              <a:rPr lang="en-US" altLang="zh-CN" dirty="0"/>
              <a:t>Hash</a:t>
            </a:r>
            <a:r>
              <a:rPr lang="zh-CN" altLang="en-US" dirty="0"/>
              <a:t>方式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查找映射关系</a:t>
            </a:r>
          </a:p>
        </p:txBody>
      </p:sp>
      <p:sp>
        <p:nvSpPr>
          <p:cNvPr id="5" name="圆角矩形 27"/>
          <p:cNvSpPr/>
          <p:nvPr/>
        </p:nvSpPr>
        <p:spPr>
          <a:xfrm>
            <a:off x="4135247" y="223722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3107568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/>
          <p:cNvSpPr/>
          <p:nvPr/>
        </p:nvSpPr>
        <p:spPr>
          <a:xfrm flipH="1">
            <a:off x="5640561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764" y="3201620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7916" y="3201620"/>
            <a:ext cx="40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71506" y="3088966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8942" y="3088966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5635" y="4862252"/>
            <a:ext cx="89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  <a:r>
              <a:rPr lang="zh-CN" altLang="en-US" sz="2000" dirty="0"/>
              <a:t>可能有多个主机同时请求该服务，这些连接有相同的</a:t>
            </a:r>
            <a:r>
              <a:rPr lang="en-US" altLang="zh-CN" sz="2000" dirty="0" err="1"/>
              <a:t>rmt_ip+rmt_port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09002" y="3088966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06166" y="3088966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5633" y="5491117"/>
            <a:ext cx="8908609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Solution: </a:t>
            </a: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30609" y="1372097"/>
            <a:ext cx="7886700" cy="1099191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表存储映射关系 </a:t>
            </a:r>
            <a:r>
              <a:rPr lang="en-US" altLang="zh-CN" dirty="0"/>
              <a:t>key??? -&gt; </a:t>
            </a:r>
            <a:r>
              <a:rPr lang="en-US" altLang="zh-CN" dirty="0" err="1"/>
              <a:t>nat_mapping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45634" y="4181507"/>
            <a:ext cx="637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Observation: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是地址翻译中的不变量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787" y="1444978"/>
            <a:ext cx="8627528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端口号是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zh-CN" altLang="en-US" dirty="0"/>
              <a:t>实验中的</a:t>
            </a:r>
            <a:r>
              <a:rPr lang="en-US" altLang="zh-CN" dirty="0"/>
              <a:t>SNAT</a:t>
            </a:r>
            <a:r>
              <a:rPr lang="zh-CN" altLang="en-US" dirty="0"/>
              <a:t>设备，一个公网地址最多支持</a:t>
            </a:r>
            <a:r>
              <a:rPr lang="en-US" altLang="zh-CN" dirty="0"/>
              <a:t>65535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对于已经结束的连接，可以收回已分配的端口号，释放连接映射资源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nat_mapping_entries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映射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私网端口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公网端口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u8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assigned_ports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[65536];		// port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号池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rules;             // DNAT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规则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lock;		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互斥操作锁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老化线程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主数据结构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4987159" y="2588528"/>
            <a:ext cx="383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nat_conn_state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internal_fin;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external_fin;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499273" y="2588528"/>
            <a:ext cx="4745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remote_ip;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remote_port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time_t update_time;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nat_conn_state state;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8650" y="1459453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584672" y="4170124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flipH="1">
            <a:off x="755843" y="3606963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84568" y="3606963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4920" y="4399570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DIR_IN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数据包的翻译操作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SNAT</a:t>
            </a:r>
            <a:r>
              <a:rPr lang="zh-CN" altLang="en-US" sz="3000" dirty="0"/>
              <a:t>实验</a:t>
            </a:r>
            <a:endParaRPr lang="en-US" altLang="zh-CN" sz="3000" dirty="0"/>
          </a:p>
          <a:p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n1, h1, h2, h3</a:t>
            </a:r>
            <a:r>
              <a:rPr lang="zh-CN" altLang="en-US" dirty="0"/>
              <a:t>上运行相应脚本</a:t>
            </a:r>
            <a:endParaRPr lang="en-US" altLang="zh-CN" dirty="0"/>
          </a:p>
          <a:p>
            <a:pPr lvl="1"/>
            <a:r>
              <a:rPr lang="en-US" altLang="zh-CN" sz="2100" dirty="0"/>
              <a:t>n1: disable_arp.sh, disable_icmp.sh, disable_ip_forward.sh, disable_ipv6.sh</a:t>
            </a:r>
          </a:p>
          <a:p>
            <a:pPr lvl="1"/>
            <a:r>
              <a:rPr lang="en-US" altLang="zh-CN" sz="2100" dirty="0"/>
              <a:t>h1-h3: disable_offloading.sh, disable_ipv6.sh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上运行</a:t>
            </a:r>
            <a:r>
              <a:rPr lang="en-US" altLang="zh-CN" dirty="0" err="1"/>
              <a:t>nat</a:t>
            </a:r>
            <a:r>
              <a:rPr lang="zh-CN" altLang="en-US" dirty="0"/>
              <a:t>程序：  </a:t>
            </a:r>
            <a:r>
              <a:rPr lang="en-US" altLang="zh-CN" sz="2100" dirty="0"/>
              <a:t>n1# ./</a:t>
            </a:r>
            <a:r>
              <a:rPr lang="en-US" altLang="zh-CN" sz="2100" dirty="0" err="1"/>
              <a:t>nat</a:t>
            </a:r>
            <a:r>
              <a:rPr lang="en-US" altLang="zh-CN" sz="2100" dirty="0"/>
              <a:t> exp1.conf</a:t>
            </a:r>
            <a:endParaRPr lang="en-US" altLang="zh-CN" sz="1800" dirty="0"/>
          </a:p>
          <a:p>
            <a:r>
              <a:rPr lang="zh-CN" altLang="en-US" dirty="0"/>
              <a:t>在</a:t>
            </a:r>
            <a:r>
              <a:rPr lang="en-US" altLang="zh-CN" dirty="0"/>
              <a:t>h3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服务：</a:t>
            </a:r>
            <a:r>
              <a:rPr lang="en-US" altLang="zh-CN" sz="2100" dirty="0"/>
              <a:t>h3# python ./http_server.py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h1, h2</a:t>
            </a:r>
            <a:r>
              <a:rPr lang="zh-CN" altLang="en-US" dirty="0"/>
              <a:t>上分别访问</a:t>
            </a:r>
            <a:r>
              <a:rPr lang="en-US" altLang="zh-CN" dirty="0"/>
              <a:t>h3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sz="2100" dirty="0"/>
              <a:t>h1#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</a:p>
          <a:p>
            <a:pPr lvl="1"/>
            <a:r>
              <a:rPr lang="en-US" altLang="zh-CN" sz="2100" dirty="0"/>
              <a:t>h2#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5" y="1734092"/>
            <a:ext cx="6616826" cy="4421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结果示意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97764" y="1016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028955" y="4995541"/>
            <a:ext cx="2693122" cy="467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8037"/>
          <a:stretch>
            <a:fillRect/>
          </a:stretch>
        </p:blipFill>
        <p:spPr>
          <a:xfrm>
            <a:off x="4674752" y="1611362"/>
            <a:ext cx="3981307" cy="25359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9315"/>
          <a:stretch>
            <a:fillRect/>
          </a:stretch>
        </p:blipFill>
        <p:spPr>
          <a:xfrm>
            <a:off x="4674752" y="4279474"/>
            <a:ext cx="3981307" cy="24587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80862" y="2517578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76188" y="5171952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768" y="55088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角度看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DNAT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(nat_topo.py)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n1, h1, h2, h3</a:t>
            </a:r>
            <a:r>
              <a:rPr lang="zh-CN" altLang="en-US" sz="2000" dirty="0"/>
              <a:t>上运行相应脚本</a:t>
            </a:r>
            <a:endParaRPr lang="en-US" altLang="zh-CN" sz="2000" dirty="0"/>
          </a:p>
          <a:p>
            <a:pPr lvl="1"/>
            <a:r>
              <a:rPr lang="en-US" altLang="zh-CN" sz="1800" dirty="0"/>
              <a:t>n1: disable_arp.sh, disable_icmp.sh, disable_ip_forward.sh, disable_ipv6.sh</a:t>
            </a:r>
          </a:p>
          <a:p>
            <a:pPr lvl="1"/>
            <a:r>
              <a:rPr lang="en-US" altLang="zh-CN" sz="1800" dirty="0"/>
              <a:t>h1-h3: disable_offloading.sh, disable_ipv6.sh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</a:t>
            </a:r>
            <a:r>
              <a:rPr lang="zh-CN" altLang="en-US" sz="2000" dirty="0"/>
              <a:t>上运行</a:t>
            </a:r>
            <a:r>
              <a:rPr lang="en-US" altLang="zh-CN" sz="2000" dirty="0" err="1"/>
              <a:t>nat</a:t>
            </a:r>
            <a:r>
              <a:rPr lang="zh-CN" altLang="en-US" sz="2000" dirty="0"/>
              <a:t>程序：  </a:t>
            </a:r>
            <a:r>
              <a:rPr lang="en-US" altLang="zh-CN" sz="1800" dirty="0"/>
              <a:t>n1# ./</a:t>
            </a:r>
            <a:r>
              <a:rPr lang="en-US" altLang="zh-CN" sz="1800" dirty="0" err="1"/>
              <a:t>nat</a:t>
            </a:r>
            <a:r>
              <a:rPr lang="en-US" altLang="zh-CN" sz="1800" dirty="0"/>
              <a:t> exp2.conf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h1, h2</a:t>
            </a:r>
            <a:r>
              <a:rPr lang="zh-CN" altLang="en-US" sz="2000" dirty="0"/>
              <a:t>上分别运行</a:t>
            </a:r>
            <a:r>
              <a:rPr lang="en-US" altLang="zh-CN" sz="2000" dirty="0"/>
              <a:t>HTTP Server</a:t>
            </a:r>
            <a:r>
              <a:rPr lang="zh-CN" altLang="en-US" sz="2000" dirty="0"/>
              <a:t>：  </a:t>
            </a:r>
            <a:r>
              <a:rPr lang="en-US" altLang="zh-CN" sz="2000" dirty="0"/>
              <a:t> </a:t>
            </a:r>
            <a:r>
              <a:rPr lang="en-US" altLang="zh-CN" sz="1800" dirty="0"/>
              <a:t>h1/h2# python ./http_server.py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h3</a:t>
            </a:r>
            <a:r>
              <a:rPr lang="zh-CN" altLang="en-US" sz="2000" dirty="0"/>
              <a:t>上分别请求</a:t>
            </a:r>
            <a:r>
              <a:rPr lang="en-US" altLang="zh-CN" sz="2000" dirty="0"/>
              <a:t>h1,</a:t>
            </a:r>
            <a:r>
              <a:rPr lang="zh-CN" altLang="en-US" sz="2000" dirty="0"/>
              <a:t> </a:t>
            </a:r>
            <a:r>
              <a:rPr lang="en-US" altLang="zh-CN" sz="2000" dirty="0"/>
              <a:t>h2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http://159.226.39.43:8000</a:t>
            </a:r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手动构造一个包含两个</a:t>
            </a:r>
            <a:r>
              <a:rPr lang="en-US" altLang="zh-CN" dirty="0" err="1"/>
              <a:t>nat</a:t>
            </a:r>
            <a:r>
              <a:rPr lang="zh-CN" altLang="en-US" dirty="0"/>
              <a:t>的拓扑</a:t>
            </a:r>
            <a:endParaRPr lang="en-US" altLang="zh-CN" dirty="0"/>
          </a:p>
          <a:p>
            <a:pPr lvl="1"/>
            <a:r>
              <a:rPr lang="en-US" altLang="zh-CN" dirty="0"/>
              <a:t>h1 &lt;-&gt; n1 &lt;-&gt; n2 &lt;-&gt; h2</a:t>
            </a:r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n1</a:t>
            </a:r>
            <a:r>
              <a:rPr lang="zh-CN" altLang="en-US" dirty="0"/>
              <a:t>作为</a:t>
            </a:r>
            <a:r>
              <a:rPr lang="en-US" altLang="zh-CN" dirty="0"/>
              <a:t>SNAT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作为</a:t>
            </a:r>
            <a:r>
              <a:rPr lang="en-US" altLang="zh-CN" dirty="0"/>
              <a:t>DNAT</a:t>
            </a:r>
            <a:r>
              <a:rPr lang="zh-CN" altLang="en-US" dirty="0"/>
              <a:t>，主机</a:t>
            </a:r>
            <a:r>
              <a:rPr lang="en-US" altLang="zh-CN" dirty="0"/>
              <a:t>h2</a:t>
            </a:r>
            <a:r>
              <a:rPr lang="zh-CN" altLang="en-US" dirty="0"/>
              <a:t>提供</a:t>
            </a:r>
            <a:r>
              <a:rPr lang="en-US" altLang="zh-CN" dirty="0"/>
              <a:t>HTTP</a:t>
            </a:r>
            <a:r>
              <a:rPr lang="zh-CN" altLang="en-US" dirty="0"/>
              <a:t>服务，主机</a:t>
            </a:r>
            <a:r>
              <a:rPr lang="en-US" altLang="zh-CN" dirty="0"/>
              <a:t>h1</a:t>
            </a:r>
            <a:r>
              <a:rPr lang="zh-CN" altLang="en-US" dirty="0"/>
              <a:t>穿过两个</a:t>
            </a:r>
            <a:r>
              <a:rPr lang="en-US" altLang="zh-CN" dirty="0" err="1"/>
              <a:t>nat</a:t>
            </a:r>
            <a:r>
              <a:rPr lang="zh-CN" altLang="en-US" dirty="0"/>
              <a:t>连接到</a:t>
            </a:r>
            <a:r>
              <a:rPr lang="en-US" altLang="zh-CN" dirty="0"/>
              <a:t>h2</a:t>
            </a:r>
            <a:r>
              <a:rPr lang="zh-CN" altLang="en-US" dirty="0"/>
              <a:t>并获取相应页面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实验中的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系统可以很容易实现支持</a:t>
            </a:r>
            <a:r>
              <a:rPr lang="en-US" altLang="zh-CN" sz="2200" dirty="0"/>
              <a:t>UDP</a:t>
            </a:r>
            <a:r>
              <a:rPr lang="zh-CN" altLang="en-US" sz="2200" dirty="0"/>
              <a:t>协议，现实网络中</a:t>
            </a:r>
            <a:r>
              <a:rPr lang="en-US" altLang="zh-CN" sz="2200" dirty="0"/>
              <a:t>NAT</a:t>
            </a:r>
            <a:r>
              <a:rPr lang="zh-CN" altLang="en-US" sz="2200" dirty="0"/>
              <a:t>还需要对</a:t>
            </a:r>
            <a:r>
              <a:rPr lang="en-US" altLang="zh-CN" sz="2200" dirty="0"/>
              <a:t>ICMP</a:t>
            </a:r>
            <a:r>
              <a:rPr lang="zh-CN" altLang="en-US" sz="2200" dirty="0"/>
              <a:t>进行地址翻译，请调研说明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系统如何支持</a:t>
            </a:r>
            <a:r>
              <a:rPr lang="en-US" altLang="zh-CN" sz="2200" dirty="0"/>
              <a:t>ICMP</a:t>
            </a:r>
            <a:r>
              <a:rPr lang="zh-CN" altLang="en-US" sz="2200" dirty="0"/>
              <a:t>协议。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给定一个有公网地址的服务器和两个处于不同内网的主机，如何让两个内网主机建立</a:t>
            </a:r>
            <a:r>
              <a:rPr lang="en-US" altLang="zh-CN" sz="2200" dirty="0"/>
              <a:t>TCP</a:t>
            </a:r>
            <a:r>
              <a:rPr lang="zh-CN" altLang="en-US" sz="2200" dirty="0"/>
              <a:t>连接并进行数据传输。（最好有概念验证代码）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687435" cy="51860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exp[1-2].conf 	# NAT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 err="1"/>
              <a:t>libipstack</a:t>
            </a:r>
            <a:r>
              <a:rPr lang="en-US" altLang="zh-CN" dirty="0"/>
              <a:t>(32).a	#</a:t>
            </a:r>
            <a:r>
              <a:rPr lang="en-US" altLang="zh-CN" sz="2200" dirty="0"/>
              <a:t> </a:t>
            </a:r>
            <a:r>
              <a:rPr lang="zh-CN" altLang="en-US" sz="2200" dirty="0"/>
              <a:t>建议将</a:t>
            </a:r>
            <a:r>
              <a:rPr lang="en-US" altLang="zh-CN" sz="2200" dirty="0"/>
              <a:t>“</a:t>
            </a:r>
            <a:r>
              <a:rPr lang="zh-CN" altLang="en-US" sz="2200" dirty="0"/>
              <a:t>路由器转发实验</a:t>
            </a:r>
            <a:r>
              <a:rPr lang="en-US" altLang="zh-CN" sz="2200" dirty="0"/>
              <a:t>”</a:t>
            </a:r>
            <a:r>
              <a:rPr lang="zh-CN" altLang="en-US" sz="2200" dirty="0"/>
              <a:t>中自己生成的</a:t>
            </a:r>
            <a:r>
              <a:rPr lang="en-US" altLang="zh-CN" sz="2200" dirty="0" err="1"/>
              <a:t>libipstack.a</a:t>
            </a:r>
          </a:p>
          <a:p>
            <a:pPr marL="0" indent="0">
              <a:buNone/>
            </a:pPr>
            <a:r>
              <a:rPr lang="en-US" altLang="zh-CN" sz="2200" dirty="0"/>
              <a:t>			# </a:t>
            </a:r>
            <a:r>
              <a:rPr lang="zh-CN" altLang="en-US" sz="2200" dirty="0"/>
              <a:t>用到本实验中</a:t>
            </a:r>
            <a:endParaRPr lang="en-US" altLang="zh-CN" sz="2200" dirty="0"/>
          </a:p>
          <a:p>
            <a:r>
              <a:rPr lang="en-US" altLang="zh-CN" dirty="0"/>
              <a:t>http_server.py	# </a:t>
            </a:r>
            <a:r>
              <a:rPr lang="zh-CN" altLang="en-US" dirty="0"/>
              <a:t>简单</a:t>
            </a:r>
            <a:r>
              <a:rPr lang="en-US" altLang="zh-CN" dirty="0"/>
              <a:t>HTTP Server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include			</a:t>
            </a:r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nat_topo.py</a:t>
            </a:r>
          </a:p>
          <a:p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1" name="圆角矩形 27">
            <a:extLst>
              <a:ext uri="{FF2B5EF4-FFF2-40B4-BE49-F238E27FC236}">
                <a16:creationId xmlns:a16="http://schemas.microsoft.com/office/drawing/2014/main" id="{0FA047B4-5E90-4B45-8BBA-DE39CAA9127D}"/>
              </a:ext>
            </a:extLst>
          </p:cNvPr>
          <p:cNvSpPr/>
          <p:nvPr/>
        </p:nvSpPr>
        <p:spPr>
          <a:xfrm>
            <a:off x="5071754" y="3675222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 2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2" name="圆角矩形 27">
            <a:extLst>
              <a:ext uri="{FF2B5EF4-FFF2-40B4-BE49-F238E27FC236}">
                <a16:creationId xmlns:a16="http://schemas.microsoft.com/office/drawing/2014/main" id="{27889E3E-C44B-44F5-BAEA-DB30ACFEEC57}"/>
              </a:ext>
            </a:extLst>
          </p:cNvPr>
          <p:cNvSpPr/>
          <p:nvPr/>
        </p:nvSpPr>
        <p:spPr>
          <a:xfrm>
            <a:off x="2474606" y="3689673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 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019ED3-9EA6-44B1-9C8C-89908043DC36}"/>
              </a:ext>
            </a:extLst>
          </p:cNvPr>
          <p:cNvSpPr/>
          <p:nvPr/>
        </p:nvSpPr>
        <p:spPr>
          <a:xfrm>
            <a:off x="563919" y="370638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Host 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E8C4F32-BE61-451F-A30F-DF72B5466D59}"/>
              </a:ext>
            </a:extLst>
          </p:cNvPr>
          <p:cNvSpPr/>
          <p:nvPr/>
        </p:nvSpPr>
        <p:spPr>
          <a:xfrm>
            <a:off x="6982441" y="3675222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Host 2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4D99041-223F-428B-B305-B8D6710FE07A}"/>
              </a:ext>
            </a:extLst>
          </p:cNvPr>
          <p:cNvCxnSpPr>
            <a:cxnSpLocks/>
          </p:cNvCxnSpPr>
          <p:nvPr/>
        </p:nvCxnSpPr>
        <p:spPr>
          <a:xfrm>
            <a:off x="1553622" y="3990887"/>
            <a:ext cx="9209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29D9D8-A579-409E-80A5-245A3EBD7CB5}"/>
              </a:ext>
            </a:extLst>
          </p:cNvPr>
          <p:cNvCxnSpPr>
            <a:cxnSpLocks/>
          </p:cNvCxnSpPr>
          <p:nvPr/>
        </p:nvCxnSpPr>
        <p:spPr>
          <a:xfrm>
            <a:off x="3423268" y="3976436"/>
            <a:ext cx="16465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06C8B80-1AAB-4F3D-8F11-F9214EDFCC6F}"/>
              </a:ext>
            </a:extLst>
          </p:cNvPr>
          <p:cNvCxnSpPr>
            <a:cxnSpLocks/>
          </p:cNvCxnSpPr>
          <p:nvPr/>
        </p:nvCxnSpPr>
        <p:spPr>
          <a:xfrm>
            <a:off x="6061457" y="3934269"/>
            <a:ext cx="9209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3483AB5-3C4B-4D05-8585-7AFB902C7065}"/>
              </a:ext>
            </a:extLst>
          </p:cNvPr>
          <p:cNvSpPr txBox="1"/>
          <p:nvPr/>
        </p:nvSpPr>
        <p:spPr>
          <a:xfrm>
            <a:off x="1742232" y="432552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10.11.0.254/16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944EBB-CF59-4CCA-B13E-20BBC83E53B0}"/>
              </a:ext>
            </a:extLst>
          </p:cNvPr>
          <p:cNvSpPr txBox="1"/>
          <p:nvPr/>
        </p:nvSpPr>
        <p:spPr>
          <a:xfrm>
            <a:off x="358520" y="331259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10.11.0.1/16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025F5F4-273F-439B-BD11-41C48D7910FE}"/>
              </a:ext>
            </a:extLst>
          </p:cNvPr>
          <p:cNvSpPr txBox="1"/>
          <p:nvPr/>
        </p:nvSpPr>
        <p:spPr>
          <a:xfrm>
            <a:off x="5260364" y="4279135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10.22.0.254/16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7810BA-0717-4054-9B6D-82D6606E3063}"/>
              </a:ext>
            </a:extLst>
          </p:cNvPr>
          <p:cNvSpPr txBox="1"/>
          <p:nvPr/>
        </p:nvSpPr>
        <p:spPr>
          <a:xfrm>
            <a:off x="6785436" y="328826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10.22.0.2/16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EE1A91-126B-43AB-947E-941A53338804}"/>
              </a:ext>
            </a:extLst>
          </p:cNvPr>
          <p:cNvSpPr txBox="1"/>
          <p:nvPr/>
        </p:nvSpPr>
        <p:spPr>
          <a:xfrm>
            <a:off x="2277735" y="3307175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159.226.39.111/24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CDA8E3-4E4B-4768-8512-208E25FBE6F5}"/>
              </a:ext>
            </a:extLst>
          </p:cNvPr>
          <p:cNvSpPr txBox="1"/>
          <p:nvPr/>
        </p:nvSpPr>
        <p:spPr>
          <a:xfrm>
            <a:off x="4334469" y="3307175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159.226.39.222/24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2" name="圆角矩形 27">
            <a:extLst>
              <a:ext uri="{FF2B5EF4-FFF2-40B4-BE49-F238E27FC236}">
                <a16:creationId xmlns:a16="http://schemas.microsoft.com/office/drawing/2014/main" id="{27889E3E-C44B-44F5-BAEA-DB30ACFEEC57}"/>
              </a:ext>
            </a:extLst>
          </p:cNvPr>
          <p:cNvSpPr/>
          <p:nvPr/>
        </p:nvSpPr>
        <p:spPr>
          <a:xfrm>
            <a:off x="3901457" y="3416426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 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019ED3-9EA6-44B1-9C8C-89908043DC36}"/>
              </a:ext>
            </a:extLst>
          </p:cNvPr>
          <p:cNvSpPr/>
          <p:nvPr/>
        </p:nvSpPr>
        <p:spPr>
          <a:xfrm>
            <a:off x="1397979" y="3435583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Host 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E8C4F32-BE61-451F-A30F-DF72B5466D59}"/>
              </a:ext>
            </a:extLst>
          </p:cNvPr>
          <p:cNvSpPr/>
          <p:nvPr/>
        </p:nvSpPr>
        <p:spPr>
          <a:xfrm>
            <a:off x="6423987" y="343404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Host 2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4D99041-223F-428B-B305-B8D6710FE07A}"/>
              </a:ext>
            </a:extLst>
          </p:cNvPr>
          <p:cNvCxnSpPr>
            <a:cxnSpLocks/>
          </p:cNvCxnSpPr>
          <p:nvPr/>
        </p:nvCxnSpPr>
        <p:spPr>
          <a:xfrm>
            <a:off x="2377025" y="3725997"/>
            <a:ext cx="1519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3483AB5-3C4B-4D05-8585-7AFB902C7065}"/>
              </a:ext>
            </a:extLst>
          </p:cNvPr>
          <p:cNvSpPr txBox="1"/>
          <p:nvPr/>
        </p:nvSpPr>
        <p:spPr>
          <a:xfrm>
            <a:off x="2720014" y="403556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10.11.0.254/16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944EBB-CF59-4CCA-B13E-20BBC83E53B0}"/>
              </a:ext>
            </a:extLst>
          </p:cNvPr>
          <p:cNvSpPr txBox="1"/>
          <p:nvPr/>
        </p:nvSpPr>
        <p:spPr>
          <a:xfrm>
            <a:off x="1192580" y="304178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10.11.0.1/16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7810BA-0717-4054-9B6D-82D6606E3063}"/>
              </a:ext>
            </a:extLst>
          </p:cNvPr>
          <p:cNvSpPr txBox="1"/>
          <p:nvPr/>
        </p:nvSpPr>
        <p:spPr>
          <a:xfrm>
            <a:off x="6226982" y="304709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10.22.0.2/16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EE1A91-126B-43AB-947E-941A53338804}"/>
              </a:ext>
            </a:extLst>
          </p:cNvPr>
          <p:cNvSpPr txBox="1"/>
          <p:nvPr/>
        </p:nvSpPr>
        <p:spPr>
          <a:xfrm>
            <a:off x="3411903" y="294733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159.226.39.100/24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E20A35B-79DC-4594-9CAB-18065734EFC2}"/>
              </a:ext>
            </a:extLst>
          </p:cNvPr>
          <p:cNvCxnSpPr>
            <a:cxnSpLocks/>
          </p:cNvCxnSpPr>
          <p:nvPr/>
        </p:nvCxnSpPr>
        <p:spPr>
          <a:xfrm>
            <a:off x="4886636" y="3725997"/>
            <a:ext cx="1519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7506334-B30D-4C12-8266-2F9BA03CFCCA}"/>
              </a:ext>
            </a:extLst>
          </p:cNvPr>
          <p:cNvSpPr txBox="1"/>
          <p:nvPr/>
        </p:nvSpPr>
        <p:spPr>
          <a:xfrm>
            <a:off x="4473904" y="402571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10.22.0.254/16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1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私网（</a:t>
            </a:r>
            <a:r>
              <a:rPr lang="en-US" altLang="zh-CN" dirty="0"/>
              <a:t>Private Network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</a:t>
            </a:r>
            <a:endParaRPr lang="en-US" altLang="zh-CN" sz="2800" dirty="0"/>
          </a:p>
          <a:p>
            <a:pPr lvl="1"/>
            <a:r>
              <a:rPr lang="en-US" altLang="zh-CN" sz="2400" dirty="0"/>
              <a:t>10.0.0.0/8,</a:t>
            </a:r>
            <a:r>
              <a:rPr lang="zh-CN" altLang="en-US" sz="2400" dirty="0"/>
              <a:t> </a:t>
            </a:r>
            <a:r>
              <a:rPr lang="en-US" altLang="zh-CN" sz="2400" dirty="0"/>
              <a:t>172.16.0.0/12, 192.168.0.0/16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为什么要有私网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地址空间？</a:t>
            </a:r>
            <a:endParaRPr lang="en-US" altLang="zh-CN" sz="2800" dirty="0"/>
          </a:p>
          <a:p>
            <a:pPr lvl="1"/>
            <a:r>
              <a:rPr lang="en-US" altLang="zh-CN" sz="2400" dirty="0"/>
              <a:t>IP</a:t>
            </a:r>
            <a:r>
              <a:rPr lang="zh-CN" altLang="en-US" sz="2400" dirty="0"/>
              <a:t>地址数量限制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网络管理需要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99" y="1754777"/>
            <a:ext cx="8311243" cy="28791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如何连接私网</a:t>
            </a:r>
            <a:r>
              <a:rPr lang="en-US" altLang="zh-CN" dirty="0"/>
              <a:t>IP</a:t>
            </a:r>
            <a:r>
              <a:rPr lang="zh-CN" altLang="en-US" dirty="0"/>
              <a:t>地址和公网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zh-CN" altLang="en-US" dirty="0"/>
              <a:t>如果使用原有路由机制，则私网地址没有存在的意义</a:t>
            </a:r>
            <a:endParaRPr lang="en-US" altLang="zh-CN" dirty="0"/>
          </a:p>
          <a:p>
            <a:pPr lvl="1"/>
            <a:r>
              <a:rPr lang="zh-CN" altLang="en-US" dirty="0"/>
              <a:t>网络地址转换：类似代理的机制</a:t>
            </a:r>
            <a:endParaRPr lang="en-US" altLang="zh-CN" dirty="0"/>
          </a:p>
          <a:p>
            <a:r>
              <a:rPr lang="zh-CN" altLang="en-US" dirty="0"/>
              <a:t>网络地址转换：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给定网络拓扑以及节点的网络地址配置，</a:t>
            </a:r>
            <a:r>
              <a:rPr lang="en-US" altLang="zh-CN" dirty="0"/>
              <a:t>NAT</a:t>
            </a:r>
            <a:r>
              <a:rPr lang="zh-CN" altLang="en-US" dirty="0"/>
              <a:t>地址转换使得私网节点与公网节点（甚至另一个私网的节点）能够互联并传输数据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/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3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/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/>
            <p:cNvCxnSpPr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423263" y="1527938"/>
            <a:ext cx="5958160" cy="2231156"/>
            <a:chOff x="1454792" y="2705515"/>
            <a:chExt cx="5958160" cy="2231156"/>
          </a:xfrm>
        </p:grpSpPr>
        <p:grpSp>
          <p:nvGrpSpPr>
            <p:cNvPr id="6" name="组合 5"/>
            <p:cNvGrpSpPr/>
            <p:nvPr/>
          </p:nvGrpSpPr>
          <p:grpSpPr>
            <a:xfrm>
              <a:off x="1454792" y="3336226"/>
              <a:ext cx="5958160" cy="1586275"/>
              <a:chOff x="1097441" y="4650019"/>
              <a:chExt cx="5958160" cy="158627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/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云形 12"/>
              <p:cNvSpPr/>
              <p:nvPr/>
            </p:nvSpPr>
            <p:spPr>
              <a:xfrm>
                <a:off x="5647215" y="4952104"/>
                <a:ext cx="1408386" cy="87106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/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/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私网主机连接到公网服务器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私网主机作为服务器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23496" y="2715150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NAT (SNAT)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38328" y="5596542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NAT (DNAT)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08" y="5021651"/>
            <a:ext cx="5116152" cy="17455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0" y="2238460"/>
            <a:ext cx="5579668" cy="19277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</a:p>
        </p:txBody>
      </p:sp>
      <p:cxnSp>
        <p:nvCxnSpPr>
          <p:cNvPr id="22" name="直接箭头连接符 21"/>
          <p:cNvCxnSpPr>
            <a:endCxn id="40" idx="1"/>
          </p:cNvCxnSpPr>
          <p:nvPr/>
        </p:nvCxnSpPr>
        <p:spPr>
          <a:xfrm>
            <a:off x="546415" y="2064840"/>
            <a:ext cx="7767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2394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数据包到达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3368825" y="3769885"/>
            <a:ext cx="2119425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动态分配公网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号，新建连接映射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1062327" y="4395035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地址翻译</a:t>
            </a:r>
          </a:p>
        </p:txBody>
      </p:sp>
      <p:sp>
        <p:nvSpPr>
          <p:cNvPr id="26" name="菱形 25"/>
          <p:cNvSpPr/>
          <p:nvPr/>
        </p:nvSpPr>
        <p:spPr>
          <a:xfrm>
            <a:off x="894161" y="2838531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已有相应连接？</a:t>
            </a:r>
          </a:p>
        </p:txBody>
      </p:sp>
      <p:cxnSp>
        <p:nvCxnSpPr>
          <p:cNvPr id="27" name="直接箭头连接符 26"/>
          <p:cNvCxnSpPr>
            <a:stCxn id="26" idx="2"/>
            <a:endCxn id="25" idx="0"/>
          </p:cNvCxnSpPr>
          <p:nvPr/>
        </p:nvCxnSpPr>
        <p:spPr>
          <a:xfrm flipH="1">
            <a:off x="2016141" y="3834608"/>
            <a:ext cx="1312" cy="560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26" idx="3"/>
            <a:endCxn id="24" idx="0"/>
          </p:cNvCxnSpPr>
          <p:nvPr/>
        </p:nvCxnSpPr>
        <p:spPr>
          <a:xfrm>
            <a:off x="3140745" y="3336570"/>
            <a:ext cx="1287793" cy="4333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24" idx="2"/>
            <a:endCxn id="25" idx="3"/>
          </p:cNvCxnSpPr>
          <p:nvPr/>
        </p:nvCxnSpPr>
        <p:spPr>
          <a:xfrm rot="5400000">
            <a:off x="3495965" y="3869026"/>
            <a:ext cx="406564" cy="14585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021394" y="5212186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902042" y="5745444"/>
            <a:ext cx="2238703" cy="694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IP/TCP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头部校验和</a:t>
            </a:r>
          </a:p>
        </p:txBody>
      </p:sp>
      <p:cxnSp>
        <p:nvCxnSpPr>
          <p:cNvPr id="36" name="直接箭头连接符 35"/>
          <p:cNvCxnSpPr>
            <a:stCxn id="35" idx="3"/>
            <a:endCxn id="37" idx="1"/>
          </p:cNvCxnSpPr>
          <p:nvPr/>
        </p:nvCxnSpPr>
        <p:spPr>
          <a:xfrm flipV="1">
            <a:off x="3140745" y="6092756"/>
            <a:ext cx="7902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3931025" y="5766936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将数据包从相应端口转出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085568" y="282797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否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209269" y="3789204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40" name="矩形: 圆角 39"/>
          <p:cNvSpPr/>
          <p:nvPr/>
        </p:nvSpPr>
        <p:spPr>
          <a:xfrm>
            <a:off x="1323164" y="1658276"/>
            <a:ext cx="1380696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区分数据包方向</a:t>
            </a:r>
          </a:p>
        </p:txBody>
      </p:sp>
      <p:cxnSp>
        <p:nvCxnSpPr>
          <p:cNvPr id="41" name="直接箭头连接符 40"/>
          <p:cNvCxnSpPr>
            <a:stCxn id="40" idx="2"/>
            <a:endCxn id="26" idx="0"/>
          </p:cNvCxnSpPr>
          <p:nvPr/>
        </p:nvCxnSpPr>
        <p:spPr>
          <a:xfrm>
            <a:off x="2013512" y="2471404"/>
            <a:ext cx="3941" cy="36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5658617" y="3774549"/>
            <a:ext cx="1468101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按照规则新建连接映射</a:t>
            </a:r>
          </a:p>
        </p:txBody>
      </p:sp>
      <p:cxnSp>
        <p:nvCxnSpPr>
          <p:cNvPr id="43" name="连接符: 肘形 42"/>
          <p:cNvCxnSpPr>
            <a:endCxn id="42" idx="0"/>
          </p:cNvCxnSpPr>
          <p:nvPr/>
        </p:nvCxnSpPr>
        <p:spPr>
          <a:xfrm>
            <a:off x="4461033" y="3341235"/>
            <a:ext cx="1931635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42" idx="2"/>
          </p:cNvCxnSpPr>
          <p:nvPr/>
        </p:nvCxnSpPr>
        <p:spPr>
          <a:xfrm rot="5400000">
            <a:off x="5209653" y="3618584"/>
            <a:ext cx="401900" cy="196413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7383900" y="3774548"/>
            <a:ext cx="1680606" cy="625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回复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目的主机不可达</a:t>
            </a:r>
          </a:p>
        </p:txBody>
      </p:sp>
      <p:cxnSp>
        <p:nvCxnSpPr>
          <p:cNvPr id="48" name="连接符: 肘形 47"/>
          <p:cNvCxnSpPr>
            <a:endCxn id="47" idx="0"/>
          </p:cNvCxnSpPr>
          <p:nvPr/>
        </p:nvCxnSpPr>
        <p:spPr>
          <a:xfrm>
            <a:off x="6321306" y="3341234"/>
            <a:ext cx="1902897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78235" y="3341234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49506" y="333656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DNAT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83900" y="333057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invalid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/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/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/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/>
          <p:cNvSpPr/>
          <p:nvPr/>
        </p:nvSpPr>
        <p:spPr>
          <a:xfrm>
            <a:off x="628650" y="2444242"/>
            <a:ext cx="1749585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</a:p>
          <a:p>
            <a:pPr algn="ctr"/>
            <a:r>
              <a:rPr lang="en-US" altLang="zh-CN" dirty="0"/>
              <a:t>(inner net)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</a:p>
          <a:p>
            <a:pPr algn="ctr"/>
            <a:r>
              <a:rPr lang="en-US" altLang="zh-CN" dirty="0"/>
              <a:t>(outer net)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合法数据包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该数据包在</a:t>
            </a:r>
            <a:r>
              <a:rPr lang="en-US" altLang="zh-CN" dirty="0"/>
              <a:t>NAT</a:t>
            </a:r>
            <a:r>
              <a:rPr lang="zh-CN" altLang="en-US" dirty="0"/>
              <a:t>中有对应连接映射  </a:t>
            </a:r>
            <a:r>
              <a:rPr lang="en-US" altLang="zh-CN" dirty="0"/>
              <a:t>(existing)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DIR_OUT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连接的第一个数据包（请求连接数据包），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  </a:t>
            </a:r>
            <a:r>
              <a:rPr lang="en-US" altLang="zh-CN" dirty="0"/>
              <a:t>(SNAT)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DIR_IN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中没有对应连接映射，但有对应处理规则 </a:t>
            </a:r>
            <a:r>
              <a:rPr lang="en-US" altLang="zh-CN" dirty="0"/>
              <a:t>(DNAT)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1773</Words>
  <Application>Microsoft Office PowerPoint</Application>
  <PresentationFormat>全屏显示(4:3)</PresentationFormat>
  <Paragraphs>272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网络地址转换(NAT)实验</vt:lpstr>
      <vt:lpstr>提纲</vt:lpstr>
      <vt:lpstr>私网（Private Network） IP地址</vt:lpstr>
      <vt:lpstr>网络地址转换</vt:lpstr>
      <vt:lpstr>NAT (Network Address Translation)</vt:lpstr>
      <vt:lpstr>NAT工作场景</vt:lpstr>
      <vt:lpstr>NAT工作机制</vt:lpstr>
      <vt:lpstr>区分数据包方向</vt:lpstr>
      <vt:lpstr>合法数据包</vt:lpstr>
      <vt:lpstr>NAT地址翻译</vt:lpstr>
      <vt:lpstr>连接（映射关系）的维护</vt:lpstr>
      <vt:lpstr>使用Hash查找映射关系</vt:lpstr>
      <vt:lpstr>NAT老化（Timeout）操作</vt:lpstr>
      <vt:lpstr>NAT数据结构</vt:lpstr>
      <vt:lpstr>TCP连接映射数据结构</vt:lpstr>
      <vt:lpstr>NAT实现</vt:lpstr>
      <vt:lpstr>NAT实验内容一</vt:lpstr>
      <vt:lpstr>结果示意</vt:lpstr>
      <vt:lpstr>实验内容二</vt:lpstr>
      <vt:lpstr>实验内容三</vt:lpstr>
      <vt:lpstr>思考题</vt:lpstr>
      <vt:lpstr>附件文件列表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j joker</cp:lastModifiedBy>
  <cp:revision>2576</cp:revision>
  <dcterms:created xsi:type="dcterms:W3CDTF">2017-02-15T05:09:00Z</dcterms:created>
  <dcterms:modified xsi:type="dcterms:W3CDTF">2021-05-28T12:14:06Z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2537F02B8374443AB7373B9CB350868B</vt:lpwstr>
  </property>
  <property fmtid="{D5CDD505-2E9C-101B-9397-08002B2CF9AE}" pid="3" name="KSOProductBuildVer">
    <vt:lpwstr>2052-11.1.0.10495</vt:lpwstr>
  </property>
</Properties>
</file>