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16"/>
  </p:handoutMasterIdLst>
  <p:sldIdLst>
    <p:sldId id="256" r:id="rId4"/>
    <p:sldId id="281" r:id="rId6"/>
    <p:sldId id="283" r:id="rId7"/>
    <p:sldId id="290" r:id="rId8"/>
    <p:sldId id="297" r:id="rId9"/>
    <p:sldId id="291" r:id="rId10"/>
    <p:sldId id="276" r:id="rId11"/>
    <p:sldId id="288" r:id="rId12"/>
    <p:sldId id="289" r:id="rId13"/>
    <p:sldId id="293" r:id="rId14"/>
    <p:sldId id="28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281"/>
            <p14:sldId id="283"/>
            <p14:sldId id="290"/>
            <p14:sldId id="297"/>
            <p14:sldId id="291"/>
            <p14:sldId id="276"/>
            <p14:sldId id="288"/>
            <p14:sldId id="289"/>
            <p14:sldId id="293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69" d="100"/>
          <a:sy n="69" d="100"/>
        </p:scale>
        <p:origin x="178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226" y="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438A2-D3DC-4EFB-82AC-2F54FF0844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3A074-EFA4-4B2E-97FD-CA25DFBDB3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2021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61ECD6A-52B7-43BE-A9D0-06EE4E4B4506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2B369C8-F72B-4044-AF51-7150E003633A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5AB7678-32FB-4D06-96CB-77629704C67B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7525-0013-460F-A369-274E49BF4F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1134-2F2B-46AC-9884-AD3D99EE87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E49C-AC47-4765-AD82-011819BA14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7C1A-CEC2-4AD0-9F25-534562C9233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2607-CE75-4CEF-A6D9-4C9DACF9D88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E8A0-7009-4D59-9379-ABBC9C8898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6E68-2B5A-4BF8-9AE5-CF6DD760E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7412-EA60-4E00-AF44-6EE3808F814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2DD130E-02E2-4860-97DE-85074182A3E5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FAFA-1EB2-4ABB-A1A9-FFA66A5CE9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2665-377F-4BC8-A8AF-528FF0B652A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F40F-8903-419F-A08D-1E25DB3B93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652C-7574-46EC-9BE1-2D708E3A41E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9FC4057-9817-42B6-A3E4-070F0EE8EB39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16A8CCA-D8A2-4113-99A8-0924A897EFA9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B99316B-E89A-4989-8E48-4A0AFC4A5E6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B77445A-6781-4418-9E83-B23264099F33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A56BCE6-F5B3-4EF8-8192-8489C985466F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07F1911-0690-4A60-ADE1-9140CF6C7C3B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BE377B8-0DB6-4EB6-A201-F6D4B2B6F26D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A4FB57C-D228-4D7F-B9DA-6F7DB299B99E}" type="datetime1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62D79F2-171C-4476-9409-FB6DA808743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网络传输机制实验二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509" y="1444978"/>
            <a:ext cx="9132276" cy="5034843"/>
          </a:xfrm>
        </p:spPr>
        <p:txBody>
          <a:bodyPr/>
          <a:lstStyle/>
          <a:p>
            <a:r>
              <a:rPr lang="zh-CN" altLang="en-US" sz="2000" dirty="0"/>
              <a:t>修改</a:t>
            </a:r>
            <a:r>
              <a:rPr lang="en-US" altLang="zh-CN" sz="2000" dirty="0" err="1"/>
              <a:t>tcp_apps.c</a:t>
            </a:r>
            <a:r>
              <a:rPr lang="en-US" altLang="zh-CN" sz="2000" dirty="0"/>
              <a:t>(</a:t>
            </a:r>
            <a:r>
              <a:rPr lang="zh-CN" altLang="en-US" sz="2000" dirty="0"/>
              <a:t>以及</a:t>
            </a:r>
            <a:r>
              <a:rPr lang="en-US" altLang="zh-CN" sz="2000" dirty="0"/>
              <a:t>tcp_stack.py)</a:t>
            </a:r>
            <a:r>
              <a:rPr lang="zh-CN" altLang="en-US" sz="2000" dirty="0"/>
              <a:t>，使之能够收发文件</a:t>
            </a:r>
            <a:endParaRPr lang="en-US" altLang="zh-CN" sz="2000" dirty="0"/>
          </a:p>
          <a:p>
            <a:r>
              <a:rPr lang="zh-CN" altLang="en-US" sz="2000" dirty="0"/>
              <a:t>执行</a:t>
            </a:r>
            <a:r>
              <a:rPr lang="en-US" altLang="zh-CN" sz="2000" dirty="0"/>
              <a:t>create_randfile.sh</a:t>
            </a:r>
            <a:r>
              <a:rPr lang="zh-CN" altLang="en-US" sz="2000" dirty="0"/>
              <a:t>，生成待传输数据文件</a:t>
            </a:r>
            <a:r>
              <a:rPr lang="en-US" altLang="zh-CN" sz="2000" dirty="0"/>
              <a:t>client-input.dat</a:t>
            </a:r>
            <a:endParaRPr lang="en-US" altLang="zh-CN" sz="2000" dirty="0"/>
          </a:p>
          <a:p>
            <a:r>
              <a:rPr lang="zh-CN" altLang="en-US" sz="2000" dirty="0"/>
              <a:t>运行给定网络拓扑</a:t>
            </a:r>
            <a:r>
              <a:rPr lang="en-US" altLang="zh-CN" sz="2000" dirty="0"/>
              <a:t>(tcp_topo.py)</a:t>
            </a:r>
            <a:endParaRPr lang="en-US" altLang="zh-CN" sz="2000" dirty="0"/>
          </a:p>
          <a:p>
            <a:r>
              <a:rPr lang="zh-CN" altLang="en-US" sz="2000" dirty="0"/>
              <a:t>在节点</a:t>
            </a:r>
            <a:r>
              <a:rPr lang="en-US" altLang="zh-CN" sz="2000" dirty="0"/>
              <a:t>h1</a:t>
            </a:r>
            <a:r>
              <a:rPr lang="zh-CN" altLang="en-US" sz="2000" dirty="0"/>
              <a:t>上执行</a:t>
            </a:r>
            <a:r>
              <a:rPr lang="en-US" altLang="zh-CN" sz="2000" dirty="0"/>
              <a:t>TCP</a:t>
            </a:r>
            <a:r>
              <a:rPr lang="zh-CN" altLang="en-US" sz="2000" dirty="0"/>
              <a:t>程序</a:t>
            </a:r>
            <a:endParaRPr lang="en-US" altLang="zh-CN" sz="2000" dirty="0"/>
          </a:p>
          <a:p>
            <a:pPr lvl="1"/>
            <a:r>
              <a:rPr lang="zh-CN" altLang="en-US" sz="1800" dirty="0"/>
              <a:t>执行脚本</a:t>
            </a:r>
            <a:r>
              <a:rPr lang="en-US" altLang="zh-CN" sz="1800" dirty="0"/>
              <a:t>(disable_offloading.sh ,</a:t>
            </a:r>
            <a:r>
              <a:rPr lang="zh-CN" altLang="en-US" sz="1800" dirty="0"/>
              <a:t> </a:t>
            </a:r>
            <a:r>
              <a:rPr lang="en-US" altLang="zh-CN" sz="1800" dirty="0"/>
              <a:t>disable_tcp_rst.sh)</a:t>
            </a:r>
            <a:endParaRPr lang="en-US" altLang="zh-CN" sz="1800" dirty="0"/>
          </a:p>
          <a:p>
            <a:pPr lvl="1"/>
            <a:r>
              <a:rPr lang="zh-CN" altLang="en-US" sz="1800" dirty="0"/>
              <a:t>在</a:t>
            </a:r>
            <a:r>
              <a:rPr lang="en-US" altLang="zh-CN" sz="1800" dirty="0"/>
              <a:t>h1</a:t>
            </a:r>
            <a:r>
              <a:rPr lang="zh-CN" altLang="en-US" sz="1800" dirty="0"/>
              <a:t>上运行</a:t>
            </a:r>
            <a:r>
              <a:rPr lang="en-US" altLang="zh-CN" sz="1800" dirty="0"/>
              <a:t>TCP</a:t>
            </a:r>
            <a:r>
              <a:rPr lang="zh-CN" altLang="en-US" sz="1800" dirty="0"/>
              <a:t>协议栈的服务器模式  </a:t>
            </a:r>
            <a:r>
              <a:rPr lang="en-US" altLang="zh-CN" sz="1800" dirty="0"/>
              <a:t>(./</a:t>
            </a:r>
            <a:r>
              <a:rPr lang="en-US" altLang="zh-CN" sz="1800" dirty="0" err="1"/>
              <a:t>tcp_stack</a:t>
            </a:r>
            <a:r>
              <a:rPr lang="en-US" altLang="zh-CN" sz="1800" dirty="0"/>
              <a:t> server 10001)</a:t>
            </a:r>
            <a:endParaRPr lang="en-US" altLang="zh-CN" sz="1800" dirty="0"/>
          </a:p>
          <a:p>
            <a:r>
              <a:rPr lang="zh-CN" altLang="en-US" sz="2000" dirty="0"/>
              <a:t>在节点</a:t>
            </a:r>
            <a:r>
              <a:rPr lang="en-US" altLang="zh-CN" sz="2000" dirty="0"/>
              <a:t>h2</a:t>
            </a:r>
            <a:r>
              <a:rPr lang="zh-CN" altLang="en-US" sz="2000" dirty="0"/>
              <a:t>上执行</a:t>
            </a:r>
            <a:r>
              <a:rPr lang="en-US" altLang="zh-CN" sz="2000" dirty="0"/>
              <a:t>TCP</a:t>
            </a:r>
            <a:r>
              <a:rPr lang="zh-CN" altLang="en-US" sz="2000" dirty="0"/>
              <a:t>程序</a:t>
            </a:r>
            <a:endParaRPr lang="en-US" altLang="zh-CN" sz="2000" dirty="0"/>
          </a:p>
          <a:p>
            <a:pPr lvl="1"/>
            <a:r>
              <a:rPr lang="zh-CN" altLang="en-US" sz="1800" dirty="0"/>
              <a:t>执行脚本</a:t>
            </a:r>
            <a:r>
              <a:rPr lang="en-US" altLang="zh-CN" sz="1800" dirty="0"/>
              <a:t>(disable_offloading.sh,</a:t>
            </a:r>
            <a:r>
              <a:rPr lang="zh-CN" altLang="en-US" sz="1800" dirty="0"/>
              <a:t> </a:t>
            </a:r>
            <a:r>
              <a:rPr lang="en-US" altLang="zh-CN" sz="1800" dirty="0"/>
              <a:t>disable_tcp_rst.sh)</a:t>
            </a:r>
            <a:endParaRPr lang="en-US" altLang="zh-CN" sz="1800" dirty="0"/>
          </a:p>
          <a:p>
            <a:pPr lvl="1"/>
            <a:r>
              <a:rPr lang="zh-CN" altLang="en-US" sz="1800" dirty="0"/>
              <a:t>在</a:t>
            </a:r>
            <a:r>
              <a:rPr lang="en-US" altLang="zh-CN" sz="1800" dirty="0"/>
              <a:t>h2</a:t>
            </a:r>
            <a:r>
              <a:rPr lang="zh-CN" altLang="en-US" sz="1800" dirty="0"/>
              <a:t>上运行</a:t>
            </a:r>
            <a:r>
              <a:rPr lang="en-US" altLang="zh-CN" sz="1800" dirty="0"/>
              <a:t>TCP</a:t>
            </a:r>
            <a:r>
              <a:rPr lang="zh-CN" altLang="en-US" sz="1800" dirty="0"/>
              <a:t>协议栈的客户端模式 </a:t>
            </a:r>
            <a:r>
              <a:rPr lang="en-US" altLang="zh-CN" sz="1800" dirty="0"/>
              <a:t>(./</a:t>
            </a:r>
            <a:r>
              <a:rPr lang="en-US" altLang="zh-CN" sz="1800" dirty="0" err="1"/>
              <a:t>tcp_stack</a:t>
            </a:r>
            <a:r>
              <a:rPr lang="en-US" altLang="zh-CN" sz="1800" dirty="0"/>
              <a:t> client 10.0.0.1 10001)</a:t>
            </a:r>
            <a:endParaRPr lang="en-US" altLang="zh-CN" sz="1800" dirty="0"/>
          </a:p>
          <a:p>
            <a:pPr lvl="2"/>
            <a:r>
              <a:rPr lang="en-US" altLang="zh-CN" sz="1600" dirty="0"/>
              <a:t>Client</a:t>
            </a:r>
            <a:r>
              <a:rPr lang="zh-CN" altLang="en-US" sz="1600" dirty="0"/>
              <a:t>发送文件</a:t>
            </a:r>
            <a:r>
              <a:rPr lang="en-US" altLang="zh-CN" sz="1600" dirty="0"/>
              <a:t>client-input.dat</a:t>
            </a:r>
            <a:r>
              <a:rPr lang="zh-CN" altLang="en-US" sz="1600" dirty="0"/>
              <a:t>给</a:t>
            </a:r>
            <a:r>
              <a:rPr lang="en-US" altLang="zh-CN" sz="1600" dirty="0"/>
              <a:t>server</a:t>
            </a:r>
            <a:r>
              <a:rPr lang="zh-CN" altLang="en-US" sz="1600" dirty="0"/>
              <a:t>，</a:t>
            </a:r>
            <a:r>
              <a:rPr lang="en-US" altLang="zh-CN" sz="1600" dirty="0"/>
              <a:t>server</a:t>
            </a:r>
            <a:r>
              <a:rPr lang="zh-CN" altLang="en-US" sz="1600" dirty="0"/>
              <a:t>将收到的数据存储到文件</a:t>
            </a:r>
            <a:r>
              <a:rPr lang="en-US" altLang="zh-CN" sz="1600" dirty="0"/>
              <a:t>server-output.dat</a:t>
            </a:r>
            <a:endParaRPr lang="en-US" altLang="zh-CN" sz="16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md5sum</a:t>
            </a:r>
            <a:r>
              <a:rPr lang="zh-CN" altLang="en-US" sz="2000" dirty="0"/>
              <a:t>比较两个文件是否完全相同</a:t>
            </a:r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tcp_stack.py</a:t>
            </a:r>
            <a:r>
              <a:rPr lang="zh-CN" altLang="en-US" sz="2000" dirty="0"/>
              <a:t>替换其中任意一端，对端都能正确收发数据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751165"/>
            <a:ext cx="7954369" cy="491239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CN" sz="2200" dirty="0"/>
              <a:t>create_randfile.sh	# </a:t>
            </a:r>
            <a:r>
              <a:rPr lang="zh-CN" altLang="en-US" sz="2200" dirty="0"/>
              <a:t>随机生成文件的脚本</a:t>
            </a:r>
            <a:endParaRPr lang="en-US" altLang="zh-CN" sz="2200" dirty="0"/>
          </a:p>
          <a:p>
            <a:pPr>
              <a:spcBef>
                <a:spcPts val="0"/>
              </a:spcBef>
            </a:pPr>
            <a:r>
              <a:rPr lang="en-US" altLang="zh-CN" sz="2200" dirty="0" err="1"/>
              <a:t>tcp_apps.c</a:t>
            </a:r>
            <a:r>
              <a:rPr lang="en-US" altLang="zh-CN" sz="2200" dirty="0"/>
              <a:t>	# </a:t>
            </a:r>
            <a:r>
              <a:rPr lang="zh-CN" altLang="en-US" sz="2200" dirty="0"/>
              <a:t>能够进行收发数据的</a:t>
            </a:r>
            <a:r>
              <a:rPr lang="en-US" altLang="zh-CN" sz="2200" dirty="0" err="1"/>
              <a:t>tcp</a:t>
            </a:r>
            <a:r>
              <a:rPr lang="en-US" altLang="zh-CN" sz="2200" dirty="0"/>
              <a:t> sock apps</a:t>
            </a:r>
            <a:endParaRPr lang="en-US" altLang="zh-CN" sz="2200" dirty="0"/>
          </a:p>
          <a:p>
            <a:pPr>
              <a:spcBef>
                <a:spcPts val="0"/>
              </a:spcBef>
            </a:pPr>
            <a:r>
              <a:rPr lang="en-US" altLang="zh-CN" sz="2200" dirty="0"/>
              <a:t>tcp_stack.py	# </a:t>
            </a:r>
            <a:r>
              <a:rPr lang="zh-CN" altLang="en-US" sz="2200" dirty="0"/>
              <a:t>应用程序的</a:t>
            </a:r>
            <a:r>
              <a:rPr lang="en-US" altLang="zh-CN" sz="2200" dirty="0"/>
              <a:t>Python</a:t>
            </a:r>
            <a:r>
              <a:rPr lang="zh-CN" altLang="en-US" sz="2200" dirty="0"/>
              <a:t>实现（基于</a:t>
            </a:r>
            <a:r>
              <a:rPr lang="en-US" altLang="zh-CN" sz="2200" dirty="0"/>
              <a:t>Linux</a:t>
            </a:r>
            <a:r>
              <a:rPr lang="zh-CN" altLang="en-US" sz="2200" dirty="0"/>
              <a:t>协议栈）</a:t>
            </a:r>
            <a:endParaRPr lang="en-US" altLang="zh-CN" sz="2200" dirty="0"/>
          </a:p>
          <a:p>
            <a:pPr>
              <a:spcBef>
                <a:spcPts val="0"/>
              </a:spcBef>
            </a:pPr>
            <a:endParaRPr lang="en-US" altLang="zh-CN" sz="2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网络传输机制 实验二</a:t>
            </a:r>
            <a:endParaRPr lang="en-US" altLang="zh-CN" dirty="0"/>
          </a:p>
          <a:p>
            <a:pPr lvl="1"/>
            <a:r>
              <a:rPr lang="zh-CN" altLang="en-US" dirty="0"/>
              <a:t>数据发送与接收</a:t>
            </a:r>
            <a:endParaRPr lang="en-US" altLang="zh-CN" dirty="0"/>
          </a:p>
          <a:p>
            <a:pPr lvl="1"/>
            <a:r>
              <a:rPr lang="en-US" altLang="zh-CN" dirty="0"/>
              <a:t>TCP SOCK</a:t>
            </a:r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zh-CN" altLang="en-US" dirty="0"/>
              <a:t>实验内容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网络传输机制实验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6"/>
            <a:ext cx="7886700" cy="1775056"/>
          </a:xfrm>
        </p:spPr>
        <p:txBody>
          <a:bodyPr/>
          <a:lstStyle/>
          <a:p>
            <a:r>
              <a:rPr lang="zh-CN" altLang="en-US" dirty="0"/>
              <a:t>网络传输机制实验目的</a:t>
            </a:r>
            <a:endParaRPr lang="en-US" altLang="zh-CN" dirty="0"/>
          </a:p>
          <a:p>
            <a:pPr lvl="1"/>
            <a:r>
              <a:rPr lang="zh-CN" altLang="en-US" dirty="0"/>
              <a:t>给定网络拓扑和节点配置，实现最基本的</a:t>
            </a:r>
            <a:r>
              <a:rPr lang="en-US" altLang="zh-CN" dirty="0"/>
              <a:t>TCP</a:t>
            </a:r>
            <a:r>
              <a:rPr lang="zh-CN" altLang="en-US" dirty="0"/>
              <a:t>数据收发功能，使得节点之间能够在无丢包网络环境中传输数据</a:t>
            </a:r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1674896" y="4322502"/>
            <a:ext cx="5334747" cy="978118"/>
            <a:chOff x="2445245" y="1687836"/>
            <a:chExt cx="5334747" cy="978118"/>
          </a:xfrm>
        </p:grpSpPr>
        <p:sp>
          <p:nvSpPr>
            <p:cNvPr id="7" name="矩形 6"/>
            <p:cNvSpPr/>
            <p:nvPr/>
          </p:nvSpPr>
          <p:spPr>
            <a:xfrm>
              <a:off x="2623755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1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710304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2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445245" y="169531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10.0.0.1/24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513299" y="168783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10.0.0.2/24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cxnSp>
        <p:nvCxnSpPr>
          <p:cNvPr id="12" name="直接连接符 11"/>
          <p:cNvCxnSpPr>
            <a:stCxn id="7" idx="3"/>
            <a:endCxn id="8" idx="1"/>
          </p:cNvCxnSpPr>
          <p:nvPr/>
        </p:nvCxnSpPr>
        <p:spPr>
          <a:xfrm>
            <a:off x="2843109" y="4999406"/>
            <a:ext cx="30968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数据接收和缓存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686800" cy="503484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TCP</a:t>
            </a:r>
            <a:r>
              <a:rPr lang="zh-CN" altLang="en-US" sz="2000" dirty="0"/>
              <a:t>协议栈收到数据包后，使用接收缓存来存储相应数据，供应用程序读取</a:t>
            </a:r>
            <a:endParaRPr lang="en-US" altLang="zh-CN" sz="2000" dirty="0"/>
          </a:p>
          <a:p>
            <a:pPr lvl="1"/>
            <a:r>
              <a:rPr lang="zh-CN" altLang="en-US" sz="1800" dirty="0"/>
              <a:t>使用环形缓存</a:t>
            </a:r>
            <a:r>
              <a:rPr lang="en-US" altLang="zh-CN" sz="1800" dirty="0"/>
              <a:t>(ring buffer)</a:t>
            </a:r>
            <a:r>
              <a:rPr lang="zh-CN" altLang="en-US" sz="1800" dirty="0"/>
              <a:t>来实现</a:t>
            </a:r>
            <a:endParaRPr lang="en-US" altLang="zh-CN" sz="1800" dirty="0"/>
          </a:p>
          <a:p>
            <a:pPr lvl="1"/>
            <a:r>
              <a:rPr lang="zh-CN" altLang="en-US" sz="1800" dirty="0"/>
              <a:t>接收缓存大小为</a:t>
            </a:r>
            <a:r>
              <a:rPr lang="en-US" altLang="zh-CN" sz="1800" dirty="0" err="1"/>
              <a:t>recv_window</a:t>
            </a:r>
            <a:endParaRPr lang="en-US" altLang="zh-CN" sz="1800" dirty="0"/>
          </a:p>
          <a:p>
            <a:pPr lvl="1"/>
            <a:r>
              <a:rPr lang="zh-CN" altLang="en-US" sz="1800" dirty="0"/>
              <a:t>使用锁（</a:t>
            </a:r>
            <a:r>
              <a:rPr lang="en-US" altLang="zh-CN" sz="1800" dirty="0" err="1"/>
              <a:t>pthread_mutex_t</a:t>
            </a:r>
            <a:r>
              <a:rPr lang="zh-CN" altLang="en-US" sz="1800" dirty="0"/>
              <a:t>）来防止读写冲突，</a:t>
            </a:r>
            <a:r>
              <a:rPr lang="zh-CN" altLang="en-US" sz="1800" dirty="0">
                <a:solidFill>
                  <a:srgbClr val="FF0000"/>
                </a:solidFill>
              </a:rPr>
              <a:t>注意不要加到数据结构的尾部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/>
            <a:endParaRPr lang="en-US" altLang="zh-CN" sz="1800" dirty="0"/>
          </a:p>
          <a:p>
            <a:pPr lvl="1"/>
            <a:endParaRPr lang="zh-CN" altLang="en-US" sz="1800" dirty="0"/>
          </a:p>
        </p:txBody>
      </p:sp>
      <p:sp>
        <p:nvSpPr>
          <p:cNvPr id="6" name="矩形 5"/>
          <p:cNvSpPr/>
          <p:nvPr/>
        </p:nvSpPr>
        <p:spPr>
          <a:xfrm>
            <a:off x="2107324" y="5023336"/>
            <a:ext cx="4766442" cy="646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94538" y="5928516"/>
            <a:ext cx="170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Receiving Buffer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879835" y="4539861"/>
            <a:ext cx="0" cy="48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491655" y="4539861"/>
            <a:ext cx="0" cy="48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544872" y="4023986"/>
            <a:ext cx="2807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Application reads from head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36517" y="4046917"/>
            <a:ext cx="2279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黑体" panose="02010609060101010101" pitchFamily="49" charset="-122"/>
              </a:rPr>
              <a:t>TCP Stack writes to tail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环形缓存示例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412750" y="1646555"/>
            <a:ext cx="7833995" cy="1593215"/>
            <a:chOff x="650" y="2593"/>
            <a:chExt cx="12337" cy="2509"/>
          </a:xfrm>
        </p:grpSpPr>
        <p:sp>
          <p:nvSpPr>
            <p:cNvPr id="6" name="矩形 5"/>
            <p:cNvSpPr/>
            <p:nvPr/>
          </p:nvSpPr>
          <p:spPr>
            <a:xfrm>
              <a:off x="2539" y="3606"/>
              <a:ext cx="7506" cy="5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50" y="3614"/>
              <a:ext cx="182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>
                  <a:ea typeface="黑体" panose="02010609060101010101" pitchFamily="49" charset="-122"/>
                </a:rPr>
                <a:t>ring buffer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V="1">
              <a:off x="6740" y="4224"/>
              <a:ext cx="0" cy="3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6743" y="3174"/>
              <a:ext cx="0" cy="3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6378" y="4522"/>
              <a:ext cx="7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>
                  <a:ea typeface="黑体" panose="02010609060101010101" pitchFamily="49" charset="-122"/>
                </a:rPr>
                <a:t>tail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237" y="2593"/>
              <a:ext cx="101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>
                  <a:ea typeface="黑体" panose="02010609060101010101" pitchFamily="49" charset="-122"/>
                </a:rPr>
                <a:t>head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489" y="3603"/>
              <a:ext cx="240" cy="5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899" y="3615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缓冲区为空</a:t>
              </a:r>
              <a:endParaRPr lang="zh-CN" altLang="en-US"/>
            </a:p>
          </p:txBody>
        </p:sp>
        <p:cxnSp>
          <p:nvCxnSpPr>
            <p:cNvPr id="10" name="直接箭头连接符 9"/>
            <p:cNvCxnSpPr>
              <a:stCxn id="5" idx="1"/>
            </p:cNvCxnSpPr>
            <p:nvPr/>
          </p:nvCxnSpPr>
          <p:spPr>
            <a:xfrm flipH="1" flipV="1">
              <a:off x="5574" y="3213"/>
              <a:ext cx="915" cy="6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3729" y="2805"/>
              <a:ext cx="183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1</a:t>
              </a:r>
              <a:r>
                <a:rPr lang="zh-CN" altLang="en-US" sz="1400"/>
                <a:t>字节隔离区</a:t>
              </a:r>
              <a:endParaRPr lang="zh-CN" altLang="en-US" sz="140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15925" y="3221355"/>
            <a:ext cx="5965825" cy="1555115"/>
            <a:chOff x="655" y="5073"/>
            <a:chExt cx="9395" cy="2449"/>
          </a:xfrm>
        </p:grpSpPr>
        <p:sp>
          <p:nvSpPr>
            <p:cNvPr id="16" name="矩形 15"/>
            <p:cNvSpPr/>
            <p:nvPr/>
          </p:nvSpPr>
          <p:spPr>
            <a:xfrm>
              <a:off x="2544" y="6086"/>
              <a:ext cx="7506" cy="5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55" y="6094"/>
              <a:ext cx="182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>
                  <a:ea typeface="黑体" panose="02010609060101010101" pitchFamily="49" charset="-122"/>
                </a:rPr>
                <a:t>ring buffer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V="1">
              <a:off x="7630" y="6644"/>
              <a:ext cx="0" cy="3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4888" y="5654"/>
              <a:ext cx="0" cy="3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7268" y="6942"/>
              <a:ext cx="7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>
                  <a:ea typeface="黑体" panose="02010609060101010101" pitchFamily="49" charset="-122"/>
                </a:rPr>
                <a:t>tail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382" y="5073"/>
              <a:ext cx="101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>
                  <a:ea typeface="黑体" panose="02010609060101010101" pitchFamily="49" charset="-122"/>
                </a:rPr>
                <a:t>head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634" y="6083"/>
              <a:ext cx="240" cy="5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864" y="6085"/>
              <a:ext cx="2745" cy="5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V="1">
              <a:off x="6309" y="5730"/>
              <a:ext cx="480" cy="5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6284" y="5195"/>
              <a:ext cx="140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sz="1400"/>
                <a:t>可读区域</a:t>
              </a:r>
              <a:endParaRPr lang="zh-CN" sz="140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28625" y="4719955"/>
            <a:ext cx="7811770" cy="1574165"/>
            <a:chOff x="675" y="7433"/>
            <a:chExt cx="12302" cy="2479"/>
          </a:xfrm>
        </p:grpSpPr>
        <p:sp>
          <p:nvSpPr>
            <p:cNvPr id="29" name="矩形 28"/>
            <p:cNvSpPr/>
            <p:nvPr/>
          </p:nvSpPr>
          <p:spPr>
            <a:xfrm>
              <a:off x="2564" y="8446"/>
              <a:ext cx="7506" cy="5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75" y="8454"/>
              <a:ext cx="182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>
                  <a:ea typeface="黑体" panose="02010609060101010101" pitchFamily="49" charset="-122"/>
                </a:rPr>
                <a:t>ring buffer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 flipV="1">
              <a:off x="7158" y="9034"/>
              <a:ext cx="0" cy="3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7404" y="8014"/>
              <a:ext cx="0" cy="3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6796" y="9332"/>
              <a:ext cx="7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>
                  <a:ea typeface="黑体" panose="02010609060101010101" pitchFamily="49" charset="-122"/>
                </a:rPr>
                <a:t>tail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898" y="7433"/>
              <a:ext cx="101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>
                  <a:ea typeface="黑体" panose="02010609060101010101" pitchFamily="49" charset="-122"/>
                </a:rPr>
                <a:t>head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150" y="8449"/>
              <a:ext cx="240" cy="5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7392" y="8445"/>
              <a:ext cx="2665" cy="5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579" y="8444"/>
              <a:ext cx="4575" cy="5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0889" y="8450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缓冲区已满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数据发送流程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发送包含数据的数据包</a:t>
            </a:r>
            <a:endParaRPr lang="en-US" altLang="zh-CN" dirty="0"/>
          </a:p>
          <a:p>
            <a:pPr lvl="1"/>
            <a:r>
              <a:rPr lang="zh-CN" altLang="en-US" dirty="0"/>
              <a:t>待发送数据全部存储于上层应用</a:t>
            </a:r>
            <a:r>
              <a:rPr lang="en-US" altLang="zh-CN" dirty="0"/>
              <a:t>buffer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如果对端</a:t>
            </a:r>
            <a:r>
              <a:rPr lang="en-US" altLang="zh-CN" dirty="0" err="1"/>
              <a:t>recv_window</a:t>
            </a:r>
            <a:r>
              <a:rPr lang="zh-CN" altLang="en-US" dirty="0"/>
              <a:t>允许，则发送数据</a:t>
            </a:r>
            <a:endParaRPr lang="en-US" altLang="zh-CN" dirty="0"/>
          </a:p>
          <a:p>
            <a:pPr lvl="1"/>
            <a:r>
              <a:rPr lang="zh-CN" altLang="en-US" dirty="0"/>
              <a:t>每次读取</a:t>
            </a:r>
            <a:r>
              <a:rPr lang="en-US" altLang="zh-CN" dirty="0"/>
              <a:t>1</a:t>
            </a:r>
            <a:r>
              <a:rPr lang="zh-CN" altLang="en-US" dirty="0"/>
              <a:t>个数据包大小的数据</a:t>
            </a:r>
            <a:endParaRPr lang="en-US" altLang="zh-CN" dirty="0"/>
          </a:p>
          <a:p>
            <a:pPr lvl="2"/>
            <a:r>
              <a:rPr lang="en-US" altLang="zh-CN" dirty="0"/>
              <a:t>min(</a:t>
            </a:r>
            <a:r>
              <a:rPr lang="en-US" altLang="zh-CN" dirty="0" err="1"/>
              <a:t>data_len</a:t>
            </a:r>
            <a:r>
              <a:rPr lang="en-US" altLang="zh-CN" dirty="0"/>
              <a:t>, 1514 - ETHER_HDR_SIZE - IP_HDR_SIZE - TCP_HDR_SIZE)</a:t>
            </a:r>
            <a:endParaRPr lang="en-US" altLang="zh-CN" dirty="0"/>
          </a:p>
          <a:p>
            <a:pPr lvl="1"/>
            <a:r>
              <a:rPr lang="zh-CN" altLang="en-US" dirty="0"/>
              <a:t>封装数据包，通过</a:t>
            </a:r>
            <a:r>
              <a:rPr lang="en-US" altLang="zh-CN" dirty="0"/>
              <a:t>IP</a:t>
            </a:r>
            <a:r>
              <a:rPr lang="zh-CN" altLang="en-US" dirty="0"/>
              <a:t>层发送函数，将数据包发出去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协议栈数据收发主要操作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本实验只需实现</a:t>
            </a:r>
            <a:r>
              <a:rPr lang="en-US" altLang="zh-CN" sz="2800" dirty="0" err="1"/>
              <a:t>tcp_sock</a:t>
            </a:r>
            <a:r>
              <a:rPr lang="zh-CN" altLang="en-US" sz="2800" dirty="0"/>
              <a:t>相关函数即可，不需要封装</a:t>
            </a:r>
            <a:r>
              <a:rPr lang="en-US" altLang="zh-CN" sz="2800" dirty="0"/>
              <a:t>socket</a:t>
            </a:r>
            <a:r>
              <a:rPr lang="zh-CN" altLang="en-US" sz="2800" dirty="0"/>
              <a:t>接口</a:t>
            </a:r>
            <a:endParaRPr lang="en-US" altLang="zh-CN" sz="2800" dirty="0"/>
          </a:p>
          <a:p>
            <a:endParaRPr lang="en-US" altLang="zh-CN" dirty="0"/>
          </a:p>
          <a:p>
            <a:r>
              <a:rPr lang="en-US" altLang="zh-CN" sz="2000" dirty="0"/>
              <a:t>int </a:t>
            </a:r>
            <a:r>
              <a:rPr lang="en-US" altLang="zh-CN" sz="2000" dirty="0" err="1"/>
              <a:t>tcp_sock_read</a:t>
            </a:r>
            <a:r>
              <a:rPr lang="en-US" altLang="zh-CN" sz="2000" dirty="0"/>
              <a:t>(struct </a:t>
            </a:r>
            <a:r>
              <a:rPr lang="en-US" altLang="zh-CN" sz="2000" dirty="0" err="1"/>
              <a:t>tcp_sock</a:t>
            </a:r>
            <a:r>
              <a:rPr lang="en-US" altLang="zh-CN" sz="2000" dirty="0"/>
              <a:t> *tsk, char *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, int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);</a:t>
            </a:r>
            <a:endParaRPr lang="en-US" altLang="zh-CN" sz="2000" dirty="0"/>
          </a:p>
          <a:p>
            <a:pPr lvl="1"/>
            <a:r>
              <a:rPr lang="zh-CN" altLang="en-US" sz="1600" dirty="0"/>
              <a:t>返回值：</a:t>
            </a:r>
            <a:r>
              <a:rPr lang="en-US" altLang="zh-CN" sz="1600" dirty="0"/>
              <a:t>0</a:t>
            </a:r>
            <a:r>
              <a:rPr lang="zh-CN" altLang="en-US" sz="1600" dirty="0"/>
              <a:t>表示读到流结尾，对方关闭连接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                        -1</a:t>
            </a:r>
            <a:r>
              <a:rPr lang="zh-CN" altLang="en-US" sz="1600" dirty="0"/>
              <a:t>表示出现错误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                       </a:t>
            </a:r>
            <a:r>
              <a:rPr lang="zh-CN" altLang="en-US" sz="1600" dirty="0"/>
              <a:t>正值表示读取的数据长度</a:t>
            </a:r>
            <a:endParaRPr lang="en-US" altLang="zh-CN" sz="1600" dirty="0"/>
          </a:p>
          <a:p>
            <a:r>
              <a:rPr lang="en-US" altLang="zh-CN" sz="2000" dirty="0"/>
              <a:t>int </a:t>
            </a:r>
            <a:r>
              <a:rPr lang="en-US" altLang="zh-CN" sz="2000" dirty="0" err="1"/>
              <a:t>tcp_sock_write</a:t>
            </a:r>
            <a:r>
              <a:rPr lang="en-US" altLang="zh-CN" sz="2000" dirty="0"/>
              <a:t>(struct </a:t>
            </a:r>
            <a:r>
              <a:rPr lang="en-US" altLang="zh-CN" sz="2000" dirty="0" err="1"/>
              <a:t>tcp_sock</a:t>
            </a:r>
            <a:r>
              <a:rPr lang="en-US" altLang="zh-CN" sz="2000" dirty="0"/>
              <a:t> *tsk, char *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, int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);</a:t>
            </a:r>
            <a:endParaRPr lang="en-US" altLang="zh-CN" sz="2000" dirty="0"/>
          </a:p>
          <a:p>
            <a:pPr lvl="1"/>
            <a:r>
              <a:rPr lang="zh-CN" altLang="en-US" sz="1600" dirty="0"/>
              <a:t>返回值：</a:t>
            </a:r>
            <a:r>
              <a:rPr lang="en-US" altLang="zh-CN" sz="1600" dirty="0"/>
              <a:t>-1</a:t>
            </a:r>
            <a:r>
              <a:rPr lang="zh-CN" altLang="en-US" sz="1600" dirty="0"/>
              <a:t>表示出现错误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                       </a:t>
            </a:r>
            <a:r>
              <a:rPr lang="zh-CN" altLang="en-US" sz="1600" dirty="0"/>
              <a:t>正值表示写入的数据长度</a:t>
            </a:r>
            <a:endParaRPr lang="en-US" altLang="zh-CN" sz="1600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实现数据传输</a:t>
            </a:r>
            <a:endParaRPr lang="en-US" altLang="zh-CN" dirty="0"/>
          </a:p>
          <a:p>
            <a:pPr lvl="1"/>
            <a:r>
              <a:rPr lang="zh-CN" altLang="en-US" dirty="0"/>
              <a:t>如何将数据封装到数据包并发送</a:t>
            </a:r>
            <a:endParaRPr lang="en-US" altLang="zh-CN" dirty="0"/>
          </a:p>
          <a:p>
            <a:pPr lvl="1"/>
            <a:r>
              <a:rPr lang="zh-CN" altLang="en-US" dirty="0"/>
              <a:t>收到数据和</a:t>
            </a:r>
            <a:r>
              <a:rPr lang="en-US" altLang="zh-CN" dirty="0"/>
              <a:t>ACK</a:t>
            </a:r>
            <a:r>
              <a:rPr lang="zh-CN" altLang="en-US" dirty="0"/>
              <a:t>时的相应处理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实现流量控制</a:t>
            </a:r>
            <a:endParaRPr lang="en-US" altLang="zh-CN" dirty="0"/>
          </a:p>
          <a:p>
            <a:pPr lvl="1"/>
            <a:r>
              <a:rPr lang="zh-CN" altLang="en-US" dirty="0"/>
              <a:t>通过调整</a:t>
            </a:r>
            <a:r>
              <a:rPr lang="en-US" altLang="zh-CN" dirty="0" err="1"/>
              <a:t>recv_window</a:t>
            </a:r>
            <a:r>
              <a:rPr lang="zh-CN" altLang="en-US" dirty="0"/>
              <a:t>来表达自己的接收能力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</a:t>
            </a:r>
            <a:r>
              <a:rPr lang="en-US" altLang="zh-CN" dirty="0" err="1"/>
              <a:t>tcp_sock</a:t>
            </a:r>
            <a:r>
              <a:rPr lang="zh-CN" altLang="en-US" dirty="0"/>
              <a:t>相关函数</a:t>
            </a:r>
            <a:endParaRPr lang="en-US" altLang="zh-CN" dirty="0"/>
          </a:p>
          <a:p>
            <a:pPr lvl="1"/>
            <a:r>
              <a:rPr lang="zh-CN" altLang="en-US" dirty="0"/>
              <a:t>类似</a:t>
            </a:r>
            <a:r>
              <a:rPr lang="en-US" altLang="zh-CN" dirty="0"/>
              <a:t>socket</a:t>
            </a:r>
            <a:r>
              <a:rPr lang="zh-CN" altLang="en-US" dirty="0"/>
              <a:t>函数，能够收发数据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32607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运行给定网络拓扑</a:t>
            </a:r>
            <a:r>
              <a:rPr lang="en-US" altLang="zh-CN" dirty="0"/>
              <a:t>(tcp_topo.py)</a:t>
            </a:r>
            <a:endParaRPr lang="en-US" altLang="zh-CN" dirty="0"/>
          </a:p>
          <a:p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(disable_offloading.sh ,</a:t>
            </a:r>
            <a:r>
              <a:rPr lang="zh-CN" altLang="en-US" dirty="0"/>
              <a:t> </a:t>
            </a:r>
            <a:r>
              <a:rPr lang="en-US" altLang="zh-CN" dirty="0"/>
              <a:t>disable_tcp_rst.sh)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协议栈的服务器模式 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server 10001)</a:t>
            </a:r>
            <a:endParaRPr lang="en-US" altLang="zh-CN" dirty="0"/>
          </a:p>
          <a:p>
            <a:r>
              <a:rPr lang="zh-CN" altLang="en-US" dirty="0"/>
              <a:t>在节点</a:t>
            </a:r>
            <a:r>
              <a:rPr lang="en-US" altLang="zh-CN" dirty="0"/>
              <a:t>h2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(disable_offloading.sh,</a:t>
            </a:r>
            <a:r>
              <a:rPr lang="zh-CN" altLang="en-US" dirty="0"/>
              <a:t> </a:t>
            </a:r>
            <a:r>
              <a:rPr lang="en-US" altLang="zh-CN" dirty="0"/>
              <a:t>disable_tcp_rst.sh)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h2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协议栈的客户端模式，连接</a:t>
            </a:r>
            <a:r>
              <a:rPr lang="en-US" altLang="zh-CN" dirty="0"/>
              <a:t>h1</a:t>
            </a:r>
            <a:r>
              <a:rPr lang="zh-CN" altLang="en-US" dirty="0"/>
              <a:t>并正确收发数据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client 10.0.0.1 10001)</a:t>
            </a:r>
            <a:endParaRPr lang="en-US" altLang="zh-CN" dirty="0"/>
          </a:p>
          <a:p>
            <a:pPr lvl="2"/>
            <a:r>
              <a:rPr lang="en-US" altLang="zh-CN" dirty="0"/>
              <a:t>client</a:t>
            </a:r>
            <a:r>
              <a:rPr lang="zh-CN" altLang="en-US" dirty="0"/>
              <a:t>向</a:t>
            </a:r>
            <a:r>
              <a:rPr lang="en-US" altLang="zh-CN" dirty="0"/>
              <a:t>server</a:t>
            </a:r>
            <a:r>
              <a:rPr lang="zh-CN" altLang="en-US" dirty="0"/>
              <a:t>发送数据，</a:t>
            </a:r>
            <a:r>
              <a:rPr lang="en-US" altLang="zh-CN" dirty="0"/>
              <a:t>server</a:t>
            </a:r>
            <a:r>
              <a:rPr lang="zh-CN" altLang="en-US" dirty="0"/>
              <a:t>将数据</a:t>
            </a:r>
            <a:r>
              <a:rPr lang="en-US" altLang="zh-CN" dirty="0"/>
              <a:t>echo</a:t>
            </a:r>
            <a:r>
              <a:rPr lang="zh-CN" altLang="en-US" dirty="0"/>
              <a:t>给</a:t>
            </a:r>
            <a:r>
              <a:rPr lang="en-US" altLang="zh-CN" dirty="0"/>
              <a:t>client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tcp_stack.py</a:t>
            </a:r>
            <a:r>
              <a:rPr lang="zh-CN" altLang="en-US" dirty="0"/>
              <a:t>替换其中任意一端，对端都能正确收发数据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0</TotalTime>
  <Words>1905</Words>
  <Application>WPS 演示</Application>
  <PresentationFormat>全屏显示(4:3)</PresentationFormat>
  <Paragraphs>158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Arial Black</vt:lpstr>
      <vt:lpstr>Times New Roman</vt:lpstr>
      <vt:lpstr>黑体</vt:lpstr>
      <vt:lpstr>Wingdings 2</vt:lpstr>
      <vt:lpstr>Calibri</vt:lpstr>
      <vt:lpstr>微软雅黑</vt:lpstr>
      <vt:lpstr>Arial Unicode MS</vt:lpstr>
      <vt:lpstr>等线</vt:lpstr>
      <vt:lpstr>Pixel</vt:lpstr>
      <vt:lpstr>自定义设计方案</vt:lpstr>
      <vt:lpstr>网络传输机制实验二</vt:lpstr>
      <vt:lpstr>主要内容</vt:lpstr>
      <vt:lpstr>网络传输机制实验</vt:lpstr>
      <vt:lpstr>数据接收和缓存</vt:lpstr>
      <vt:lpstr>环形缓存示例</vt:lpstr>
      <vt:lpstr>数据发送流程</vt:lpstr>
      <vt:lpstr>TCP协议栈数据收发主要操作</vt:lpstr>
      <vt:lpstr>TCP实现</vt:lpstr>
      <vt:lpstr>实验内容一</vt:lpstr>
      <vt:lpstr>实验内容二</vt:lpstr>
      <vt:lpstr>附件文件列表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</cp:lastModifiedBy>
  <cp:revision>2665</cp:revision>
  <dcterms:created xsi:type="dcterms:W3CDTF">2017-02-15T05:09:00Z</dcterms:created>
  <dcterms:modified xsi:type="dcterms:W3CDTF">2021-06-16T23:37:17Z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35E71EB1FC8C4AE1B0B2C46083A0E00A</vt:lpwstr>
  </property>
  <property fmtid="{D5CDD505-2E9C-101B-9397-08002B2CF9AE}" pid="3" name="KSOProductBuildVer">
    <vt:lpwstr>2052-11.1.0.10577</vt:lpwstr>
  </property>
</Properties>
</file>