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81" r:id="rId6"/>
    <p:sldId id="283" r:id="rId7"/>
    <p:sldId id="290" r:id="rId8"/>
    <p:sldId id="295" r:id="rId9"/>
    <p:sldId id="291" r:id="rId10"/>
    <p:sldId id="292" r:id="rId11"/>
    <p:sldId id="296" r:id="rId12"/>
    <p:sldId id="297" r:id="rId13"/>
    <p:sldId id="294" r:id="rId14"/>
    <p:sldId id="293" r:id="rId15"/>
    <p:sldId id="289" r:id="rId16"/>
    <p:sldId id="29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0"/>
            <p14:sldId id="295"/>
            <p14:sldId id="291"/>
            <p14:sldId id="292"/>
            <p14:sldId id="296"/>
            <p14:sldId id="297"/>
            <p14:sldId id="294"/>
            <p14:sldId id="293"/>
            <p14:sldId id="289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3108" autoAdjust="0"/>
  </p:normalViewPr>
  <p:slideViewPr>
    <p:cSldViewPr snapToGrid="0">
      <p:cViewPr varScale="1">
        <p:scale>
          <a:sx n="68" d="100"/>
          <a:sy n="68" d="100"/>
        </p:scale>
        <p:origin x="18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A4FB57C-D228-4D7F-B9DA-6F7DB299B99E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</a:t>
            </a:r>
            <a:r>
              <a:rPr lang="zh-CN" altLang="en-US"/>
              <a:t>机制实验四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快重传</a:t>
            </a:r>
            <a:r>
              <a:rPr lang="en-US" altLang="zh-CN" dirty="0"/>
              <a:t>&amp;</a:t>
            </a:r>
            <a:r>
              <a:rPr lang="zh-CN" altLang="en-US" dirty="0"/>
              <a:t>快恢复示意图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364230" y="2367310"/>
          <a:ext cx="4465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5"/>
                <a:gridCol w="558165"/>
                <a:gridCol w="558165"/>
                <a:gridCol w="558165"/>
                <a:gridCol w="558165"/>
                <a:gridCol w="558165"/>
                <a:gridCol w="558165"/>
                <a:gridCol w="5581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>
            <a:off x="3869055" y="1914525"/>
            <a:ext cx="108585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966335" y="1910759"/>
            <a:ext cx="942975" cy="36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349115" y="1508760"/>
            <a:ext cx="124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Loss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60095" y="2367310"/>
            <a:ext cx="23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cwnd = 8, ssthresh = 10</a:t>
            </a:r>
            <a:endParaRPr lang="zh-CN" altLang="en-US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268730" y="3080384"/>
          <a:ext cx="7395210" cy="3589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19"/>
                <a:gridCol w="4578191"/>
              </a:tblGrid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3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&lt;- ssthresh &lt;- 4,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= inflight = 4, do nothing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9, 10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Partial ACK,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5;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inflight &lt; cwnd, send pkt 11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12, 13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48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4 pkts (ACK= 11, 12, 13, 14)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Full ACK, exit FR, send pkt 14, 15, 16, 17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左大括号 2"/>
          <p:cNvSpPr/>
          <p:nvPr/>
        </p:nvSpPr>
        <p:spPr>
          <a:xfrm>
            <a:off x="857250" y="3554730"/>
            <a:ext cx="348615" cy="133730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857249" y="4893946"/>
            <a:ext cx="348615" cy="111251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855342" y="6006465"/>
            <a:ext cx="348615" cy="6172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48" y="4035860"/>
            <a:ext cx="81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0" y="5235780"/>
            <a:ext cx="8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RTT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058" y="6110407"/>
            <a:ext cx="8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RTT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拥塞控制机制实现注意事项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RFC</a:t>
            </a:r>
            <a:r>
              <a:rPr lang="zh-CN" altLang="en-US" dirty="0"/>
              <a:t>中</a:t>
            </a:r>
            <a:r>
              <a:rPr lang="en-US" altLang="zh-CN" dirty="0"/>
              <a:t>cwnd</a:t>
            </a:r>
            <a:r>
              <a:rPr lang="zh-CN" altLang="en-US" dirty="0"/>
              <a:t>的单位为字节数，</a:t>
            </a:r>
            <a:r>
              <a:rPr lang="en-US" altLang="zh-CN" dirty="0"/>
              <a:t>Linux</a:t>
            </a:r>
            <a:r>
              <a:rPr lang="zh-CN" altLang="en-US" dirty="0"/>
              <a:t>协议栈实现中的单位为数据包个数，我们遵从</a:t>
            </a:r>
            <a:r>
              <a:rPr lang="en-US" altLang="zh-CN" dirty="0"/>
              <a:t>Linux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1"/>
            <a:r>
              <a:rPr lang="zh-CN" altLang="en-US" dirty="0"/>
              <a:t>注意：接收窗口单位为字节，在发送数据包时需要转成包个数</a:t>
            </a:r>
            <a:endParaRPr lang="en-US" altLang="zh-CN" dirty="0"/>
          </a:p>
          <a:p>
            <a:r>
              <a:rPr lang="zh-CN" altLang="en-US" dirty="0"/>
              <a:t>窗口大小减半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cwnd</a:t>
            </a:r>
            <a:r>
              <a:rPr lang="zh-CN" altLang="en-US" dirty="0"/>
              <a:t>立即减半，</a:t>
            </a:r>
            <a:r>
              <a:rPr lang="en-US" altLang="zh-CN" dirty="0"/>
              <a:t>cwnd &lt; inflight</a:t>
            </a:r>
            <a:r>
              <a:rPr lang="zh-CN" altLang="en-US" dirty="0"/>
              <a:t>，一段时间内不能发送任何包</a:t>
            </a:r>
            <a:endParaRPr lang="en-US" altLang="zh-CN" dirty="0"/>
          </a:p>
          <a:p>
            <a:pPr lvl="1"/>
            <a:r>
              <a:rPr lang="zh-CN" altLang="en-US" dirty="0"/>
              <a:t>可以每收到两个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en-US" altLang="zh-CN" dirty="0"/>
              <a:t>cwnd</a:t>
            </a:r>
            <a:r>
              <a:rPr lang="zh-CN" altLang="en-US" dirty="0"/>
              <a:t>减</a:t>
            </a:r>
            <a:r>
              <a:rPr lang="en-US" altLang="zh-CN" dirty="0"/>
              <a:t>1MSS</a:t>
            </a:r>
            <a:r>
              <a:rPr lang="zh-CN" altLang="en-US" dirty="0"/>
              <a:t>，在一个</a:t>
            </a:r>
            <a:r>
              <a:rPr lang="en-US" altLang="zh-CN" dirty="0"/>
              <a:t>RTT</a:t>
            </a:r>
            <a:r>
              <a:rPr lang="zh-CN" altLang="en-US" dirty="0"/>
              <a:t>内窗口能减半，需要添加新的变量（计数器）</a:t>
            </a:r>
            <a:endParaRPr lang="en-US" altLang="zh-CN" dirty="0"/>
          </a:p>
          <a:p>
            <a:r>
              <a:rPr lang="zh-CN" altLang="en-US" dirty="0"/>
              <a:t>拥塞避免阶段的窗口增加</a:t>
            </a:r>
            <a:endParaRPr lang="en-US" altLang="zh-CN" dirty="0"/>
          </a:p>
          <a:p>
            <a:pPr lvl="1"/>
            <a:r>
              <a:rPr lang="zh-CN" altLang="en-US" dirty="0"/>
              <a:t>在拥塞避免阶段，每个</a:t>
            </a:r>
            <a:r>
              <a:rPr lang="en-US" altLang="zh-CN" dirty="0"/>
              <a:t>RTT</a:t>
            </a:r>
            <a:r>
              <a:rPr lang="zh-CN" altLang="en-US" dirty="0"/>
              <a:t>窗口增加</a:t>
            </a:r>
            <a:r>
              <a:rPr lang="en-US" altLang="zh-CN" dirty="0"/>
              <a:t>1MSS</a:t>
            </a:r>
            <a:r>
              <a:rPr lang="zh-CN" altLang="en-US" dirty="0"/>
              <a:t>，也可以利用类似上面的计数器实现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记录</a:t>
            </a:r>
            <a:r>
              <a:rPr lang="en-US" altLang="zh-CN" dirty="0"/>
              <a:t>h2</a:t>
            </a:r>
            <a:r>
              <a:rPr lang="zh-CN" altLang="en-US" dirty="0"/>
              <a:t>中每次</a:t>
            </a:r>
            <a:r>
              <a:rPr lang="en-US" altLang="zh-CN" dirty="0"/>
              <a:t>cwnd</a:t>
            </a:r>
            <a:r>
              <a:rPr lang="zh-CN" altLang="en-US" dirty="0"/>
              <a:t>调整的时间和相应值，呈现到二维坐标图中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8" y="1268760"/>
            <a:ext cx="7279923" cy="54599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拥塞控制状态迁移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拥塞控制机制</a:t>
            </a:r>
            <a:endParaRPr lang="en-US" altLang="zh-CN" dirty="0"/>
          </a:p>
          <a:p>
            <a:pPr lvl="2"/>
            <a:r>
              <a:rPr lang="zh-CN" altLang="en-US" dirty="0"/>
              <a:t>数据包发送</a:t>
            </a:r>
            <a:endParaRPr lang="en-US" altLang="zh-CN" dirty="0"/>
          </a:p>
          <a:p>
            <a:pPr lvl="2"/>
            <a:r>
              <a:rPr lang="zh-CN" altLang="en-US" dirty="0"/>
              <a:t>拥塞窗口调整</a:t>
            </a:r>
            <a:endParaRPr lang="en-US" altLang="zh-CN" dirty="0"/>
          </a:p>
          <a:p>
            <a:pPr lvl="2"/>
            <a:r>
              <a:rPr lang="zh-CN" altLang="en-US" dirty="0"/>
              <a:t>重传数据包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拥塞控制机制实现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8199262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</a:t>
            </a:r>
            <a:r>
              <a:rPr lang="en-US" altLang="zh-CN" dirty="0"/>
              <a:t>TCP NewReno</a:t>
            </a:r>
            <a:r>
              <a:rPr lang="zh-CN" altLang="en-US" dirty="0"/>
              <a:t>拥塞控制机制，</a:t>
            </a:r>
            <a:r>
              <a:rPr lang="en-US" altLang="zh-CN" dirty="0"/>
              <a:t>TCP</a:t>
            </a:r>
            <a:r>
              <a:rPr lang="zh-CN" altLang="en-US" dirty="0"/>
              <a:t>发送方能够根据网络拥塞（丢包）信号调整拥塞窗口大小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/>
          <p:cNvCxnSpPr>
            <a:stCxn id="7" idx="3"/>
            <a:endCxn id="4" idx="2"/>
          </p:cNvCxnSpPr>
          <p:nvPr/>
        </p:nvCxnSpPr>
        <p:spPr>
          <a:xfrm>
            <a:off x="2843109" y="4999406"/>
            <a:ext cx="97783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20943" y="4598638"/>
            <a:ext cx="1141177" cy="80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4" idx="6"/>
            <a:endCxn id="8" idx="1"/>
          </p:cNvCxnSpPr>
          <p:nvPr/>
        </p:nvCxnSpPr>
        <p:spPr>
          <a:xfrm>
            <a:off x="4962120" y="4999406"/>
            <a:ext cx="97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332026" y="5263762"/>
            <a:ext cx="123621" cy="337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001252" y="5616276"/>
            <a:ext cx="1013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Loss Link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26" y="2131695"/>
            <a:ext cx="4543373" cy="2666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拥塞控制状态迁移图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4835" y="1503044"/>
            <a:ext cx="5000625" cy="4692015"/>
          </a:xfrm>
        </p:spPr>
        <p:txBody>
          <a:bodyPr/>
          <a:lstStyle/>
          <a:p>
            <a:r>
              <a:rPr lang="en-US" altLang="zh-CN" sz="2000" dirty="0"/>
              <a:t>Open:</a:t>
            </a:r>
            <a:r>
              <a:rPr lang="zh-CN" altLang="en-US" sz="2000" dirty="0"/>
              <a:t> 没有丢包</a:t>
            </a:r>
            <a:r>
              <a:rPr lang="en-US" altLang="zh-CN" sz="2000" dirty="0"/>
              <a:t>/</a:t>
            </a:r>
            <a:r>
              <a:rPr lang="zh-CN" altLang="en-US" sz="2000" dirty="0"/>
              <a:t>重复</a:t>
            </a:r>
            <a:r>
              <a:rPr lang="en-US" altLang="zh-CN" sz="2000" dirty="0"/>
              <a:t>ACK</a:t>
            </a:r>
            <a:endParaRPr lang="en-US" altLang="zh-CN" sz="20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后增加拥塞窗口值</a:t>
            </a:r>
            <a:endParaRPr lang="en-US" altLang="zh-CN" sz="1800" dirty="0"/>
          </a:p>
          <a:p>
            <a:r>
              <a:rPr lang="en-US" altLang="zh-CN" sz="2000" dirty="0"/>
              <a:t>Disorder: </a:t>
            </a:r>
            <a:r>
              <a:rPr lang="zh-CN" altLang="en-US" sz="2000" dirty="0"/>
              <a:t>收到重复</a:t>
            </a:r>
            <a:r>
              <a:rPr lang="en-US" altLang="zh-CN" sz="2000" dirty="0"/>
              <a:t>ACK</a:t>
            </a:r>
            <a:r>
              <a:rPr lang="zh-CN" altLang="en-US" sz="2000" dirty="0"/>
              <a:t>，不够触发重传</a:t>
            </a:r>
            <a:endParaRPr lang="en-US" altLang="zh-CN" sz="2000" dirty="0"/>
          </a:p>
          <a:p>
            <a:pPr lvl="1"/>
            <a:r>
              <a:rPr lang="zh-CN" altLang="en-US" sz="1800" dirty="0"/>
              <a:t>同</a:t>
            </a:r>
            <a:r>
              <a:rPr lang="en-US" altLang="zh-CN" sz="1800" dirty="0"/>
              <a:t>Open</a:t>
            </a:r>
            <a:r>
              <a:rPr lang="zh-CN" altLang="en-US" sz="1800" dirty="0"/>
              <a:t>状态</a:t>
            </a:r>
            <a:endParaRPr lang="en-US" altLang="zh-CN" sz="1800" dirty="0"/>
          </a:p>
          <a:p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CWR: 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收到</a:t>
            </a:r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ECN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通知</a:t>
            </a:r>
            <a:endParaRPr lang="en-US" altLang="zh-CN" sz="20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1800" strike="sngStrike" dirty="0">
                <a:solidFill>
                  <a:schemeClr val="bg1">
                    <a:lumMod val="65000"/>
                  </a:schemeClr>
                </a:solidFill>
              </a:rPr>
              <a:t>窗口大小减半</a:t>
            </a:r>
            <a:endParaRPr lang="en-US" altLang="zh-CN" sz="18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/>
              <a:t>Recovery: </a:t>
            </a:r>
            <a:r>
              <a:rPr lang="zh-CN" altLang="en-US" sz="2000" dirty="0"/>
              <a:t>遇到网络丢包</a:t>
            </a:r>
            <a:endParaRPr lang="en-US" altLang="zh-CN" sz="2000" dirty="0"/>
          </a:p>
          <a:p>
            <a:pPr lvl="1"/>
            <a:r>
              <a:rPr lang="zh-CN" altLang="en-US" sz="1800" dirty="0"/>
              <a:t>窗口值减半，恢复丢包</a:t>
            </a:r>
            <a:endParaRPr lang="en-US" altLang="zh-CN" sz="1800" dirty="0"/>
          </a:p>
          <a:p>
            <a:r>
              <a:rPr lang="en-US" altLang="zh-CN" sz="2000" dirty="0"/>
              <a:t>Loss:</a:t>
            </a:r>
            <a:r>
              <a:rPr lang="zh-CN" altLang="en-US" sz="2000" dirty="0"/>
              <a:t> 触发超时重传定时器</a:t>
            </a:r>
            <a:endParaRPr lang="en-US" altLang="zh-CN" sz="2000" dirty="0"/>
          </a:p>
          <a:p>
            <a:pPr lvl="1"/>
            <a:r>
              <a:rPr lang="zh-CN" altLang="en-US" sz="1800" dirty="0"/>
              <a:t>认为所有未确认的数据都丢失</a:t>
            </a:r>
            <a:endParaRPr lang="en-US" altLang="zh-CN" sz="1800" dirty="0"/>
          </a:p>
          <a:p>
            <a:pPr lvl="1"/>
            <a:r>
              <a:rPr lang="zh-CN" altLang="en-US" sz="1800" dirty="0"/>
              <a:t>窗口从</a:t>
            </a:r>
            <a:r>
              <a:rPr lang="en-US" altLang="zh-CN" sz="1800" dirty="0"/>
              <a:t>1</a:t>
            </a:r>
            <a:r>
              <a:rPr lang="zh-CN" altLang="en-US" sz="1800" dirty="0"/>
              <a:t>开始慢启动增长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拥塞控制下的数据包发送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当网络中在途数据包的数目小于发送窗口大小时，允许发送数据包</a:t>
            </a:r>
            <a:endParaRPr lang="en-US" altLang="zh-CN" dirty="0"/>
          </a:p>
          <a:p>
            <a:pPr lvl="1"/>
            <a:r>
              <a:rPr lang="en-US" altLang="zh-CN" dirty="0" err="1"/>
              <a:t>snd_wnd</a:t>
            </a:r>
            <a:r>
              <a:rPr lang="en-US" altLang="zh-CN" dirty="0"/>
              <a:t> = min(</a:t>
            </a:r>
            <a:r>
              <a:rPr lang="en-US" altLang="zh-CN" dirty="0" err="1"/>
              <a:t>adv_wnd</a:t>
            </a:r>
            <a:r>
              <a:rPr lang="en-US" altLang="zh-CN" dirty="0"/>
              <a:t>, cwnd)</a:t>
            </a:r>
            <a:endParaRPr lang="en-US" altLang="zh-CN" dirty="0"/>
          </a:p>
          <a:p>
            <a:pPr lvl="1"/>
            <a:r>
              <a:rPr lang="en-US" altLang="zh-CN" dirty="0"/>
              <a:t>inflight = (</a:t>
            </a:r>
            <a:r>
              <a:rPr lang="en-US" altLang="zh-CN" dirty="0" err="1"/>
              <a:t>snd_nxt</a:t>
            </a:r>
            <a:r>
              <a:rPr lang="en-US" altLang="zh-CN" dirty="0"/>
              <a:t> - </a:t>
            </a:r>
            <a:r>
              <a:rPr lang="en-US" altLang="zh-CN" dirty="0" err="1"/>
              <a:t>snd_una</a:t>
            </a:r>
            <a:r>
              <a:rPr lang="en-US" altLang="zh-CN" dirty="0"/>
              <a:t>)/1MSS - #(dupacks) </a:t>
            </a:r>
            <a:r>
              <a:rPr lang="en-US" altLang="zh-CN" dirty="0">
                <a:solidFill>
                  <a:srgbClr val="FF0000"/>
                </a:solidFill>
              </a:rPr>
              <a:t>- #(loss)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#(</a:t>
            </a:r>
            <a:r>
              <a:rPr lang="en-US" altLang="zh-CN" dirty="0" err="1">
                <a:solidFill>
                  <a:srgbClr val="FF0000"/>
                </a:solidFill>
              </a:rPr>
              <a:t>retrans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#(packets allowed to send) = max(</a:t>
            </a:r>
            <a:r>
              <a:rPr lang="en-US" altLang="zh-CN" dirty="0" err="1"/>
              <a:t>snd_wnd</a:t>
            </a:r>
            <a:r>
              <a:rPr lang="en-US" altLang="zh-CN" dirty="0"/>
              <a:t> / 1MSS</a:t>
            </a:r>
            <a:r>
              <a:rPr lang="zh-CN" altLang="en-US" dirty="0"/>
              <a:t> </a:t>
            </a:r>
            <a:r>
              <a:rPr lang="en-US" altLang="zh-CN" dirty="0"/>
              <a:t>- inflight, 0)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6346372" y="3031671"/>
            <a:ext cx="2171699" cy="55517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7064828" y="2639786"/>
            <a:ext cx="261257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486401" y="2024743"/>
            <a:ext cx="298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</a:t>
            </a:r>
            <a:r>
              <a:rPr lang="zh-CN" altLang="en-US" dirty="0"/>
              <a:t>为估计值，</a:t>
            </a:r>
            <a:r>
              <a:rPr lang="en-US" altLang="zh-CN" dirty="0" err="1"/>
              <a:t>Retrans</a:t>
            </a:r>
            <a:r>
              <a:rPr lang="zh-CN" altLang="en-US" dirty="0"/>
              <a:t>为实际值，理论上两者应该相等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拥塞窗口增大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</p:spPr>
            <p:txBody>
              <a:bodyPr/>
              <a:lstStyle/>
              <a:p>
                <a:r>
                  <a:rPr lang="zh-CN" altLang="en-US" dirty="0"/>
                  <a:t>慢启动（</a:t>
                </a:r>
                <a:r>
                  <a:rPr lang="en-US" altLang="zh-CN" dirty="0"/>
                  <a:t>Slow Start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1MSS</a:t>
                </a:r>
                <a:r>
                  <a:rPr lang="zh-CN" altLang="en-US" dirty="0"/>
                  <a:t>，直到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超过</a:t>
                </a:r>
                <a:r>
                  <a:rPr lang="en-US" altLang="zh-CN" dirty="0"/>
                  <a:t>ssthresh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大小翻倍</a:t>
                </a:r>
                <a:endParaRPr lang="zh-CN" altLang="en-US" dirty="0"/>
              </a:p>
              <a:p>
                <a:r>
                  <a:rPr lang="zh-CN" altLang="en-US" dirty="0"/>
                  <a:t>拥塞避免（</a:t>
                </a:r>
                <a:r>
                  <a:rPr lang="en-US" altLang="zh-CN" dirty="0"/>
                  <a:t>Congestion Avoidance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CWND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MSS</m:t>
                    </m:r>
                  </m:oMath>
                </a14:m>
                <a:r>
                  <a:rPr lang="en-US" altLang="zh-CN" dirty="0"/>
                  <a:t> 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 MSS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  <a:blipFill rotWithShape="1">
                <a:blip r:embed="rId1"/>
                <a:stretch>
                  <a:fillRect t="-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57350" y="4988547"/>
            <a:ext cx="5829300" cy="14357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ack received: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cwnd &lt; ssthresh: # Slow Start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# Congestion Avoidance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+ 1/cwnd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拥塞窗口减小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快重传（</a:t>
            </a:r>
            <a:r>
              <a:rPr lang="en-US" altLang="zh-CN" dirty="0"/>
              <a:t>Fast Retransmission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  <a:endParaRPr lang="en-US" altLang="zh-CN" dirty="0"/>
          </a:p>
          <a:p>
            <a:pPr lvl="1"/>
            <a:r>
              <a:rPr lang="zh-CN" altLang="en-US" dirty="0"/>
              <a:t>新拥塞窗口值</a:t>
            </a:r>
            <a:r>
              <a:rPr lang="en-US" altLang="zh-CN" dirty="0"/>
              <a:t>cwnd &lt;- </a:t>
            </a:r>
            <a:r>
              <a:rPr lang="zh-CN" altLang="en-US" dirty="0"/>
              <a:t>新的</a:t>
            </a:r>
            <a:r>
              <a:rPr lang="en-US" altLang="zh-CN" dirty="0"/>
              <a:t>ssthresh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超时重传（</a:t>
            </a:r>
            <a:r>
              <a:rPr lang="en-US" altLang="zh-CN" dirty="0"/>
              <a:t>Retransmission 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  <a:endParaRPr lang="en-US" altLang="zh-CN" dirty="0"/>
          </a:p>
          <a:p>
            <a:pPr lvl="1"/>
            <a:r>
              <a:rPr lang="zh-CN" altLang="en-US" dirty="0"/>
              <a:t>拥塞窗口值</a:t>
            </a:r>
            <a:r>
              <a:rPr lang="en-US" altLang="zh-CN" dirty="0"/>
              <a:t>cwnd</a:t>
            </a:r>
            <a:r>
              <a:rPr lang="zh-CN" altLang="en-US" dirty="0"/>
              <a:t>减为</a:t>
            </a:r>
            <a:r>
              <a:rPr lang="en-US" altLang="zh-CN" dirty="0"/>
              <a:t>1 MSS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拥塞窗口不变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快恢复（</a:t>
            </a:r>
            <a:r>
              <a:rPr lang="en-US" altLang="zh-CN" dirty="0"/>
              <a:t>Fast Recovery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进入：在快重传之后立即进入</a:t>
            </a:r>
            <a:endParaRPr lang="en-US" altLang="zh-CN" dirty="0"/>
          </a:p>
          <a:p>
            <a:pPr lvl="1"/>
            <a:r>
              <a:rPr lang="zh-CN" altLang="en-US" dirty="0"/>
              <a:t>退出：</a:t>
            </a:r>
            <a:endParaRPr lang="en-US" altLang="zh-CN" dirty="0"/>
          </a:p>
          <a:p>
            <a:pPr lvl="2"/>
            <a:r>
              <a:rPr lang="zh-CN" altLang="en-US" dirty="0"/>
              <a:t>当对方确认了进入</a:t>
            </a:r>
            <a:r>
              <a:rPr lang="en-US" altLang="zh-CN" dirty="0"/>
              <a:t>FR</a:t>
            </a:r>
            <a:r>
              <a:rPr lang="zh-CN" altLang="en-US" dirty="0"/>
              <a:t>前发送的所有数据时，进入</a:t>
            </a:r>
            <a:r>
              <a:rPr lang="en-US" altLang="zh-CN" dirty="0"/>
              <a:t>Open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2"/>
            <a:r>
              <a:rPr lang="zh-CN" altLang="en-US" dirty="0"/>
              <a:t>当触发</a:t>
            </a:r>
            <a:r>
              <a:rPr lang="en-US" altLang="zh-CN" dirty="0"/>
              <a:t>RTO</a:t>
            </a:r>
            <a:r>
              <a:rPr lang="zh-CN" altLang="en-US" dirty="0"/>
              <a:t>后，进入</a:t>
            </a:r>
            <a:r>
              <a:rPr lang="en-US" altLang="zh-CN" dirty="0"/>
              <a:t>Loss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FR</a:t>
            </a:r>
            <a:r>
              <a:rPr lang="zh-CN" altLang="en-US" dirty="0"/>
              <a:t>内，收到一个</a:t>
            </a:r>
            <a:r>
              <a:rPr lang="en-US" altLang="zh-CN" dirty="0"/>
              <a:t>ACK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没有确认新数据，则说明</a:t>
            </a:r>
            <a:r>
              <a:rPr lang="en-US" altLang="zh-CN" dirty="0"/>
              <a:t>inflight</a:t>
            </a:r>
            <a:r>
              <a:rPr lang="zh-CN" altLang="en-US" dirty="0"/>
              <a:t>减一，</a:t>
            </a:r>
            <a:r>
              <a:rPr lang="en-US" altLang="zh-CN" dirty="0"/>
              <a:t>cwnd</a:t>
            </a:r>
            <a:r>
              <a:rPr lang="zh-CN" altLang="en-US" dirty="0"/>
              <a:t>允许发送一个新数据包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确认了新数据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Partial ACK*</a:t>
            </a:r>
            <a:r>
              <a:rPr lang="zh-CN" altLang="en-US" dirty="0"/>
              <a:t>，则重传对应的数据包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Full ACK*</a:t>
            </a:r>
            <a:r>
              <a:rPr lang="zh-CN" altLang="en-US" dirty="0"/>
              <a:t>，则退出</a:t>
            </a:r>
            <a:r>
              <a:rPr lang="en-US" altLang="zh-CN" dirty="0"/>
              <a:t>FR</a:t>
            </a:r>
            <a:r>
              <a:rPr lang="zh-CN" altLang="en-US" dirty="0"/>
              <a:t>阶段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4233" y="6313346"/>
            <a:ext cx="873553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*进入</a:t>
            </a:r>
            <a:r>
              <a:rPr lang="en-US" altLang="zh-CN" dirty="0"/>
              <a:t>FR</a:t>
            </a:r>
            <a:r>
              <a:rPr lang="zh-CN" altLang="en-US" dirty="0"/>
              <a:t>前的</a:t>
            </a:r>
            <a:r>
              <a:rPr lang="en-US" altLang="zh-CN" dirty="0" err="1"/>
              <a:t>snd_nxt</a:t>
            </a:r>
            <a:r>
              <a:rPr lang="zh-CN" altLang="en-US" dirty="0"/>
              <a:t>叫做</a:t>
            </a:r>
            <a:r>
              <a:rPr lang="en-US" altLang="zh-CN" dirty="0" err="1"/>
              <a:t>recovery_point</a:t>
            </a:r>
            <a:r>
              <a:rPr lang="en-US" altLang="zh-CN" dirty="0"/>
              <a:t> (RP)</a:t>
            </a:r>
            <a:r>
              <a:rPr lang="zh-CN" altLang="en-US" dirty="0"/>
              <a:t>，</a:t>
            </a:r>
            <a:r>
              <a:rPr lang="en-US" altLang="zh-CN" dirty="0"/>
              <a:t>ACK &lt; RP</a:t>
            </a:r>
            <a:r>
              <a:rPr lang="zh-CN" altLang="en-US" dirty="0"/>
              <a:t>时为</a:t>
            </a:r>
            <a:r>
              <a:rPr lang="en-US" altLang="zh-CN" dirty="0"/>
              <a:t>partial ACK</a:t>
            </a:r>
            <a:r>
              <a:rPr lang="zh-CN" altLang="en-US" dirty="0"/>
              <a:t>，否则为</a:t>
            </a:r>
            <a:r>
              <a:rPr lang="en-US" altLang="zh-CN" dirty="0"/>
              <a:t>full ACK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数据包重传</a:t>
            </a:r>
            <a:r>
              <a:rPr lang="en-US" altLang="zh-CN" dirty="0"/>
              <a:t>/</a:t>
            </a:r>
            <a:r>
              <a:rPr lang="zh-CN" altLang="en-US" dirty="0"/>
              <a:t>丢包恢复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什么时候认为发生丢包</a:t>
            </a:r>
            <a:endParaRPr lang="en-US" altLang="zh-CN" dirty="0"/>
          </a:p>
          <a:p>
            <a:pPr lvl="1"/>
            <a:r>
              <a:rPr lang="zh-CN" altLang="en-US" dirty="0"/>
              <a:t>超过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r>
              <a:rPr lang="zh-CN" altLang="en-US" dirty="0"/>
              <a:t>没有收到</a:t>
            </a:r>
            <a:r>
              <a:rPr lang="en-US" altLang="zh-CN" dirty="0"/>
              <a:t>ACK</a:t>
            </a:r>
            <a:endParaRPr lang="en-US" altLang="zh-CN" dirty="0"/>
          </a:p>
          <a:p>
            <a:pPr lvl="2"/>
            <a:r>
              <a:rPr lang="zh-CN" altLang="en-US" dirty="0"/>
              <a:t>快重传：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dupacks</a:t>
            </a:r>
            <a:endParaRPr lang="en-US" altLang="zh-CN" dirty="0"/>
          </a:p>
          <a:p>
            <a:pPr lvl="2"/>
            <a:r>
              <a:rPr lang="zh-CN" altLang="en-US" dirty="0"/>
              <a:t>快恢复：</a:t>
            </a:r>
            <a:r>
              <a:rPr lang="en-US" altLang="zh-CN" dirty="0"/>
              <a:t>Partial ACK</a:t>
            </a:r>
            <a:endParaRPr lang="en-US" altLang="zh-CN" dirty="0"/>
          </a:p>
          <a:p>
            <a:pPr lvl="1"/>
            <a:r>
              <a:rPr lang="zh-CN" altLang="en-US" dirty="0"/>
              <a:t>超时重传定时器触发</a:t>
            </a:r>
            <a:endParaRPr lang="en-US" altLang="zh-CN" dirty="0"/>
          </a:p>
          <a:p>
            <a:pPr lvl="2"/>
            <a:r>
              <a:rPr lang="zh-CN" altLang="en-US" dirty="0"/>
              <a:t>认为所有未确认的数据包都已丢失</a:t>
            </a:r>
            <a:endParaRPr lang="en-US" altLang="zh-CN" dirty="0"/>
          </a:p>
          <a:p>
            <a:r>
              <a:rPr lang="zh-CN" altLang="en-US" dirty="0"/>
              <a:t>恢复丢包所需时间</a:t>
            </a:r>
            <a:endParaRPr lang="en-US" altLang="zh-CN" dirty="0"/>
          </a:p>
          <a:p>
            <a:pPr lvl="1"/>
            <a:r>
              <a:rPr lang="zh-CN" altLang="en-US" dirty="0"/>
              <a:t>快重传：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endParaRPr lang="en-US" altLang="zh-CN" dirty="0"/>
          </a:p>
          <a:p>
            <a:pPr lvl="1"/>
            <a:r>
              <a:rPr lang="zh-CN" altLang="en-US" dirty="0"/>
              <a:t>快恢复：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RTT (n</a:t>
            </a:r>
            <a:r>
              <a:rPr lang="zh-CN" altLang="en-US" dirty="0"/>
              <a:t>为丢包个数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超时重传：</a:t>
            </a:r>
            <a:r>
              <a:rPr lang="en-US" altLang="zh-CN" dirty="0"/>
              <a:t>RTO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2677</Words>
  <Application>WPS 演示</Application>
  <PresentationFormat>全屏显示(4:3)</PresentationFormat>
  <Paragraphs>218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Arial Black</vt:lpstr>
      <vt:lpstr>Times New Roman</vt:lpstr>
      <vt:lpstr>黑体</vt:lpstr>
      <vt:lpstr>Wingdings 2</vt:lpstr>
      <vt:lpstr>Calibri</vt:lpstr>
      <vt:lpstr>微软雅黑</vt:lpstr>
      <vt:lpstr>Cambria Math</vt:lpstr>
      <vt:lpstr>Courier New</vt:lpstr>
      <vt:lpstr>Arial Unicode MS</vt:lpstr>
      <vt:lpstr>Pixel</vt:lpstr>
      <vt:lpstr>自定义设计方案</vt:lpstr>
      <vt:lpstr>网络传输机制实验四</vt:lpstr>
      <vt:lpstr>主要内容</vt:lpstr>
      <vt:lpstr>网络传输机制实验</vt:lpstr>
      <vt:lpstr>TCP拥塞控制状态迁移图</vt:lpstr>
      <vt:lpstr>拥塞控制下的数据包发送</vt:lpstr>
      <vt:lpstr>TCP拥塞窗口增大</vt:lpstr>
      <vt:lpstr>TCP拥塞窗口减小</vt:lpstr>
      <vt:lpstr>TCP拥塞窗口不变</vt:lpstr>
      <vt:lpstr>数据包重传/丢包恢复</vt:lpstr>
      <vt:lpstr>快重传&amp;快恢复示意图</vt:lpstr>
      <vt:lpstr>拥塞控制机制实现注意事项</vt:lpstr>
      <vt:lpstr>TCP实验内容</vt:lpstr>
      <vt:lpstr>实验效果图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3105</cp:revision>
  <dcterms:created xsi:type="dcterms:W3CDTF">2017-02-15T05:09:00Z</dcterms:created>
  <dcterms:modified xsi:type="dcterms:W3CDTF">2021-06-30T14:53:29Z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228F8FC324CE43C4BD33EEE46B165226</vt:lpwstr>
  </property>
  <property fmtid="{D5CDD505-2E9C-101B-9397-08002B2CF9AE}" pid="3" name="KSOProductBuildVer">
    <vt:lpwstr>2052-11.1.0.10578</vt:lpwstr>
  </property>
</Properties>
</file>