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9" r:id="rId9"/>
    <p:sldId id="271" r:id="rId10"/>
    <p:sldId id="272" r:id="rId11"/>
    <p:sldId id="273" r:id="rId12"/>
    <p:sldId id="264" r:id="rId13"/>
    <p:sldId id="27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7BA5C-A4A7-4A8A-96A8-D37083E0E6EB}" v="25" dt="2024-07-24T15:35:01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>
        <p:scale>
          <a:sx n="106" d="100"/>
          <a:sy n="106" d="100"/>
        </p:scale>
        <p:origin x="7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ireesha Nidiginti" userId="94a6012d42cec994" providerId="LiveId" clId="{1337BA5C-A4A7-4A8A-96A8-D37083E0E6EB}"/>
    <pc:docChg chg="undo redo custSel addSld modSld">
      <pc:chgData name="Sai Sireesha Nidiginti" userId="94a6012d42cec994" providerId="LiveId" clId="{1337BA5C-A4A7-4A8A-96A8-D37083E0E6EB}" dt="2024-07-24T15:35:58.415" v="223" actId="20577"/>
      <pc:docMkLst>
        <pc:docMk/>
      </pc:docMkLst>
      <pc:sldChg chg="addSp delSp modSp mod">
        <pc:chgData name="Sai Sireesha Nidiginti" userId="94a6012d42cec994" providerId="LiveId" clId="{1337BA5C-A4A7-4A8A-96A8-D37083E0E6EB}" dt="2024-07-24T15:25:20.005" v="86" actId="12"/>
        <pc:sldMkLst>
          <pc:docMk/>
          <pc:sldMk cId="1058167220" sldId="264"/>
        </pc:sldMkLst>
        <pc:spChg chg="mod">
          <ac:chgData name="Sai Sireesha Nidiginti" userId="94a6012d42cec994" providerId="LiveId" clId="{1337BA5C-A4A7-4A8A-96A8-D37083E0E6EB}" dt="2024-07-24T15:17:16.769" v="40" actId="6549"/>
          <ac:spMkLst>
            <pc:docMk/>
            <pc:sldMk cId="1058167220" sldId="264"/>
            <ac:spMk id="2" creationId="{49E41901-507B-EA97-6B2E-3577A38F5590}"/>
          </ac:spMkLst>
        </pc:spChg>
        <pc:spChg chg="del mod">
          <ac:chgData name="Sai Sireesha Nidiginti" userId="94a6012d42cec994" providerId="LiveId" clId="{1337BA5C-A4A7-4A8A-96A8-D37083E0E6EB}" dt="2024-07-24T15:22:49.119" v="45" actId="478"/>
          <ac:spMkLst>
            <pc:docMk/>
            <pc:sldMk cId="1058167220" sldId="264"/>
            <ac:spMk id="3" creationId="{288DA9F4-C3E3-A68B-6D9E-1463594C1936}"/>
          </ac:spMkLst>
        </pc:spChg>
        <pc:spChg chg="del mod">
          <ac:chgData name="Sai Sireesha Nidiginti" userId="94a6012d42cec994" providerId="LiveId" clId="{1337BA5C-A4A7-4A8A-96A8-D37083E0E6EB}" dt="2024-07-24T15:17:14.865" v="39" actId="478"/>
          <ac:spMkLst>
            <pc:docMk/>
            <pc:sldMk cId="1058167220" sldId="264"/>
            <ac:spMk id="4" creationId="{F9FF2027-3540-C361-0F2C-D33712283AEF}"/>
          </ac:spMkLst>
        </pc:spChg>
        <pc:spChg chg="add del mod">
          <ac:chgData name="Sai Sireesha Nidiginti" userId="94a6012d42cec994" providerId="LiveId" clId="{1337BA5C-A4A7-4A8A-96A8-D37083E0E6EB}" dt="2024-07-24T15:22:50.865" v="46" actId="478"/>
          <ac:spMkLst>
            <pc:docMk/>
            <pc:sldMk cId="1058167220" sldId="264"/>
            <ac:spMk id="6" creationId="{66122CF7-FA42-132B-F635-1E9A8256549A}"/>
          </ac:spMkLst>
        </pc:spChg>
        <pc:spChg chg="add mod">
          <ac:chgData name="Sai Sireesha Nidiginti" userId="94a6012d42cec994" providerId="LiveId" clId="{1337BA5C-A4A7-4A8A-96A8-D37083E0E6EB}" dt="2024-07-24T15:25:08.822" v="83" actId="113"/>
          <ac:spMkLst>
            <pc:docMk/>
            <pc:sldMk cId="1058167220" sldId="264"/>
            <ac:spMk id="8" creationId="{6C87BE6F-33C9-E94B-117B-C83F8FE96FE3}"/>
          </ac:spMkLst>
        </pc:spChg>
        <pc:spChg chg="add mod">
          <ac:chgData name="Sai Sireesha Nidiginti" userId="94a6012d42cec994" providerId="LiveId" clId="{1337BA5C-A4A7-4A8A-96A8-D37083E0E6EB}" dt="2024-07-24T15:25:20.005" v="86" actId="12"/>
          <ac:spMkLst>
            <pc:docMk/>
            <pc:sldMk cId="1058167220" sldId="264"/>
            <ac:spMk id="10" creationId="{BCDBA9A8-2793-1A22-EC55-61A62CEFF16C}"/>
          </ac:spMkLst>
        </pc:spChg>
      </pc:sldChg>
      <pc:sldChg chg="modSp mod">
        <pc:chgData name="Sai Sireesha Nidiginti" userId="94a6012d42cec994" providerId="LiveId" clId="{1337BA5C-A4A7-4A8A-96A8-D37083E0E6EB}" dt="2024-07-24T15:18:43.822" v="41"/>
        <pc:sldMkLst>
          <pc:docMk/>
          <pc:sldMk cId="1039372719" sldId="272"/>
        </pc:sldMkLst>
        <pc:spChg chg="mod">
          <ac:chgData name="Sai Sireesha Nidiginti" userId="94a6012d42cec994" providerId="LiveId" clId="{1337BA5C-A4A7-4A8A-96A8-D37083E0E6EB}" dt="2024-07-24T15:18:43.822" v="41"/>
          <ac:spMkLst>
            <pc:docMk/>
            <pc:sldMk cId="1039372719" sldId="272"/>
            <ac:spMk id="21" creationId="{E0758F70-4056-192D-CE86-60237CFE7E08}"/>
          </ac:spMkLst>
        </pc:spChg>
      </pc:sldChg>
      <pc:sldChg chg="addSp delSp modSp add mod">
        <pc:chgData name="Sai Sireesha Nidiginti" userId="94a6012d42cec994" providerId="LiveId" clId="{1337BA5C-A4A7-4A8A-96A8-D37083E0E6EB}" dt="2024-07-24T15:35:58.415" v="223" actId="20577"/>
        <pc:sldMkLst>
          <pc:docMk/>
          <pc:sldMk cId="1377292542" sldId="275"/>
        </pc:sldMkLst>
        <pc:spChg chg="mod">
          <ac:chgData name="Sai Sireesha Nidiginti" userId="94a6012d42cec994" providerId="LiveId" clId="{1337BA5C-A4A7-4A8A-96A8-D37083E0E6EB}" dt="2024-07-24T15:16:23.268" v="27" actId="6549"/>
          <ac:spMkLst>
            <pc:docMk/>
            <pc:sldMk cId="1377292542" sldId="275"/>
            <ac:spMk id="2" creationId="{49E41901-507B-EA97-6B2E-3577A38F5590}"/>
          </ac:spMkLst>
        </pc:spChg>
        <pc:spChg chg="del">
          <ac:chgData name="Sai Sireesha Nidiginti" userId="94a6012d42cec994" providerId="LiveId" clId="{1337BA5C-A4A7-4A8A-96A8-D37083E0E6EB}" dt="2024-07-24T15:16:26.780" v="28" actId="478"/>
          <ac:spMkLst>
            <pc:docMk/>
            <pc:sldMk cId="1377292542" sldId="275"/>
            <ac:spMk id="3" creationId="{288DA9F4-C3E3-A68B-6D9E-1463594C1936}"/>
          </ac:spMkLst>
        </pc:spChg>
        <pc:spChg chg="del mod">
          <ac:chgData name="Sai Sireesha Nidiginti" userId="94a6012d42cec994" providerId="LiveId" clId="{1337BA5C-A4A7-4A8A-96A8-D37083E0E6EB}" dt="2024-07-24T15:35:05.665" v="181" actId="478"/>
          <ac:spMkLst>
            <pc:docMk/>
            <pc:sldMk cId="1377292542" sldId="275"/>
            <ac:spMk id="4" creationId="{F9FF2027-3540-C361-0F2C-D33712283AEF}"/>
          </ac:spMkLst>
        </pc:spChg>
        <pc:spChg chg="add del mod">
          <ac:chgData name="Sai Sireesha Nidiginti" userId="94a6012d42cec994" providerId="LiveId" clId="{1337BA5C-A4A7-4A8A-96A8-D37083E0E6EB}" dt="2024-07-24T15:16:28.994" v="29" actId="478"/>
          <ac:spMkLst>
            <pc:docMk/>
            <pc:sldMk cId="1377292542" sldId="275"/>
            <ac:spMk id="6" creationId="{28966A47-D977-C91A-E793-35379DE5E52C}"/>
          </ac:spMkLst>
        </pc:spChg>
        <pc:graphicFrameChg chg="add mod modGraphic">
          <ac:chgData name="Sai Sireesha Nidiginti" userId="94a6012d42cec994" providerId="LiveId" clId="{1337BA5C-A4A7-4A8A-96A8-D37083E0E6EB}" dt="2024-07-24T15:35:58.415" v="223" actId="20577"/>
          <ac:graphicFrameMkLst>
            <pc:docMk/>
            <pc:sldMk cId="1377292542" sldId="275"/>
            <ac:graphicFrameMk id="7" creationId="{B1B1CF4A-9AE4-6029-FC06-B862746E84E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EDB7CA-2732-4B94-BF38-06E5DCF4994F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DDE1A-8C13-48ED-8AA9-49A56839A92A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Data Preparation</a:t>
          </a:r>
        </a:p>
      </dgm:t>
    </dgm:pt>
    <dgm:pt modelId="{E5DF50B6-F637-45FD-93FC-E15CB2967504}" type="parTrans" cxnId="{18C58ED8-D4F2-43D9-BD4D-E4B7F16F865A}">
      <dgm:prSet/>
      <dgm:spPr/>
      <dgm:t>
        <a:bodyPr/>
        <a:lstStyle/>
        <a:p>
          <a:endParaRPr lang="en-US"/>
        </a:p>
      </dgm:t>
    </dgm:pt>
    <dgm:pt modelId="{C153A225-8756-4E3C-89DB-25A0FDD6E85A}" type="sibTrans" cxnId="{18C58ED8-D4F2-43D9-BD4D-E4B7F16F865A}">
      <dgm:prSet/>
      <dgm:spPr/>
      <dgm:t>
        <a:bodyPr/>
        <a:lstStyle/>
        <a:p>
          <a:endParaRPr lang="en-US"/>
        </a:p>
      </dgm:t>
    </dgm:pt>
    <dgm:pt modelId="{E96F4D0A-6252-49DC-9419-C7E5B5C994B3}">
      <dgm:prSet phldrT="[Text]" custT="1"/>
      <dgm:spPr/>
      <dgm:t>
        <a:bodyPr/>
        <a:lstStyle/>
        <a:p>
          <a:r>
            <a:rPr lang="en-US" sz="1200" b="0" i="0" dirty="0"/>
            <a:t>Load and inspect the dataset for completeness and integrity</a:t>
          </a:r>
          <a:endParaRPr lang="en-US" sz="1200" b="0" dirty="0"/>
        </a:p>
      </dgm:t>
    </dgm:pt>
    <dgm:pt modelId="{866F9048-EE4C-40AC-9E2B-E9B5329D971B}" type="parTrans" cxnId="{6FF0E211-C772-4D86-BB99-C57A9F8647AD}">
      <dgm:prSet/>
      <dgm:spPr/>
      <dgm:t>
        <a:bodyPr/>
        <a:lstStyle/>
        <a:p>
          <a:endParaRPr lang="en-US"/>
        </a:p>
      </dgm:t>
    </dgm:pt>
    <dgm:pt modelId="{388B796A-5C9A-46F6-82D3-4F9D7CF91ECE}" type="sibTrans" cxnId="{6FF0E211-C772-4D86-BB99-C57A9F8647AD}">
      <dgm:prSet/>
      <dgm:spPr/>
      <dgm:t>
        <a:bodyPr/>
        <a:lstStyle/>
        <a:p>
          <a:endParaRPr lang="en-US"/>
        </a:p>
      </dgm:t>
    </dgm:pt>
    <dgm:pt modelId="{15E4F95B-795F-44B3-B6A2-E53472BC3DE1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Data Cleaning</a:t>
          </a:r>
        </a:p>
      </dgm:t>
    </dgm:pt>
    <dgm:pt modelId="{04B605AE-1B09-428A-8D58-D97213D3F80E}" type="parTrans" cxnId="{29EB2351-E564-4A4D-9AA4-78F72F5A4957}">
      <dgm:prSet/>
      <dgm:spPr/>
      <dgm:t>
        <a:bodyPr/>
        <a:lstStyle/>
        <a:p>
          <a:endParaRPr lang="en-US"/>
        </a:p>
      </dgm:t>
    </dgm:pt>
    <dgm:pt modelId="{28B8E57C-B5C0-4AB2-9298-00EC6D357EC6}" type="sibTrans" cxnId="{29EB2351-E564-4A4D-9AA4-78F72F5A4957}">
      <dgm:prSet/>
      <dgm:spPr/>
      <dgm:t>
        <a:bodyPr/>
        <a:lstStyle/>
        <a:p>
          <a:endParaRPr lang="en-US"/>
        </a:p>
      </dgm:t>
    </dgm:pt>
    <dgm:pt modelId="{62942454-75F4-4245-957F-E55F5C4BB3E3}">
      <dgm:prSet phldrT="[Text]" custT="1"/>
      <dgm:spPr/>
      <dgm:t>
        <a:bodyPr/>
        <a:lstStyle/>
        <a:p>
          <a:r>
            <a:rPr lang="en-US" sz="1200" b="0" dirty="0"/>
            <a:t>Drop irrelevant, non-reliable, or non-informative columns</a:t>
          </a:r>
        </a:p>
      </dgm:t>
    </dgm:pt>
    <dgm:pt modelId="{1AA0ACE9-C06A-4BCC-8475-E4F0025A307E}" type="parTrans" cxnId="{7C0577C4-9276-4A0B-859C-F7784F20BAC3}">
      <dgm:prSet/>
      <dgm:spPr/>
      <dgm:t>
        <a:bodyPr/>
        <a:lstStyle/>
        <a:p>
          <a:endParaRPr lang="en-US"/>
        </a:p>
      </dgm:t>
    </dgm:pt>
    <dgm:pt modelId="{50F07768-4C01-4410-9B19-37AFCBBCB07B}" type="sibTrans" cxnId="{7C0577C4-9276-4A0B-859C-F7784F20BAC3}">
      <dgm:prSet/>
      <dgm:spPr/>
      <dgm:t>
        <a:bodyPr/>
        <a:lstStyle/>
        <a:p>
          <a:endParaRPr lang="en-US"/>
        </a:p>
      </dgm:t>
    </dgm:pt>
    <dgm:pt modelId="{AF64D34F-5D6B-4637-A879-0B09CF720802}">
      <dgm:prSet phldrT="[Text]" custT="1"/>
      <dgm:spPr/>
      <dgm:t>
        <a:bodyPr/>
        <a:lstStyle/>
        <a:p>
          <a:r>
            <a:rPr lang="en-US" sz="1200" b="0" dirty="0"/>
            <a:t>Standardize data</a:t>
          </a:r>
        </a:p>
      </dgm:t>
    </dgm:pt>
    <dgm:pt modelId="{D9B6BCDF-CB5A-4778-9FAC-1203EE77964A}" type="parTrans" cxnId="{D26BD338-9AC1-42B7-8EC5-73EF7771EFC0}">
      <dgm:prSet/>
      <dgm:spPr/>
      <dgm:t>
        <a:bodyPr/>
        <a:lstStyle/>
        <a:p>
          <a:endParaRPr lang="en-US"/>
        </a:p>
      </dgm:t>
    </dgm:pt>
    <dgm:pt modelId="{E705E099-EB85-4B25-AA2C-FF161315C1FD}" type="sibTrans" cxnId="{D26BD338-9AC1-42B7-8EC5-73EF7771EFC0}">
      <dgm:prSet/>
      <dgm:spPr/>
      <dgm:t>
        <a:bodyPr/>
        <a:lstStyle/>
        <a:p>
          <a:endParaRPr lang="en-US"/>
        </a:p>
      </dgm:t>
    </dgm:pt>
    <dgm:pt modelId="{20C3053F-DF24-43B2-B791-CB94C55DF9DD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EDA</a:t>
          </a:r>
        </a:p>
      </dgm:t>
    </dgm:pt>
    <dgm:pt modelId="{F860020A-EB9D-417F-BA2F-393A50ED3C42}" type="parTrans" cxnId="{00F247DB-C123-4BA3-9424-4687E2494AD4}">
      <dgm:prSet/>
      <dgm:spPr/>
      <dgm:t>
        <a:bodyPr/>
        <a:lstStyle/>
        <a:p>
          <a:endParaRPr lang="en-US"/>
        </a:p>
      </dgm:t>
    </dgm:pt>
    <dgm:pt modelId="{294EC9BD-1481-4DD7-A524-E07AECEDCE2B}" type="sibTrans" cxnId="{00F247DB-C123-4BA3-9424-4687E2494AD4}">
      <dgm:prSet/>
      <dgm:spPr/>
      <dgm:t>
        <a:bodyPr/>
        <a:lstStyle/>
        <a:p>
          <a:endParaRPr lang="en-US"/>
        </a:p>
      </dgm:t>
    </dgm:pt>
    <dgm:pt modelId="{C3926585-9EE1-4280-8272-9C7E523A9360}">
      <dgm:prSet phldrT="[Text]" custT="1"/>
      <dgm:spPr/>
      <dgm:t>
        <a:bodyPr/>
        <a:lstStyle/>
        <a:p>
          <a:r>
            <a:rPr lang="en-US" sz="1200" b="0" dirty="0"/>
            <a:t>Univariate Analysis</a:t>
          </a:r>
        </a:p>
      </dgm:t>
    </dgm:pt>
    <dgm:pt modelId="{87009524-26DF-484F-8D72-6B955F961F66}" type="parTrans" cxnId="{9F7C9CE7-CF9F-4F9D-9C43-FEE5F5D23494}">
      <dgm:prSet/>
      <dgm:spPr/>
      <dgm:t>
        <a:bodyPr/>
        <a:lstStyle/>
        <a:p>
          <a:endParaRPr lang="en-US"/>
        </a:p>
      </dgm:t>
    </dgm:pt>
    <dgm:pt modelId="{8E21EFE1-26C3-45F8-928B-2A345A8AE474}" type="sibTrans" cxnId="{9F7C9CE7-CF9F-4F9D-9C43-FEE5F5D23494}">
      <dgm:prSet/>
      <dgm:spPr/>
      <dgm:t>
        <a:bodyPr/>
        <a:lstStyle/>
        <a:p>
          <a:endParaRPr lang="en-US"/>
        </a:p>
      </dgm:t>
    </dgm:pt>
    <dgm:pt modelId="{23591E59-878D-4DEA-85A4-EC212E4EED27}">
      <dgm:prSet phldrT="[Text]" custT="1"/>
      <dgm:spPr/>
      <dgm:t>
        <a:bodyPr/>
        <a:lstStyle/>
        <a:p>
          <a:r>
            <a:rPr lang="en-US" sz="1200" b="0" i="0" dirty="0"/>
            <a:t>Segmented Univariate Analysis</a:t>
          </a:r>
          <a:endParaRPr lang="en-US" sz="1200" b="0" dirty="0"/>
        </a:p>
      </dgm:t>
    </dgm:pt>
    <dgm:pt modelId="{C69C667F-16F8-4C23-84ED-B6D65F2E9450}" type="parTrans" cxnId="{B2BB1F5A-CFA4-43EA-8C57-7E12A372C33D}">
      <dgm:prSet/>
      <dgm:spPr/>
      <dgm:t>
        <a:bodyPr/>
        <a:lstStyle/>
        <a:p>
          <a:endParaRPr lang="en-US"/>
        </a:p>
      </dgm:t>
    </dgm:pt>
    <dgm:pt modelId="{4CF8DAAB-ECE6-4DCF-BF61-F1B0BD80F5F3}" type="sibTrans" cxnId="{B2BB1F5A-CFA4-43EA-8C57-7E12A372C33D}">
      <dgm:prSet/>
      <dgm:spPr/>
      <dgm:t>
        <a:bodyPr/>
        <a:lstStyle/>
        <a:p>
          <a:endParaRPr lang="en-US"/>
        </a:p>
      </dgm:t>
    </dgm:pt>
    <dgm:pt modelId="{5B7C9D26-0C32-4393-96EC-15C88A44D976}">
      <dgm:prSet phldrT="[Text]" custT="1"/>
      <dgm:spPr/>
      <dgm:t>
        <a:bodyPr/>
        <a:lstStyle/>
        <a:p>
          <a:r>
            <a:rPr lang="en-US" sz="1200" b="0" dirty="0"/>
            <a:t>Handle outliers</a:t>
          </a:r>
        </a:p>
      </dgm:t>
    </dgm:pt>
    <dgm:pt modelId="{53910FD4-2A4B-4A2D-BF49-8238C3A4538B}" type="parTrans" cxnId="{50AD1ACB-1BBA-48C4-8AF6-BA272EAE5F27}">
      <dgm:prSet/>
      <dgm:spPr/>
      <dgm:t>
        <a:bodyPr/>
        <a:lstStyle/>
        <a:p>
          <a:endParaRPr lang="en-US"/>
        </a:p>
      </dgm:t>
    </dgm:pt>
    <dgm:pt modelId="{6B2D2AC5-5CF3-401D-8D57-874ACA0C0342}" type="sibTrans" cxnId="{50AD1ACB-1BBA-48C4-8AF6-BA272EAE5F27}">
      <dgm:prSet/>
      <dgm:spPr/>
      <dgm:t>
        <a:bodyPr/>
        <a:lstStyle/>
        <a:p>
          <a:endParaRPr lang="en-US"/>
        </a:p>
      </dgm:t>
    </dgm:pt>
    <dgm:pt modelId="{730B7650-C7D4-4475-812B-CC8D016B2652}">
      <dgm:prSet phldrT="[Text]" custT="1"/>
      <dgm:spPr/>
      <dgm:t>
        <a:bodyPr/>
        <a:lstStyle/>
        <a:p>
          <a:r>
            <a:rPr lang="en-US" sz="1200" b="0" dirty="0"/>
            <a:t>Sanity Checks</a:t>
          </a:r>
        </a:p>
      </dgm:t>
    </dgm:pt>
    <dgm:pt modelId="{2405FB14-CBA0-4B6B-ADA7-0245A875DC0B}" type="parTrans" cxnId="{69566252-A885-483F-A7F1-A6C727CACC79}">
      <dgm:prSet/>
      <dgm:spPr/>
      <dgm:t>
        <a:bodyPr/>
        <a:lstStyle/>
        <a:p>
          <a:endParaRPr lang="en-US"/>
        </a:p>
      </dgm:t>
    </dgm:pt>
    <dgm:pt modelId="{FD6A02FA-F6D3-4F64-8B41-E0030FA2B5AF}" type="sibTrans" cxnId="{69566252-A885-483F-A7F1-A6C727CACC79}">
      <dgm:prSet/>
      <dgm:spPr/>
      <dgm:t>
        <a:bodyPr/>
        <a:lstStyle/>
        <a:p>
          <a:endParaRPr lang="en-US"/>
        </a:p>
      </dgm:t>
    </dgm:pt>
    <dgm:pt modelId="{F13F1F71-17A3-4259-8A47-77DD979C46DB}">
      <dgm:prSet phldrT="[Text]" custT="1"/>
      <dgm:spPr/>
      <dgm:t>
        <a:bodyPr/>
        <a:lstStyle/>
        <a:p>
          <a:r>
            <a:rPr lang="en-US" sz="1200" b="0" i="0" dirty="0"/>
            <a:t>Bivariate analysis</a:t>
          </a:r>
          <a:endParaRPr lang="en-US" sz="1200" b="0" dirty="0"/>
        </a:p>
      </dgm:t>
    </dgm:pt>
    <dgm:pt modelId="{22EB60AC-F54A-4E03-B152-27174F1D810F}" type="parTrans" cxnId="{E37F2A08-306E-4643-A8C9-ED238E9A67DF}">
      <dgm:prSet/>
      <dgm:spPr/>
      <dgm:t>
        <a:bodyPr/>
        <a:lstStyle/>
        <a:p>
          <a:endParaRPr lang="en-US"/>
        </a:p>
      </dgm:t>
    </dgm:pt>
    <dgm:pt modelId="{01513B9F-CB47-43D2-8D3E-F56E694C4814}" type="sibTrans" cxnId="{E37F2A08-306E-4643-A8C9-ED238E9A67DF}">
      <dgm:prSet/>
      <dgm:spPr/>
      <dgm:t>
        <a:bodyPr/>
        <a:lstStyle/>
        <a:p>
          <a:endParaRPr lang="en-US"/>
        </a:p>
      </dgm:t>
    </dgm:pt>
    <dgm:pt modelId="{3725376A-6CE3-449F-8F13-3B36789AA1F0}">
      <dgm:prSet phldrT="[Text]" custT="1"/>
      <dgm:spPr/>
      <dgm:t>
        <a:bodyPr/>
        <a:lstStyle/>
        <a:p>
          <a:r>
            <a:rPr lang="en-US" sz="1200" b="0" dirty="0"/>
            <a:t>Handle missing values</a:t>
          </a:r>
        </a:p>
      </dgm:t>
    </dgm:pt>
    <dgm:pt modelId="{77E88EFF-04B3-48B2-8557-E18EB0B237FB}" type="parTrans" cxnId="{34BB4712-90EE-490B-A253-630C9A92616A}">
      <dgm:prSet/>
      <dgm:spPr/>
      <dgm:t>
        <a:bodyPr/>
        <a:lstStyle/>
        <a:p>
          <a:endParaRPr lang="en-US"/>
        </a:p>
      </dgm:t>
    </dgm:pt>
    <dgm:pt modelId="{6B6FADD0-5C38-4BE8-86EE-D5AC1A47E081}" type="sibTrans" cxnId="{34BB4712-90EE-490B-A253-630C9A92616A}">
      <dgm:prSet/>
      <dgm:spPr/>
      <dgm:t>
        <a:bodyPr/>
        <a:lstStyle/>
        <a:p>
          <a:endParaRPr lang="en-US"/>
        </a:p>
      </dgm:t>
    </dgm:pt>
    <dgm:pt modelId="{66DF3F30-053E-4915-8216-5C0E6B6D01CC}">
      <dgm:prSet phldrT="[Text]" custT="1"/>
      <dgm:spPr/>
      <dgm:t>
        <a:bodyPr/>
        <a:lstStyle/>
        <a:p>
          <a:r>
            <a:rPr lang="en-US" sz="1200" b="0" dirty="0"/>
            <a:t>Understand the data columns by correlating with data dictionary</a:t>
          </a:r>
        </a:p>
      </dgm:t>
    </dgm:pt>
    <dgm:pt modelId="{FCDC925D-911B-4F4A-95FD-FEF2C1C2D4FB}" type="parTrans" cxnId="{300D65E1-33C2-4607-B0A1-0E220E624B40}">
      <dgm:prSet/>
      <dgm:spPr/>
      <dgm:t>
        <a:bodyPr/>
        <a:lstStyle/>
        <a:p>
          <a:endParaRPr lang="en-US"/>
        </a:p>
      </dgm:t>
    </dgm:pt>
    <dgm:pt modelId="{76DD91D8-5222-420A-A93A-49D31E8A7A60}" type="sibTrans" cxnId="{300D65E1-33C2-4607-B0A1-0E220E624B40}">
      <dgm:prSet/>
      <dgm:spPr/>
      <dgm:t>
        <a:bodyPr/>
        <a:lstStyle/>
        <a:p>
          <a:endParaRPr lang="en-US"/>
        </a:p>
      </dgm:t>
    </dgm:pt>
    <dgm:pt modelId="{CCB9A2A0-8170-4E5C-B1E8-3F4C6F1D3644}" type="pres">
      <dgm:prSet presAssocID="{6BEDB7CA-2732-4B94-BF38-06E5DCF4994F}" presName="linearFlow" presStyleCnt="0">
        <dgm:presLayoutVars>
          <dgm:dir/>
          <dgm:animLvl val="lvl"/>
          <dgm:resizeHandles val="exact"/>
        </dgm:presLayoutVars>
      </dgm:prSet>
      <dgm:spPr/>
    </dgm:pt>
    <dgm:pt modelId="{E539D7A1-2602-4208-B03C-0DF2EE02BE9D}" type="pres">
      <dgm:prSet presAssocID="{218DDE1A-8C13-48ED-8AA9-49A56839A92A}" presName="composite" presStyleCnt="0"/>
      <dgm:spPr/>
    </dgm:pt>
    <dgm:pt modelId="{A8B753C2-59CF-4959-81C3-370A5B68C4FD}" type="pres">
      <dgm:prSet presAssocID="{218DDE1A-8C13-48ED-8AA9-49A56839A92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2654823-D1F4-44C0-9E74-5ADE11B94A16}" type="pres">
      <dgm:prSet presAssocID="{218DDE1A-8C13-48ED-8AA9-49A56839A92A}" presName="descendantText" presStyleLbl="alignAcc1" presStyleIdx="0" presStyleCnt="3">
        <dgm:presLayoutVars>
          <dgm:bulletEnabled val="1"/>
        </dgm:presLayoutVars>
      </dgm:prSet>
      <dgm:spPr/>
    </dgm:pt>
    <dgm:pt modelId="{87F2BE9E-6828-4BBD-A6DA-0084926B094C}" type="pres">
      <dgm:prSet presAssocID="{C153A225-8756-4E3C-89DB-25A0FDD6E85A}" presName="sp" presStyleCnt="0"/>
      <dgm:spPr/>
    </dgm:pt>
    <dgm:pt modelId="{04444D94-C0FC-4AFF-A34A-57F2672154C2}" type="pres">
      <dgm:prSet presAssocID="{15E4F95B-795F-44B3-B6A2-E53472BC3DE1}" presName="composite" presStyleCnt="0"/>
      <dgm:spPr/>
    </dgm:pt>
    <dgm:pt modelId="{6A799A54-E58D-4B55-BC7B-FA086300FB68}" type="pres">
      <dgm:prSet presAssocID="{15E4F95B-795F-44B3-B6A2-E53472BC3DE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7787416-06AD-416C-ABDB-42D6D98FFA55}" type="pres">
      <dgm:prSet presAssocID="{15E4F95B-795F-44B3-B6A2-E53472BC3DE1}" presName="descendantText" presStyleLbl="alignAcc1" presStyleIdx="1" presStyleCnt="3">
        <dgm:presLayoutVars>
          <dgm:bulletEnabled val="1"/>
        </dgm:presLayoutVars>
      </dgm:prSet>
      <dgm:spPr/>
    </dgm:pt>
    <dgm:pt modelId="{CF4285C8-E4AE-43FC-99BE-92D76516B26E}" type="pres">
      <dgm:prSet presAssocID="{28B8E57C-B5C0-4AB2-9298-00EC6D357EC6}" presName="sp" presStyleCnt="0"/>
      <dgm:spPr/>
    </dgm:pt>
    <dgm:pt modelId="{7EBE8C58-E12F-4E04-8F8A-C4D9E232775F}" type="pres">
      <dgm:prSet presAssocID="{20C3053F-DF24-43B2-B791-CB94C55DF9DD}" presName="composite" presStyleCnt="0"/>
      <dgm:spPr/>
    </dgm:pt>
    <dgm:pt modelId="{BA4E61D2-E5F4-40FC-8546-BC559F8D8823}" type="pres">
      <dgm:prSet presAssocID="{20C3053F-DF24-43B2-B791-CB94C55DF9D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5B36D56-FDD1-410B-B1C9-F4C91FDDD005}" type="pres">
      <dgm:prSet presAssocID="{20C3053F-DF24-43B2-B791-CB94C55DF9D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37F2A08-306E-4643-A8C9-ED238E9A67DF}" srcId="{20C3053F-DF24-43B2-B791-CB94C55DF9DD}" destId="{F13F1F71-17A3-4259-8A47-77DD979C46DB}" srcOrd="2" destOrd="0" parTransId="{22EB60AC-F54A-4E03-B152-27174F1D810F}" sibTransId="{01513B9F-CB47-43D2-8D3E-F56E694C4814}"/>
    <dgm:cxn modelId="{6FF0E211-C772-4D86-BB99-C57A9F8647AD}" srcId="{218DDE1A-8C13-48ED-8AA9-49A56839A92A}" destId="{E96F4D0A-6252-49DC-9419-C7E5B5C994B3}" srcOrd="0" destOrd="0" parTransId="{866F9048-EE4C-40AC-9E2B-E9B5329D971B}" sibTransId="{388B796A-5C9A-46F6-82D3-4F9D7CF91ECE}"/>
    <dgm:cxn modelId="{34BB4712-90EE-490B-A253-630C9A92616A}" srcId="{15E4F95B-795F-44B3-B6A2-E53472BC3DE1}" destId="{3725376A-6CE3-449F-8F13-3B36789AA1F0}" srcOrd="1" destOrd="0" parTransId="{77E88EFF-04B3-48B2-8557-E18EB0B237FB}" sibTransId="{6B6FADD0-5C38-4BE8-86EE-D5AC1A47E081}"/>
    <dgm:cxn modelId="{3C8CC32D-EEB6-4456-9D37-B24F744A3369}" type="presOf" srcId="{730B7650-C7D4-4475-812B-CC8D016B2652}" destId="{67787416-06AD-416C-ABDB-42D6D98FFA55}" srcOrd="0" destOrd="4" presId="urn:microsoft.com/office/officeart/2005/8/layout/chevron2"/>
    <dgm:cxn modelId="{D26BD338-9AC1-42B7-8EC5-73EF7771EFC0}" srcId="{15E4F95B-795F-44B3-B6A2-E53472BC3DE1}" destId="{AF64D34F-5D6B-4637-A879-0B09CF720802}" srcOrd="2" destOrd="0" parTransId="{D9B6BCDF-CB5A-4778-9FAC-1203EE77964A}" sibTransId="{E705E099-EB85-4B25-AA2C-FF161315C1FD}"/>
    <dgm:cxn modelId="{E8424844-B56A-499C-B0CB-4E0811F88F0F}" type="presOf" srcId="{20C3053F-DF24-43B2-B791-CB94C55DF9DD}" destId="{BA4E61D2-E5F4-40FC-8546-BC559F8D8823}" srcOrd="0" destOrd="0" presId="urn:microsoft.com/office/officeart/2005/8/layout/chevron2"/>
    <dgm:cxn modelId="{81D1B16B-B289-40B7-B6A7-435F82A8D5EC}" type="presOf" srcId="{5B7C9D26-0C32-4393-96EC-15C88A44D976}" destId="{67787416-06AD-416C-ABDB-42D6D98FFA55}" srcOrd="0" destOrd="3" presId="urn:microsoft.com/office/officeart/2005/8/layout/chevron2"/>
    <dgm:cxn modelId="{29EB2351-E564-4A4D-9AA4-78F72F5A4957}" srcId="{6BEDB7CA-2732-4B94-BF38-06E5DCF4994F}" destId="{15E4F95B-795F-44B3-B6A2-E53472BC3DE1}" srcOrd="1" destOrd="0" parTransId="{04B605AE-1B09-428A-8D58-D97213D3F80E}" sibTransId="{28B8E57C-B5C0-4AB2-9298-00EC6D357EC6}"/>
    <dgm:cxn modelId="{69566252-A885-483F-A7F1-A6C727CACC79}" srcId="{15E4F95B-795F-44B3-B6A2-E53472BC3DE1}" destId="{730B7650-C7D4-4475-812B-CC8D016B2652}" srcOrd="4" destOrd="0" parTransId="{2405FB14-CBA0-4B6B-ADA7-0245A875DC0B}" sibTransId="{FD6A02FA-F6D3-4F64-8B41-E0030FA2B5AF}"/>
    <dgm:cxn modelId="{0070D176-86D2-4054-AA47-57EF8D7DAB19}" type="presOf" srcId="{3725376A-6CE3-449F-8F13-3B36789AA1F0}" destId="{67787416-06AD-416C-ABDB-42D6D98FFA55}" srcOrd="0" destOrd="1" presId="urn:microsoft.com/office/officeart/2005/8/layout/chevron2"/>
    <dgm:cxn modelId="{06B42A78-1FC0-4AA1-8731-A4988E7C41A0}" type="presOf" srcId="{AF64D34F-5D6B-4637-A879-0B09CF720802}" destId="{67787416-06AD-416C-ABDB-42D6D98FFA55}" srcOrd="0" destOrd="2" presId="urn:microsoft.com/office/officeart/2005/8/layout/chevron2"/>
    <dgm:cxn modelId="{B2BB1F5A-CFA4-43EA-8C57-7E12A372C33D}" srcId="{20C3053F-DF24-43B2-B791-CB94C55DF9DD}" destId="{23591E59-878D-4DEA-85A4-EC212E4EED27}" srcOrd="1" destOrd="0" parTransId="{C69C667F-16F8-4C23-84ED-B6D65F2E9450}" sibTransId="{4CF8DAAB-ECE6-4DCF-BF61-F1B0BD80F5F3}"/>
    <dgm:cxn modelId="{71D2D47B-E800-474B-AAA6-644E38BE52F3}" type="presOf" srcId="{66DF3F30-053E-4915-8216-5C0E6B6D01CC}" destId="{F2654823-D1F4-44C0-9E74-5ADE11B94A16}" srcOrd="0" destOrd="1" presId="urn:microsoft.com/office/officeart/2005/8/layout/chevron2"/>
    <dgm:cxn modelId="{296A3B86-B70B-477F-BE72-8C83EC24380C}" type="presOf" srcId="{C3926585-9EE1-4280-8272-9C7E523A9360}" destId="{D5B36D56-FDD1-410B-B1C9-F4C91FDDD005}" srcOrd="0" destOrd="0" presId="urn:microsoft.com/office/officeart/2005/8/layout/chevron2"/>
    <dgm:cxn modelId="{2BE35E8C-D4E6-477E-AB70-30A68F20CEE4}" type="presOf" srcId="{62942454-75F4-4245-957F-E55F5C4BB3E3}" destId="{67787416-06AD-416C-ABDB-42D6D98FFA55}" srcOrd="0" destOrd="0" presId="urn:microsoft.com/office/officeart/2005/8/layout/chevron2"/>
    <dgm:cxn modelId="{1C9D45A4-874F-41B9-9D44-A3FE21EC1186}" type="presOf" srcId="{218DDE1A-8C13-48ED-8AA9-49A56839A92A}" destId="{A8B753C2-59CF-4959-81C3-370A5B68C4FD}" srcOrd="0" destOrd="0" presId="urn:microsoft.com/office/officeart/2005/8/layout/chevron2"/>
    <dgm:cxn modelId="{3D0029AE-59A4-4B46-B93C-7B9709951487}" type="presOf" srcId="{F13F1F71-17A3-4259-8A47-77DD979C46DB}" destId="{D5B36D56-FDD1-410B-B1C9-F4C91FDDD005}" srcOrd="0" destOrd="2" presId="urn:microsoft.com/office/officeart/2005/8/layout/chevron2"/>
    <dgm:cxn modelId="{79C42FC3-64F5-402F-BE9A-1116CD975EA7}" type="presOf" srcId="{6BEDB7CA-2732-4B94-BF38-06E5DCF4994F}" destId="{CCB9A2A0-8170-4E5C-B1E8-3F4C6F1D3644}" srcOrd="0" destOrd="0" presId="urn:microsoft.com/office/officeart/2005/8/layout/chevron2"/>
    <dgm:cxn modelId="{7C0577C4-9276-4A0B-859C-F7784F20BAC3}" srcId="{15E4F95B-795F-44B3-B6A2-E53472BC3DE1}" destId="{62942454-75F4-4245-957F-E55F5C4BB3E3}" srcOrd="0" destOrd="0" parTransId="{1AA0ACE9-C06A-4BCC-8475-E4F0025A307E}" sibTransId="{50F07768-4C01-4410-9B19-37AFCBBCB07B}"/>
    <dgm:cxn modelId="{50AD1ACB-1BBA-48C4-8AF6-BA272EAE5F27}" srcId="{15E4F95B-795F-44B3-B6A2-E53472BC3DE1}" destId="{5B7C9D26-0C32-4393-96EC-15C88A44D976}" srcOrd="3" destOrd="0" parTransId="{53910FD4-2A4B-4A2D-BF49-8238C3A4538B}" sibTransId="{6B2D2AC5-5CF3-401D-8D57-874ACA0C0342}"/>
    <dgm:cxn modelId="{69E96DD7-683A-46F1-94FB-9CE9EF06FACD}" type="presOf" srcId="{23591E59-878D-4DEA-85A4-EC212E4EED27}" destId="{D5B36D56-FDD1-410B-B1C9-F4C91FDDD005}" srcOrd="0" destOrd="1" presId="urn:microsoft.com/office/officeart/2005/8/layout/chevron2"/>
    <dgm:cxn modelId="{18C58ED8-D4F2-43D9-BD4D-E4B7F16F865A}" srcId="{6BEDB7CA-2732-4B94-BF38-06E5DCF4994F}" destId="{218DDE1A-8C13-48ED-8AA9-49A56839A92A}" srcOrd="0" destOrd="0" parTransId="{E5DF50B6-F637-45FD-93FC-E15CB2967504}" sibTransId="{C153A225-8756-4E3C-89DB-25A0FDD6E85A}"/>
    <dgm:cxn modelId="{00F247DB-C123-4BA3-9424-4687E2494AD4}" srcId="{6BEDB7CA-2732-4B94-BF38-06E5DCF4994F}" destId="{20C3053F-DF24-43B2-B791-CB94C55DF9DD}" srcOrd="2" destOrd="0" parTransId="{F860020A-EB9D-417F-BA2F-393A50ED3C42}" sibTransId="{294EC9BD-1481-4DD7-A524-E07AECEDCE2B}"/>
    <dgm:cxn modelId="{300D65E1-33C2-4607-B0A1-0E220E624B40}" srcId="{218DDE1A-8C13-48ED-8AA9-49A56839A92A}" destId="{66DF3F30-053E-4915-8216-5C0E6B6D01CC}" srcOrd="1" destOrd="0" parTransId="{FCDC925D-911B-4F4A-95FD-FEF2C1C2D4FB}" sibTransId="{76DD91D8-5222-420A-A93A-49D31E8A7A60}"/>
    <dgm:cxn modelId="{9F7C9CE7-CF9F-4F9D-9C43-FEE5F5D23494}" srcId="{20C3053F-DF24-43B2-B791-CB94C55DF9DD}" destId="{C3926585-9EE1-4280-8272-9C7E523A9360}" srcOrd="0" destOrd="0" parTransId="{87009524-26DF-484F-8D72-6B955F961F66}" sibTransId="{8E21EFE1-26C3-45F8-928B-2A345A8AE474}"/>
    <dgm:cxn modelId="{6A02CEE8-73A6-49A1-BA0F-B52F1705FFEE}" type="presOf" srcId="{E96F4D0A-6252-49DC-9419-C7E5B5C994B3}" destId="{F2654823-D1F4-44C0-9E74-5ADE11B94A16}" srcOrd="0" destOrd="0" presId="urn:microsoft.com/office/officeart/2005/8/layout/chevron2"/>
    <dgm:cxn modelId="{8ACF6FF8-4622-45C6-A624-13C8C9129E98}" type="presOf" srcId="{15E4F95B-795F-44B3-B6A2-E53472BC3DE1}" destId="{6A799A54-E58D-4B55-BC7B-FA086300FB68}" srcOrd="0" destOrd="0" presId="urn:microsoft.com/office/officeart/2005/8/layout/chevron2"/>
    <dgm:cxn modelId="{B827DF7A-8CBB-4DA3-A316-718C768A5212}" type="presParOf" srcId="{CCB9A2A0-8170-4E5C-B1E8-3F4C6F1D3644}" destId="{E539D7A1-2602-4208-B03C-0DF2EE02BE9D}" srcOrd="0" destOrd="0" presId="urn:microsoft.com/office/officeart/2005/8/layout/chevron2"/>
    <dgm:cxn modelId="{AAC2FAC1-9C57-43C0-8D37-4DC6EE6C9FD2}" type="presParOf" srcId="{E539D7A1-2602-4208-B03C-0DF2EE02BE9D}" destId="{A8B753C2-59CF-4959-81C3-370A5B68C4FD}" srcOrd="0" destOrd="0" presId="urn:microsoft.com/office/officeart/2005/8/layout/chevron2"/>
    <dgm:cxn modelId="{F8F15FF7-5452-4C6A-BFB9-71735CFB1E60}" type="presParOf" srcId="{E539D7A1-2602-4208-B03C-0DF2EE02BE9D}" destId="{F2654823-D1F4-44C0-9E74-5ADE11B94A16}" srcOrd="1" destOrd="0" presId="urn:microsoft.com/office/officeart/2005/8/layout/chevron2"/>
    <dgm:cxn modelId="{F6B0AC82-8D6F-4CBA-BEFF-696A488FEB6C}" type="presParOf" srcId="{CCB9A2A0-8170-4E5C-B1E8-3F4C6F1D3644}" destId="{87F2BE9E-6828-4BBD-A6DA-0084926B094C}" srcOrd="1" destOrd="0" presId="urn:microsoft.com/office/officeart/2005/8/layout/chevron2"/>
    <dgm:cxn modelId="{34F334FB-EC7B-40B4-863D-6EBE416491DD}" type="presParOf" srcId="{CCB9A2A0-8170-4E5C-B1E8-3F4C6F1D3644}" destId="{04444D94-C0FC-4AFF-A34A-57F2672154C2}" srcOrd="2" destOrd="0" presId="urn:microsoft.com/office/officeart/2005/8/layout/chevron2"/>
    <dgm:cxn modelId="{C9D05C47-301A-4AEA-BB01-421E5265AC5B}" type="presParOf" srcId="{04444D94-C0FC-4AFF-A34A-57F2672154C2}" destId="{6A799A54-E58D-4B55-BC7B-FA086300FB68}" srcOrd="0" destOrd="0" presId="urn:microsoft.com/office/officeart/2005/8/layout/chevron2"/>
    <dgm:cxn modelId="{32DA25E5-F624-406A-9A72-A73C83CF313E}" type="presParOf" srcId="{04444D94-C0FC-4AFF-A34A-57F2672154C2}" destId="{67787416-06AD-416C-ABDB-42D6D98FFA55}" srcOrd="1" destOrd="0" presId="urn:microsoft.com/office/officeart/2005/8/layout/chevron2"/>
    <dgm:cxn modelId="{FE7B4022-072C-4D2E-8DBB-3640BBE1BD84}" type="presParOf" srcId="{CCB9A2A0-8170-4E5C-B1E8-3F4C6F1D3644}" destId="{CF4285C8-E4AE-43FC-99BE-92D76516B26E}" srcOrd="3" destOrd="0" presId="urn:microsoft.com/office/officeart/2005/8/layout/chevron2"/>
    <dgm:cxn modelId="{EE8ED6C4-6A81-48D3-B131-A3D82B7C5C54}" type="presParOf" srcId="{CCB9A2A0-8170-4E5C-B1E8-3F4C6F1D3644}" destId="{7EBE8C58-E12F-4E04-8F8A-C4D9E232775F}" srcOrd="4" destOrd="0" presId="urn:microsoft.com/office/officeart/2005/8/layout/chevron2"/>
    <dgm:cxn modelId="{D8D53615-BD36-474A-B648-905CBCF66B85}" type="presParOf" srcId="{7EBE8C58-E12F-4E04-8F8A-C4D9E232775F}" destId="{BA4E61D2-E5F4-40FC-8546-BC559F8D8823}" srcOrd="0" destOrd="0" presId="urn:microsoft.com/office/officeart/2005/8/layout/chevron2"/>
    <dgm:cxn modelId="{188589B3-5911-46C8-9E6D-56FD5C3D52AA}" type="presParOf" srcId="{7EBE8C58-E12F-4E04-8F8A-C4D9E232775F}" destId="{D5B36D56-FDD1-410B-B1C9-F4C91FDDD00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753C2-59CF-4959-81C3-370A5B68C4FD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70C0"/>
              </a:solidFill>
            </a:rPr>
            <a:t>Data Preparation</a:t>
          </a:r>
        </a:p>
      </dsp:txBody>
      <dsp:txXfrm rot="-5400000">
        <a:off x="1" y="515391"/>
        <a:ext cx="1029841" cy="441360"/>
      </dsp:txXfrm>
    </dsp:sp>
    <dsp:sp modelId="{F2654823-D1F4-44C0-9E74-5ADE11B94A16}">
      <dsp:nvSpPr>
        <dsp:cNvPr id="0" name=""/>
        <dsp:cNvSpPr/>
      </dsp:nvSpPr>
      <dsp:spPr>
        <a:xfrm rot="5400000">
          <a:off x="3534741" y="-2504429"/>
          <a:ext cx="956281" cy="59660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Load and inspect the dataset for completeness and integrity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Understand the data columns by correlating with data dictionary</a:t>
          </a:r>
        </a:p>
      </dsp:txBody>
      <dsp:txXfrm rot="-5400000">
        <a:off x="1029842" y="47152"/>
        <a:ext cx="5919398" cy="862917"/>
      </dsp:txXfrm>
    </dsp:sp>
    <dsp:sp modelId="{6A799A54-E58D-4B55-BC7B-FA086300FB68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70C0"/>
              </a:solidFill>
            </a:rPr>
            <a:t>Data Cleaning</a:t>
          </a:r>
        </a:p>
      </dsp:txBody>
      <dsp:txXfrm rot="-5400000">
        <a:off x="1" y="1790682"/>
        <a:ext cx="1029841" cy="441360"/>
      </dsp:txXfrm>
    </dsp:sp>
    <dsp:sp modelId="{67787416-06AD-416C-ABDB-42D6D98FFA55}">
      <dsp:nvSpPr>
        <dsp:cNvPr id="0" name=""/>
        <dsp:cNvSpPr/>
      </dsp:nvSpPr>
      <dsp:spPr>
        <a:xfrm rot="5400000">
          <a:off x="3534741" y="-1229138"/>
          <a:ext cx="956281" cy="59660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Drop irrelevant, non-reliable, or non-informative columns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Handle missing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Standardize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Handle outliers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Sanity Checks</a:t>
          </a:r>
        </a:p>
      </dsp:txBody>
      <dsp:txXfrm rot="-5400000">
        <a:off x="1029842" y="1322443"/>
        <a:ext cx="5919398" cy="862917"/>
      </dsp:txXfrm>
    </dsp:sp>
    <dsp:sp modelId="{BA4E61D2-E5F4-40FC-8546-BC559F8D8823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70C0"/>
              </a:solidFill>
            </a:rPr>
            <a:t>EDA</a:t>
          </a:r>
        </a:p>
      </dsp:txBody>
      <dsp:txXfrm rot="-5400000">
        <a:off x="1" y="3065974"/>
        <a:ext cx="1029841" cy="441360"/>
      </dsp:txXfrm>
    </dsp:sp>
    <dsp:sp modelId="{D5B36D56-FDD1-410B-B1C9-F4C91FDDD005}">
      <dsp:nvSpPr>
        <dsp:cNvPr id="0" name=""/>
        <dsp:cNvSpPr/>
      </dsp:nvSpPr>
      <dsp:spPr>
        <a:xfrm rot="5400000">
          <a:off x="3534741" y="46153"/>
          <a:ext cx="956281" cy="59660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Univariate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Segmented Univariate Analysis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Bivariate analysis</a:t>
          </a:r>
          <a:endParaRPr lang="en-US" sz="1200" b="0" kern="1200" dirty="0"/>
        </a:p>
      </dsp:txBody>
      <dsp:txXfrm rot="-5400000">
        <a:off x="1029842" y="2597734"/>
        <a:ext cx="5919398" cy="86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32FADC7-063F-48AE-9606-7611B306F77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B11-9EFF-4EF0-813B-F9431540577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047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DC7-063F-48AE-9606-7611B306F77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B11-9EFF-4EF0-813B-F9431540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7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DC7-063F-48AE-9606-7611B306F77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B11-9EFF-4EF0-813B-F9431540577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7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DC7-063F-48AE-9606-7611B306F77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B11-9EFF-4EF0-813B-F9431540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0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DC7-063F-48AE-9606-7611B306F77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B11-9EFF-4EF0-813B-F94315405770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2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DC7-063F-48AE-9606-7611B306F77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B11-9EFF-4EF0-813B-F9431540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4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DC7-063F-48AE-9606-7611B306F77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B11-9EFF-4EF0-813B-F9431540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3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DC7-063F-48AE-9606-7611B306F77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B11-9EFF-4EF0-813B-F9431540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DC7-063F-48AE-9606-7611B306F77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B11-9EFF-4EF0-813B-F9431540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8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DC7-063F-48AE-9606-7611B306F77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B11-9EFF-4EF0-813B-F9431540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DC7-063F-48AE-9606-7611B306F77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B11-9EFF-4EF0-813B-F9431540577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26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2FADC7-063F-48AE-9606-7611B306F77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063B11-9EFF-4EF0-813B-F9431540577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2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D0FA-8CA3-C0F8-BF3F-7B1B1A90F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614E4-6AB4-B8FD-9E23-A53A5F56B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br>
              <a:rPr lang="en-US" dirty="0"/>
            </a:br>
            <a:r>
              <a:rPr lang="en-US" dirty="0" err="1"/>
              <a:t>Somasekhar</a:t>
            </a:r>
            <a:r>
              <a:rPr lang="en-US" dirty="0"/>
              <a:t> </a:t>
            </a:r>
            <a:r>
              <a:rPr lang="en-US" dirty="0" err="1"/>
              <a:t>Gangarapu</a:t>
            </a:r>
            <a:endParaRPr lang="en-US" dirty="0"/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Ursina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Sanderink</a:t>
            </a: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8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998D-761D-0450-0440-AF6A2CA3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16460"/>
            <a:ext cx="9720072" cy="407405"/>
          </a:xfrm>
        </p:spPr>
        <p:txBody>
          <a:bodyPr>
            <a:normAutofit/>
          </a:bodyPr>
          <a:lstStyle/>
          <a:p>
            <a:r>
              <a:rPr lang="en-US" sz="2000" dirty="0"/>
              <a:t>EDA – Bivariate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50A1E6-ACA4-FF39-07BC-A19741C92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08" y="848762"/>
            <a:ext cx="3587492" cy="18662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BCB4A4-FA9B-AD14-846F-6F1931B95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24" y="2739946"/>
            <a:ext cx="3525207" cy="18662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5E901C-5A11-1802-897B-95279DB1F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94" y="4606232"/>
            <a:ext cx="3853866" cy="19654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4C8F34-4EDD-47C1-1011-F32F941AF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233" y="968602"/>
            <a:ext cx="3098569" cy="16266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EAE8AD-FED4-BBC2-9B92-8724A95C6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360" y="2791411"/>
            <a:ext cx="3111026" cy="16266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B4C6B2-D94B-02AC-5551-476257BA16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2360" y="4562754"/>
            <a:ext cx="3155159" cy="17341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0758F70-4056-192D-CE86-60237CFE7E08}"/>
              </a:ext>
            </a:extLst>
          </p:cNvPr>
          <p:cNvSpPr txBox="1"/>
          <p:nvPr/>
        </p:nvSpPr>
        <p:spPr>
          <a:xfrm>
            <a:off x="8030424" y="823865"/>
            <a:ext cx="33530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Percentage of loans charged off significantly increases as the DTI ratio climbs, peaking distinctly in the 21-25% range where over 16% of the loans end up charged off.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Percentage of charged-off loans increases progressively from grade A through 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The percentage of charged-off loans increases significantly as revolving utilization grows</a:t>
            </a:r>
            <a:r>
              <a:rPr lang="en-US" sz="1000" dirty="0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rgbClr val="0070C0"/>
              </a:solidFill>
              <a:highlight>
                <a:srgbClr val="FFFFFF"/>
              </a:highlight>
              <a:latin typeface="system-ui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L</a:t>
            </a:r>
            <a:r>
              <a:rPr lang="en-US" sz="10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oans issued for 'Small business' have the highest charge-off rates (27%).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The percentage of charged-off loans varies notably by state. While Nebraska (NE) shows the highest default rate at 60%, the extremely low volume of only 5 loans requires cautious interpretation. Following NE, the states with the highest default rates and more substantial data are Nevada (NV) at 22.43% with 477 loans, South Dakota (SD) at 19.35% with 62 loans, Alaska (AK) at 18.18% with 77 loans, and Florida (FL) at 18.02% with 2769 loans..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rgbClr val="0070C0"/>
              </a:solidFill>
              <a:highlight>
                <a:srgbClr val="FFFFFF"/>
              </a:highlight>
              <a:latin typeface="system-ui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D</a:t>
            </a:r>
            <a:r>
              <a:rPr lang="en-US" sz="10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elinquency within two years demonstrates that higher delinquencies correlate with increased charge-off rates, peaking at eight delinquencies where the loans charged off reach 50%.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The percentage of charged-off loans increases with the number of public record bankruptcies, from 14.24% with no bankruptcies to 40.00% with two bankruptcies.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rgbClr val="0070C0"/>
              </a:solidFill>
              <a:highlight>
                <a:srgbClr val="FFFFFF"/>
              </a:highlight>
              <a:latin typeface="system-ui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Charged-off rates increase with the presence of derogatory public records, particularly noticeable for borrowers with one record, reflecting a 22.74% charge-off rate compared to 14.14% for those with none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7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D3625DB-B1FD-9F69-6E70-9AA789DBD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93" y="823865"/>
            <a:ext cx="7862934" cy="5241956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C4998D-761D-0450-0440-AF6A2CA3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16460"/>
            <a:ext cx="9720072" cy="407405"/>
          </a:xfrm>
        </p:spPr>
        <p:txBody>
          <a:bodyPr>
            <a:normAutofit/>
          </a:bodyPr>
          <a:lstStyle/>
          <a:p>
            <a:r>
              <a:rPr lang="en-US" sz="2000" dirty="0"/>
              <a:t>EDA – Bivariate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758F70-4056-192D-CE86-60237CFE7E08}"/>
              </a:ext>
            </a:extLst>
          </p:cNvPr>
          <p:cNvSpPr txBox="1"/>
          <p:nvPr/>
        </p:nvSpPr>
        <p:spPr>
          <a:xfrm>
            <a:off x="8094223" y="1862182"/>
            <a:ext cx="33530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Wingdings" panose="05000000000000000000" pitchFamily="2" charset="2"/>
              <a:buChar char="§"/>
              <a:defRPr sz="1000" b="0" i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defRPr>
            </a:lvl1pPr>
          </a:lstStyle>
          <a:p>
            <a:r>
              <a:rPr lang="en-US" sz="1200" dirty="0"/>
              <a:t>Loan amount is correlated highly with Annual Income, moderately with total accounts</a:t>
            </a:r>
          </a:p>
          <a:p>
            <a:r>
              <a:rPr lang="en-US" sz="1200" dirty="0"/>
              <a:t>Interest rate in correlated highly with Revolving Utilization.</a:t>
            </a:r>
          </a:p>
          <a:p>
            <a:r>
              <a:rPr lang="en-US" sz="1200" dirty="0"/>
              <a:t>Interest rate is moderately with loan amount and slightly with delinquency count in 2 years, Inquires in 6 months and DTI (Debit to Income)</a:t>
            </a:r>
          </a:p>
          <a:p>
            <a:r>
              <a:rPr lang="en-US" sz="1200" dirty="0"/>
              <a:t>As expected,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Public derogatory records highly correlated with public records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Installment is highly correlated to Loan amount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Annual Income is correlated with employment length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148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1901-507B-EA97-6B2E-3577A38F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4605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7BE6F-33C9-E94B-117B-C83F8FE96FE3}"/>
              </a:ext>
            </a:extLst>
          </p:cNvPr>
          <p:cNvSpPr txBox="1"/>
          <p:nvPr/>
        </p:nvSpPr>
        <p:spPr>
          <a:xfrm>
            <a:off x="941559" y="1334766"/>
            <a:ext cx="107193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effectLst/>
                <a:highlight>
                  <a:srgbClr val="FFFFFF"/>
                </a:highlight>
                <a:latin typeface="system-ui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Loan Purpose: </a:t>
            </a:r>
            <a:r>
              <a:rPr lang="en-US" sz="1400" b="0" dirty="0"/>
              <a:t>Debt consolidation and credit card payoff are the most common purposes, indicating a prevalent use of these loans for managing existing debt.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Seasonal Trends: </a:t>
            </a:r>
            <a:r>
              <a:rPr lang="en-US" sz="1400" b="0" dirty="0"/>
              <a:t>There is a clear seasonal pattern in loan issuance, peaking in December, which may reflect borrowers' financial planning trends at year-end.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Income Verification and Default Rates: </a:t>
            </a:r>
            <a:r>
              <a:rPr lang="en-US" sz="1400" b="0" dirty="0"/>
              <a:t>The status of income verification does not consistently correlate with lower default rates, suggesting that it should not be overly relied upon, especially for larger loans.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Account Number Risks:</a:t>
            </a:r>
            <a:r>
              <a:rPr lang="en-US" sz="1400" b="0" dirty="0"/>
              <a:t> The number of open accounts presents a U-shaped risk profile, where very low and very high counts are associated with increased default risks, highlighting the complexity of financial management among borrowers with extreme numbers of credit lines.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BA9A8-2793-1A22-EC55-61A62CEFF16C}"/>
              </a:ext>
            </a:extLst>
          </p:cNvPr>
          <p:cNvSpPr txBox="1"/>
          <p:nvPr/>
        </p:nvSpPr>
        <p:spPr>
          <a:xfrm>
            <a:off x="1024128" y="3254143"/>
            <a:ext cx="84830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Loans with below criteria are highly contributing to charged off: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Loans with higher interest rate (&gt;12%)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Loans with grade 'F' and loan amount &gt; 20K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Higher amount loans (&gt;13K) for small business, debt consolidation or credit card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 Debit to income ratio &gt; 25% and loan amount &gt; 15K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 revolving utilization &gt; 60%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Loans from states like AK, FL, NE, NV, SD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Delinquency in 2 years &gt; 2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 derogatory public records &gt; 0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 annual income &lt;50K and loan amount &gt; 5K</a:t>
            </a:r>
          </a:p>
        </p:txBody>
      </p:sp>
    </p:spTree>
    <p:extLst>
      <p:ext uri="{BB962C8B-B14F-4D97-AF65-F5344CB8AC3E}">
        <p14:creationId xmlns:p14="http://schemas.microsoft.com/office/powerpoint/2010/main" val="1058167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1901-507B-EA97-6B2E-3577A38F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46055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B1CF4A-9AE4-6029-FC06-B862746E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537288"/>
              </p:ext>
            </p:extLst>
          </p:nvPr>
        </p:nvGraphicFramePr>
        <p:xfrm>
          <a:off x="1140484" y="1358412"/>
          <a:ext cx="10330257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591">
                  <a:extLst>
                    <a:ext uri="{9D8B030D-6E8A-4147-A177-3AD203B41FA5}">
                      <a16:colId xmlns:a16="http://schemas.microsoft.com/office/drawing/2014/main" val="717605035"/>
                    </a:ext>
                  </a:extLst>
                </a:gridCol>
                <a:gridCol w="7224666">
                  <a:extLst>
                    <a:ext uri="{9D8B030D-6E8A-4147-A177-3AD203B41FA5}">
                      <a16:colId xmlns:a16="http://schemas.microsoft.com/office/drawing/2014/main" val="3202196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Recommendation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2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Implement Risk-Based 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Develop a nuanced interest rate model that reflects diverse risk factors including DTI, credit utilization, and loan purpose, ensuring rates are commensurate with potential risks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38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Geographic Risk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Establish tailored lending criteria for different regions, especially in states with historically higher default rates, to mitigate location-based risks.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1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Specialized Debt Consolidation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Offer tailored financial products for debt consolidation with accompanying advisory services to help borrowers manage their debts more effectively.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0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Credit Utilization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Tighten approval criteria for borrowers with high credit utilization rates (&gt;60%), recognizing this as a significant predictor of potential default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24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Seasonal Lending Adjustments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Plan for seasonal fluctuations in loan demand, optimizing capital allocation and marketing strategies to match the observed end-of-year surge in borrowing.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9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Stringent Criteria for Small Business Loans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Increase scrutiny of small business loan applications, possibly requiring detailed business assessments or additional security to offset the higher observed risk.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95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Conservative Approach to Derogatory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Maintain stringent lending standards for applicants with derogatory public records or bankruptcies, potentially requiring additional assurances such as guarantors or collateral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9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Stricter DTI Thresholds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Enforce more rigorous reviews for loans where the DTI exceeds 20-25%, identifying this range as a critical risk threshold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1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Refined Credit History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Employ a detailed approach to credit history evaluation, wary of borrowers at the extremes of credit account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8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Robust Income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Strengthen the income verification process, especially for larger loan amounts, to ensure that reported incomes are accurate and reliable.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97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Adjust Loan Terms Based on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Tailor the terms of loans, particularly the maximum amount and duration, to better manage the risk profile of longer-term, larger loans.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568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9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1CA9-FA84-FA21-07F4-9EE6FE058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002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425-A18D-AD0A-B6E7-7BE228CD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0926-806E-1931-D068-5FEFA69A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0" dirty="0">
                <a:effectLst/>
                <a:highlight>
                  <a:srgbClr val="FFFFFF"/>
                </a:highlight>
                <a:latin typeface="system-ui"/>
              </a:rPr>
              <a:t>Objective: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0" i="0" dirty="0">
                <a:effectLst/>
                <a:highlight>
                  <a:srgbClr val="FFFFFF"/>
                </a:highlight>
                <a:latin typeface="system-ui"/>
              </a:rPr>
              <a:t>This project aims to address the challenge of loan defaults in the lending industry, specifically for Lending Club, a major online loan marketplace.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0" i="0" dirty="0">
                <a:effectLst/>
                <a:highlight>
                  <a:srgbClr val="FFFFFF"/>
                </a:highlight>
                <a:latin typeface="system-ui"/>
              </a:rPr>
              <a:t>The focus is on improving loan approval processes by identifying patterns that predict the likelihood of applicants defaulting on their loans.</a:t>
            </a:r>
            <a:endParaRPr lang="en-US" sz="1600" dirty="0">
              <a:highlight>
                <a:srgbClr val="FFFFFF"/>
              </a:highlight>
              <a:latin typeface="system-ui"/>
            </a:endParaRPr>
          </a:p>
          <a:p>
            <a:pPr marL="0" indent="0">
              <a:buNone/>
            </a:pPr>
            <a:r>
              <a:rPr lang="en-US" sz="1600" b="1" dirty="0">
                <a:highlight>
                  <a:srgbClr val="FFFFFF"/>
                </a:highlight>
                <a:latin typeface="system-ui"/>
              </a:rPr>
              <a:t>Background: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>
                <a:highlight>
                  <a:srgbClr val="FFFFFF"/>
                </a:highlight>
                <a:latin typeface="system-ui"/>
              </a:rPr>
              <a:t>This project is part of the AI &amp; ML program @ </a:t>
            </a:r>
            <a:r>
              <a:rPr lang="en-US" sz="1200" dirty="0" err="1">
                <a:highlight>
                  <a:srgbClr val="FFFFFF"/>
                </a:highlight>
                <a:latin typeface="system-ui"/>
              </a:rPr>
              <a:t>UpGrad</a:t>
            </a:r>
            <a:r>
              <a:rPr lang="en-US" sz="1200" dirty="0">
                <a:highlight>
                  <a:srgbClr val="FFFFFF"/>
                </a:highlight>
                <a:latin typeface="system-ui"/>
              </a:rPr>
              <a:t>, specifically within a statistics course. </a:t>
            </a:r>
            <a:endParaRPr lang="en-US" sz="1600" dirty="0">
              <a:highlight>
                <a:srgbClr val="FFFFFF"/>
              </a:highlight>
              <a:latin typeface="system-ui"/>
            </a:endParaRPr>
          </a:p>
          <a:p>
            <a:pPr marL="0" indent="0">
              <a:buNone/>
            </a:pPr>
            <a:r>
              <a:rPr lang="en-US" sz="1600" b="1" dirty="0">
                <a:highlight>
                  <a:srgbClr val="FFFFFF"/>
                </a:highlight>
                <a:latin typeface="system-ui"/>
              </a:rPr>
              <a:t>Dataset: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>
                <a:highlight>
                  <a:srgbClr val="FFFFFF"/>
                </a:highlight>
                <a:latin typeface="system-ui"/>
              </a:rPr>
              <a:t>The dataset used in this project `loan.csv` includes historical data on past loan applicants, covering their repayment history and loan outcomes.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>
                <a:highlight>
                  <a:srgbClr val="FFFFFF"/>
                </a:highlight>
                <a:latin typeface="system-ui"/>
              </a:rPr>
              <a:t>The key categories of loan outcomes are: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>
                <a:highlight>
                  <a:srgbClr val="FFFFFF"/>
                </a:highlight>
                <a:latin typeface="system-ui"/>
              </a:rPr>
              <a:t>Fully Paid: Loans that have been repaid in full.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>
                <a:highlight>
                  <a:srgbClr val="FFFFFF"/>
                </a:highlight>
                <a:latin typeface="system-ui"/>
              </a:rPr>
              <a:t>Current: Loans that are still being repaid.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>
                <a:highlight>
                  <a:srgbClr val="FFFFFF"/>
                </a:highlight>
                <a:latin typeface="system-ui"/>
              </a:rPr>
              <a:t>Charged-Off: Loans where the applicant has defaulted.</a:t>
            </a:r>
          </a:p>
        </p:txBody>
      </p:sp>
    </p:spTree>
    <p:extLst>
      <p:ext uri="{BB962C8B-B14F-4D97-AF65-F5344CB8AC3E}">
        <p14:creationId xmlns:p14="http://schemas.microsoft.com/office/powerpoint/2010/main" val="354942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44E4-F9CB-80AF-3135-B964E0DB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Process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5C6F5A-A6FF-E754-5828-AA33CA5DD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05313"/>
              </p:ext>
            </p:extLst>
          </p:nvPr>
        </p:nvGraphicFramePr>
        <p:xfrm>
          <a:off x="1957578" y="2084832"/>
          <a:ext cx="699592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20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BDC3-3073-2381-56F2-AA23C873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&amp;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B54F0-C94F-7798-77B9-EE90B4A8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Loaded dataset ‘loan.csv’ and noticed it have 39717 rows and 111 columns.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Interpreted each column with data dictionary provided.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Dropped columns with high irrelevant or missing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Identified and filled missing values with appropriate statistical measures.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Transformed data into consistent and standard format.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Identified and removed outliers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231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998D-761D-0450-0440-AF6A2CA3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16460"/>
            <a:ext cx="9720072" cy="602716"/>
          </a:xfrm>
        </p:spPr>
        <p:txBody>
          <a:bodyPr>
            <a:normAutofit/>
          </a:bodyPr>
          <a:lstStyle/>
          <a:p>
            <a:r>
              <a:rPr lang="en-US" sz="2000" dirty="0"/>
              <a:t>EDA – Univariate Analysis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29FC930-A173-4D13-4CC0-04278B00C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4" y="1019175"/>
            <a:ext cx="7233340" cy="58388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06E7380-C3F9-50D0-9DD9-0BE1CD720823}"/>
              </a:ext>
            </a:extLst>
          </p:cNvPr>
          <p:cNvSpPr txBox="1"/>
          <p:nvPr/>
        </p:nvSpPr>
        <p:spPr>
          <a:xfrm>
            <a:off x="8383508" y="889843"/>
            <a:ext cx="33769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900" b="1" i="0" dirty="0">
                <a:solidFill>
                  <a:srgbClr val="008B8B"/>
                </a:solidFill>
                <a:effectLst/>
                <a:highlight>
                  <a:srgbClr val="FFFFFF"/>
                </a:highlight>
                <a:latin typeface="system-ui"/>
              </a:rPr>
              <a:t>Loan Status: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The pie chart shows that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85.4%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of loans are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fully paid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, while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14.6%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are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charged off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. This indicates a </a:t>
            </a:r>
            <a:r>
              <a:rPr lang="en-US" sz="900" b="0" i="1" u="sng" dirty="0">
                <a:effectLst/>
                <a:highlight>
                  <a:srgbClr val="FFFFFF"/>
                </a:highlight>
                <a:latin typeface="system-ui"/>
              </a:rPr>
              <a:t>relatively low default rate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, which is positive for the lending platform.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900" b="0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1" i="0" dirty="0">
                <a:solidFill>
                  <a:srgbClr val="008B8B"/>
                </a:solidFill>
                <a:effectLst/>
                <a:highlight>
                  <a:srgbClr val="FFFFFF"/>
                </a:highlight>
                <a:latin typeface="system-ui"/>
              </a:rPr>
              <a:t>Loan Term: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75.4%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of loans have a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36-month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term, while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24.6%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have a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60-month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term. </a:t>
            </a:r>
            <a:r>
              <a:rPr lang="en-US" sz="900" b="0" i="1" u="sng" dirty="0">
                <a:effectLst/>
                <a:highlight>
                  <a:srgbClr val="FFFFFF"/>
                </a:highlight>
                <a:latin typeface="system-ui"/>
              </a:rPr>
              <a:t>Shorter-term loans are significantly more common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, possibly due to lower risk or borrower preference.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900" b="0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1" i="0" dirty="0">
                <a:solidFill>
                  <a:srgbClr val="008B8B"/>
                </a:solidFill>
                <a:effectLst/>
                <a:highlight>
                  <a:srgbClr val="FFFFFF"/>
                </a:highlight>
                <a:latin typeface="system-ui"/>
              </a:rPr>
              <a:t>Income Verification Status: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56.7%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of borrowers have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verified income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, while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43.3%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are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not verified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. This suggests that the platform accepts a </a:t>
            </a:r>
            <a:r>
              <a:rPr lang="en-US" sz="900" b="0" i="1" u="sng" dirty="0">
                <a:effectLst/>
                <a:highlight>
                  <a:srgbClr val="FFFFFF"/>
                </a:highlight>
                <a:latin typeface="system-ui"/>
              </a:rPr>
              <a:t>substantial number of loans without income verification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900" b="0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1" i="0" dirty="0">
                <a:solidFill>
                  <a:srgbClr val="008B8B"/>
                </a:solidFill>
                <a:effectLst/>
                <a:highlight>
                  <a:srgbClr val="FFFFFF"/>
                </a:highlight>
                <a:latin typeface="system-ui"/>
              </a:rPr>
              <a:t>Grade: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Loans are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graded from A to G, with B being the most common, followed by A and C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. This </a:t>
            </a:r>
            <a:r>
              <a:rPr lang="en-US" sz="900" b="0" i="1" u="sng" dirty="0">
                <a:effectLst/>
                <a:highlight>
                  <a:srgbClr val="FFFFFF"/>
                </a:highlight>
                <a:latin typeface="system-ui"/>
              </a:rPr>
              <a:t>indicates a concentration in higher-quality loans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according to the platform's risk assessment.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900" b="0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1" i="0" dirty="0">
                <a:solidFill>
                  <a:srgbClr val="008B8B"/>
                </a:solidFill>
                <a:effectLst/>
                <a:highlight>
                  <a:srgbClr val="FFFFFF"/>
                </a:highlight>
                <a:latin typeface="system-ui"/>
              </a:rPr>
              <a:t>Sub Grade: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The sub-grades show a more granular risk assessment, with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A4, A5, B3, B4, and B5 being the most common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. This </a:t>
            </a:r>
            <a:r>
              <a:rPr lang="en-US" sz="900" b="0" i="1" u="sng" dirty="0">
                <a:effectLst/>
                <a:highlight>
                  <a:srgbClr val="FFFFFF"/>
                </a:highlight>
                <a:latin typeface="system-ui"/>
              </a:rPr>
              <a:t>reflects a nuanced approach to risk categorization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900" b="0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1" i="0" dirty="0">
                <a:solidFill>
                  <a:srgbClr val="008B8B"/>
                </a:solidFill>
                <a:effectLst/>
                <a:highlight>
                  <a:srgbClr val="FFFFFF"/>
                </a:highlight>
                <a:latin typeface="system-ui"/>
              </a:rPr>
              <a:t>Borrower Home Ownership: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Most borrowers are renters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, followed by those who own homes. Mortgage holders are the smallest group, suggesting a </a:t>
            </a:r>
            <a:r>
              <a:rPr lang="en-US" sz="900" b="0" i="1" u="sng" dirty="0">
                <a:effectLst/>
                <a:highlight>
                  <a:srgbClr val="FFFFFF"/>
                </a:highlight>
                <a:latin typeface="system-ui"/>
              </a:rPr>
              <a:t>diverse range of borrower housing situations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900" b="0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1" i="0" dirty="0">
                <a:solidFill>
                  <a:srgbClr val="008B8B"/>
                </a:solidFill>
                <a:effectLst/>
                <a:highlight>
                  <a:srgbClr val="FFFFFF"/>
                </a:highlight>
                <a:latin typeface="system-ui"/>
              </a:rPr>
              <a:t>Borrower Employment Length: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There's a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significant spike at the "10+"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years category, indicating many long-term employed borrowers. </a:t>
            </a:r>
            <a:r>
              <a:rPr lang="en-US" sz="900" b="0" i="1" u="sng" dirty="0">
                <a:effectLst/>
                <a:highlight>
                  <a:srgbClr val="FFFFFF"/>
                </a:highlight>
                <a:latin typeface="system-ui"/>
              </a:rPr>
              <a:t>Other categories are more evenly distributed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900" b="0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1" i="0" dirty="0">
                <a:solidFill>
                  <a:srgbClr val="008B8B"/>
                </a:solidFill>
                <a:effectLst/>
                <a:highlight>
                  <a:srgbClr val="FFFFFF"/>
                </a:highlight>
                <a:latin typeface="system-ui"/>
              </a:rPr>
              <a:t>Loan Purpose: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Debt consolidation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is overwhelmingly the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most common loan purpose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, followed by credit card payoff. This suggests </a:t>
            </a:r>
            <a:r>
              <a:rPr lang="en-US" sz="900" b="0" i="1" u="sng" dirty="0">
                <a:effectLst/>
                <a:highlight>
                  <a:srgbClr val="FFFFFF"/>
                </a:highlight>
                <a:latin typeface="system-ui"/>
              </a:rPr>
              <a:t>many borrowers are using loans to manage existing debt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900" b="0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1" i="0" dirty="0">
                <a:solidFill>
                  <a:srgbClr val="008B8B"/>
                </a:solidFill>
                <a:effectLst/>
                <a:highlight>
                  <a:srgbClr val="FFFFFF"/>
                </a:highlight>
                <a:latin typeface="system-ui"/>
              </a:rPr>
              <a:t>Borrower State: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California (CA)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 has the </a:t>
            </a:r>
            <a:r>
              <a:rPr lang="en-US" sz="9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highest number of borrowers, followed by New York (NY) and Texas (TX)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. This </a:t>
            </a:r>
            <a:r>
              <a:rPr lang="en-US" sz="900" b="0" i="1" u="sng" dirty="0">
                <a:effectLst/>
                <a:highlight>
                  <a:srgbClr val="FFFFFF"/>
                </a:highlight>
                <a:latin typeface="system-ui"/>
              </a:rPr>
              <a:t>likely reflects population density and economic activity in these states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47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E17A7F-57BC-F829-D9D1-E6C00BD1B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16460"/>
            <a:ext cx="8613710" cy="4306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2951B0-CC1D-5340-17EC-36FB5A4747EB}"/>
              </a:ext>
            </a:extLst>
          </p:cNvPr>
          <p:cNvSpPr txBox="1"/>
          <p:nvPr/>
        </p:nvSpPr>
        <p:spPr>
          <a:xfrm>
            <a:off x="1024128" y="4614037"/>
            <a:ext cx="105824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rgbClr val="008B8B"/>
                </a:solidFill>
                <a:effectLst/>
                <a:highlight>
                  <a:srgbClr val="FFFFFF"/>
                </a:highlight>
                <a:latin typeface="system-ui"/>
              </a:rPr>
              <a:t>Loan Amount:</a:t>
            </a:r>
            <a:r>
              <a:rPr lang="en-US" sz="1100" b="0" i="0" dirty="0">
                <a:solidFill>
                  <a:srgbClr val="008B8B"/>
                </a:solidFill>
                <a:effectLst/>
                <a:highlight>
                  <a:srgbClr val="FFFFFF"/>
                </a:highlight>
                <a:latin typeface="system-ui"/>
              </a:rPr>
              <a:t> </a:t>
            </a:r>
            <a:r>
              <a:rPr lang="en-US" sz="1100" b="0" i="0" dirty="0">
                <a:effectLst/>
                <a:highlight>
                  <a:srgbClr val="FFFFFF"/>
                </a:highlight>
                <a:latin typeface="system-ui"/>
              </a:rPr>
              <a:t>The </a:t>
            </a:r>
            <a:r>
              <a:rPr lang="en-US" sz="11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majority</a:t>
            </a:r>
            <a:r>
              <a:rPr lang="en-US" sz="1100" b="0" i="0" dirty="0">
                <a:effectLst/>
                <a:highlight>
                  <a:srgbClr val="FFFFFF"/>
                </a:highlight>
                <a:latin typeface="system-ui"/>
              </a:rPr>
              <a:t> of loan amounts applied for by borrowers are concentrated </a:t>
            </a:r>
            <a:r>
              <a:rPr lang="en-US" sz="11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between 4K and 10K dollars</a:t>
            </a:r>
            <a:r>
              <a:rPr lang="en-US" sz="1100" b="0" i="0" dirty="0">
                <a:effectLst/>
                <a:highlight>
                  <a:srgbClr val="FFFFFF"/>
                </a:highlight>
                <a:latin typeface="system-ui"/>
              </a:rPr>
              <a:t>, with a notable peak around $5,000. This indicates that </a:t>
            </a:r>
            <a:r>
              <a:rPr lang="en-US" sz="1100" b="0" i="1" u="sng" dirty="0">
                <a:effectLst/>
                <a:highlight>
                  <a:srgbClr val="FFFFFF"/>
                </a:highlight>
                <a:latin typeface="system-ui"/>
              </a:rPr>
              <a:t>most borrowers prefer moderate loan amounts</a:t>
            </a:r>
            <a:r>
              <a:rPr lang="en-US" sz="1100" b="0" i="0" dirty="0">
                <a:effectLst/>
                <a:highlight>
                  <a:srgbClr val="FFFFFF"/>
                </a:highlight>
                <a:latin typeface="system-ui"/>
              </a:rPr>
              <a:t> rather than very high or low amounts.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rgbClr val="008B8B"/>
                </a:solidFill>
                <a:effectLst/>
                <a:highlight>
                  <a:srgbClr val="FFFFFF"/>
                </a:highlight>
                <a:latin typeface="system-ui"/>
              </a:rPr>
              <a:t>Interest Rate: </a:t>
            </a:r>
            <a:r>
              <a:rPr lang="en-US" sz="1100" b="0" i="0" dirty="0">
                <a:effectLst/>
                <a:highlight>
                  <a:srgbClr val="FFFFFF"/>
                </a:highlight>
                <a:latin typeface="system-ui"/>
              </a:rPr>
              <a:t>Interest rates exhibit a roughly normal distribution with </a:t>
            </a:r>
            <a:r>
              <a:rPr lang="en-US" sz="11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peaks around 11%</a:t>
            </a:r>
            <a:r>
              <a:rPr lang="en-US" sz="1100" b="0" i="0" dirty="0">
                <a:effectLst/>
                <a:highlight>
                  <a:srgbClr val="FFFFFF"/>
                </a:highlight>
                <a:latin typeface="system-ui"/>
              </a:rPr>
              <a:t>. This suggests that most loans are offered within this interest rate range, which could be a common range set by the lending policies.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rgbClr val="008B8B"/>
                </a:solidFill>
                <a:effectLst/>
                <a:highlight>
                  <a:srgbClr val="FFFFFF"/>
                </a:highlight>
                <a:latin typeface="system-ui"/>
              </a:rPr>
              <a:t>Annual Income: </a:t>
            </a:r>
            <a:r>
              <a:rPr lang="en-US" sz="1100" b="0" i="0" dirty="0">
                <a:effectLst/>
                <a:highlight>
                  <a:srgbClr val="FFFFFF"/>
                </a:highlight>
                <a:latin typeface="system-ui"/>
              </a:rPr>
              <a:t>Annual incomes are </a:t>
            </a:r>
            <a:r>
              <a:rPr lang="en-US" sz="11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right-skewed</a:t>
            </a:r>
            <a:r>
              <a:rPr lang="en-US" sz="1100" b="0" i="0" dirty="0">
                <a:effectLst/>
                <a:highlight>
                  <a:srgbClr val="FFFFFF"/>
                </a:highlight>
                <a:latin typeface="system-ui"/>
              </a:rPr>
              <a:t>, indicating that a </a:t>
            </a:r>
            <a:r>
              <a:rPr lang="en-US" sz="1100" b="0" i="1" u="sng" dirty="0">
                <a:effectLst/>
                <a:highlight>
                  <a:srgbClr val="FFFFFF"/>
                </a:highlight>
                <a:latin typeface="system-ui"/>
              </a:rPr>
              <a:t>significant portion of the borrowers report incomes below $100,000</a:t>
            </a:r>
            <a:r>
              <a:rPr lang="en-US" sz="1100" b="0" i="0" dirty="0">
                <a:effectLst/>
                <a:highlight>
                  <a:srgbClr val="FFFFFF"/>
                </a:highlight>
                <a:latin typeface="system-ui"/>
              </a:rPr>
              <a:t>. Higher incomes are less common, which might reflect the target demographic of the lending club focusing on middle-income earners.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rgbClr val="008B8B"/>
                </a:solidFill>
                <a:effectLst/>
                <a:highlight>
                  <a:srgbClr val="FFFFFF"/>
                </a:highlight>
                <a:latin typeface="system-ui"/>
              </a:rPr>
              <a:t>DTI (Debt-to-Income Ratio):</a:t>
            </a:r>
            <a:r>
              <a:rPr lang="en-US" sz="1100" b="0" i="0" dirty="0">
                <a:effectLst/>
                <a:highlight>
                  <a:srgbClr val="FFFFFF"/>
                </a:highlight>
                <a:latin typeface="system-ui"/>
              </a:rPr>
              <a:t>The DTI ratio is </a:t>
            </a:r>
            <a:r>
              <a:rPr lang="en-US" sz="11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ystem-ui"/>
              </a:rPr>
              <a:t>evenly distributed with a peak around 15%</a:t>
            </a:r>
            <a:r>
              <a:rPr lang="en-US" sz="1100" b="0" i="0" dirty="0">
                <a:effectLst/>
                <a:highlight>
                  <a:srgbClr val="FFFFFF"/>
                </a:highlight>
                <a:latin typeface="system-ui"/>
              </a:rPr>
              <a:t>, suggesting that </a:t>
            </a:r>
            <a:r>
              <a:rPr lang="en-US" sz="1100" b="0" i="1" u="sng" dirty="0">
                <a:effectLst/>
                <a:highlight>
                  <a:srgbClr val="FFFFFF"/>
                </a:highlight>
                <a:latin typeface="system-ui"/>
              </a:rPr>
              <a:t>many borrowers have a moderate level of debt compared to their income</a:t>
            </a:r>
            <a:r>
              <a:rPr lang="en-US" sz="1100" b="0" i="0" dirty="0">
                <a:effectLst/>
                <a:highlight>
                  <a:srgbClr val="FFFFFF"/>
                </a:highlight>
                <a:latin typeface="system-ui"/>
              </a:rPr>
              <a:t>. This ratio is crucial for assessing borrowers' ability to manage additional debt obligations.</a:t>
            </a:r>
          </a:p>
          <a:p>
            <a:endParaRPr lang="en-US"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4998D-761D-0450-0440-AF6A2CA3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16460"/>
            <a:ext cx="9720072" cy="407405"/>
          </a:xfrm>
        </p:spPr>
        <p:txBody>
          <a:bodyPr>
            <a:normAutofit/>
          </a:bodyPr>
          <a:lstStyle/>
          <a:p>
            <a:r>
              <a:rPr lang="en-US" sz="2000" dirty="0"/>
              <a:t>EDA – 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123873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F29F11-D525-7E89-E3B3-561419354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3109865"/>
            <a:ext cx="7112403" cy="22226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A478D0-9945-2314-DD0A-83F1A376C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9" y="823865"/>
            <a:ext cx="7044732" cy="1878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2951B0-CC1D-5340-17EC-36FB5A4747EB}"/>
              </a:ext>
            </a:extLst>
          </p:cNvPr>
          <p:cNvSpPr txBox="1"/>
          <p:nvPr/>
        </p:nvSpPr>
        <p:spPr>
          <a:xfrm>
            <a:off x="7593916" y="693819"/>
            <a:ext cx="42480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 Significant increase in the number of loans issued from 2007 to 2011, with 2011 having the highest number of loans by far. This trend </a:t>
            </a:r>
            <a:r>
              <a:rPr lang="en-US" sz="1100" b="0" i="1" u="sng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indicates rapid growth in loan issuance over these years</a:t>
            </a: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, possibly reflecting an expansion in market reach or changes in lending policies that made more capital available or more borrowers eligible.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 </a:t>
            </a:r>
            <a:r>
              <a:rPr lang="en-US" sz="1100" dirty="0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C</a:t>
            </a: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lear seasonal pattern throughout the year. Loan numbers are lowest in January and February, then gradually increase with the highest number of loans occurring in December (month 12).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 The distribution of credit line age displays a pronounced right-skewed pattern with a peak occurring sharply between 10 and 15 years.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70C0"/>
              </a:solidFill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 Majority of loans issued for amount ranging $5K-10K.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 The 10%-15% interest rate range is most prevalent, followed by 5%-10%.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Debit to Income Ratio distribution peaks in the 10%-15% range, with a fairly even spread across 0%-25%.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Revolving Utilization distribution is relatively even across 0-60% ranges, dropping for ranges above 60.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4998D-761D-0450-0440-AF6A2CA3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16460"/>
            <a:ext cx="9720072" cy="407405"/>
          </a:xfrm>
        </p:spPr>
        <p:txBody>
          <a:bodyPr>
            <a:normAutofit/>
          </a:bodyPr>
          <a:lstStyle/>
          <a:p>
            <a:r>
              <a:rPr lang="en-US" sz="2000" dirty="0"/>
              <a:t>EDA – Univariate Analysis – DERIVED &amp; Segmented</a:t>
            </a:r>
          </a:p>
        </p:txBody>
      </p:sp>
    </p:spTree>
    <p:extLst>
      <p:ext uri="{BB962C8B-B14F-4D97-AF65-F5344CB8AC3E}">
        <p14:creationId xmlns:p14="http://schemas.microsoft.com/office/powerpoint/2010/main" val="29609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998D-761D-0450-0440-AF6A2CA3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16460"/>
            <a:ext cx="9720072" cy="407405"/>
          </a:xfrm>
        </p:spPr>
        <p:txBody>
          <a:bodyPr>
            <a:normAutofit/>
          </a:bodyPr>
          <a:lstStyle/>
          <a:p>
            <a:r>
              <a:rPr lang="en-US" sz="2000" dirty="0"/>
              <a:t>EDA – Bivariate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E0882-068C-16CA-D59A-539D79B7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43" y="823865"/>
            <a:ext cx="4314094" cy="2034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63D3A-05F1-58B1-937B-C88C96A90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415" y="896778"/>
            <a:ext cx="4525518" cy="1810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2951B0-CC1D-5340-17EC-36FB5A4747EB}"/>
              </a:ext>
            </a:extLst>
          </p:cNvPr>
          <p:cNvSpPr txBox="1"/>
          <p:nvPr/>
        </p:nvSpPr>
        <p:spPr>
          <a:xfrm>
            <a:off x="4870766" y="2941622"/>
            <a:ext cx="700738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 Higher-income borrowers are more likely to fully repay loans.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 Slight tendency for higher default rates on larger loans.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 Clear positive correlation between loan grade and interest rate, with rates increasing as the grade moves from A to 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 Charged-off loans consistently have slightly higher interest rates than fully paid loans across all grades, indicating that higher-risk borrowers are charged more.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 General trend of increasing interest rates as loan amounts increase.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 The gap between interest rates for fully paid and charged-off loans remains fairly consistent across loan amounts.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70C0"/>
              </a:solidFill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 The concentration of loans in the 10-20 DTI range with 10-14% interest rates likely represents Lending Club's current "safe zone" for loan approvals.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 Majority were issued to borrowers with income around 50K dollars and for loan amount 5K dollars.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 Higher charged off noticed in loans issued to low income borrowers.</a:t>
            </a:r>
          </a:p>
          <a:p>
            <a:pPr algn="l"/>
            <a:endParaRPr lang="en-US" sz="11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9C3CDF-39E5-1AB1-37F0-F3BF2E2FD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080" y="740120"/>
            <a:ext cx="2509318" cy="2509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5566E9-E254-3A01-D0AD-D0C416ECF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15" y="3339047"/>
            <a:ext cx="3102493" cy="310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3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7BCD45-3AAA-13C6-2BC6-841F9C328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52" y="416459"/>
            <a:ext cx="5266099" cy="6319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C4998D-761D-0450-0440-AF6A2CA3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16460"/>
            <a:ext cx="9720072" cy="407405"/>
          </a:xfrm>
        </p:spPr>
        <p:txBody>
          <a:bodyPr>
            <a:normAutofit/>
          </a:bodyPr>
          <a:lstStyle/>
          <a:p>
            <a:r>
              <a:rPr lang="en-US" sz="2000" dirty="0"/>
              <a:t>EDA – Bivariate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EAA20-22C6-A494-7D29-21B5EB94A210}"/>
              </a:ext>
            </a:extLst>
          </p:cNvPr>
          <p:cNvSpPr txBox="1"/>
          <p:nvPr/>
        </p:nvSpPr>
        <p:spPr>
          <a:xfrm>
            <a:off x="5884163" y="1015498"/>
            <a:ext cx="57404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 The distribution of loan amounts for both fully paid and charged-off indicates that loans under grade F have high risk of getting charged off especially higher amount loans.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 There's a clear positive correlation between employment length and loan amount for both fully paid and charged-off loans, with charged-off loans consistently higher across all employment lengths.</a:t>
            </a:r>
          </a:p>
          <a:p>
            <a:pPr algn="l"/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Verified incomes correspond to significantly higher loan amounts for both fully paid and charged-off loans. This counterintuitive result suggests that income verification alone may not be sufficient for assessing repayment capability.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The higher upper quartile for charged-off 60-month loans is particularly noteworthy, indicating that a significant portion of larger long-term loans are at higher risk of default.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The graph shows a slight increase in loan amounts as DTI increases, with charged-off loans generally having higher amounts across all DTI ranges.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Small business loans stand out with the highest average amounts and the largest gap between fully paid and charged-off loans. Debt consolidation, house and credit card refinancing also show high loan amounts..</a:t>
            </a:r>
          </a:p>
          <a:p>
            <a:endParaRPr 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53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249</TotalTime>
  <Words>2161</Words>
  <Application>Microsoft Office PowerPoint</Application>
  <PresentationFormat>Widescreen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system-ui</vt:lpstr>
      <vt:lpstr>Tw Cen MT</vt:lpstr>
      <vt:lpstr>Tw Cen MT Condensed</vt:lpstr>
      <vt:lpstr>Wingdings</vt:lpstr>
      <vt:lpstr>Wingdings 3</vt:lpstr>
      <vt:lpstr>Integral</vt:lpstr>
      <vt:lpstr>Lending Club Case Study</vt:lpstr>
      <vt:lpstr>Introduction</vt:lpstr>
      <vt:lpstr>High Level Process </vt:lpstr>
      <vt:lpstr>Data preparation &amp; Data Cleaning</vt:lpstr>
      <vt:lpstr>EDA – Univariate Analysis</vt:lpstr>
      <vt:lpstr>EDA – Univariate Analysis</vt:lpstr>
      <vt:lpstr>EDA – Univariate Analysis – DERIVED &amp; Segmented</vt:lpstr>
      <vt:lpstr>EDA – Bivariate Analysis</vt:lpstr>
      <vt:lpstr>EDA – Bivariate Analysis</vt:lpstr>
      <vt:lpstr>EDA – Bivariate Analysis</vt:lpstr>
      <vt:lpstr>EDA – Bivariate Analysis</vt:lpstr>
      <vt:lpstr>Conclusions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Sireesha Nidiginti</dc:creator>
  <cp:lastModifiedBy>Sai Sireesha Nidiginti</cp:lastModifiedBy>
  <cp:revision>1</cp:revision>
  <cp:lastPrinted>2024-07-24T14:12:33Z</cp:lastPrinted>
  <dcterms:created xsi:type="dcterms:W3CDTF">2024-07-24T11:26:33Z</dcterms:created>
  <dcterms:modified xsi:type="dcterms:W3CDTF">2024-07-24T15:36:00Z</dcterms:modified>
</cp:coreProperties>
</file>