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57c4a239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57c4a239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57c4a2390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57c4a239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596b0a47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596b0a4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57c4a2390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57c4a2390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57c4a2390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57c4a2390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57c4a2390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57c4a2390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57c4a2390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57c4a2390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57c4a2390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57c4a2390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ec82907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ec82907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입문하기 쉬운 유니티 3d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ec82907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ec82907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쉽고 강력한 api를 가진 루니버스와 솔리디티를 이용한 스마트 컨트랙트 구현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7c4a2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7c4a2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57c4a2390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57c4a2390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57c4a239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57c4a239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57c4a239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57c4a239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596b0a4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596b0a4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596b0a47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596b0a47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596b0a47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596b0a47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596b0a47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596b0a47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57c4a239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57c4a239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블록커스 팀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중간발표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083950" y="3048650"/>
            <a:ext cx="1598700" cy="1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201433813 신승빈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201635903 강병찬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ko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201635908 곽준수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682525" y="3048650"/>
            <a:ext cx="1598700" cy="1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201636002 오경민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201636043 이창연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201835664 배연주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2</a:t>
            </a:r>
            <a:endParaRPr/>
          </a:p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Player A와 Player B는 친구관계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A는 가지고 있는 재화를 B에게 선물/거래 하고자 함.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Smart Contract에서 선물/거래에 필요한 정보 점검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"/>
              <a:t>점검 후 이상이 없을 시 거래 체결.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"/>
              <a:t>점검 후 이상이 없을 시 거래 불발.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A와 B client에 업데이트된 재화 정보 반영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상위설계</a:t>
            </a:r>
            <a:endParaRPr/>
          </a:p>
        </p:txBody>
      </p:sp>
      <p:grpSp>
        <p:nvGrpSpPr>
          <p:cNvPr id="263" name="Google Shape;263;p23"/>
          <p:cNvGrpSpPr/>
          <p:nvPr/>
        </p:nvGrpSpPr>
        <p:grpSpPr>
          <a:xfrm>
            <a:off x="3713095" y="562793"/>
            <a:ext cx="1949468" cy="1318306"/>
            <a:chOff x="1297497" y="1307850"/>
            <a:chExt cx="2237425" cy="1722825"/>
          </a:xfrm>
        </p:grpSpPr>
        <p:pic>
          <p:nvPicPr>
            <p:cNvPr id="264" name="Google Shape;26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7497" y="1307850"/>
              <a:ext cx="2237425" cy="172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23"/>
            <p:cNvSpPr txBox="1"/>
            <p:nvPr/>
          </p:nvSpPr>
          <p:spPr>
            <a:xfrm>
              <a:off x="1768477" y="1733226"/>
              <a:ext cx="12954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>
                  <a:latin typeface="Lato"/>
                  <a:ea typeface="Lato"/>
                  <a:cs typeface="Lato"/>
                  <a:sym typeface="Lato"/>
                </a:rPr>
                <a:t>Dapp</a:t>
              </a:r>
              <a:endParaRPr sz="3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66" name="Google Shape;266;p23"/>
          <p:cNvGrpSpPr/>
          <p:nvPr/>
        </p:nvGrpSpPr>
        <p:grpSpPr>
          <a:xfrm>
            <a:off x="1318163" y="2463271"/>
            <a:ext cx="1390576" cy="976557"/>
            <a:chOff x="5420979" y="896469"/>
            <a:chExt cx="2282626" cy="2083544"/>
          </a:xfrm>
        </p:grpSpPr>
        <p:pic>
          <p:nvPicPr>
            <p:cNvPr id="267" name="Google Shape;26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20979" y="1486788"/>
              <a:ext cx="2282626" cy="1493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23"/>
            <p:cNvSpPr txBox="1"/>
            <p:nvPr/>
          </p:nvSpPr>
          <p:spPr>
            <a:xfrm>
              <a:off x="6037101" y="896469"/>
              <a:ext cx="12753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7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Client</a:t>
              </a:r>
              <a:endParaRPr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69" name="Google Shape;269;p23"/>
          <p:cNvGrpSpPr/>
          <p:nvPr/>
        </p:nvGrpSpPr>
        <p:grpSpPr>
          <a:xfrm>
            <a:off x="6435245" y="2463271"/>
            <a:ext cx="1390576" cy="976557"/>
            <a:chOff x="5420979" y="896469"/>
            <a:chExt cx="2282626" cy="2083544"/>
          </a:xfrm>
        </p:grpSpPr>
        <p:pic>
          <p:nvPicPr>
            <p:cNvPr id="270" name="Google Shape;270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20979" y="1486788"/>
              <a:ext cx="2282626" cy="1493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23"/>
            <p:cNvSpPr txBox="1"/>
            <p:nvPr/>
          </p:nvSpPr>
          <p:spPr>
            <a:xfrm>
              <a:off x="6037101" y="896469"/>
              <a:ext cx="12753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7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Client</a:t>
              </a:r>
              <a:endParaRPr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2" name="Google Shape;272;p23"/>
          <p:cNvSpPr/>
          <p:nvPr/>
        </p:nvSpPr>
        <p:spPr>
          <a:xfrm>
            <a:off x="2007737" y="1028456"/>
            <a:ext cx="893700" cy="1265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 flipH="1">
            <a:off x="6342536" y="1028456"/>
            <a:ext cx="893700" cy="1265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2246712" y="1066028"/>
            <a:ext cx="552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6576599" y="1066028"/>
            <a:ext cx="552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3373298" y="2316096"/>
            <a:ext cx="974400" cy="5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5070257" y="2316096"/>
            <a:ext cx="974400" cy="5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23"/>
          <p:cNvCxnSpPr>
            <a:stCxn id="276" idx="0"/>
            <a:endCxn id="264" idx="2"/>
          </p:cNvCxnSpPr>
          <p:nvPr/>
        </p:nvCxnSpPr>
        <p:spPr>
          <a:xfrm flipH="1" rot="10800000">
            <a:off x="3860498" y="1881096"/>
            <a:ext cx="827400" cy="4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3"/>
          <p:cNvCxnSpPr>
            <a:stCxn id="277" idx="0"/>
            <a:endCxn id="264" idx="2"/>
          </p:cNvCxnSpPr>
          <p:nvPr/>
        </p:nvCxnSpPr>
        <p:spPr>
          <a:xfrm rot="10800000">
            <a:off x="4687757" y="1881096"/>
            <a:ext cx="869700" cy="4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3"/>
          <p:cNvSpPr txBox="1"/>
          <p:nvPr/>
        </p:nvSpPr>
        <p:spPr>
          <a:xfrm>
            <a:off x="3580057" y="2416338"/>
            <a:ext cx="618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Send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5240550" y="2416351"/>
            <a:ext cx="7437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Trade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51098" y="4266012"/>
            <a:ext cx="1173000" cy="69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1426952" y="4266012"/>
            <a:ext cx="1173000" cy="69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2802828" y="4237585"/>
            <a:ext cx="1173000" cy="69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23"/>
          <p:cNvCxnSpPr>
            <a:stCxn id="282" idx="0"/>
          </p:cNvCxnSpPr>
          <p:nvPr/>
        </p:nvCxnSpPr>
        <p:spPr>
          <a:xfrm flipH="1" rot="10800000">
            <a:off x="637598" y="3777012"/>
            <a:ext cx="137610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3"/>
          <p:cNvCxnSpPr>
            <a:stCxn id="283" idx="0"/>
          </p:cNvCxnSpPr>
          <p:nvPr/>
        </p:nvCxnSpPr>
        <p:spPr>
          <a:xfrm rot="10800000">
            <a:off x="2013452" y="3777012"/>
            <a:ext cx="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3"/>
          <p:cNvCxnSpPr>
            <a:stCxn id="284" idx="0"/>
          </p:cNvCxnSpPr>
          <p:nvPr/>
        </p:nvCxnSpPr>
        <p:spPr>
          <a:xfrm rot="10800000">
            <a:off x="2013228" y="3777085"/>
            <a:ext cx="13761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3"/>
          <p:cNvSpPr txBox="1"/>
          <p:nvPr/>
        </p:nvSpPr>
        <p:spPr>
          <a:xfrm>
            <a:off x="166785" y="4432559"/>
            <a:ext cx="941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Properties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1638133" y="4432559"/>
            <a:ext cx="809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Item List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2977239" y="4432559"/>
            <a:ext cx="809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Balance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5168180" y="4266051"/>
            <a:ext cx="1173000" cy="69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6544034" y="4266051"/>
            <a:ext cx="1173000" cy="69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7919910" y="4237623"/>
            <a:ext cx="1173000" cy="69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23"/>
          <p:cNvCxnSpPr>
            <a:stCxn id="291" idx="0"/>
          </p:cNvCxnSpPr>
          <p:nvPr/>
        </p:nvCxnSpPr>
        <p:spPr>
          <a:xfrm flipH="1" rot="10800000">
            <a:off x="5754680" y="3777051"/>
            <a:ext cx="137610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3"/>
          <p:cNvCxnSpPr>
            <a:stCxn id="292" idx="0"/>
          </p:cNvCxnSpPr>
          <p:nvPr/>
        </p:nvCxnSpPr>
        <p:spPr>
          <a:xfrm rot="10800000">
            <a:off x="7130534" y="3777051"/>
            <a:ext cx="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3"/>
          <p:cNvCxnSpPr>
            <a:stCxn id="293" idx="0"/>
          </p:cNvCxnSpPr>
          <p:nvPr/>
        </p:nvCxnSpPr>
        <p:spPr>
          <a:xfrm rot="10800000">
            <a:off x="7130310" y="3777123"/>
            <a:ext cx="13761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3"/>
          <p:cNvSpPr txBox="1"/>
          <p:nvPr/>
        </p:nvSpPr>
        <p:spPr>
          <a:xfrm>
            <a:off x="5283867" y="4432598"/>
            <a:ext cx="941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Properties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23"/>
          <p:cNvSpPr txBox="1"/>
          <p:nvPr/>
        </p:nvSpPr>
        <p:spPr>
          <a:xfrm>
            <a:off x="6755215" y="4432598"/>
            <a:ext cx="809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Item List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8094321" y="4432598"/>
            <a:ext cx="809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Balance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하위설계 다이어그램</a:t>
            </a:r>
            <a:endParaRPr/>
          </a:p>
        </p:txBody>
      </p:sp>
      <p:pic>
        <p:nvPicPr>
          <p:cNvPr id="305" name="Google Shape;3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54450"/>
            <a:ext cx="6681326" cy="398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Structure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"/>
              <a:t>Dapp with Client</a:t>
            </a:r>
            <a:endParaRPr/>
          </a:p>
        </p:txBody>
      </p:sp>
      <p:sp>
        <p:nvSpPr>
          <p:cNvPr id="311" name="Google Shape;3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Dapp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Buy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ko"/>
              <a:t>Input Parameter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address from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int itemIndex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int count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ko"/>
              <a:t>Local Parameter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int price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ko"/>
              <a:t>Output Parameter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bool success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Structure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"/>
              <a:t>Dapp with Client</a:t>
            </a:r>
            <a:endParaRPr/>
          </a:p>
        </p:txBody>
      </p:sp>
      <p:sp>
        <p:nvSpPr>
          <p:cNvPr id="317" name="Google Shape;31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Dapp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Stage Finish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ko"/>
              <a:t>Input Parameter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int stageNumber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int currentScore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int highestScore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ko"/>
              <a:t>Local Parameter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float scoreToRewardRatio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bool renewScore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int renewBonus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ko"/>
              <a:t>Output Paramater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int reward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Structure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"/>
              <a:t>Dapp with Client</a:t>
            </a:r>
            <a:endParaRPr/>
          </a:p>
        </p:txBody>
      </p:sp>
      <p:sp>
        <p:nvSpPr>
          <p:cNvPr id="323" name="Google Shape;32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Client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Properties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ko"/>
              <a:t>int highestScore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Item List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ko"/>
              <a:t>Dictionary&lt;int, int&gt; itemList // item index, item count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Ballance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ko"/>
              <a:t>int balance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Structure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"/>
              <a:t>Client with Client</a:t>
            </a:r>
            <a:endParaRPr/>
          </a:p>
        </p:txBody>
      </p:sp>
      <p:sp>
        <p:nvSpPr>
          <p:cNvPr id="329" name="Google Shape;32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Dapp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Send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ko"/>
              <a:t>Input Parameter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address from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address to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int itemIndex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int itemCount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ko"/>
              <a:t>Output Parameter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bool success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Structure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"/>
              <a:t>Client with Client</a:t>
            </a:r>
            <a:endParaRPr/>
          </a:p>
        </p:txBody>
      </p:sp>
      <p:sp>
        <p:nvSpPr>
          <p:cNvPr id="335" name="Google Shape;33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Dapp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Trade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ko"/>
              <a:t>Input Parameter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address from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address to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int itemIndex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int itemCount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int inputMoney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ko"/>
              <a:t>Output Parameter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bool success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사용 툴</a:t>
            </a:r>
            <a:endParaRPr/>
          </a:p>
        </p:txBody>
      </p:sp>
      <p:pic>
        <p:nvPicPr>
          <p:cNvPr id="341" name="Google Shape;3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662113"/>
            <a:ext cx="45720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사용 툴</a:t>
            </a:r>
            <a:endParaRPr/>
          </a:p>
        </p:txBody>
      </p:sp>
      <p:pic>
        <p:nvPicPr>
          <p:cNvPr id="347" name="Google Shape;3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75" y="1688288"/>
            <a:ext cx="3956675" cy="22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900" y="1917663"/>
            <a:ext cx="4294550" cy="17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발제 요약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게임 운영상 재화 관련 문제는 치명적인 결과를 야기할 수 있음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재화 관련 문제의 가장 근본적인 원인은 Transaction의 문제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발제 요약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300" y="1307850"/>
            <a:ext cx="471351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발제 요약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게임 운영상 재화 관련 문제는 치명적인 결과를 야기할 수 있음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재화 관련 문제의 가장 근본적인 원인은 Transaction의 문제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블록체인은 데이터 Transaction에 대한 무결성을 보장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블록체인을 이용하여 문제를 해결하자.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 - Sce</a:t>
            </a:r>
            <a:r>
              <a:rPr lang="ko"/>
              <a:t>n</a:t>
            </a:r>
            <a:r>
              <a:rPr lang="ko"/>
              <a:t>e 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Shop</a:t>
            </a:r>
            <a:endParaRPr/>
          </a:p>
        </p:txBody>
      </p:sp>
      <p:grpSp>
        <p:nvGrpSpPr>
          <p:cNvPr id="160" name="Google Shape;160;p17"/>
          <p:cNvGrpSpPr/>
          <p:nvPr/>
        </p:nvGrpSpPr>
        <p:grpSpPr>
          <a:xfrm>
            <a:off x="533665" y="1987621"/>
            <a:ext cx="3441466" cy="1949260"/>
            <a:chOff x="1751875" y="997775"/>
            <a:chExt cx="6130150" cy="3943475"/>
          </a:xfrm>
        </p:grpSpPr>
        <p:pic>
          <p:nvPicPr>
            <p:cNvPr id="161" name="Google Shape;16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1875" y="997775"/>
              <a:ext cx="6130150" cy="3943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7"/>
            <p:cNvSpPr/>
            <p:nvPr/>
          </p:nvSpPr>
          <p:spPr>
            <a:xfrm>
              <a:off x="3886650" y="2355975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886650" y="3247988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3886650" y="4104650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4506750" y="2532175"/>
              <a:ext cx="700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Lato"/>
                  <a:ea typeface="Lato"/>
                  <a:cs typeface="Lato"/>
                  <a:sym typeface="Lato"/>
                </a:rPr>
                <a:t>Start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4506750" y="3382075"/>
              <a:ext cx="700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Lato"/>
                  <a:ea typeface="Lato"/>
                  <a:cs typeface="Lato"/>
                  <a:sym typeface="Lato"/>
                </a:rPr>
                <a:t>Shop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4506750" y="4231988"/>
              <a:ext cx="700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latin typeface="Lato"/>
                  <a:ea typeface="Lato"/>
                  <a:cs typeface="Lato"/>
                  <a:sym typeface="Lato"/>
                </a:rPr>
                <a:t>Trade</a:t>
              </a:r>
              <a:endParaRPr sz="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3762600" y="3177963"/>
              <a:ext cx="2108700" cy="840600"/>
            </a:xfrm>
            <a:prstGeom prst="frame">
              <a:avLst>
                <a:gd fmla="val 1250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7"/>
          <p:cNvGrpSpPr/>
          <p:nvPr/>
        </p:nvGrpSpPr>
        <p:grpSpPr>
          <a:xfrm>
            <a:off x="4666153" y="1987667"/>
            <a:ext cx="3441466" cy="2044692"/>
            <a:chOff x="1751875" y="997775"/>
            <a:chExt cx="6130150" cy="3943475"/>
          </a:xfrm>
        </p:grpSpPr>
        <p:pic>
          <p:nvPicPr>
            <p:cNvPr id="170" name="Google Shape;17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1875" y="997775"/>
              <a:ext cx="6130150" cy="3943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7"/>
            <p:cNvSpPr/>
            <p:nvPr/>
          </p:nvSpPr>
          <p:spPr>
            <a:xfrm>
              <a:off x="3886650" y="2355975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3886650" y="3247988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3886650" y="4104650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4506750" y="2532175"/>
              <a:ext cx="700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Lato"/>
                  <a:ea typeface="Lato"/>
                  <a:cs typeface="Lato"/>
                  <a:sym typeface="Lato"/>
                </a:rPr>
                <a:t>Item 1</a:t>
              </a:r>
              <a:endParaRPr sz="5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4506750" y="3382075"/>
              <a:ext cx="700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Lato"/>
                  <a:ea typeface="Lato"/>
                  <a:cs typeface="Lato"/>
                  <a:sym typeface="Lato"/>
                </a:rPr>
                <a:t>Item 2</a:t>
              </a:r>
              <a:endParaRPr sz="5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4506750" y="4231988"/>
              <a:ext cx="700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Lato"/>
                  <a:ea typeface="Lato"/>
                  <a:cs typeface="Lato"/>
                  <a:sym typeface="Lato"/>
                </a:rPr>
                <a:t>Item 3</a:t>
              </a:r>
              <a:endParaRPr sz="5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5822825" y="1164150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 txBox="1"/>
            <p:nvPr/>
          </p:nvSpPr>
          <p:spPr>
            <a:xfrm>
              <a:off x="6244925" y="1340350"/>
              <a:ext cx="10164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Lato"/>
                  <a:ea typeface="Lato"/>
                  <a:cs typeface="Lato"/>
                  <a:sym typeface="Lato"/>
                </a:rPr>
                <a:t>돌아가기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5698775" y="1111788"/>
              <a:ext cx="2108700" cy="840600"/>
            </a:xfrm>
            <a:prstGeom prst="frame">
              <a:avLst>
                <a:gd fmla="val 1250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 - Scene 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Trade</a:t>
            </a:r>
            <a:endParaRPr/>
          </a:p>
        </p:txBody>
      </p:sp>
      <p:grpSp>
        <p:nvGrpSpPr>
          <p:cNvPr id="185" name="Google Shape;185;p18"/>
          <p:cNvGrpSpPr/>
          <p:nvPr/>
        </p:nvGrpSpPr>
        <p:grpSpPr>
          <a:xfrm>
            <a:off x="554971" y="1987696"/>
            <a:ext cx="3441466" cy="2080183"/>
            <a:chOff x="1751875" y="997775"/>
            <a:chExt cx="6130150" cy="3943475"/>
          </a:xfrm>
        </p:grpSpPr>
        <p:pic>
          <p:nvPicPr>
            <p:cNvPr id="186" name="Google Shape;18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1875" y="997775"/>
              <a:ext cx="6130150" cy="3943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8"/>
            <p:cNvSpPr/>
            <p:nvPr/>
          </p:nvSpPr>
          <p:spPr>
            <a:xfrm>
              <a:off x="3886650" y="2355975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3886650" y="3247988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3886650" y="4104650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 txBox="1"/>
            <p:nvPr/>
          </p:nvSpPr>
          <p:spPr>
            <a:xfrm>
              <a:off x="4506750" y="2532175"/>
              <a:ext cx="700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Lato"/>
                  <a:ea typeface="Lato"/>
                  <a:cs typeface="Lato"/>
                  <a:sym typeface="Lato"/>
                </a:rPr>
                <a:t>Start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4506750" y="3382075"/>
              <a:ext cx="700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Lato"/>
                  <a:ea typeface="Lato"/>
                  <a:cs typeface="Lato"/>
                  <a:sym typeface="Lato"/>
                </a:rPr>
                <a:t>Shop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4506750" y="4231988"/>
              <a:ext cx="700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latin typeface="Lato"/>
                  <a:ea typeface="Lato"/>
                  <a:cs typeface="Lato"/>
                  <a:sym typeface="Lato"/>
                </a:rPr>
                <a:t>Trade</a:t>
              </a:r>
              <a:endParaRPr sz="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3762600" y="4052288"/>
              <a:ext cx="2108700" cy="840600"/>
            </a:xfrm>
            <a:prstGeom prst="frame">
              <a:avLst>
                <a:gd fmla="val 1250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8"/>
          <p:cNvGrpSpPr/>
          <p:nvPr/>
        </p:nvGrpSpPr>
        <p:grpSpPr>
          <a:xfrm>
            <a:off x="4894923" y="1987703"/>
            <a:ext cx="3441466" cy="2080183"/>
            <a:chOff x="1751875" y="997775"/>
            <a:chExt cx="6130150" cy="3943475"/>
          </a:xfrm>
        </p:grpSpPr>
        <p:pic>
          <p:nvPicPr>
            <p:cNvPr id="195" name="Google Shape;19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1875" y="997775"/>
              <a:ext cx="6130150" cy="3943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8"/>
            <p:cNvSpPr/>
            <p:nvPr/>
          </p:nvSpPr>
          <p:spPr>
            <a:xfrm>
              <a:off x="2436275" y="2649500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4940825" y="2203788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2874894" y="4123465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2874875" y="2839850"/>
              <a:ext cx="9834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Lato"/>
                  <a:ea typeface="Lato"/>
                  <a:cs typeface="Lato"/>
                  <a:sym typeface="Lato"/>
                </a:rPr>
                <a:t>Receiver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0" name="Google Shape;200;p18"/>
            <p:cNvSpPr txBox="1"/>
            <p:nvPr/>
          </p:nvSpPr>
          <p:spPr>
            <a:xfrm>
              <a:off x="5544425" y="2334000"/>
              <a:ext cx="700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Lato"/>
                  <a:ea typeface="Lato"/>
                  <a:cs typeface="Lato"/>
                  <a:sym typeface="Lato"/>
                </a:rPr>
                <a:t>Item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3494994" y="4250803"/>
              <a:ext cx="700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latin typeface="Lato"/>
                  <a:ea typeface="Lato"/>
                  <a:cs typeface="Lato"/>
                  <a:sym typeface="Lato"/>
                </a:rPr>
                <a:t>Present</a:t>
              </a:r>
              <a:endParaRPr sz="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822825" y="1164150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 txBox="1"/>
            <p:nvPr/>
          </p:nvSpPr>
          <p:spPr>
            <a:xfrm>
              <a:off x="6244925" y="1340350"/>
              <a:ext cx="10164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Lato"/>
                  <a:ea typeface="Lato"/>
                  <a:cs typeface="Lato"/>
                  <a:sym typeface="Lato"/>
                </a:rPr>
                <a:t>돌아가기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4940825" y="3154225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5560925" y="3281563"/>
              <a:ext cx="700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latin typeface="Lato"/>
                  <a:ea typeface="Lato"/>
                  <a:cs typeface="Lato"/>
                  <a:sym typeface="Lato"/>
                </a:rPr>
                <a:t>count</a:t>
              </a:r>
              <a:endParaRPr sz="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698775" y="1111788"/>
              <a:ext cx="2108700" cy="840600"/>
            </a:xfrm>
            <a:prstGeom prst="frame">
              <a:avLst>
                <a:gd fmla="val 1250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6901185" y="3636504"/>
            <a:ext cx="1044541" cy="388187"/>
            <a:chOff x="3886650" y="4104650"/>
            <a:chExt cx="1860600" cy="735900"/>
          </a:xfrm>
        </p:grpSpPr>
        <p:sp>
          <p:nvSpPr>
            <p:cNvPr id="208" name="Google Shape;208;p18"/>
            <p:cNvSpPr/>
            <p:nvPr/>
          </p:nvSpPr>
          <p:spPr>
            <a:xfrm>
              <a:off x="3886650" y="4104650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 txBox="1"/>
            <p:nvPr/>
          </p:nvSpPr>
          <p:spPr>
            <a:xfrm>
              <a:off x="4506750" y="4231988"/>
              <a:ext cx="700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Lato"/>
                  <a:ea typeface="Lato"/>
                  <a:cs typeface="Lato"/>
                  <a:sym typeface="Lato"/>
                </a:rPr>
                <a:t>Send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 - Scene 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Game Play</a:t>
            </a:r>
            <a:endParaRPr/>
          </a:p>
        </p:txBody>
      </p:sp>
      <p:grpSp>
        <p:nvGrpSpPr>
          <p:cNvPr id="215" name="Google Shape;215;p19"/>
          <p:cNvGrpSpPr/>
          <p:nvPr/>
        </p:nvGrpSpPr>
        <p:grpSpPr>
          <a:xfrm>
            <a:off x="162956" y="1944495"/>
            <a:ext cx="2971284" cy="1916529"/>
            <a:chOff x="1751875" y="997775"/>
            <a:chExt cx="6130150" cy="3943475"/>
          </a:xfrm>
        </p:grpSpPr>
        <p:pic>
          <p:nvPicPr>
            <p:cNvPr id="216" name="Google Shape;21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1875" y="997775"/>
              <a:ext cx="6130150" cy="3943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19"/>
            <p:cNvSpPr/>
            <p:nvPr/>
          </p:nvSpPr>
          <p:spPr>
            <a:xfrm>
              <a:off x="3886650" y="2355975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886650" y="3247988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886650" y="4104650"/>
              <a:ext cx="18606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 txBox="1"/>
            <p:nvPr/>
          </p:nvSpPr>
          <p:spPr>
            <a:xfrm>
              <a:off x="4299598" y="2524381"/>
              <a:ext cx="1114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Lato"/>
                  <a:ea typeface="Lato"/>
                  <a:cs typeface="Lato"/>
                  <a:sym typeface="Lato"/>
                </a:rPr>
                <a:t>Start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1" name="Google Shape;221;p19"/>
            <p:cNvSpPr txBox="1"/>
            <p:nvPr/>
          </p:nvSpPr>
          <p:spPr>
            <a:xfrm>
              <a:off x="4208227" y="3382097"/>
              <a:ext cx="9990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Lato"/>
                  <a:ea typeface="Lato"/>
                  <a:cs typeface="Lato"/>
                  <a:sym typeface="Lato"/>
                </a:rPr>
                <a:t>Shop</a:t>
              </a:r>
              <a:endParaRPr sz="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4299573" y="4231994"/>
              <a:ext cx="907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latin typeface="Lato"/>
                  <a:ea typeface="Lato"/>
                  <a:cs typeface="Lato"/>
                  <a:sym typeface="Lato"/>
                </a:rPr>
                <a:t>Trade</a:t>
              </a:r>
              <a:endParaRPr sz="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3762600" y="2294388"/>
              <a:ext cx="2108700" cy="840600"/>
            </a:xfrm>
            <a:prstGeom prst="frame">
              <a:avLst>
                <a:gd fmla="val 1250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9"/>
          <p:cNvGrpSpPr/>
          <p:nvPr/>
        </p:nvGrpSpPr>
        <p:grpSpPr>
          <a:xfrm>
            <a:off x="3211969" y="1944481"/>
            <a:ext cx="2997189" cy="1916596"/>
            <a:chOff x="1364988" y="950850"/>
            <a:chExt cx="6469219" cy="3803525"/>
          </a:xfrm>
        </p:grpSpPr>
        <p:pic>
          <p:nvPicPr>
            <p:cNvPr id="225" name="Google Shape;22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64988" y="950850"/>
              <a:ext cx="6414025" cy="3803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9"/>
            <p:cNvSpPr/>
            <p:nvPr/>
          </p:nvSpPr>
          <p:spPr>
            <a:xfrm>
              <a:off x="1719225" y="3905375"/>
              <a:ext cx="509400" cy="50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5663800" y="3905375"/>
              <a:ext cx="509400" cy="50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403425" y="3905375"/>
              <a:ext cx="509400" cy="50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7143050" y="3905375"/>
              <a:ext cx="509400" cy="50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1719197" y="3993059"/>
              <a:ext cx="587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jump</a:t>
              </a:r>
              <a:endParaRPr sz="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5663784" y="3922336"/>
              <a:ext cx="7764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item 1</a:t>
              </a:r>
              <a:endParaRPr sz="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6403415" y="3922336"/>
              <a:ext cx="7764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item 2</a:t>
              </a:r>
              <a:endParaRPr sz="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233;p19"/>
            <p:cNvSpPr txBox="1"/>
            <p:nvPr/>
          </p:nvSpPr>
          <p:spPr>
            <a:xfrm>
              <a:off x="7143007" y="3922336"/>
              <a:ext cx="6912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item 3</a:t>
              </a:r>
              <a:endParaRPr sz="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34" name="Google Shape;234;p19"/>
          <p:cNvGrpSpPr/>
          <p:nvPr/>
        </p:nvGrpSpPr>
        <p:grpSpPr>
          <a:xfrm>
            <a:off x="6183579" y="1944468"/>
            <a:ext cx="2971618" cy="1916596"/>
            <a:chOff x="1364988" y="950850"/>
            <a:chExt cx="6414025" cy="3803525"/>
          </a:xfrm>
        </p:grpSpPr>
        <p:pic>
          <p:nvPicPr>
            <p:cNvPr id="235" name="Google Shape;23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64988" y="950850"/>
              <a:ext cx="6414025" cy="3803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19"/>
            <p:cNvSpPr/>
            <p:nvPr/>
          </p:nvSpPr>
          <p:spPr>
            <a:xfrm>
              <a:off x="3424275" y="1591875"/>
              <a:ext cx="2172000" cy="86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3983175" y="1722800"/>
              <a:ext cx="10542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Lato"/>
                  <a:ea typeface="Lato"/>
                  <a:cs typeface="Lato"/>
                  <a:sym typeface="Lato"/>
                </a:rPr>
                <a:t>Score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3424275" y="2869175"/>
              <a:ext cx="2172000" cy="86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3983175" y="3063775"/>
              <a:ext cx="10542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Lato"/>
                  <a:ea typeface="Lato"/>
                  <a:cs typeface="Lato"/>
                  <a:sym typeface="Lato"/>
                </a:rPr>
                <a:t>돌아가기</a:t>
              </a:r>
              <a:endParaRPr sz="5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Diagram</a:t>
            </a:r>
            <a:endParaRPr/>
          </a:p>
        </p:txBody>
      </p:sp>
      <p:pic>
        <p:nvPicPr>
          <p:cNvPr id="245" name="Google Shape;2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488" y="1243750"/>
            <a:ext cx="4813025" cy="374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1</a:t>
            </a:r>
            <a:endParaRPr/>
          </a:p>
        </p:txBody>
      </p:sp>
      <p:sp>
        <p:nvSpPr>
          <p:cNvPr id="251" name="Google Shape;25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Player가 게임에 접속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"/>
              <a:t>Player가 게임상 가지고 있는 재화에 대한 정보 확인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게임 시작 전 아이템 구매 여부 결정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"/>
              <a:t>아이템 구매를 결정할 경우, 가지고 있는 잔고에서 아이템의 가치에 해당하는 금액 차감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"/>
              <a:t>아이템 지급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"/>
              <a:t>업데이트된 재화 정보 client에 반영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Player 게임 수행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게임 종료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"/>
              <a:t>score에 따른 보상 입금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"/>
              <a:t>지급된 보상에 대한 정보 client반영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"/>
              <a:t>2로 반복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