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layfair Displ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.fntdata"/><Relationship Id="rId30" Type="http://schemas.openxmlformats.org/officeDocument/2006/relationships/font" Target="fonts/PlayfairDisplay-regular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bold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01283140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901283140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데이터베이스 대신 Dapp이 그 역할을 수행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8fe094164_1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8fe094164_1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기존의 블록체인은 ERC 20, ERC 721같은 토큰의 전송에 중점을 둠.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9012831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9012831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 프로젝트에서는 토큰의 전송이라는 개념에서 벗어나 데이터의 저장이라는 관점에 집중.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90128314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90128314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등록한 스마트 컨트랙트의 구조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901283140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901283140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스마트 컨트랙트를 수행하면 transaction이 발생하는 것을 볼 수 있음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901283140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901283140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스마트 컨트랙트를 수행하면 transaction이 발생하는 것을 볼 수 있음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901283140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901283140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스마트 컨트랙트를 수행하면 transaction이 발생하는 것을 볼 수 있음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901283140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901283140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스마트 컨트랙트를 수행하면 transaction이 발생하는 것을 볼 수 있음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01283140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01283140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스마트 컨트랙트를 수행하면 transaction이 발생하는 것을 볼 수 있으며, 변동된 데이터들은 블록체인 내부에 안전하게 보관됨.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901283140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901283140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간단히 요약하면 machine의 자원을 동적으로 관리해주고 가격은 application이 소모한만큼만 청구하는 방식. 전산실이 없이도 서버를 구축할 수 있음.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8fe09416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8fe09416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평범한 러닝게임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901283140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901283140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대표적으로 AWS, Azure 등이 존재. 하지만 대부분 클라우드 컴퓨팅 기술을 사용.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901283140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901283140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서버리스 아키텍처의 장점, 그러나 DB의 transaction문제를 해결해줄수는 없다.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901283140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901283140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 : 블록체인의 진정한 가치는 비트코인, 이더리움의 그날그날의 가격이 아닌 데이터 무결성의 보장이라 생각.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901283140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901283140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마지막으로 활동영상을 보고 마무리.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901283140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a901283140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8fe094164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8fe094164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8fe0941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8fe0941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coding의 c도 모르는 사람이 아무 게임 아카데미에 들어가서 한 1달정도 배우면 나올법한 결과물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8fe09416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8fe09416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 프로젝트의 주제는 블록체인. 그렇다면 블록체인은 어디로 갔는가?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901283140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901283140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우리의 목표는 단순히 게임을 만드는 것이 아니라 ‘블록체인을 이용하여 게임 재화를 관리하자’였음.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8fe09416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a8fe09416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고전적인 게임 구조와는 차이점을 찾을 수 있겠는가?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8fe094164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8fe094164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중앙화된 데이터베이스 서버를 필수로 갖는다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8fe094164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a8fe094164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다시한번 되짚어보는 transaction문제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4oijS919gGE" TargetMode="External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youtube.com/watch?v=Eqhd2iIJ-kI" TargetMode="External"/><Relationship Id="rId4" Type="http://schemas.openxmlformats.org/officeDocument/2006/relationships/image" Target="../media/image1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Rc-93QJAp8s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OSFfjhpkYOU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00" y="1191025"/>
            <a:ext cx="29514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Blockers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최종발표</a:t>
            </a:r>
            <a:endParaRPr sz="1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00" y="2365125"/>
            <a:ext cx="1726500" cy="16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lang="ko" sz="1200">
                <a:latin typeface="Lato"/>
                <a:ea typeface="Lato"/>
                <a:cs typeface="Lato"/>
                <a:sym typeface="Lato"/>
              </a:rPr>
              <a:t>201433813 신승빈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lang="ko" sz="1200">
                <a:latin typeface="Lato"/>
                <a:ea typeface="Lato"/>
                <a:cs typeface="Lato"/>
                <a:sym typeface="Lato"/>
              </a:rPr>
              <a:t>201635903 강병찬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b="0" lang="ko" sz="1200">
                <a:latin typeface="Lato"/>
                <a:ea typeface="Lato"/>
                <a:cs typeface="Lato"/>
                <a:sym typeface="Lato"/>
              </a:rPr>
              <a:t>201635908 곽준수</a:t>
            </a:r>
            <a:endParaRPr sz="1700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4572000" y="2365125"/>
            <a:ext cx="1726500" cy="16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lang="ko" sz="1200">
                <a:latin typeface="Lato"/>
                <a:ea typeface="Lato"/>
                <a:cs typeface="Lato"/>
                <a:sym typeface="Lato"/>
              </a:rPr>
              <a:t>201636002 오경민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lang="ko" sz="1200">
                <a:latin typeface="Lato"/>
                <a:ea typeface="Lato"/>
                <a:cs typeface="Lato"/>
                <a:sym typeface="Lato"/>
              </a:rPr>
              <a:t>201636043 이창연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lang="ko" sz="1200">
                <a:latin typeface="Lato"/>
                <a:ea typeface="Lato"/>
                <a:cs typeface="Lato"/>
                <a:sym typeface="Lato"/>
              </a:rPr>
              <a:t>201835664 배연주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변경된</a:t>
            </a:r>
            <a:r>
              <a:rPr lang="ko"/>
              <a:t> 게임 프로젝트 구조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918" y="3318845"/>
            <a:ext cx="770315" cy="616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48475"/>
            <a:ext cx="5829300" cy="349758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7181918" y="3993258"/>
            <a:ext cx="9840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DataBase Server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0" name="Google Shape;160;p22"/>
          <p:cNvCxnSpPr>
            <a:stCxn id="158" idx="3"/>
            <a:endCxn id="157" idx="1"/>
          </p:cNvCxnSpPr>
          <p:nvPr/>
        </p:nvCxnSpPr>
        <p:spPr>
          <a:xfrm>
            <a:off x="6141000" y="2897265"/>
            <a:ext cx="1041000" cy="7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2"/>
          <p:cNvSpPr/>
          <p:nvPr/>
        </p:nvSpPr>
        <p:spPr>
          <a:xfrm>
            <a:off x="4572000" y="1460350"/>
            <a:ext cx="4133400" cy="3185700"/>
          </a:xfrm>
          <a:prstGeom prst="rect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6880800" y="3240325"/>
            <a:ext cx="1372500" cy="818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22"/>
          <p:cNvGrpSpPr/>
          <p:nvPr/>
        </p:nvGrpSpPr>
        <p:grpSpPr>
          <a:xfrm>
            <a:off x="6943172" y="1903162"/>
            <a:ext cx="1247812" cy="766485"/>
            <a:chOff x="1297497" y="1307850"/>
            <a:chExt cx="2237425" cy="1722825"/>
          </a:xfrm>
        </p:grpSpPr>
        <p:pic>
          <p:nvPicPr>
            <p:cNvPr id="164" name="Google Shape;164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97497" y="1307850"/>
              <a:ext cx="2237425" cy="172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22"/>
            <p:cNvSpPr txBox="1"/>
            <p:nvPr/>
          </p:nvSpPr>
          <p:spPr>
            <a:xfrm>
              <a:off x="1754667" y="1593300"/>
              <a:ext cx="14406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ko" sz="20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Dapp</a:t>
              </a:r>
              <a:endParaRPr b="0" i="0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166" name="Google Shape;166;p22"/>
          <p:cNvCxnSpPr>
            <a:stCxn id="164" idx="1"/>
            <a:endCxn id="158" idx="3"/>
          </p:cNvCxnSpPr>
          <p:nvPr/>
        </p:nvCxnSpPr>
        <p:spPr>
          <a:xfrm flipH="1">
            <a:off x="6140972" y="2286404"/>
            <a:ext cx="802200" cy="6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블록체인의 원리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200" cy="3249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블록체인의 응용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200" cy="324970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/>
          <p:nvPr/>
        </p:nvSpPr>
        <p:spPr>
          <a:xfrm>
            <a:off x="420300" y="2892325"/>
            <a:ext cx="1973400" cy="8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2916500" y="2892325"/>
            <a:ext cx="1973400" cy="8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5412700" y="2892325"/>
            <a:ext cx="1973400" cy="8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491550" y="2892325"/>
            <a:ext cx="184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Client data의 변동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2980700" y="2892325"/>
            <a:ext cx="184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Client data의 변동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5476900" y="2892325"/>
            <a:ext cx="184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Client data의 변동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484350" y="3098125"/>
            <a:ext cx="1845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0-0 user 4 reward 100 획득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0-1 user 1 reward 250 획득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0-1 user 5 1번 item 2개 구매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2980700" y="3098125"/>
            <a:ext cx="1845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" sz="900">
                <a:latin typeface="Lato"/>
                <a:ea typeface="Lato"/>
                <a:cs typeface="Lato"/>
                <a:sym typeface="Lato"/>
              </a:rPr>
              <a:t>-0 user 2 2번 아이템 소모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1-1 user 4 3번 아이템 3개 구매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Lato"/>
                <a:ea typeface="Lato"/>
                <a:cs typeface="Lato"/>
                <a:sym typeface="Lato"/>
              </a:rPr>
              <a:t>1-1 user 3 1번 item 2개 구매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5469850" y="3098125"/>
            <a:ext cx="1845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ko" sz="1000">
                <a:latin typeface="Lato"/>
                <a:ea typeface="Lato"/>
                <a:cs typeface="Lato"/>
                <a:sym typeface="Lato"/>
              </a:rPr>
              <a:t>-0 user 6 1, 2번 아이템 소모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2-1 user 4 reward 300 획득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2-1 user 3 1번 item 2개 구매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Smart contract</a:t>
            </a:r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200" y="1785925"/>
            <a:ext cx="23526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050" y="1017450"/>
            <a:ext cx="3829381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Transaction - Total</a:t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600" y="2736301"/>
            <a:ext cx="4883698" cy="204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1209821"/>
            <a:ext cx="4419599" cy="18666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/>
          <p:nvPr/>
        </p:nvSpPr>
        <p:spPr>
          <a:xfrm>
            <a:off x="1815300" y="3183075"/>
            <a:ext cx="1412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Lato"/>
                <a:ea typeface="Lato"/>
                <a:cs typeface="Lato"/>
                <a:sym typeface="Lato"/>
              </a:rPr>
              <a:t>Before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6169075" y="2335650"/>
            <a:ext cx="1412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Lato"/>
                <a:ea typeface="Lato"/>
                <a:cs typeface="Lato"/>
                <a:sym typeface="Lato"/>
              </a:rPr>
              <a:t>After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Transaction - CreatePlayer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1815300" y="3183075"/>
            <a:ext cx="1412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Lato"/>
                <a:ea typeface="Lato"/>
                <a:cs typeface="Lato"/>
                <a:sym typeface="Lato"/>
              </a:rPr>
              <a:t>Before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6169075" y="2335650"/>
            <a:ext cx="1412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Lato"/>
                <a:ea typeface="Lato"/>
                <a:cs typeface="Lato"/>
                <a:sym typeface="Lato"/>
              </a:rPr>
              <a:t>After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750" y="2807850"/>
            <a:ext cx="5024549" cy="204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92900"/>
            <a:ext cx="4666973" cy="18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Transaction - Update</a:t>
            </a:r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1815300" y="3183075"/>
            <a:ext cx="1412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Lato"/>
                <a:ea typeface="Lato"/>
                <a:cs typeface="Lato"/>
                <a:sym typeface="Lato"/>
              </a:rPr>
              <a:t>Before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6169075" y="2335650"/>
            <a:ext cx="1412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Lato"/>
                <a:ea typeface="Lato"/>
                <a:cs typeface="Lato"/>
                <a:sym typeface="Lato"/>
              </a:rPr>
              <a:t>After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537" y="2807850"/>
            <a:ext cx="4999739" cy="20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50" y="1152225"/>
            <a:ext cx="4820212" cy="20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Transaction - Buy</a:t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1815300" y="3183075"/>
            <a:ext cx="1412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Lato"/>
                <a:ea typeface="Lato"/>
                <a:cs typeface="Lato"/>
                <a:sym typeface="Lato"/>
              </a:rPr>
              <a:t>Before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6169075" y="2335650"/>
            <a:ext cx="1412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Lato"/>
                <a:ea typeface="Lato"/>
                <a:cs typeface="Lato"/>
                <a:sym typeface="Lato"/>
              </a:rPr>
              <a:t>After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800" y="2807850"/>
            <a:ext cx="5479324" cy="22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59752"/>
            <a:ext cx="5479323" cy="226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Transaction - Send</a:t>
            </a:r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1815300" y="3183075"/>
            <a:ext cx="1412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Lato"/>
                <a:ea typeface="Lato"/>
                <a:cs typeface="Lato"/>
                <a:sym typeface="Lato"/>
              </a:rPr>
              <a:t>Before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6169075" y="2335650"/>
            <a:ext cx="1412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Lato"/>
                <a:ea typeface="Lato"/>
                <a:cs typeface="Lato"/>
                <a:sym typeface="Lato"/>
              </a:rPr>
              <a:t>After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501" y="2807850"/>
            <a:ext cx="5568626" cy="222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50" y="1017449"/>
            <a:ext cx="5039247" cy="21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Serverless Architecture</a:t>
            </a:r>
            <a:endParaRPr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4550"/>
            <a:ext cx="8839200" cy="1174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시연 영상 - Ingame Play</a:t>
            </a:r>
            <a:endParaRPr/>
          </a:p>
        </p:txBody>
      </p:sp>
      <p:pic>
        <p:nvPicPr>
          <p:cNvPr id="67" name="Google Shape;67;p14" title="게임 플레이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69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Serverless Architecture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874" y="1895301"/>
            <a:ext cx="4847973" cy="237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175" y="1979025"/>
            <a:ext cx="3360799" cy="16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513" y="1895300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Serverless Architecture</a:t>
            </a:r>
            <a:endParaRPr/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025" y="1414075"/>
            <a:ext cx="5878976" cy="337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25" y="1318294"/>
            <a:ext cx="4195971" cy="2135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블록체인은 새로운 Serverless Architecture의 제안이 될 수 있다.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활동 영상</a:t>
            </a:r>
            <a:endParaRPr/>
          </a:p>
        </p:txBody>
      </p:sp>
      <p:pic>
        <p:nvPicPr>
          <p:cNvPr id="271" name="Google Shape;271;p35" title="블록커스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627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시연 영상 - 아이템 구매</a:t>
            </a:r>
            <a:endParaRPr/>
          </a:p>
        </p:txBody>
      </p:sp>
      <p:pic>
        <p:nvPicPr>
          <p:cNvPr id="73" name="Google Shape;73;p15" title="아이템 구매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69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시연 영상 - 아이템 선물받기</a:t>
            </a:r>
            <a:endParaRPr/>
          </a:p>
        </p:txBody>
      </p:sp>
      <p:pic>
        <p:nvPicPr>
          <p:cNvPr id="79" name="Google Shape;79;p16" title="선물하기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627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주제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4501" cy="38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블록체인을 이용하여 게임 재화를 관리하자!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"/>
              <a:t>프로젝트 구조 - 상위설계</a:t>
            </a:r>
            <a:endParaRPr/>
          </a:p>
        </p:txBody>
      </p:sp>
      <p:grpSp>
        <p:nvGrpSpPr>
          <p:cNvPr id="96" name="Google Shape;96;p19"/>
          <p:cNvGrpSpPr/>
          <p:nvPr/>
        </p:nvGrpSpPr>
        <p:grpSpPr>
          <a:xfrm>
            <a:off x="3811756" y="1154115"/>
            <a:ext cx="1725502" cy="992003"/>
            <a:chOff x="1297497" y="1307850"/>
            <a:chExt cx="2237425" cy="1722825"/>
          </a:xfrm>
        </p:grpSpPr>
        <p:pic>
          <p:nvPicPr>
            <p:cNvPr id="97" name="Google Shape;97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97497" y="1307850"/>
              <a:ext cx="2237425" cy="172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9"/>
            <p:cNvSpPr txBox="1"/>
            <p:nvPr/>
          </p:nvSpPr>
          <p:spPr>
            <a:xfrm>
              <a:off x="1754667" y="1593300"/>
              <a:ext cx="14406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ko" sz="2600" u="none" cap="none" strike="noStrike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Dapp</a:t>
              </a:r>
              <a:endParaRPr b="0" i="0" sz="2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9" name="Google Shape;99;p19"/>
          <p:cNvGrpSpPr/>
          <p:nvPr/>
        </p:nvGrpSpPr>
        <p:grpSpPr>
          <a:xfrm>
            <a:off x="1691960" y="2584097"/>
            <a:ext cx="1230792" cy="734872"/>
            <a:chOff x="5420979" y="896451"/>
            <a:chExt cx="2282626" cy="2083562"/>
          </a:xfrm>
        </p:grpSpPr>
        <p:pic>
          <p:nvPicPr>
            <p:cNvPr id="100" name="Google Shape;100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20979" y="1486788"/>
              <a:ext cx="2282626" cy="1493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9"/>
            <p:cNvSpPr txBox="1"/>
            <p:nvPr/>
          </p:nvSpPr>
          <p:spPr>
            <a:xfrm>
              <a:off x="6037104" y="896451"/>
              <a:ext cx="1275300" cy="78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ko" sz="1300" u="none" cap="none" strike="noStrike">
                  <a:latin typeface="Lato"/>
                  <a:ea typeface="Lato"/>
                  <a:cs typeface="Lato"/>
                  <a:sym typeface="Lato"/>
                </a:rPr>
                <a:t>Client</a:t>
              </a:r>
              <a:endParaRPr b="0" i="0" sz="1300" u="none" cap="none" strike="noStrike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02" name="Google Shape;102;p19"/>
          <p:cNvGrpSpPr/>
          <p:nvPr/>
        </p:nvGrpSpPr>
        <p:grpSpPr>
          <a:xfrm>
            <a:off x="6221099" y="2584098"/>
            <a:ext cx="1230792" cy="734872"/>
            <a:chOff x="5420979" y="896452"/>
            <a:chExt cx="2282626" cy="2083561"/>
          </a:xfrm>
        </p:grpSpPr>
        <p:pic>
          <p:nvPicPr>
            <p:cNvPr id="103" name="Google Shape;103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20979" y="1486788"/>
              <a:ext cx="2282626" cy="1493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9"/>
            <p:cNvSpPr txBox="1"/>
            <p:nvPr/>
          </p:nvSpPr>
          <p:spPr>
            <a:xfrm>
              <a:off x="6037079" y="896452"/>
              <a:ext cx="1275300" cy="78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ko" sz="1300" u="none" cap="none" strike="noStrike">
                  <a:latin typeface="Lato"/>
                  <a:ea typeface="Lato"/>
                  <a:cs typeface="Lato"/>
                  <a:sym typeface="Lato"/>
                </a:rPr>
                <a:t>Client</a:t>
              </a:r>
              <a:endParaRPr b="0" i="0" sz="1300" u="none" cap="none" strike="noStrike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5" name="Google Shape;105;p19"/>
          <p:cNvSpPr/>
          <p:nvPr/>
        </p:nvSpPr>
        <p:spPr>
          <a:xfrm>
            <a:off x="2302326" y="1504460"/>
            <a:ext cx="791100" cy="952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 flipH="1">
            <a:off x="6138980" y="1504460"/>
            <a:ext cx="791100" cy="952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2513843" y="1532731"/>
            <a:ext cx="4887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100" u="none" cap="none" strike="noStrike">
                <a:latin typeface="Lato"/>
                <a:ea typeface="Lato"/>
                <a:cs typeface="Lato"/>
                <a:sym typeface="Lato"/>
              </a:rPr>
              <a:t>http</a:t>
            </a:r>
            <a:endParaRPr b="0" i="0" sz="11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6346235" y="1532731"/>
            <a:ext cx="4887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100" u="none" cap="none" strike="noStrike">
                <a:latin typeface="Lato"/>
                <a:ea typeface="Lato"/>
                <a:cs typeface="Lato"/>
                <a:sym typeface="Lato"/>
              </a:rPr>
              <a:t>http</a:t>
            </a:r>
            <a:endParaRPr b="0" i="0" sz="11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3510987" y="2473336"/>
            <a:ext cx="862500" cy="38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9"/>
          <p:cNvCxnSpPr>
            <a:stCxn id="109" idx="0"/>
            <a:endCxn id="97" idx="2"/>
          </p:cNvCxnSpPr>
          <p:nvPr/>
        </p:nvCxnSpPr>
        <p:spPr>
          <a:xfrm flipH="1" rot="10800000">
            <a:off x="3942237" y="2146036"/>
            <a:ext cx="732300" cy="3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1" name="Google Shape;111;p19"/>
          <p:cNvSpPr txBox="1"/>
          <p:nvPr/>
        </p:nvSpPr>
        <p:spPr>
          <a:xfrm>
            <a:off x="3693952" y="2456938"/>
            <a:ext cx="5478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Send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570501" y="3940537"/>
            <a:ext cx="1038300" cy="52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1788272" y="3940537"/>
            <a:ext cx="1038300" cy="52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3006063" y="3919147"/>
            <a:ext cx="1038300" cy="52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19"/>
          <p:cNvCxnSpPr>
            <a:stCxn id="112" idx="0"/>
          </p:cNvCxnSpPr>
          <p:nvPr/>
        </p:nvCxnSpPr>
        <p:spPr>
          <a:xfrm flipH="1" rot="10800000">
            <a:off x="1089651" y="3572737"/>
            <a:ext cx="121800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19"/>
          <p:cNvCxnSpPr>
            <a:stCxn id="113" idx="0"/>
          </p:cNvCxnSpPr>
          <p:nvPr/>
        </p:nvCxnSpPr>
        <p:spPr>
          <a:xfrm rot="10800000">
            <a:off x="2307422" y="3572737"/>
            <a:ext cx="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19"/>
          <p:cNvCxnSpPr>
            <a:stCxn id="114" idx="0"/>
          </p:cNvCxnSpPr>
          <p:nvPr/>
        </p:nvCxnSpPr>
        <p:spPr>
          <a:xfrm rot="10800000">
            <a:off x="2307213" y="3572647"/>
            <a:ext cx="1218000" cy="3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p19"/>
          <p:cNvSpPr txBox="1"/>
          <p:nvPr/>
        </p:nvSpPr>
        <p:spPr>
          <a:xfrm>
            <a:off x="672896" y="4065854"/>
            <a:ext cx="8334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UserIndex</a:t>
            </a:r>
            <a:endParaRPr b="0"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1975189" y="4065854"/>
            <a:ext cx="7164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Item List</a:t>
            </a:r>
            <a:endParaRPr b="0"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160434" y="4065854"/>
            <a:ext cx="7164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Reward</a:t>
            </a:r>
            <a:endParaRPr b="0"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5099640" y="3940566"/>
            <a:ext cx="1038300" cy="52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317411" y="3940566"/>
            <a:ext cx="1038300" cy="52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7535202" y="3919176"/>
            <a:ext cx="1038300" cy="52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9"/>
          <p:cNvCxnSpPr>
            <a:stCxn id="121" idx="0"/>
          </p:cNvCxnSpPr>
          <p:nvPr/>
        </p:nvCxnSpPr>
        <p:spPr>
          <a:xfrm flipH="1" rot="10800000">
            <a:off x="5618790" y="3572766"/>
            <a:ext cx="121800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" name="Google Shape;125;p19"/>
          <p:cNvCxnSpPr>
            <a:stCxn id="122" idx="0"/>
          </p:cNvCxnSpPr>
          <p:nvPr/>
        </p:nvCxnSpPr>
        <p:spPr>
          <a:xfrm rot="10800000">
            <a:off x="6836561" y="3572766"/>
            <a:ext cx="0" cy="3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p19"/>
          <p:cNvCxnSpPr>
            <a:stCxn id="123" idx="0"/>
          </p:cNvCxnSpPr>
          <p:nvPr/>
        </p:nvCxnSpPr>
        <p:spPr>
          <a:xfrm rot="10800000">
            <a:off x="6836352" y="3572676"/>
            <a:ext cx="1218000" cy="3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" name="Google Shape;127;p19"/>
          <p:cNvSpPr txBox="1"/>
          <p:nvPr/>
        </p:nvSpPr>
        <p:spPr>
          <a:xfrm>
            <a:off x="5202035" y="4065883"/>
            <a:ext cx="8334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UserIndex</a:t>
            </a:r>
            <a:endParaRPr b="0"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6504328" y="4065883"/>
            <a:ext cx="7164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Item List</a:t>
            </a:r>
            <a:endParaRPr b="0"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7689573" y="4065883"/>
            <a:ext cx="7164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Reward</a:t>
            </a:r>
            <a:endParaRPr b="0" i="0" sz="1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4243262" y="2858799"/>
            <a:ext cx="862500" cy="38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19"/>
          <p:cNvCxnSpPr>
            <a:stCxn id="130" idx="0"/>
            <a:endCxn id="97" idx="2"/>
          </p:cNvCxnSpPr>
          <p:nvPr/>
        </p:nvCxnSpPr>
        <p:spPr>
          <a:xfrm rot="10800000">
            <a:off x="4674512" y="2145999"/>
            <a:ext cx="0" cy="7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p19"/>
          <p:cNvSpPr txBox="1"/>
          <p:nvPr/>
        </p:nvSpPr>
        <p:spPr>
          <a:xfrm>
            <a:off x="4308350" y="2883425"/>
            <a:ext cx="7323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update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5016574" y="2481524"/>
            <a:ext cx="862500" cy="38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5251889" y="2456950"/>
            <a:ext cx="5478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200">
                <a:latin typeface="Lato"/>
                <a:ea typeface="Lato"/>
                <a:cs typeface="Lato"/>
                <a:sym typeface="Lato"/>
              </a:rPr>
              <a:t>buy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5" name="Google Shape;135;p19"/>
          <p:cNvCxnSpPr>
            <a:stCxn id="133" idx="0"/>
            <a:endCxn id="97" idx="2"/>
          </p:cNvCxnSpPr>
          <p:nvPr/>
        </p:nvCxnSpPr>
        <p:spPr>
          <a:xfrm rot="10800000">
            <a:off x="4674424" y="2146124"/>
            <a:ext cx="773400" cy="3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고전적 게임 프로젝트 구조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6000" y="2313612"/>
            <a:ext cx="1167300" cy="11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48475"/>
            <a:ext cx="5829300" cy="34975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7036000" y="3590475"/>
            <a:ext cx="14913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DataBase Server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4" name="Google Shape;144;p20"/>
          <p:cNvCxnSpPr>
            <a:stCxn id="142" idx="3"/>
            <a:endCxn id="141" idx="1"/>
          </p:cNvCxnSpPr>
          <p:nvPr/>
        </p:nvCxnSpPr>
        <p:spPr>
          <a:xfrm>
            <a:off x="6141000" y="2897265"/>
            <a:ext cx="8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0"/>
          <p:cNvSpPr/>
          <p:nvPr/>
        </p:nvSpPr>
        <p:spPr>
          <a:xfrm>
            <a:off x="4572000" y="1460400"/>
            <a:ext cx="4133400" cy="3185700"/>
          </a:xfrm>
          <a:prstGeom prst="rect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391350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"/>
              <a:t>고전적 게임 프로젝트 구조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아이템 복사의 원인</a:t>
            </a:r>
            <a:endParaRPr sz="1600"/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0300" y="1307850"/>
            <a:ext cx="471351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