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418" r:id="rId2"/>
    <p:sldId id="386" r:id="rId3"/>
    <p:sldId id="427" r:id="rId4"/>
    <p:sldId id="400" r:id="rId5"/>
    <p:sldId id="426" r:id="rId6"/>
    <p:sldId id="420" r:id="rId7"/>
    <p:sldId id="417" r:id="rId8"/>
    <p:sldId id="428" r:id="rId9"/>
    <p:sldId id="429" r:id="rId10"/>
    <p:sldId id="422" r:id="rId11"/>
    <p:sldId id="423" r:id="rId12"/>
    <p:sldId id="424" r:id="rId13"/>
    <p:sldId id="425" r:id="rId14"/>
    <p:sldId id="30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7"/>
            <p14:sldId id="400"/>
            <p14:sldId id="426"/>
            <p14:sldId id="420"/>
            <p14:sldId id="417"/>
            <p14:sldId id="428"/>
            <p14:sldId id="429"/>
            <p14:sldId id="422"/>
            <p14:sldId id="423"/>
            <p14:sldId id="424"/>
            <p14:sldId id="42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6E6E6E"/>
    <a:srgbClr val="D04E1D"/>
    <a:srgbClr val="6D6D6D"/>
    <a:srgbClr val="D1501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799" autoAdjust="0"/>
  </p:normalViewPr>
  <p:slideViewPr>
    <p:cSldViewPr>
      <p:cViewPr varScale="1">
        <p:scale>
          <a:sx n="116" d="100"/>
          <a:sy n="116" d="100"/>
        </p:scale>
        <p:origin x="3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styleguide.googlecode.com/svn/trunk/javascriptguide.x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edu.cbsystemat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provider.com/" TargetMode="External"/><Relationship Id="rId5" Type="http://schemas.openxmlformats.org/officeDocument/2006/relationships/hyperlink" Target="http://itvdn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rgbClr val="D1501F"/>
                </a:solidFill>
                <a:latin typeface="Segoe UI Light" pitchFamily="34" charset="0"/>
              </a:rPr>
              <a:t>Хорошие </a:t>
            </a:r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JavaScript </a:t>
            </a:r>
            <a:r>
              <a:rPr lang="ru-RU" sz="6000" dirty="0" smtClean="0">
                <a:solidFill>
                  <a:srgbClr val="D1501F"/>
                </a:solidFill>
                <a:latin typeface="Segoe UI Light" pitchFamily="34" charset="0"/>
              </a:rPr>
              <a:t>привычки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Единый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глобальный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rgbClr val="008000"/>
                </a:solidFill>
              </a:rPr>
              <a:t>Плюсы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Подходит для решения большинства задач.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 помощью вложенных объектов можно организовать пространства имен и сделать код читабельней.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Все свойства и методы открыты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Минусы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Нет возможности создать закрытые поля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Увеличивается </a:t>
            </a:r>
            <a:r>
              <a:rPr lang="ru-RU" dirty="0">
                <a:solidFill>
                  <a:schemeClr val="tx1"/>
                </a:solidFill>
              </a:rPr>
              <a:t>объем кода, так для обращения к любой переменной и функции следует обратиться </a:t>
            </a:r>
            <a:r>
              <a:rPr lang="ru-RU" dirty="0" smtClean="0">
                <a:solidFill>
                  <a:schemeClr val="tx1"/>
                </a:solidFill>
              </a:rPr>
              <a:t>к глобальной </a:t>
            </a:r>
            <a:r>
              <a:rPr lang="ru-RU" dirty="0">
                <a:solidFill>
                  <a:schemeClr val="tx1"/>
                </a:solidFill>
              </a:rPr>
              <a:t>переменной. Увеличивается размер загружаемого файла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Любая </a:t>
            </a:r>
            <a:r>
              <a:rPr lang="ru-RU" dirty="0">
                <a:solidFill>
                  <a:schemeClr val="tx1"/>
                </a:solidFill>
              </a:rPr>
              <a:t>часть программного кода может внести изменения в глобальный объект и нарушить </a:t>
            </a:r>
            <a:r>
              <a:rPr lang="ru-RU" dirty="0" smtClean="0">
                <a:solidFill>
                  <a:schemeClr val="tx1"/>
                </a:solidFill>
              </a:rPr>
              <a:t>работоспособность кода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142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SEAF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Self-Executing Anonymous Function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rgbClr val="008000"/>
                </a:solidFill>
              </a:rPr>
              <a:t>Плюсы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Вся реализация сценария скрыта от внешнего кода.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Функция запускается один раз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Минусы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Так как все поведение скрыто это не всегда может устраивать разработчика.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99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Шаблон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“module”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rgbClr val="008000"/>
                </a:solidFill>
              </a:rPr>
              <a:t>Плюсы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Позволяет создавать открытые и закрытые поля объекта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Простая техника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Минусы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Нет возможности использовать закрытые поля в отдельно добавленных открытых методах.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79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Дополнительные ресурсы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Google JavaScript Style Guide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https://google-styleguide.googlecode.com/svn/trunk/javascriptguide.xml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04" y="2171700"/>
            <a:ext cx="2118277" cy="27821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53204" y="5033237"/>
            <a:ext cx="211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Стоян</a:t>
            </a:r>
            <a:r>
              <a:rPr lang="ru-RU" dirty="0" smtClean="0"/>
              <a:t> Стефанов 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ru-RU" dirty="0" smtClean="0"/>
              <a:t>Шаблоны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8016"/>
            <a:ext cx="2036413" cy="2669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5003315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Николас </a:t>
            </a:r>
            <a:r>
              <a:rPr lang="ru-RU" dirty="0" err="1" smtClean="0"/>
              <a:t>Закас</a:t>
            </a:r>
            <a:endParaRPr lang="ru-RU" dirty="0" smtClean="0"/>
          </a:p>
          <a:p>
            <a:r>
              <a:rPr lang="ru-RU" dirty="0" smtClean="0"/>
              <a:t>Оптимизация</a:t>
            </a:r>
            <a:r>
              <a:rPr lang="en-US" dirty="0" smtClean="0"/>
              <a:t> </a:t>
            </a:r>
            <a:r>
              <a:rPr lang="ru-RU" dirty="0" smtClean="0"/>
              <a:t>производительности</a:t>
            </a:r>
            <a:r>
              <a:rPr lang="en-US" dirty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2475324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1736333" y="51302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17" name="Прямоугольник 1"/>
          <p:cNvSpPr/>
          <p:nvPr/>
        </p:nvSpPr>
        <p:spPr>
          <a:xfrm>
            <a:off x="5105400" y="3716872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812533" y="1575497"/>
            <a:ext cx="2667000" cy="34670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33" y="1575497"/>
            <a:ext cx="2759467" cy="19453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05400" y="4189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Видео курсы для разработчиков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http://itvdn.com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Ресурс для тестирования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специалистов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http://testprovider.com/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Учебный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Центр Информационных технологий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http://edu.cbsystematics.com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Инициализация переменных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Использование цикла </a:t>
            </a:r>
            <a:r>
              <a:rPr lang="en-US" dirty="0" smtClean="0">
                <a:solidFill>
                  <a:schemeClr val="tx1"/>
                </a:solidFill>
              </a:rPr>
              <a:t>for … in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Глобальная и локальная области видимости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Поднятие функций и переменных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Использование замыканий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Инструменты для разработчика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9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Переменные и типы данных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700" y="1704975"/>
            <a:ext cx="2019300" cy="324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u="sng" dirty="0" smtClean="0">
                <a:solidFill>
                  <a:schemeClr val="tx1"/>
                </a:solidFill>
              </a:rPr>
              <a:t>Типы данных</a:t>
            </a:r>
            <a:r>
              <a:rPr lang="ru-RU" u="sng" dirty="0" smtClean="0">
                <a:solidFill>
                  <a:schemeClr val="tx1"/>
                </a:solidFill>
              </a:rPr>
              <a:t>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oolean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umber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ndefined</a:t>
            </a:r>
          </a:p>
          <a:p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ull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bject</a:t>
            </a:r>
          </a:p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1752600"/>
            <a:ext cx="7924800" cy="324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В отличии от языка </a:t>
            </a:r>
            <a:r>
              <a:rPr lang="en-US" dirty="0" smtClean="0">
                <a:solidFill>
                  <a:schemeClr val="tx1"/>
                </a:solidFill>
              </a:rPr>
              <a:t>C# </a:t>
            </a:r>
            <a:r>
              <a:rPr lang="ru-RU" dirty="0" smtClean="0">
                <a:solidFill>
                  <a:schemeClr val="tx1"/>
                </a:solidFill>
              </a:rPr>
              <a:t>многие значения в </a:t>
            </a: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ru-RU" dirty="0" smtClean="0">
                <a:solidFill>
                  <a:schemeClr val="tx1"/>
                </a:solidFill>
              </a:rPr>
              <a:t>будут работать как значения </a:t>
            </a:r>
            <a:r>
              <a:rPr lang="en-US" b="1" dirty="0" smtClean="0">
                <a:solidFill>
                  <a:schemeClr val="tx1"/>
                </a:solidFill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 </a:t>
            </a:r>
            <a:r>
              <a:rPr lang="en-US" dirty="0" err="1" smtClean="0">
                <a:solidFill>
                  <a:schemeClr val="tx1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null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undefined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“” (</a:t>
            </a:r>
            <a:r>
              <a:rPr lang="ru-RU" dirty="0" smtClean="0">
                <a:solidFill>
                  <a:srgbClr val="0000FF"/>
                </a:solidFill>
              </a:rPr>
              <a:t>пустая строка)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NaN</a:t>
            </a:r>
            <a:r>
              <a:rPr lang="en-US" dirty="0" smtClean="0">
                <a:solidFill>
                  <a:srgbClr val="0000FF"/>
                </a:solidFill>
              </a:rPr>
              <a:t> (not a number)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Все остальные типы данных будут расцениваться как значение </a:t>
            </a:r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ru-RU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Инициализация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 инициализации переменных по возможности используйте </a:t>
            </a:r>
            <a:r>
              <a:rPr lang="ru-RU" u="sng" dirty="0" smtClean="0">
                <a:solidFill>
                  <a:schemeClr val="tx1"/>
                </a:solidFill>
              </a:rPr>
              <a:t>литералы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Не используйте ключевое слово </a:t>
            </a:r>
            <a:r>
              <a:rPr lang="en-US" u="sng" dirty="0" smtClean="0">
                <a:solidFill>
                  <a:schemeClr val="tx1"/>
                </a:solidFill>
              </a:rPr>
              <a:t>new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при инициализации переменных типа </a:t>
            </a:r>
            <a:r>
              <a:rPr lang="en-US" dirty="0" smtClean="0">
                <a:solidFill>
                  <a:schemeClr val="tx1"/>
                </a:solidFill>
              </a:rPr>
              <a:t>Boolean, String, Number.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Используйте ключевое слово</a:t>
            </a:r>
            <a:r>
              <a:rPr lang="en-US" dirty="0" smtClean="0">
                <a:solidFill>
                  <a:schemeClr val="tx1"/>
                </a:solidFill>
              </a:rPr>
              <a:t> new</a:t>
            </a:r>
            <a:r>
              <a:rPr lang="ru-RU" dirty="0" smtClean="0">
                <a:solidFill>
                  <a:schemeClr val="tx1"/>
                </a:solidFill>
              </a:rPr>
              <a:t> в тех случаях, когда нужно вызвать </a:t>
            </a:r>
            <a:r>
              <a:rPr lang="ru-RU" u="sng" dirty="0" smtClean="0">
                <a:solidFill>
                  <a:schemeClr val="tx1"/>
                </a:solidFill>
              </a:rPr>
              <a:t>пользовательский конструктор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895600"/>
            <a:ext cx="30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BAD HABIT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 HABIT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{},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[];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5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in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Для массивов используйте цикл </a:t>
            </a:r>
            <a:r>
              <a:rPr lang="en-US" u="sng" dirty="0" smtClean="0">
                <a:solidFill>
                  <a:schemeClr val="tx1"/>
                </a:solidFill>
              </a:rPr>
              <a:t>for.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 использовании цикла </a:t>
            </a:r>
            <a:r>
              <a:rPr lang="en-US" dirty="0" smtClean="0">
                <a:solidFill>
                  <a:schemeClr val="tx1"/>
                </a:solidFill>
              </a:rPr>
              <a:t>for…in </a:t>
            </a:r>
            <a:r>
              <a:rPr lang="ru-RU" dirty="0" smtClean="0">
                <a:solidFill>
                  <a:schemeClr val="tx1"/>
                </a:solidFill>
              </a:rPr>
              <a:t>проверяйте принадлежность свойства с помощью метода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hasOwnProperty</a:t>
            </a:r>
            <a:r>
              <a:rPr lang="en-US" u="sng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76600" y="26756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obj.hasOwnProperty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(prop))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[prop]);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1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Области видимости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600200"/>
            <a:ext cx="108966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Область видимости </a:t>
            </a:r>
            <a:r>
              <a:rPr lang="ru-RU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программировании означает область в которой можно обратиться к переменной или функции по имени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Области видимости в </a:t>
            </a:r>
            <a:r>
              <a:rPr lang="ru-RU" dirty="0" err="1">
                <a:solidFill>
                  <a:schemeClr val="tx1"/>
                </a:solidFill>
              </a:rPr>
              <a:t>JavaScript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1"/>
                </a:solidFill>
              </a:rPr>
              <a:t>Локальная </a:t>
            </a:r>
            <a:r>
              <a:rPr lang="ru-RU" dirty="0" smtClean="0">
                <a:solidFill>
                  <a:schemeClr val="tx1"/>
                </a:solidFill>
              </a:rPr>
              <a:t>– функция </a:t>
            </a:r>
            <a:r>
              <a:rPr lang="ru-RU" dirty="0">
                <a:solidFill>
                  <a:schemeClr val="tx1"/>
                </a:solidFill>
              </a:rPr>
              <a:t>или объект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1"/>
                </a:solidFill>
              </a:rPr>
              <a:t>Глобальная</a:t>
            </a:r>
            <a:r>
              <a:rPr lang="ru-RU" dirty="0" smtClean="0">
                <a:solidFill>
                  <a:schemeClr val="tx1"/>
                </a:solidFill>
              </a:rPr>
              <a:t> – объект </a:t>
            </a:r>
            <a:r>
              <a:rPr lang="ru-RU" dirty="0" err="1">
                <a:solidFill>
                  <a:schemeClr val="tx1"/>
                </a:solidFill>
              </a:rPr>
              <a:t>window</a:t>
            </a:r>
            <a:r>
              <a:rPr lang="ru-RU" dirty="0">
                <a:solidFill>
                  <a:schemeClr val="tx1"/>
                </a:solidFill>
              </a:rPr>
              <a:t> (в случае использования браузера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JavaScript</a:t>
            </a:r>
            <a:r>
              <a:rPr lang="ru-RU" dirty="0">
                <a:solidFill>
                  <a:schemeClr val="tx1"/>
                </a:solidFill>
              </a:rPr>
              <a:t> нет блочной области видимости, которая задается операторными скобками { и </a:t>
            </a:r>
            <a:r>
              <a:rPr lang="ru-RU" dirty="0" smtClean="0">
                <a:solidFill>
                  <a:schemeClr val="tx1"/>
                </a:solidFill>
              </a:rPr>
              <a:t>} в связи с этим, объявляйте переменные в начале функции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Подъем функций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20061"/>
            <a:ext cx="5903058" cy="43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Замыкание (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closure)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Хорошие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JavaScript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привычки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86000"/>
            <a:ext cx="6191250" cy="24801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0" y="1528550"/>
            <a:ext cx="9753600" cy="36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Замыкание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функция и окружение,</a:t>
            </a:r>
            <a:r>
              <a:rPr lang="en-US" dirty="0"/>
              <a:t> </a:t>
            </a:r>
            <a:r>
              <a:rPr lang="ru-RU" dirty="0"/>
              <a:t>в которой была создана данная </a:t>
            </a:r>
            <a:r>
              <a:rPr lang="ru-RU" dirty="0" smtClean="0"/>
              <a:t>функция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74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39314</TotalTime>
  <Words>601</Words>
  <Application>Microsoft Office PowerPoint</Application>
  <PresentationFormat>Widescreen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636</cp:revision>
  <dcterms:created xsi:type="dcterms:W3CDTF">2010-11-10T13:30:04Z</dcterms:created>
  <dcterms:modified xsi:type="dcterms:W3CDTF">2015-05-29T08:15:18Z</dcterms:modified>
</cp:coreProperties>
</file>