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1" r:id="rId11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bbigardi.medium.com/arquitetura-e-desenvolvimento-de-software-parte-15-iterator-ef2a74338bd4" TargetMode="External"/><Relationship Id="rId2" Type="http://schemas.openxmlformats.org/officeDocument/2006/relationships/hyperlink" Target="https://sourcemaking.com/design_patterns/iterator/ph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factoring.guru/pt-br/design-patterns/iterator/php/example#example-1" TargetMode="External"/><Relationship Id="rId4" Type="http://schemas.openxmlformats.org/officeDocument/2006/relationships/hyperlink" Target="https://www.studocu.com/pt-br/document/universidade-estadual-da-paraiba/topicos-especiais-em-linguagem-de-programacao/trab-de-map-iterator/54333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Iterator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Design </a:t>
            </a:r>
            <a:r>
              <a:rPr lang="pt-br" dirty="0" err="1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Sobre o Iterator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BR" b="0" i="0" dirty="0">
                <a:effectLst/>
              </a:rPr>
              <a:t>O </a:t>
            </a:r>
            <a:r>
              <a:rPr lang="pt-BR" b="1" i="0" dirty="0">
                <a:effectLst/>
              </a:rPr>
              <a:t>Iterator</a:t>
            </a:r>
            <a:r>
              <a:rPr lang="pt-BR" b="0" i="0" dirty="0">
                <a:effectLst/>
              </a:rPr>
              <a:t> é um padrão de projeto comportamental que permite a passagem sequencial através de uma estrutura de dados complexa sem expor seus detalhes internos.</a:t>
            </a:r>
            <a:endParaRPr lang="pt-br" dirty="0"/>
          </a:p>
          <a:p>
            <a:pPr rtl="0"/>
            <a:r>
              <a:rPr lang="pt-BR" b="1" i="0" dirty="0">
                <a:solidFill>
                  <a:srgbClr val="FFFF00"/>
                </a:solidFill>
                <a:effectLst/>
              </a:rPr>
              <a:t>Objetivo / intenção: </a:t>
            </a:r>
            <a:r>
              <a:rPr lang="pt-BR" b="0" i="0" dirty="0">
                <a:effectLst/>
              </a:rPr>
              <a:t>Encapsular em um objeto a lógica de uma iteração, tornando o cliente mais simples, baseando-se em uma interface. Implementando os métodos exigidos pela interface, é possível especificar quais elementos e índices serão devolvidos a cada iteração, além de ser possível especificar se a iteração acabou e o que fazer quando for necessário reiniciar o </a:t>
            </a:r>
            <a:r>
              <a:rPr lang="pt-BR" b="0" i="0" dirty="0" err="1">
                <a:effectLst/>
              </a:rPr>
              <a:t>iterador</a:t>
            </a:r>
            <a:r>
              <a:rPr lang="pt-BR" b="0" i="0" dirty="0">
                <a:effectLst/>
              </a:rPr>
              <a:t> para a posição inicial.</a:t>
            </a:r>
            <a:endParaRPr lang="pt-b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00"/>
                </a:solidFill>
                <a:effectLst/>
              </a:rPr>
              <a:t>Aplicabilidade</a:t>
            </a:r>
            <a:r>
              <a:rPr lang="pt-BR" b="0" i="0" dirty="0">
                <a:solidFill>
                  <a:srgbClr val="FFFF00"/>
                </a:solidFill>
                <a:effectLst/>
              </a:rPr>
              <a:t>: </a:t>
            </a:r>
            <a:r>
              <a:rPr lang="pt-BR" b="0" i="0" dirty="0">
                <a:effectLst/>
              </a:rPr>
              <a:t>Utilizamos o </a:t>
            </a:r>
            <a:r>
              <a:rPr lang="pt-BR" b="0" i="0" dirty="0" err="1">
                <a:effectLst/>
              </a:rPr>
              <a:t>pattern</a:t>
            </a:r>
            <a:r>
              <a:rPr lang="pt-BR" b="0" i="0" dirty="0">
                <a:effectLst/>
              </a:rPr>
              <a:t> quando começamos a ter diversas coleções com tipos de iterações diferentes. Para poder reaproveitar essa lógica e reduzir a quantidade de código duplicado, encapsulamos ela em um Iterator e utilizamos onde for necessário. Uma vez que esta lógica de iteração mude, basta alterar na implementação específica do Iterator;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F7A00-9059-B99B-937C-F7F7F38D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0" i="0" dirty="0">
                <a:effectLst/>
              </a:rPr>
              <a:t>O </a:t>
            </a:r>
            <a:r>
              <a:rPr lang="pt-BR" b="0" i="0" dirty="0" err="1">
                <a:effectLst/>
              </a:rPr>
              <a:t>pattern</a:t>
            </a:r>
            <a:r>
              <a:rPr lang="pt-BR" b="0" i="0" dirty="0">
                <a:effectLst/>
              </a:rPr>
              <a:t> </a:t>
            </a:r>
            <a:r>
              <a:rPr lang="pt-BR" b="1" i="0" dirty="0">
                <a:effectLst/>
              </a:rPr>
              <a:t>Iterator </a:t>
            </a:r>
            <a:r>
              <a:rPr lang="pt-BR" b="0" i="0" dirty="0">
                <a:effectLst/>
              </a:rPr>
              <a:t>facilita nossa vida </a:t>
            </a:r>
            <a:r>
              <a:rPr lang="pt-BR" b="1" i="0" dirty="0">
                <a:effectLst/>
              </a:rPr>
              <a:t>isolando a lógica </a:t>
            </a:r>
            <a:r>
              <a:rPr lang="pt-BR" b="0" i="0" dirty="0">
                <a:effectLst/>
              </a:rPr>
              <a:t>ou</a:t>
            </a:r>
            <a:r>
              <a:rPr lang="pt-BR" b="1" i="0" dirty="0">
                <a:effectLst/>
              </a:rPr>
              <a:t> forma </a:t>
            </a:r>
            <a:r>
              <a:rPr lang="pt-BR" b="0" i="0" dirty="0">
                <a:effectLst/>
              </a:rPr>
              <a:t>de iterar um determinado tipo de coleção, evitando inclusive duplicação de código ou complexidade em várias partes do código.</a:t>
            </a:r>
          </a:p>
          <a:p>
            <a:r>
              <a:rPr lang="pt-BR" b="0" i="0" dirty="0">
                <a:effectLst/>
              </a:rPr>
              <a:t>Outra vantagem dos iteradores é que eles podem economizar muito mais memória do que se tivéssemos usando os </a:t>
            </a:r>
            <a:r>
              <a:rPr lang="pt-BR" b="0" i="0" dirty="0" err="1">
                <a:effectLst/>
              </a:rPr>
              <a:t>arrays</a:t>
            </a:r>
            <a:r>
              <a:rPr lang="pt-BR" b="0" i="0" dirty="0">
                <a:effectLst/>
              </a:rPr>
              <a:t> convencionais.</a:t>
            </a:r>
          </a:p>
          <a:p>
            <a:endParaRPr lang="pt-BR" dirty="0"/>
          </a:p>
          <a:p>
            <a:r>
              <a:rPr lang="pt-BR" b="0" i="0" dirty="0">
                <a:effectLst/>
              </a:rPr>
              <a:t>Aumento na estrutura do projeto, devido a Interface e diferentes implementações para as iterações, aumentando o número de classes no projeto.</a:t>
            </a:r>
          </a:p>
          <a:p>
            <a:pPr algn="l"/>
            <a:r>
              <a:rPr lang="pt-BR" b="0" i="0" dirty="0">
                <a:effectLst/>
              </a:rPr>
              <a:t>Outro problema com o Iterator é que devemos ter uma atenção especial em qual operação o Iterator realizará, pois, caso ele altere, adicione ou remova objetos do conjunto de dados, temos que garantir que essa operação não invalidará os dados do conjunto.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Identificação</a:t>
            </a: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1B54FDD-4A2C-965A-AC51-CE880CE4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O </a:t>
            </a:r>
            <a:r>
              <a:rPr lang="pt-BR" b="0" i="0" dirty="0" err="1">
                <a:effectLst/>
              </a:rPr>
              <a:t>iterador</a:t>
            </a:r>
            <a:r>
              <a:rPr lang="pt-BR" b="0" i="0" dirty="0">
                <a:effectLst/>
              </a:rPr>
              <a:t> é fácil de reconhecer pelos métodos de navegação (como </a:t>
            </a:r>
            <a:r>
              <a:rPr lang="pt-BR" b="0" i="0" dirty="0" err="1">
                <a:effectLst/>
              </a:rPr>
              <a:t>next</a:t>
            </a:r>
            <a:r>
              <a:rPr lang="pt-BR" b="0" i="0" dirty="0">
                <a:effectLst/>
              </a:rPr>
              <a:t>, </a:t>
            </a:r>
            <a:r>
              <a:rPr lang="pt-BR" b="0" i="0" dirty="0" err="1">
                <a:effectLst/>
              </a:rPr>
              <a:t>previous</a:t>
            </a:r>
            <a:r>
              <a:rPr lang="pt-BR" b="0" i="0" dirty="0">
                <a:effectLst/>
              </a:rPr>
              <a:t> e outros). O código cliente que usa iteradores pode não ter acesso direto à coleção que está sendo percorrida.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pt-BR" b="1" i="0" dirty="0">
                <a:effectLst/>
              </a:rPr>
              <a:t>Analogia com o mundo real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49F78F0-00D6-E218-AD9F-A873CA435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1988840"/>
            <a:ext cx="1419225" cy="26384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ECA1B65-2D0E-B09C-D61C-18452ABD9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196" y="2007890"/>
            <a:ext cx="1400175" cy="26193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876D9B3-69C6-F74C-0F37-302B76195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458" y="1976264"/>
            <a:ext cx="1381125" cy="26193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8A3A235-C222-AA31-10D5-B28F665DD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670" y="2007890"/>
            <a:ext cx="1409700" cy="2619375"/>
          </a:xfrm>
          <a:prstGeom prst="rect">
            <a:avLst/>
          </a:prstGeom>
        </p:spPr>
      </p:pic>
      <p:sp>
        <p:nvSpPr>
          <p:cNvPr id="21" name="Espaço Reservado para Conteúdo 20">
            <a:extLst>
              <a:ext uri="{FF2B5EF4-FFF2-40B4-BE49-F238E27FC236}">
                <a16:creationId xmlns:a16="http://schemas.microsoft.com/office/drawing/2014/main" id="{386D56D5-6EC0-E1B3-A3BF-A2CC6CE16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6DB883BD-EF6F-2CAC-C111-AA7CDD4180CA}"/>
              </a:ext>
            </a:extLst>
          </p:cNvPr>
          <p:cNvSpPr txBox="1">
            <a:spLocks/>
          </p:cNvSpPr>
          <p:nvPr/>
        </p:nvSpPr>
        <p:spPr>
          <a:xfrm>
            <a:off x="1218883" y="4797152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FFFF00"/>
                </a:solidFill>
              </a:rPr>
              <a:t>Todas essas opções - </a:t>
            </a:r>
            <a:r>
              <a:rPr lang="pt-BR"/>
              <a:t>direções aleatórias criadas em sua cabeça, o navegador do celular(app), ou o guia - agem como iteradores sobre a imensa coleção de locais e atrações de Roma.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83337" y="699535"/>
            <a:ext cx="6411475" cy="1505329"/>
          </a:xfrm>
        </p:spPr>
        <p:txBody>
          <a:bodyPr rtlCol="0"/>
          <a:lstStyle/>
          <a:p>
            <a:pPr rtl="0"/>
            <a:r>
              <a:rPr lang="pt-br" dirty="0"/>
              <a:t>Exemplo de </a:t>
            </a:r>
            <a:r>
              <a:rPr lang="pt-br" dirty="0" err="1"/>
              <a:t>Iterador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56E3D-48AE-5292-D724-01301961553B}"/>
              </a:ext>
            </a:extLst>
          </p:cNvPr>
          <p:cNvSpPr txBox="1">
            <a:spLocks/>
          </p:cNvSpPr>
          <p:nvPr/>
        </p:nvSpPr>
        <p:spPr>
          <a:xfrm>
            <a:off x="1485900" y="2996952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Portanto, use </a:t>
            </a:r>
            <a:r>
              <a:rPr lang="pt-BR" dirty="0" err="1"/>
              <a:t>iteradores</a:t>
            </a:r>
            <a:r>
              <a:rPr lang="pt-BR" dirty="0"/>
              <a:t> quando a economia de memória for um requisito importante a ser considerado e o problema possibilite uma abordagem com </a:t>
            </a:r>
            <a:r>
              <a:rPr lang="pt-BR" dirty="0" err="1"/>
              <a:t>iteradores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7C836-AE41-56BE-CF33-31711F3A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628800"/>
            <a:ext cx="10733931" cy="2764335"/>
          </a:xfrm>
        </p:spPr>
        <p:txBody>
          <a:bodyPr>
            <a:noAutofit/>
          </a:bodyPr>
          <a:lstStyle/>
          <a:p>
            <a:r>
              <a:rPr lang="pt-BR" sz="2400" dirty="0">
                <a:latin typeface="+mn-lt"/>
                <a:hlinkClick r:id="rId2"/>
              </a:rPr>
              <a:t>https://sourcemaking.com/design_patterns/iterator/php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  <a:hlinkClick r:id="rId3"/>
              </a:rPr>
              <a:t>https://gbbigardi.medium.com/arquitetura-e-desenvolvimento-de-software-parte-15-iterator-ef2a74338bd4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  <a:hlinkClick r:id="rId4"/>
              </a:rPr>
              <a:t>https://www.studocu.com/pt-br/document/universidade-estadual-da-paraiba/topicos-especiais-em-linguagem-de-programacao/trab-de-map-iterator/5433373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  <a:hlinkClick r:id="rId5"/>
              </a:rPr>
              <a:t>https://refactoring.guru/pt-br/design-patterns/iterator/php/example#example-1</a:t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215630-10EB-D36F-7DD3-E7C506BD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852" y="4725144"/>
            <a:ext cx="7069519" cy="1220933"/>
          </a:xfrm>
        </p:spPr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64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4080</TotalTime>
  <Words>459</Words>
  <Application>Microsoft Office PowerPoint</Application>
  <PresentationFormat>Personalizar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Tecnologia 16x9</vt:lpstr>
      <vt:lpstr>Iterator</vt:lpstr>
      <vt:lpstr>Sobre o Iterator</vt:lpstr>
      <vt:lpstr>Vantagens e desvantagens</vt:lpstr>
      <vt:lpstr>Identificação</vt:lpstr>
      <vt:lpstr>Analogia com o mundo real</vt:lpstr>
      <vt:lpstr>Exemplo de Iterador</vt:lpstr>
      <vt:lpstr>https://sourcemaking.com/design_patterns/iterator/php  https://gbbigardi.medium.com/arquitetura-e-desenvolvimento-de-software-parte-15-iterator-ef2a74338bd4  https://www.studocu.com/pt-br/document/universidade-estadual-da-paraiba/topicos-especiais-em-linguagem-de-programacao/trab-de-map-iterator/5433373  https://refactoring.guru/pt-br/design-patterns/iterator/php/example#example-1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</dc:title>
  <dc:creator>André  Tavares</dc:creator>
  <cp:lastModifiedBy>André  Tavares</cp:lastModifiedBy>
  <cp:revision>3</cp:revision>
  <dcterms:created xsi:type="dcterms:W3CDTF">2022-06-13T19:40:31Z</dcterms:created>
  <dcterms:modified xsi:type="dcterms:W3CDTF">2022-06-16T18:26:43Z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