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78" r:id="rId5"/>
    <p:sldId id="279" r:id="rId6"/>
    <p:sldId id="281" r:id="rId7"/>
    <p:sldId id="280" r:id="rId8"/>
    <p:sldId id="282" r:id="rId9"/>
    <p:sldId id="284" r:id="rId10"/>
    <p:sldId id="283" r:id="rId11"/>
    <p:sldId id="285" r:id="rId12"/>
    <p:sldId id="286" r:id="rId13"/>
    <p:sldId id="287" r:id="rId14"/>
    <p:sldId id="288" r:id="rId15"/>
    <p:sldId id="289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19" autoAdjust="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5132-4288-4164-B1CA-F5AC1CC796A7}" type="datetime1">
              <a:rPr lang="pt-BR" smtClean="0"/>
              <a:t>23/05/2022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07BE-C169-4870-872B-F61D89F5554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897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7FA0DA-72A3-424F-8A35-066434C5B9F1}" type="datetime1">
              <a:rPr lang="pt-BR" noProof="0" smtClean="0"/>
              <a:t>23/05/2022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83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354758-9FD6-46D3-BA08-042BE364EA46}" type="datetime1">
              <a:rPr lang="pt-BR" noProof="0" smtClean="0"/>
              <a:t>23/05/2022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ECD64-5AF2-4F32-AD18-136C465DC047}" type="datetime1">
              <a:rPr lang="pt-BR" noProof="0" smtClean="0"/>
              <a:t>23/05/2022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F6B3D0-4304-407F-B819-80FF4D568789}" type="datetime1">
              <a:rPr lang="pt-BR" noProof="0" smtClean="0"/>
              <a:t>23/05/2022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F363FB-ECEA-4A76-B765-85460030C156}" type="datetime1">
              <a:rPr lang="pt-BR" noProof="0" smtClean="0"/>
              <a:t>23/05/2022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Caixa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319CEA-9EF4-4A65-A004-44DCCF154232}" type="datetime1">
              <a:rPr lang="pt-BR" noProof="0" smtClean="0"/>
              <a:t>23/05/2022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1AA47-C612-4DA8-B151-4B748B7DAC4D}" type="datetime1">
              <a:rPr lang="pt-BR" noProof="0" smtClean="0"/>
              <a:t>23/05/2022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m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m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27F2B2-02FF-4D65-8FE7-F6AE0D863843}" type="datetime1">
              <a:rPr lang="pt-BR" noProof="0" smtClean="0"/>
              <a:t>23/05/2022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A070AB-0B0E-4B2D-804F-566417906A61}" type="datetime1">
              <a:rPr lang="pt-BR" noProof="0" smtClean="0"/>
              <a:t>23/05/2022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8BC9E8-30A4-4EE6-BB83-B04327D9020A}" type="datetime1">
              <a:rPr lang="pt-BR" noProof="0" smtClean="0"/>
              <a:t>23/05/2022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B272B-E9E3-4682-90D8-4B44853FAF6D}" type="datetime1">
              <a:rPr lang="pt-BR" noProof="0" smtClean="0"/>
              <a:t>23/05/2022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m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55272F-B51B-4957-97B0-074D18FB99AD}" type="datetime1">
              <a:rPr lang="pt-BR" noProof="0" smtClean="0"/>
              <a:t>23/05/2022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056502-BDB4-46EE-9217-C5A23E5BE0CE}" type="datetime1">
              <a:rPr lang="pt-BR" noProof="0" smtClean="0"/>
              <a:t>23/05/2022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6A84A-F340-402E-97D3-C59F51FBE66F}" type="datetime1">
              <a:rPr lang="pt-BR" noProof="0" smtClean="0"/>
              <a:t>23/05/2022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C5BF86-AA12-49E0-AC44-8E2B1E4B1B72}" type="datetime1">
              <a:rPr lang="pt-BR" noProof="0" smtClean="0"/>
              <a:t>23/05/2022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5EFD07-A8B9-401F-868B-7649A9F826C1}" type="datetime1">
              <a:rPr lang="pt-BR" noProof="0" smtClean="0"/>
              <a:t>23/05/2022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6D0790B-18CF-4284-B479-4F95A66DEDDE}" type="datetime1">
              <a:rPr lang="pt-BR" noProof="0" smtClean="0"/>
              <a:t>23/05/2022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Forma Liv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3493FA1-8285-6023-C95C-C22A43B80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625" y="506083"/>
            <a:ext cx="9440034" cy="1828801"/>
          </a:xfrm>
        </p:spPr>
        <p:txBody>
          <a:bodyPr/>
          <a:lstStyle/>
          <a:p>
            <a:r>
              <a:rPr lang="pt-BR" b="1" i="0" dirty="0">
                <a:solidFill>
                  <a:schemeClr val="tx1"/>
                </a:solidFill>
                <a:effectLst/>
                <a:latin typeface="Nunito Sans" panose="020B0604020202020204" pitchFamily="2" charset="0"/>
              </a:rPr>
              <a:t>Abstract Factory</a:t>
            </a:r>
            <a:br>
              <a:rPr lang="pt-BR" b="1" i="0" dirty="0">
                <a:solidFill>
                  <a:srgbClr val="444444"/>
                </a:solidFill>
                <a:effectLst/>
                <a:latin typeface="Nunito Sans" panose="020B0604020202020204" pitchFamily="2" charset="0"/>
              </a:rPr>
            </a:br>
            <a:endParaRPr lang="pt-BR" dirty="0"/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F57F01E7-AB99-7292-9ACC-488D14056615}"/>
              </a:ext>
            </a:extLst>
          </p:cNvPr>
          <p:cNvSpPr txBox="1">
            <a:spLocks/>
          </p:cNvSpPr>
          <p:nvPr/>
        </p:nvSpPr>
        <p:spPr>
          <a:xfrm>
            <a:off x="1375983" y="4152310"/>
            <a:ext cx="9440034" cy="18288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 </a:t>
            </a:r>
            <a:r>
              <a:rPr lang="pt-BR" sz="32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 Factory</a:t>
            </a:r>
            <a:r>
              <a:rPr lang="pt-BR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é um padrão de projeto criacional, que resolve o problema de criar famílias inteiras de produtos sem especificar suas classes concretas. O </a:t>
            </a:r>
            <a:r>
              <a:rPr lang="pt-BR" sz="32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 Factory</a:t>
            </a:r>
            <a:r>
              <a:rPr lang="pt-BR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define uma interface para criar todos os produtos distintos, mas deixa a criação real do produto para classes fábrica concretas.</a:t>
            </a:r>
            <a:endParaRPr lang="pt-BR" sz="32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4CAE4-F1C8-59E8-E6F7-F051370C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19083"/>
            <a:ext cx="10353762" cy="1257300"/>
          </a:xfrm>
        </p:spPr>
        <p:txBody>
          <a:bodyPr/>
          <a:lstStyle/>
          <a:p>
            <a:r>
              <a:rPr lang="pt-BR" dirty="0">
                <a:latin typeface="Abadi" panose="020B0604020104020204" pitchFamily="34" charset="0"/>
              </a:rPr>
              <a:t>Exemplo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EED377-ED4F-701C-5614-028704A9E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613" y="1103402"/>
            <a:ext cx="10353762" cy="3714749"/>
          </a:xfrm>
        </p:spPr>
        <p:txBody>
          <a:bodyPr/>
          <a:lstStyle/>
          <a:p>
            <a:r>
              <a:rPr lang="pt-BR" b="0" i="0" dirty="0">
                <a:solidFill>
                  <a:schemeClr val="tx1"/>
                </a:solidFill>
                <a:effectLst/>
                <a:latin typeface="WorkSans-Regular"/>
              </a:rPr>
              <a:t>Primeiramente criaremos nossa Abstract Factory; </a:t>
            </a:r>
          </a:p>
          <a:p>
            <a:r>
              <a:rPr lang="pt-BR" b="0" i="0" dirty="0">
                <a:solidFill>
                  <a:schemeClr val="tx1"/>
                </a:solidFill>
                <a:effectLst/>
                <a:latin typeface="WorkSans-Regular"/>
              </a:rPr>
              <a:t>Uma classe abstrata contendo o método de instanciação e que deverá ser sobrescrito em suas classes filhas.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08B4AF-24C3-202A-384A-0CC47A67C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660144"/>
            <a:ext cx="8355250" cy="419785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4B7F962-41DE-A5F3-6F40-676B3A50019F}"/>
              </a:ext>
            </a:extLst>
          </p:cNvPr>
          <p:cNvSpPr txBox="1"/>
          <p:nvPr/>
        </p:nvSpPr>
        <p:spPr>
          <a:xfrm>
            <a:off x="8365898" y="3670925"/>
            <a:ext cx="38337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  <a:latin typeface="WorkSans-Regular"/>
              </a:rPr>
              <a:t>Marcamos o método </a:t>
            </a:r>
            <a:r>
              <a:rPr lang="pt-BR" b="1" i="1" dirty="0">
                <a:solidFill>
                  <a:srgbClr val="FFFF00"/>
                </a:solidFill>
                <a:effectLst/>
                <a:latin typeface="WorkSans-Regular"/>
              </a:rPr>
              <a:t>criarInstancia</a:t>
            </a:r>
            <a:r>
              <a:rPr lang="pt-BR" b="0" i="0" dirty="0">
                <a:effectLst/>
                <a:latin typeface="WorkSans-Regular"/>
              </a:rPr>
              <a:t> como </a:t>
            </a:r>
            <a:r>
              <a:rPr lang="pt-BR" b="1" i="0" dirty="0">
                <a:effectLst/>
                <a:latin typeface="WorkSans-Medium"/>
              </a:rPr>
              <a:t>abstract</a:t>
            </a:r>
            <a:r>
              <a:rPr lang="pt-BR" b="0" i="0" dirty="0">
                <a:effectLst/>
                <a:latin typeface="WorkSans-Regular"/>
              </a:rPr>
              <a:t>, dessa forma forçamos as classes filhas a sobrescreverem esse método responsável pela criação de objetos de conexão.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478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AB9DF-D2CA-CF2E-6B6C-7DEB62C42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304802"/>
            <a:ext cx="10353762" cy="1257300"/>
          </a:xfrm>
        </p:spPr>
        <p:txBody>
          <a:bodyPr/>
          <a:lstStyle/>
          <a:p>
            <a:r>
              <a:rPr lang="pt-BR" dirty="0">
                <a:latin typeface="Abadi" panose="020B0604020104020204" pitchFamily="34" charset="0"/>
              </a:rPr>
              <a:t>Exemplo 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E3411B-AF22-4412-363E-5EC751F80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3806"/>
            <a:ext cx="8161362" cy="3091218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40E6FEA-3AA6-0880-8913-0B9DF4AE0A35}"/>
              </a:ext>
            </a:extLst>
          </p:cNvPr>
          <p:cNvSpPr txBox="1">
            <a:spLocks/>
          </p:cNvSpPr>
          <p:nvPr/>
        </p:nvSpPr>
        <p:spPr>
          <a:xfrm>
            <a:off x="8161362" y="1091732"/>
            <a:ext cx="4030638" cy="178794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pt-BR" dirty="0">
                <a:solidFill>
                  <a:schemeClr val="tx1"/>
                </a:solidFill>
                <a:effectLst/>
                <a:latin typeface="WorkSans-Regular"/>
              </a:rPr>
              <a:t>Cria-se agora Factory_Abstract_DB_MYSQL e Factory_Abstract_DB_PostgreSQL que herdará de </a:t>
            </a:r>
            <a:r>
              <a:rPr lang="pt-BR" b="1" dirty="0">
                <a:solidFill>
                  <a:schemeClr val="tx1"/>
                </a:solidFill>
                <a:effectLst/>
                <a:latin typeface="WorkSans-Medium"/>
              </a:rPr>
              <a:t>Factory_Abstract_BD</a:t>
            </a:r>
            <a:r>
              <a:rPr lang="pt-BR" dirty="0">
                <a:solidFill>
                  <a:schemeClr val="tx1"/>
                </a:solidFill>
                <a:effectLst/>
                <a:latin typeface="WorkSans-Regular"/>
              </a:rPr>
              <a:t>, e será responsável por criar objetos de conexão com o MySQL e PostgreSQL</a:t>
            </a:r>
            <a:r>
              <a:rPr lang="pt-BR" dirty="0">
                <a:solidFill>
                  <a:srgbClr val="0E1835"/>
                </a:solidFill>
                <a:effectLst/>
                <a:latin typeface="WorkSans-Regular"/>
              </a:rPr>
              <a:t>;</a:t>
            </a:r>
          </a:p>
          <a:p>
            <a:pPr marL="36900" indent="0">
              <a:buNone/>
            </a:pP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BF03DFD-D32B-9D58-5067-3DDF71AD2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66783"/>
            <a:ext cx="8161362" cy="309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16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DF83A-6600-DDEC-F395-50B210B2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530A9-C284-F778-BEDF-35377859E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6831" y="285753"/>
            <a:ext cx="4465170" cy="2571747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pt-BR" b="0" i="0" dirty="0">
                <a:solidFill>
                  <a:schemeClr val="tx1"/>
                </a:solidFill>
                <a:effectLst/>
                <a:latin typeface="WorkSans-Regular"/>
              </a:rPr>
              <a:t>Cria-se uma classe que recebe como parâmetro uma classe de fábrica. Essa classe efetuará uma consulta SQL.</a:t>
            </a:r>
          </a:p>
          <a:p>
            <a:pPr algn="l" fontAlgn="base"/>
            <a:r>
              <a:rPr lang="pt-BR" b="0" i="0" dirty="0">
                <a:solidFill>
                  <a:schemeClr val="tx1"/>
                </a:solidFill>
                <a:effectLst/>
                <a:latin typeface="WorkSans-Regular"/>
              </a:rPr>
              <a:t>Chamaremos essa classe de </a:t>
            </a:r>
            <a:r>
              <a:rPr lang="pt-BR" b="1" i="0" dirty="0">
                <a:solidFill>
                  <a:schemeClr val="tx1"/>
                </a:solidFill>
                <a:effectLst/>
                <a:latin typeface="WorkSans-Medium"/>
              </a:rPr>
              <a:t>ExecutaFabrica</a:t>
            </a:r>
            <a:r>
              <a:rPr lang="pt-BR" b="0" i="0" dirty="0">
                <a:solidFill>
                  <a:schemeClr val="tx1"/>
                </a:solidFill>
                <a:effectLst/>
                <a:latin typeface="WorkSans-Regular"/>
              </a:rPr>
              <a:t>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9190B5B-42CE-204F-8D83-D9C423ECA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04"/>
            <a:ext cx="7726832" cy="28194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A3AC8EC-B486-CD35-3645-A7B7D0338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800350"/>
            <a:ext cx="7726830" cy="4057650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CF51D6AA-BFED-B184-5067-2101978227F3}"/>
              </a:ext>
            </a:extLst>
          </p:cNvPr>
          <p:cNvSpPr txBox="1">
            <a:spLocks/>
          </p:cNvSpPr>
          <p:nvPr/>
        </p:nvSpPr>
        <p:spPr>
          <a:xfrm>
            <a:off x="7726831" y="3181347"/>
            <a:ext cx="4465170" cy="257174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pt-BR" b="0" i="0" dirty="0">
                <a:solidFill>
                  <a:schemeClr val="tx1"/>
                </a:solidFill>
                <a:effectLst/>
                <a:latin typeface="WorkSans-Regular"/>
              </a:rPr>
              <a:t>Também criaremos uma classe de teste, chamada de </a:t>
            </a:r>
            <a:r>
              <a:rPr lang="pt-BR" b="1" i="0" dirty="0">
                <a:solidFill>
                  <a:schemeClr val="tx1"/>
                </a:solidFill>
                <a:effectLst/>
                <a:latin typeface="WorkSans-Medium"/>
              </a:rPr>
              <a:t>ExecutaTeste</a:t>
            </a:r>
            <a:r>
              <a:rPr lang="pt-BR" b="0" i="0" dirty="0">
                <a:solidFill>
                  <a:schemeClr val="tx1"/>
                </a:solidFill>
                <a:effectLst/>
                <a:latin typeface="WorkSans-Regular"/>
              </a:rPr>
              <a:t>, que criará as duas Fábricas e passará para um objeto da classe </a:t>
            </a:r>
            <a:r>
              <a:rPr lang="pt-BR" b="1" i="0" dirty="0">
                <a:solidFill>
                  <a:schemeClr val="tx1"/>
                </a:solidFill>
                <a:effectLst/>
                <a:latin typeface="WorkSans-Medium"/>
              </a:rPr>
              <a:t>ExecutaFabrica</a:t>
            </a:r>
            <a:r>
              <a:rPr lang="pt-BR" b="0" i="0" dirty="0">
                <a:solidFill>
                  <a:schemeClr val="tx1"/>
                </a:solidFill>
                <a:effectLst/>
                <a:latin typeface="WorkSans-Regular"/>
              </a:rPr>
              <a:t>.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92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D0FAB-A97D-6A6E-F525-AE2F0D19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badi" panose="020B0604020104020204" pitchFamily="34" charset="0"/>
              </a:rPr>
              <a:t>Propósito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2E3738-D7C2-F246-493E-4773EAE8A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830530" cy="3714749"/>
          </a:xfrm>
        </p:spPr>
        <p:txBody>
          <a:bodyPr>
            <a:normAutofit/>
          </a:bodyPr>
          <a:lstStyle/>
          <a:p>
            <a:r>
              <a:rPr lang="pt-BR" sz="4400" dirty="0">
                <a:latin typeface="Abadi" panose="020B0604020202020204" pitchFamily="34" charset="0"/>
              </a:rPr>
              <a:t>Fornecer uma interface para criar famílias de objetos relacionados ou dependentes sem especificar suas classes concretas.</a:t>
            </a:r>
          </a:p>
          <a:p>
            <a:r>
              <a:rPr lang="pt-BR" sz="4400" b="0" i="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O objetivo é a instanciação de objetos</a:t>
            </a:r>
            <a:endParaRPr lang="pt-BR" sz="44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16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4A37F-89F5-0127-A9E8-9751A10A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89" y="215562"/>
            <a:ext cx="10353762" cy="1257300"/>
          </a:xfrm>
        </p:spPr>
        <p:txBody>
          <a:bodyPr/>
          <a:lstStyle/>
          <a:p>
            <a:r>
              <a:rPr lang="pt-BR" dirty="0">
                <a:latin typeface="Abadi" panose="020B0604020104020204" pitchFamily="34" charset="0"/>
              </a:rPr>
              <a:t>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F50A43-BD47-382E-5824-4D0326476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082" y="4469550"/>
            <a:ext cx="10353762" cy="3714749"/>
          </a:xfrm>
        </p:spPr>
        <p:txBody>
          <a:bodyPr/>
          <a:lstStyle/>
          <a:p>
            <a:r>
              <a:rPr lang="pt-BR" sz="3200" dirty="0">
                <a:latin typeface="Abadi" panose="020B0604020104020204" pitchFamily="34" charset="0"/>
              </a:rPr>
              <a:t>Suporte a novos tipos de produtos.</a:t>
            </a:r>
            <a:r>
              <a:rPr lang="pt-BR" sz="2400" b="0" i="0" dirty="0">
                <a:solidFill>
                  <a:srgbClr val="3C3C3C"/>
                </a:solidFill>
                <a:effectLst/>
                <a:latin typeface="charter"/>
              </a:rPr>
              <a:t> </a:t>
            </a:r>
            <a:r>
              <a:rPr lang="pt-BR" sz="3200" b="0" i="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A adição ou remoção de um produto da família </a:t>
            </a:r>
            <a:r>
              <a:rPr lang="pt-BR" sz="3200" b="1" i="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exige a modificação da AbstractFactory.</a:t>
            </a:r>
            <a:endParaRPr lang="pt-BR" sz="32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36900" indent="0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7DC8565-B7E0-D56D-4302-7D5CA74F93DC}"/>
              </a:ext>
            </a:extLst>
          </p:cNvPr>
          <p:cNvSpPr txBox="1">
            <a:spLocks/>
          </p:cNvSpPr>
          <p:nvPr/>
        </p:nvSpPr>
        <p:spPr>
          <a:xfrm>
            <a:off x="1023992" y="34290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latin typeface="Abadi" panose="020B0604020104020204" pitchFamily="34" charset="0"/>
              </a:rPr>
              <a:t>Desvantagens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E3B2A6B-E9B9-A6A7-E77E-890261C12136}"/>
              </a:ext>
            </a:extLst>
          </p:cNvPr>
          <p:cNvSpPr txBox="1">
            <a:spLocks/>
          </p:cNvSpPr>
          <p:nvPr/>
        </p:nvSpPr>
        <p:spPr>
          <a:xfrm>
            <a:off x="570082" y="1351646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>
                <a:latin typeface="Abadi" panose="020B0604020104020204" pitchFamily="34" charset="0"/>
              </a:rPr>
              <a:t>Isola classes concretas</a:t>
            </a:r>
          </a:p>
          <a:p>
            <a:r>
              <a:rPr lang="pt-BR" sz="3200" dirty="0">
                <a:latin typeface="Abadi" panose="020B0604020104020204" pitchFamily="34" charset="0"/>
              </a:rPr>
              <a:t>Facilita o intercambio de famílias e produtos.</a:t>
            </a:r>
          </a:p>
          <a:p>
            <a:r>
              <a:rPr lang="pt-BR" sz="3200" dirty="0">
                <a:latin typeface="Abadi" panose="020B0604020104020204" pitchFamily="34" charset="0"/>
              </a:rPr>
              <a:t>Promove consistência entre produtos.</a:t>
            </a:r>
          </a:p>
          <a:p>
            <a:pPr marL="36900" indent="0">
              <a:buFont typeface="Wingdings 2" charset="2"/>
              <a:buNone/>
            </a:pPr>
            <a:endParaRPr lang="pt-BR" dirty="0"/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82CF13DD-F334-04C4-BEAE-0DAD490CC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975" y="215562"/>
            <a:ext cx="1398183" cy="106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B4A54-F36D-9F99-1BF3-3956F890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30958"/>
            <a:ext cx="10353762" cy="1043832"/>
          </a:xfrm>
        </p:spPr>
        <p:txBody>
          <a:bodyPr/>
          <a:lstStyle/>
          <a:p>
            <a:r>
              <a:rPr lang="pt-BR" dirty="0">
                <a:latin typeface="Abadi" panose="020B0604020104020204" pitchFamily="34" charset="0"/>
              </a:rPr>
              <a:t>Exemplo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DB52236-4F7D-E646-9400-0721C94E4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19" y="872198"/>
            <a:ext cx="10719580" cy="575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67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9C6FE-7BF4-A48E-6644-FFF702AB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badi" panose="020B0604020104020204" pitchFamily="34" charset="0"/>
              </a:rPr>
              <a:t>Exemplo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59D8F7D-B87D-903B-E8C8-4882E1526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66900"/>
            <a:ext cx="12151018" cy="3548915"/>
          </a:xfr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3C50503-B42E-DB78-287C-599F7AC3D859}"/>
              </a:ext>
            </a:extLst>
          </p:cNvPr>
          <p:cNvSpPr txBox="1">
            <a:spLocks/>
          </p:cNvSpPr>
          <p:nvPr/>
        </p:nvSpPr>
        <p:spPr>
          <a:xfrm>
            <a:off x="5704159" y="3751997"/>
            <a:ext cx="6446859" cy="10520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pt-BR" sz="3200" dirty="0">
                <a:solidFill>
                  <a:srgbClr val="00B050"/>
                </a:solidFill>
                <a:latin typeface="Abadi" panose="020B0604020202020204" pitchFamily="34" charset="0"/>
              </a:rPr>
              <a:t>Declara uma interface para operações que criam produtos abstratos.</a:t>
            </a:r>
            <a:endParaRPr lang="pt-BR" sz="3200" dirty="0">
              <a:solidFill>
                <a:srgbClr val="00B05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03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96774-E4AB-A8EF-C094-CB90883B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336645"/>
            <a:ext cx="10353762" cy="1257300"/>
          </a:xfrm>
        </p:spPr>
        <p:txBody>
          <a:bodyPr/>
          <a:lstStyle/>
          <a:p>
            <a:r>
              <a:rPr lang="pt-BR" dirty="0">
                <a:latin typeface="Abadi" panose="020B0604020104020204" pitchFamily="34" charset="0"/>
              </a:rPr>
              <a:t>Exemplo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042B8D1-64F4-03F8-F0D3-A79015496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03098"/>
            <a:ext cx="12192000" cy="34549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994237-2F0A-9EDA-995A-9B6F27793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6570"/>
            <a:ext cx="12192000" cy="1781952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2F839D2-EBB7-7B54-10E2-06A12F2AF5F2}"/>
              </a:ext>
            </a:extLst>
          </p:cNvPr>
          <p:cNvSpPr txBox="1">
            <a:spLocks/>
          </p:cNvSpPr>
          <p:nvPr/>
        </p:nvSpPr>
        <p:spPr>
          <a:xfrm>
            <a:off x="5207819" y="2611342"/>
            <a:ext cx="9933901" cy="63718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00B050"/>
                </a:solidFill>
                <a:latin typeface="Abadi" panose="020B0604020104020204" pitchFamily="34" charset="0"/>
              </a:rPr>
              <a:t>Declara uma interface para um tipo de produto</a:t>
            </a:r>
          </a:p>
        </p:txBody>
      </p:sp>
    </p:spTree>
    <p:extLst>
      <p:ext uri="{BB962C8B-B14F-4D97-AF65-F5344CB8AC3E}">
        <p14:creationId xmlns:p14="http://schemas.microsoft.com/office/powerpoint/2010/main" val="345715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286DD-7E12-2600-5679-A7CE1634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badi" panose="020B0604020104020204" pitchFamily="34" charset="0"/>
              </a:rPr>
              <a:t>Exemplo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3502191-9EEB-4014-0E09-A43436D69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6424"/>
            <a:ext cx="12192000" cy="4981575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E760442-2629-AFEF-AFA3-104F8E0384FD}"/>
              </a:ext>
            </a:extLst>
          </p:cNvPr>
          <p:cNvSpPr txBox="1">
            <a:spLocks/>
          </p:cNvSpPr>
          <p:nvPr/>
        </p:nvSpPr>
        <p:spPr>
          <a:xfrm>
            <a:off x="4314220" y="4524554"/>
            <a:ext cx="7877780" cy="5332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00B050"/>
                </a:solidFill>
                <a:latin typeface="Abadi" panose="020B0604020104020204" pitchFamily="34" charset="0"/>
              </a:rPr>
              <a:t>Implementa as operações para criar produtos concretos.</a:t>
            </a:r>
          </a:p>
        </p:txBody>
      </p:sp>
    </p:spTree>
    <p:extLst>
      <p:ext uri="{BB962C8B-B14F-4D97-AF65-F5344CB8AC3E}">
        <p14:creationId xmlns:p14="http://schemas.microsoft.com/office/powerpoint/2010/main" val="11158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B8BE8-FE2F-0521-0C3B-D9815477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172" y="11473"/>
            <a:ext cx="10353762" cy="1257300"/>
          </a:xfrm>
        </p:spPr>
        <p:txBody>
          <a:bodyPr/>
          <a:lstStyle/>
          <a:p>
            <a:r>
              <a:rPr lang="pt-BR" dirty="0">
                <a:latin typeface="Abadi" panose="020B0604020104020204" pitchFamily="34" charset="0"/>
              </a:rPr>
              <a:t>Exemplo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AE7736-BBC0-D5E9-3401-7BDC1B7DD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7101"/>
            <a:ext cx="12183612" cy="476307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7A7C103-4C77-E769-1C5B-68CEA2028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" y="3436577"/>
            <a:ext cx="12175224" cy="3777621"/>
          </a:xfrm>
          <a:prstGeom prst="rect">
            <a:avLst/>
          </a:prstGeom>
        </p:spPr>
      </p:pic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DC5861CF-D26E-7E1B-710A-17A0EB1C8967}"/>
              </a:ext>
            </a:extLst>
          </p:cNvPr>
          <p:cNvSpPr txBox="1">
            <a:spLocks/>
          </p:cNvSpPr>
          <p:nvPr/>
        </p:nvSpPr>
        <p:spPr>
          <a:xfrm>
            <a:off x="4348377" y="2669445"/>
            <a:ext cx="8048340" cy="44565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00B050"/>
                </a:solidFill>
                <a:latin typeface="Abadi" panose="020B0604020104020204" pitchFamily="34" charset="0"/>
              </a:rPr>
              <a:t>Define um produto a ser criado e implementa a interface </a:t>
            </a:r>
            <a:r>
              <a:rPr lang="pt-BR" dirty="0" err="1">
                <a:solidFill>
                  <a:srgbClr val="00B050"/>
                </a:solidFill>
                <a:latin typeface="Abadi" panose="020B0604020104020204" pitchFamily="34" charset="0"/>
              </a:rPr>
              <a:t>AbastractProduct</a:t>
            </a:r>
            <a:endParaRPr lang="pt-BR" dirty="0">
              <a:solidFill>
                <a:srgbClr val="00B05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83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4E7CF-DEFD-F76E-7FD7-A6419B44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badi" panose="020B0604020104020204" pitchFamily="34" charset="0"/>
              </a:rPr>
              <a:t>Exemplo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C95CFB-2A45-84BF-4BE5-83C72EE46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2191"/>
            <a:ext cx="12192000" cy="5116537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C3BAAEF-B1BD-69E3-04E0-415A69FA6986}"/>
              </a:ext>
            </a:extLst>
          </p:cNvPr>
          <p:cNvSpPr txBox="1">
            <a:spLocks/>
          </p:cNvSpPr>
          <p:nvPr/>
        </p:nvSpPr>
        <p:spPr>
          <a:xfrm>
            <a:off x="5586413" y="2710042"/>
            <a:ext cx="6762750" cy="9904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00B050"/>
                </a:solidFill>
                <a:latin typeface="Abadi" panose="020B0604020104020204" pitchFamily="34" charset="0"/>
              </a:rPr>
              <a:t>Usa apenas interfaces declaradas pelas classes AbstractFactory e </a:t>
            </a:r>
            <a:r>
              <a:rPr lang="pt-BR" dirty="0" err="1">
                <a:solidFill>
                  <a:srgbClr val="00B050"/>
                </a:solidFill>
                <a:latin typeface="Abadi" panose="020B0604020104020204" pitchFamily="34" charset="0"/>
              </a:rPr>
              <a:t>AbstractProduct</a:t>
            </a:r>
            <a:endParaRPr lang="pt-BR" dirty="0">
              <a:solidFill>
                <a:srgbClr val="00B050"/>
              </a:solidFill>
              <a:latin typeface="Abadi" panose="020B0604020104020204" pitchFamily="34" charset="0"/>
            </a:endParaRPr>
          </a:p>
          <a:p>
            <a:pPr marL="36900" indent="0">
              <a:buNone/>
            </a:pPr>
            <a:endParaRPr lang="pt-BR" dirty="0">
              <a:solidFill>
                <a:srgbClr val="00B050"/>
              </a:solidFill>
              <a:latin typeface="Abadi" panose="020B0604020104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6AEAF9A-800E-4E6F-C854-CE355D962B65}"/>
              </a:ext>
            </a:extLst>
          </p:cNvPr>
          <p:cNvSpPr/>
          <p:nvPr/>
        </p:nvSpPr>
        <p:spPr>
          <a:xfrm>
            <a:off x="0" y="4421875"/>
            <a:ext cx="7601803" cy="682388"/>
          </a:xfrm>
          <a:prstGeom prst="rect">
            <a:avLst/>
          </a:prstGeom>
          <a:solidFill>
            <a:srgbClr val="F7F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9362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27_TF55705232.potx" id="{CF89F022-7C0A-442C-87D4-E924F7E5F040}" vid="{1DB92B71-4A04-4E0B-81E6-75673672B25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{B2F2797D-9AE9-4BB2-B855-A5F14C5358A1}tf55705232_win32</Template>
  <TotalTime>4907</TotalTime>
  <Words>316</Words>
  <Application>Microsoft Office PowerPoint</Application>
  <PresentationFormat>Widescreen</PresentationFormat>
  <Paragraphs>33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2" baseType="lpstr">
      <vt:lpstr>Abadi</vt:lpstr>
      <vt:lpstr>Arial</vt:lpstr>
      <vt:lpstr>Calibri</vt:lpstr>
      <vt:lpstr>charter</vt:lpstr>
      <vt:lpstr>Goudy Old Style</vt:lpstr>
      <vt:lpstr>Nunito Sans</vt:lpstr>
      <vt:lpstr>Wingdings 2</vt:lpstr>
      <vt:lpstr>WorkSans-Medium</vt:lpstr>
      <vt:lpstr>WorkSans-Regular</vt:lpstr>
      <vt:lpstr>SlateVTI</vt:lpstr>
      <vt:lpstr>Abstract Factory </vt:lpstr>
      <vt:lpstr>Propósito</vt:lpstr>
      <vt:lpstr>Vantagens</vt:lpstr>
      <vt:lpstr>Exemplo</vt:lpstr>
      <vt:lpstr>Exemplo</vt:lpstr>
      <vt:lpstr>Exemplo</vt:lpstr>
      <vt:lpstr>Exemplo</vt:lpstr>
      <vt:lpstr>Exemplo</vt:lpstr>
      <vt:lpstr>Exemplo</vt:lpstr>
      <vt:lpstr>Exemplo 2</vt:lpstr>
      <vt:lpstr>Exemplo 2</vt:lpstr>
      <vt:lpstr>Exemplo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 </dc:title>
  <dc:creator>André  Tavares</dc:creator>
  <cp:lastModifiedBy>André  Tavares</cp:lastModifiedBy>
  <cp:revision>5</cp:revision>
  <dcterms:created xsi:type="dcterms:W3CDTF">2022-05-19T20:00:14Z</dcterms:created>
  <dcterms:modified xsi:type="dcterms:W3CDTF">2022-05-26T17:20:23Z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