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74" r:id="rId7"/>
    <p:sldId id="278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57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E39A5C18-4B38-4F36-A04D-BF38E9E71FDA}">
          <p14:sldIdLst>
            <p14:sldId id="256"/>
          </p14:sldIdLst>
        </p14:section>
        <p14:section name="Apresentação" id="{D9049B61-FF56-4AFE-83E9-2E29D8D0CF45}">
          <p14:sldIdLst>
            <p14:sldId id="260"/>
            <p14:sldId id="274"/>
            <p14:sldId id="278"/>
            <p14:sldId id="276"/>
            <p14:sldId id="277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D2F5D-B005-4A81-954A-0866E165C2F6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A8AA3C-F40A-4CD7-A3B0-D34B09A6DA66}" type="datetime1">
              <a:rPr lang="pt-BR" noProof="1" dirty="0" smtClean="0"/>
              <a:t>08/06/2022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753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49736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2866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49087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42142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7160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8086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547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4088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957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2488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125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pt-BR" noProof="1" dirty="0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8601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004EE7-9DA0-47C1-A1B2-812EA89B599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B3BBAE-D177-489E-950F-775F7D28767C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B0417-5447-4D02-9E7A-AC708B9E533B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26F38-C5F6-4EEC-868D-94474FC7E47C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1139D-A06D-4A0A-ADBB-69EC6ABB0FA3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4EFC0-B28B-4A6F-A92F-06C1424BB363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4FB3A-E876-4A0C-9E08-005DF03541C1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03F5D-9755-4F92-9667-3961B542E3B3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E7835A-723E-4740-B618-D5350DDD5B29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AB817-FD2F-4EF1-8E68-21363C6F426B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EFF1F-1D93-4B88-8324-AC5CBBCFB395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49C4D-3926-4528-B549-4E251A1440A4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553D3-345A-4D45-99F1-C402B93631A9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A9CD9DBF-A0F3-421F-8C8F-7BA965CF58AB}" type="datetime1">
              <a:rPr lang="pt-BR" noProof="1" smtClean="0"/>
              <a:t>08/06/2022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330C0939-7D9B-4BD3-AAB2-64B843E1CC67}" type="datetime1">
              <a:rPr lang="pt-BR" noProof="1" dirty="0" smtClean="0"/>
              <a:t>08/06/2022</a:t>
            </a:fld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t-br/design-patterns/composi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owthdev.com.br/design-pattern/padrao-de-projeto-composite-em-php-com-exempl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 useBgFill="1">
        <p:nvSpPr>
          <p:cNvPr id="24" name="Forma Livre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pt-BR" sz="2800" noProof="1"/>
              <a:t>Padrão de Projeto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r>
              <a:rPr lang="pt-BR" sz="6600" noProof="1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Aplicação do padrão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221766"/>
            <a:ext cx="6351376" cy="2315909"/>
          </a:xfrm>
        </p:spPr>
        <p:txBody>
          <a:bodyPr anchor="t">
            <a:normAutofit/>
          </a:bodyPr>
          <a:lstStyle/>
          <a:p>
            <a:r>
              <a:rPr lang="pt-BR" dirty="0"/>
              <a:t>O padrão </a:t>
            </a:r>
            <a:r>
              <a:rPr lang="pt-BR" b="1" u="sng" dirty="0" err="1"/>
              <a:t>Composite</a:t>
            </a:r>
            <a:r>
              <a:rPr lang="pt-BR" dirty="0"/>
              <a:t> sugere que você trabalhe com componentes através de uma interface comum que declara um método para a contagem do preço total.</a:t>
            </a:r>
          </a:p>
        </p:txBody>
      </p:sp>
    </p:spTree>
    <p:extLst>
      <p:ext uri="{BB962C8B-B14F-4D97-AF65-F5344CB8AC3E}">
        <p14:creationId xmlns:p14="http://schemas.microsoft.com/office/powerpoint/2010/main" val="195528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Aplicação do padrão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221766"/>
            <a:ext cx="6351376" cy="2315909"/>
          </a:xfrm>
        </p:spPr>
        <p:txBody>
          <a:bodyPr anchor="t">
            <a:normAutofit/>
          </a:bodyPr>
          <a:lstStyle/>
          <a:p>
            <a:r>
              <a:rPr lang="pt-BR" dirty="0"/>
              <a:t>O padrão </a:t>
            </a:r>
            <a:r>
              <a:rPr lang="pt-BR" b="1" u="sng" dirty="0" err="1"/>
              <a:t>Composite</a:t>
            </a:r>
            <a:r>
              <a:rPr lang="pt-BR" dirty="0"/>
              <a:t> sugere que você trabalhe com componentes através de uma interface comum que declara um método para a contagem do preço total.</a:t>
            </a:r>
          </a:p>
          <a:p>
            <a:r>
              <a:rPr lang="pt-BR" dirty="0"/>
              <a:t>Retornando o preço quando for um produto e quando for caixa, verificar o preço de cada item e retornar o valor total desta caixa.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01FF17-1E84-AF45-5879-A221157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15826" y="3363177"/>
            <a:ext cx="4066172" cy="2033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156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Aplicação do padrão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221766"/>
            <a:ext cx="6351376" cy="2315909"/>
          </a:xfrm>
        </p:spPr>
        <p:txBody>
          <a:bodyPr anchor="t">
            <a:normAutofit/>
          </a:bodyPr>
          <a:lstStyle/>
          <a:p>
            <a:r>
              <a:rPr lang="pt-BR" dirty="0"/>
              <a:t>O padrão </a:t>
            </a:r>
            <a:r>
              <a:rPr lang="pt-BR" b="1" u="sng" dirty="0" err="1"/>
              <a:t>Composite</a:t>
            </a:r>
            <a:r>
              <a:rPr lang="pt-BR" dirty="0"/>
              <a:t> sugere que você trabalhe com componentes através de uma interface comum que declara um método para a contagem do preço total.</a:t>
            </a:r>
          </a:p>
          <a:p>
            <a:r>
              <a:rPr lang="pt-BR" dirty="0"/>
              <a:t>Retornando o preço quando for um produto e quando for caixa, verificar o preço de cada item e retornar o valor total desta caixa.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01FF17-1E84-AF45-5879-A221157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15826" y="3363177"/>
            <a:ext cx="4066172" cy="2033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011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Diagrama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01FF17-1E84-AF45-5879-A221157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6894" y="2636784"/>
            <a:ext cx="5898212" cy="357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106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Aplicabilidade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221766"/>
            <a:ext cx="9598778" cy="2315909"/>
          </a:xfrm>
        </p:spPr>
        <p:txBody>
          <a:bodyPr anchor="t">
            <a:normAutofit/>
          </a:bodyPr>
          <a:lstStyle/>
          <a:p>
            <a:r>
              <a:rPr lang="pt-BR" dirty="0"/>
              <a:t>Utilize o padrão </a:t>
            </a:r>
            <a:r>
              <a:rPr lang="pt-BR" b="1" u="sng" dirty="0" err="1"/>
              <a:t>Composite</a:t>
            </a:r>
            <a:r>
              <a:rPr lang="pt-BR" dirty="0"/>
              <a:t> quando você tem que implementar uma estrutura de objetos tipo árvore.</a:t>
            </a:r>
          </a:p>
          <a:p>
            <a:r>
              <a:rPr lang="pt-BR" dirty="0"/>
              <a:t>Utilize o padrão quando você quer que o código cliente trate tanto os objetos simples como os compostos de forma uniforme.</a:t>
            </a:r>
          </a:p>
        </p:txBody>
      </p:sp>
    </p:spTree>
    <p:extLst>
      <p:ext uri="{BB962C8B-B14F-4D97-AF65-F5344CB8AC3E}">
        <p14:creationId xmlns:p14="http://schemas.microsoft.com/office/powerpoint/2010/main" val="350651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2109C14-DF02-94FB-9C48-8FAE96055C01}"/>
              </a:ext>
            </a:extLst>
          </p:cNvPr>
          <p:cNvSpPr txBox="1"/>
          <p:nvPr/>
        </p:nvSpPr>
        <p:spPr>
          <a:xfrm>
            <a:off x="543668" y="4830510"/>
            <a:ext cx="11104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3"/>
              </a:rPr>
              <a:t>https://refactoring.guru/pt-br/design-patterns/composite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hlinkClick r:id="rId4"/>
              </a:rPr>
              <a:t>https://growthdev.com.br/design-pattern/padrao-de-projeto-composite-em-php-com-exemplo/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948299"/>
            <a:ext cx="10554574" cy="2910499"/>
          </a:xfrm>
        </p:spPr>
        <p:txBody>
          <a:bodyPr anchor="t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0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2846129"/>
            <a:ext cx="5771998" cy="3638763"/>
          </a:xfrm>
        </p:spPr>
        <p:txBody>
          <a:bodyPr anchor="t">
            <a:normAutofit/>
          </a:bodyPr>
          <a:lstStyle/>
          <a:p>
            <a:r>
              <a:rPr lang="pt-BR" dirty="0"/>
              <a:t>É um padrão de projeto classificado como estrutural (</a:t>
            </a:r>
            <a:r>
              <a:rPr lang="pt-BR" dirty="0" err="1"/>
              <a:t>structural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0538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2846129"/>
            <a:ext cx="5771998" cy="3638763"/>
          </a:xfrm>
        </p:spPr>
        <p:txBody>
          <a:bodyPr anchor="t">
            <a:normAutofit/>
          </a:bodyPr>
          <a:lstStyle/>
          <a:p>
            <a:r>
              <a:rPr lang="pt-BR" dirty="0"/>
              <a:t>É um padrão de projeto classificado como estrutural (</a:t>
            </a:r>
            <a:r>
              <a:rPr lang="pt-BR" dirty="0" err="1"/>
              <a:t>structural</a:t>
            </a:r>
            <a:r>
              <a:rPr lang="pt-BR" dirty="0"/>
              <a:t>).</a:t>
            </a:r>
          </a:p>
          <a:p>
            <a:r>
              <a:rPr lang="pt-BR" dirty="0"/>
              <a:t>O padrão </a:t>
            </a:r>
            <a:r>
              <a:rPr lang="pt-BR" b="1" dirty="0" err="1"/>
              <a:t>Composite</a:t>
            </a:r>
            <a:r>
              <a:rPr lang="pt-BR" dirty="0"/>
              <a:t> permite que você componha objetos em estruturas de árvores e então trabalhe com essas estruturas como se elas fossem objetos individuais.</a:t>
            </a:r>
          </a:p>
        </p:txBody>
      </p:sp>
    </p:spTree>
    <p:extLst>
      <p:ext uri="{BB962C8B-B14F-4D97-AF65-F5344CB8AC3E}">
        <p14:creationId xmlns:p14="http://schemas.microsoft.com/office/powerpoint/2010/main" val="7932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2846129"/>
            <a:ext cx="5771998" cy="3638763"/>
          </a:xfrm>
        </p:spPr>
        <p:txBody>
          <a:bodyPr anchor="t">
            <a:normAutofit/>
          </a:bodyPr>
          <a:lstStyle/>
          <a:p>
            <a:r>
              <a:rPr lang="pt-BR" dirty="0"/>
              <a:t>É um padrão de projeto classificado como estrutural (</a:t>
            </a:r>
            <a:r>
              <a:rPr lang="pt-BR" dirty="0" err="1"/>
              <a:t>structural</a:t>
            </a:r>
            <a:r>
              <a:rPr lang="pt-BR" dirty="0"/>
              <a:t>).</a:t>
            </a:r>
          </a:p>
          <a:p>
            <a:r>
              <a:rPr lang="pt-BR" dirty="0"/>
              <a:t>O padrão </a:t>
            </a:r>
            <a:r>
              <a:rPr lang="pt-BR" b="1" dirty="0" err="1"/>
              <a:t>Composite</a:t>
            </a:r>
            <a:r>
              <a:rPr lang="pt-BR" dirty="0"/>
              <a:t> permite que você componha objetos em estruturas de árvores e então trabalhe com essas estruturas como se elas fossem objetos individuais.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CEE1538-B6C0-2DBB-BF9C-989DC2CF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1998" y="2865357"/>
            <a:ext cx="4800000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2846129"/>
            <a:ext cx="5771998" cy="3638763"/>
          </a:xfrm>
        </p:spPr>
        <p:txBody>
          <a:bodyPr anchor="t">
            <a:normAutofit/>
          </a:bodyPr>
          <a:lstStyle/>
          <a:p>
            <a:r>
              <a:rPr lang="pt-BR" dirty="0"/>
              <a:t>É um padrão de projeto classificado como estrutural (</a:t>
            </a:r>
            <a:r>
              <a:rPr lang="pt-BR" dirty="0" err="1"/>
              <a:t>structural</a:t>
            </a:r>
            <a:r>
              <a:rPr lang="pt-BR" dirty="0"/>
              <a:t>).</a:t>
            </a:r>
          </a:p>
          <a:p>
            <a:r>
              <a:rPr lang="pt-BR" dirty="0"/>
              <a:t>O padrão </a:t>
            </a:r>
            <a:r>
              <a:rPr lang="pt-BR" b="1" dirty="0" err="1"/>
              <a:t>Composite</a:t>
            </a:r>
            <a:r>
              <a:rPr lang="pt-BR" dirty="0"/>
              <a:t> permite que você componha objetos em estruturas de árvores e então trabalhe com essas estruturas como se elas fossem objetos individuais.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CEE1538-B6C0-2DBB-BF9C-989DC2CF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1998" y="2865357"/>
            <a:ext cx="4800000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O que é o padrão Composite?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1" y="2846129"/>
            <a:ext cx="5771998" cy="3638763"/>
          </a:xfrm>
        </p:spPr>
        <p:txBody>
          <a:bodyPr anchor="t">
            <a:normAutofit/>
          </a:bodyPr>
          <a:lstStyle/>
          <a:p>
            <a:r>
              <a:rPr lang="pt-BR" dirty="0"/>
              <a:t>É um padrão de projeto classificado como estrutural (</a:t>
            </a:r>
            <a:r>
              <a:rPr lang="pt-BR" dirty="0" err="1"/>
              <a:t>structural</a:t>
            </a:r>
            <a:r>
              <a:rPr lang="pt-BR" dirty="0"/>
              <a:t>).</a:t>
            </a:r>
          </a:p>
          <a:p>
            <a:r>
              <a:rPr lang="pt-BR" dirty="0"/>
              <a:t>O padrão </a:t>
            </a:r>
            <a:r>
              <a:rPr lang="pt-BR" b="1" dirty="0" err="1"/>
              <a:t>Composite</a:t>
            </a:r>
            <a:r>
              <a:rPr lang="pt-BR" dirty="0"/>
              <a:t> permite que você componha objetos em estruturas de árvores e então trabalhe com essas estruturas como se elas fossem objetos individuais.</a:t>
            </a:r>
          </a:p>
          <a:p>
            <a:r>
              <a:rPr lang="pt-BR" dirty="0"/>
              <a:t>Permite criar componentes que ignoram a diferença entre objetos </a:t>
            </a:r>
            <a:r>
              <a:rPr lang="pt-BR" b="1" dirty="0"/>
              <a:t>individuais</a:t>
            </a:r>
            <a:r>
              <a:rPr lang="pt-BR" dirty="0"/>
              <a:t> ou </a:t>
            </a:r>
            <a:r>
              <a:rPr lang="pt-BR" b="1" dirty="0"/>
              <a:t>compostos</a:t>
            </a:r>
            <a:r>
              <a:rPr lang="pt-BR" dirty="0"/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CEE1538-B6C0-2DBB-BF9C-989DC2CF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81998" y="2865357"/>
            <a:ext cx="4800000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Exemplo de problema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546" y="3133250"/>
            <a:ext cx="6684495" cy="1931349"/>
          </a:xfrm>
        </p:spPr>
        <p:txBody>
          <a:bodyPr anchor="t">
            <a:normAutofit/>
          </a:bodyPr>
          <a:lstStyle/>
          <a:p>
            <a:r>
              <a:rPr lang="pt-BR" dirty="0"/>
              <a:t>Imagine dois tipos de objetos, </a:t>
            </a:r>
            <a:r>
              <a:rPr lang="pt-BR" b="1" u="sng" dirty="0"/>
              <a:t>Produto</a:t>
            </a:r>
            <a:r>
              <a:rPr lang="pt-BR" dirty="0"/>
              <a:t> e </a:t>
            </a:r>
            <a:r>
              <a:rPr lang="pt-BR" b="1" u="sng" dirty="0"/>
              <a:t>Caixa</a:t>
            </a:r>
            <a:r>
              <a:rPr lang="pt-BR" dirty="0"/>
              <a:t>.</a:t>
            </a:r>
          </a:p>
          <a:p>
            <a:r>
              <a:rPr lang="pt-BR" dirty="0"/>
              <a:t>Em uma </a:t>
            </a:r>
            <a:r>
              <a:rPr lang="pt-BR" b="1" u="sng" dirty="0"/>
              <a:t>Caixa</a:t>
            </a:r>
            <a:r>
              <a:rPr lang="pt-BR" dirty="0"/>
              <a:t> pode conter diversos </a:t>
            </a:r>
            <a:r>
              <a:rPr lang="pt-BR" b="1" u="sng" dirty="0"/>
              <a:t>Produto</a:t>
            </a:r>
            <a:r>
              <a:rPr lang="pt-BR" dirty="0"/>
              <a:t>s.</a:t>
            </a:r>
          </a:p>
          <a:p>
            <a:r>
              <a:rPr lang="pt-BR" b="1" u="sng" dirty="0"/>
              <a:t>Caixa</a:t>
            </a:r>
            <a:r>
              <a:rPr lang="pt-BR" dirty="0"/>
              <a:t> também pode conter diversas </a:t>
            </a:r>
            <a:r>
              <a:rPr lang="pt-BR" b="1" u="sng" dirty="0"/>
              <a:t>Caixa</a:t>
            </a:r>
            <a:r>
              <a:rPr lang="pt-BR" dirty="0"/>
              <a:t>s menores com um produto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301FF17-1E84-AF45-5879-A221157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48" y="2336800"/>
            <a:ext cx="3524250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706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b">
            <a:normAutofit/>
          </a:bodyPr>
          <a:lstStyle/>
          <a:p>
            <a:r>
              <a:rPr lang="pt-BR" noProof="1"/>
              <a:t>Exemplo de problema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1C6FD70-1A78-D56B-958C-61D89FD34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3133250"/>
            <a:ext cx="6684495" cy="1931349"/>
          </a:xfrm>
        </p:spPr>
        <p:txBody>
          <a:bodyPr anchor="t">
            <a:normAutofit/>
          </a:bodyPr>
          <a:lstStyle/>
          <a:p>
            <a:r>
              <a:rPr lang="pt-BR" dirty="0"/>
              <a:t>Imagine dois tipos de objetos, </a:t>
            </a:r>
            <a:r>
              <a:rPr lang="pt-BR" b="1" u="sng" dirty="0"/>
              <a:t>Produto</a:t>
            </a:r>
            <a:r>
              <a:rPr lang="pt-BR" dirty="0"/>
              <a:t> e </a:t>
            </a:r>
            <a:r>
              <a:rPr lang="pt-BR" b="1" u="sng" dirty="0"/>
              <a:t>Caixa</a:t>
            </a:r>
            <a:r>
              <a:rPr lang="pt-BR" dirty="0"/>
              <a:t>.</a:t>
            </a:r>
          </a:p>
          <a:p>
            <a:r>
              <a:rPr lang="pt-BR" dirty="0"/>
              <a:t>Em uma </a:t>
            </a:r>
            <a:r>
              <a:rPr lang="pt-BR" b="1" u="sng" dirty="0"/>
              <a:t>Caixa</a:t>
            </a:r>
            <a:r>
              <a:rPr lang="pt-BR" dirty="0"/>
              <a:t> pode conter diversos </a:t>
            </a:r>
            <a:r>
              <a:rPr lang="pt-BR" b="1" u="sng" dirty="0"/>
              <a:t>Produto</a:t>
            </a:r>
            <a:r>
              <a:rPr lang="pt-BR" dirty="0"/>
              <a:t>s.</a:t>
            </a:r>
          </a:p>
          <a:p>
            <a:r>
              <a:rPr lang="pt-BR" b="1" u="sng" dirty="0"/>
              <a:t>Caixa</a:t>
            </a:r>
            <a:r>
              <a:rPr lang="pt-BR" dirty="0"/>
              <a:t> também pode conter diversas </a:t>
            </a:r>
            <a:r>
              <a:rPr lang="pt-BR" b="1" u="sng" dirty="0"/>
              <a:t>Caixa</a:t>
            </a:r>
            <a:r>
              <a:rPr lang="pt-BR" dirty="0"/>
              <a:t>s menores com um produto</a:t>
            </a:r>
          </a:p>
          <a:p>
            <a:r>
              <a:rPr lang="pt-BR" dirty="0"/>
              <a:t>Como determinar o preço total desse pedido?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301FF17-1E84-AF45-5879-A221157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48" y="2336800"/>
            <a:ext cx="3524250" cy="3524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066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84_TF11381587.potx" id="{0C82C00E-6BA5-41B9-B860-8F686FA00A1A}" vid="{E9DC5DB4-F814-4BE2-9CBB-6723AA48A2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Cotável</Template>
  <TotalTime>2464</TotalTime>
  <Words>499</Words>
  <Application>Microsoft Office PowerPoint</Application>
  <PresentationFormat>Widescreen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Citável</vt:lpstr>
      <vt:lpstr>Composite</vt:lpstr>
      <vt:lpstr>O que é o padrão Composite?</vt:lpstr>
      <vt:lpstr>O que é o padrão Composite?</vt:lpstr>
      <vt:lpstr>O que é o padrão Composite?</vt:lpstr>
      <vt:lpstr>O que é o padrão Composite?</vt:lpstr>
      <vt:lpstr>O que é o padrão Composite?</vt:lpstr>
      <vt:lpstr>O que é o padrão Composite?</vt:lpstr>
      <vt:lpstr>Exemplo de problema</vt:lpstr>
      <vt:lpstr>Exemplo de problema</vt:lpstr>
      <vt:lpstr>Aplicação do padrão</vt:lpstr>
      <vt:lpstr>Aplicação do padrão</vt:lpstr>
      <vt:lpstr>Aplicação do padrão</vt:lpstr>
      <vt:lpstr>Diagrama</vt:lpstr>
      <vt:lpstr>Aplicabilidade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</dc:title>
  <dc:creator>Guilherme Sávio</dc:creator>
  <cp:lastModifiedBy>Guilherme Sávio</cp:lastModifiedBy>
  <cp:revision>1</cp:revision>
  <dcterms:created xsi:type="dcterms:W3CDTF">2022-06-08T03:57:20Z</dcterms:created>
  <dcterms:modified xsi:type="dcterms:W3CDTF">2022-06-09T21:01:45Z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