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18" r:id="rId20"/>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9" autoAdjust="0"/>
    <p:restoredTop sz="94660"/>
  </p:normalViewPr>
  <p:slideViewPr>
    <p:cSldViewPr>
      <p:cViewPr varScale="1">
        <p:scale>
          <a:sx n="83" d="100"/>
          <a:sy n="83" d="100"/>
        </p:scale>
        <p:origin x="153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defRPr>
            </a:lvl1pPr>
          </a:lstStyle>
          <a:p>
            <a:pPr>
              <a:defRPr/>
            </a:pPr>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4016E44C-2B64-4DBD-B902-AAAD06CA0B1C}" type="datetimeFigureOut">
              <a:rPr lang="es-ES"/>
              <a:pPr>
                <a:defRPr/>
              </a:pPr>
              <a:t>14/11/2018</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ES"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defRPr>
            </a:lvl1pPr>
          </a:lstStyle>
          <a:p>
            <a:pPr>
              <a:defRPr/>
            </a:pPr>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78410CDD-F052-4D2C-B796-B731E8883085}" type="slidenum">
              <a:rPr lang="es-ES"/>
              <a:pPr>
                <a:defRPr/>
              </a:pPr>
              <a:t>‹Nº›</a:t>
            </a:fld>
            <a:endParaRPr lang="es-ES" dirty="0"/>
          </a:p>
        </p:txBody>
      </p:sp>
    </p:spTree>
    <p:extLst>
      <p:ext uri="{BB962C8B-B14F-4D97-AF65-F5344CB8AC3E}">
        <p14:creationId xmlns:p14="http://schemas.microsoft.com/office/powerpoint/2010/main" val="383494327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1 Marcador de imagen de diapositiva"/>
          <p:cNvSpPr>
            <a:spLocks noGrp="1" noRot="1" noChangeAspect="1"/>
          </p:cNvSpPr>
          <p:nvPr>
            <p:ph type="sldImg"/>
          </p:nvPr>
        </p:nvSpPr>
        <p:spPr bwMode="auto">
          <a:noFill/>
          <a:ln>
            <a:solidFill>
              <a:srgbClr val="000000"/>
            </a:solidFill>
            <a:miter lim="800000"/>
            <a:headEnd/>
            <a:tailEnd/>
          </a:ln>
        </p:spPr>
      </p:sp>
      <p:sp>
        <p:nvSpPr>
          <p:cNvPr id="77826"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_tradnl" dirty="0" smtClean="0"/>
          </a:p>
        </p:txBody>
      </p:sp>
      <p:sp>
        <p:nvSpPr>
          <p:cNvPr id="77827"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8B77FDB-1CEF-4A8E-A795-064F27800C46}" type="slidenum">
              <a:rPr lang="es-ES"/>
              <a:pPr fontAlgn="base">
                <a:spcBef>
                  <a:spcPct val="0"/>
                </a:spcBef>
                <a:spcAft>
                  <a:spcPct val="0"/>
                </a:spcAft>
              </a:pPr>
              <a:t>18</a:t>
            </a:fld>
            <a:endParaRPr lang="es-ES" dirty="0"/>
          </a:p>
        </p:txBody>
      </p:sp>
    </p:spTree>
    <p:extLst>
      <p:ext uri="{BB962C8B-B14F-4D97-AF65-F5344CB8AC3E}">
        <p14:creationId xmlns:p14="http://schemas.microsoft.com/office/powerpoint/2010/main" val="6471420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s-ES" smtClean="0"/>
              <a:t>Haga clic para modificar el estilo de título del patrón</a:t>
            </a:r>
            <a:endParaRPr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smtClean="0"/>
              <a:t>Haga clic para modificar el estilo de subtítulo del patrón</a:t>
            </a:r>
            <a:endParaRPr lang="en-US"/>
          </a:p>
        </p:txBody>
      </p:sp>
      <p:sp>
        <p:nvSpPr>
          <p:cNvPr id="4" name="29 Marcador de fecha"/>
          <p:cNvSpPr>
            <a:spLocks noGrp="1"/>
          </p:cNvSpPr>
          <p:nvPr>
            <p:ph type="dt" sz="half" idx="10"/>
          </p:nvPr>
        </p:nvSpPr>
        <p:spPr/>
        <p:txBody>
          <a:bodyPr/>
          <a:lstStyle>
            <a:lvl1pPr>
              <a:defRPr/>
            </a:lvl1pPr>
          </a:lstStyle>
          <a:p>
            <a:pPr>
              <a:defRPr/>
            </a:pPr>
            <a:fld id="{884BCB17-944B-48FA-9B43-09D50BF5EAB3}" type="datetimeFigureOut">
              <a:rPr lang="es-ES"/>
              <a:pPr>
                <a:defRPr/>
              </a:pPr>
              <a:t>14/11/2018</a:t>
            </a:fld>
            <a:endParaRPr lang="es-ES" dirty="0"/>
          </a:p>
        </p:txBody>
      </p:sp>
      <p:sp>
        <p:nvSpPr>
          <p:cNvPr id="5" name="18 Marcador de pie de página"/>
          <p:cNvSpPr>
            <a:spLocks noGrp="1"/>
          </p:cNvSpPr>
          <p:nvPr>
            <p:ph type="ftr" sz="quarter" idx="11"/>
          </p:nvPr>
        </p:nvSpPr>
        <p:spPr/>
        <p:txBody>
          <a:bodyPr/>
          <a:lstStyle>
            <a:lvl1pPr>
              <a:defRPr/>
            </a:lvl1pPr>
          </a:lstStyle>
          <a:p>
            <a:pPr>
              <a:defRPr/>
            </a:pPr>
            <a:endParaRPr lang="es-ES" dirty="0"/>
          </a:p>
        </p:txBody>
      </p:sp>
      <p:sp>
        <p:nvSpPr>
          <p:cNvPr id="6" name="26 Marcador de número de diapositiva"/>
          <p:cNvSpPr>
            <a:spLocks noGrp="1"/>
          </p:cNvSpPr>
          <p:nvPr>
            <p:ph type="sldNum" sz="quarter" idx="12"/>
          </p:nvPr>
        </p:nvSpPr>
        <p:spPr/>
        <p:txBody>
          <a:bodyPr/>
          <a:lstStyle>
            <a:lvl1pPr>
              <a:defRPr/>
            </a:lvl1pPr>
          </a:lstStyle>
          <a:p>
            <a:pPr>
              <a:defRPr/>
            </a:pPr>
            <a:fld id="{DC0384DE-0A49-44DE-AF97-64536E1D97B3}" type="slidenum">
              <a:rPr lang="es-ES"/>
              <a:pPr>
                <a:defRPr/>
              </a:pPr>
              <a:t>‹Nº›</a:t>
            </a:fld>
            <a:endParaRPr lang="es-E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9 Marcador de fecha"/>
          <p:cNvSpPr>
            <a:spLocks noGrp="1"/>
          </p:cNvSpPr>
          <p:nvPr>
            <p:ph type="dt" sz="half" idx="10"/>
          </p:nvPr>
        </p:nvSpPr>
        <p:spPr/>
        <p:txBody>
          <a:bodyPr/>
          <a:lstStyle>
            <a:lvl1pPr>
              <a:defRPr/>
            </a:lvl1pPr>
          </a:lstStyle>
          <a:p>
            <a:pPr>
              <a:defRPr/>
            </a:pPr>
            <a:fld id="{00477B8D-71CA-4505-B6DE-DD66DEF9DF45}" type="datetimeFigureOut">
              <a:rPr lang="es-ES"/>
              <a:pPr>
                <a:defRPr/>
              </a:pPr>
              <a:t>14/11/2018</a:t>
            </a:fld>
            <a:endParaRPr lang="es-ES" dirty="0"/>
          </a:p>
        </p:txBody>
      </p:sp>
      <p:sp>
        <p:nvSpPr>
          <p:cNvPr id="5" name="21 Marcador de pie de página"/>
          <p:cNvSpPr>
            <a:spLocks noGrp="1"/>
          </p:cNvSpPr>
          <p:nvPr>
            <p:ph type="ftr" sz="quarter" idx="11"/>
          </p:nvPr>
        </p:nvSpPr>
        <p:spPr/>
        <p:txBody>
          <a:bodyPr/>
          <a:lstStyle>
            <a:lvl1pPr>
              <a:defRPr/>
            </a:lvl1pPr>
          </a:lstStyle>
          <a:p>
            <a:pPr>
              <a:defRPr/>
            </a:pPr>
            <a:endParaRPr lang="es-ES" dirty="0"/>
          </a:p>
        </p:txBody>
      </p:sp>
      <p:sp>
        <p:nvSpPr>
          <p:cNvPr id="6" name="17 Marcador de número de diapositiva"/>
          <p:cNvSpPr>
            <a:spLocks noGrp="1"/>
          </p:cNvSpPr>
          <p:nvPr>
            <p:ph type="sldNum" sz="quarter" idx="12"/>
          </p:nvPr>
        </p:nvSpPr>
        <p:spPr/>
        <p:txBody>
          <a:bodyPr/>
          <a:lstStyle>
            <a:lvl1pPr>
              <a:defRPr/>
            </a:lvl1pPr>
          </a:lstStyle>
          <a:p>
            <a:pPr>
              <a:defRPr/>
            </a:pPr>
            <a:fld id="{E0F852A1-47BB-431D-B856-38480F404B87}" type="slidenum">
              <a:rPr lang="es-ES"/>
              <a:pPr>
                <a:defRPr/>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9 Marcador de fecha"/>
          <p:cNvSpPr>
            <a:spLocks noGrp="1"/>
          </p:cNvSpPr>
          <p:nvPr>
            <p:ph type="dt" sz="half" idx="10"/>
          </p:nvPr>
        </p:nvSpPr>
        <p:spPr/>
        <p:txBody>
          <a:bodyPr/>
          <a:lstStyle>
            <a:lvl1pPr>
              <a:defRPr/>
            </a:lvl1pPr>
          </a:lstStyle>
          <a:p>
            <a:pPr>
              <a:defRPr/>
            </a:pPr>
            <a:fld id="{60077DFE-48B7-428F-8543-E29FC377D266}" type="datetimeFigureOut">
              <a:rPr lang="es-ES"/>
              <a:pPr>
                <a:defRPr/>
              </a:pPr>
              <a:t>14/11/2018</a:t>
            </a:fld>
            <a:endParaRPr lang="es-ES" dirty="0"/>
          </a:p>
        </p:txBody>
      </p:sp>
      <p:sp>
        <p:nvSpPr>
          <p:cNvPr id="5" name="21 Marcador de pie de página"/>
          <p:cNvSpPr>
            <a:spLocks noGrp="1"/>
          </p:cNvSpPr>
          <p:nvPr>
            <p:ph type="ftr" sz="quarter" idx="11"/>
          </p:nvPr>
        </p:nvSpPr>
        <p:spPr/>
        <p:txBody>
          <a:bodyPr/>
          <a:lstStyle>
            <a:lvl1pPr>
              <a:defRPr/>
            </a:lvl1pPr>
          </a:lstStyle>
          <a:p>
            <a:pPr>
              <a:defRPr/>
            </a:pPr>
            <a:endParaRPr lang="es-ES" dirty="0"/>
          </a:p>
        </p:txBody>
      </p:sp>
      <p:sp>
        <p:nvSpPr>
          <p:cNvPr id="6" name="17 Marcador de número de diapositiva"/>
          <p:cNvSpPr>
            <a:spLocks noGrp="1"/>
          </p:cNvSpPr>
          <p:nvPr>
            <p:ph type="sldNum" sz="quarter" idx="12"/>
          </p:nvPr>
        </p:nvSpPr>
        <p:spPr/>
        <p:txBody>
          <a:bodyPr/>
          <a:lstStyle>
            <a:lvl1pPr>
              <a:defRPr/>
            </a:lvl1pPr>
          </a:lstStyle>
          <a:p>
            <a:pPr>
              <a:defRPr/>
            </a:pPr>
            <a:fld id="{61216281-32A6-4F37-9B0E-176977A1C48F}" type="slidenum">
              <a:rPr lang="es-ES"/>
              <a:pPr>
                <a:defRPr/>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9 Marcador de fecha"/>
          <p:cNvSpPr>
            <a:spLocks noGrp="1"/>
          </p:cNvSpPr>
          <p:nvPr>
            <p:ph type="dt" sz="half" idx="10"/>
          </p:nvPr>
        </p:nvSpPr>
        <p:spPr/>
        <p:txBody>
          <a:bodyPr/>
          <a:lstStyle>
            <a:lvl1pPr>
              <a:defRPr/>
            </a:lvl1pPr>
          </a:lstStyle>
          <a:p>
            <a:pPr>
              <a:defRPr/>
            </a:pPr>
            <a:fld id="{47EB4D11-D4C1-4969-84C2-51E14B748435}" type="datetimeFigureOut">
              <a:rPr lang="es-ES"/>
              <a:pPr>
                <a:defRPr/>
              </a:pPr>
              <a:t>14/11/2018</a:t>
            </a:fld>
            <a:endParaRPr lang="es-ES" dirty="0"/>
          </a:p>
        </p:txBody>
      </p:sp>
      <p:sp>
        <p:nvSpPr>
          <p:cNvPr id="5" name="21 Marcador de pie de página"/>
          <p:cNvSpPr>
            <a:spLocks noGrp="1"/>
          </p:cNvSpPr>
          <p:nvPr>
            <p:ph type="ftr" sz="quarter" idx="11"/>
          </p:nvPr>
        </p:nvSpPr>
        <p:spPr/>
        <p:txBody>
          <a:bodyPr/>
          <a:lstStyle>
            <a:lvl1pPr>
              <a:defRPr/>
            </a:lvl1pPr>
          </a:lstStyle>
          <a:p>
            <a:pPr>
              <a:defRPr/>
            </a:pPr>
            <a:endParaRPr lang="es-ES" dirty="0"/>
          </a:p>
        </p:txBody>
      </p:sp>
      <p:sp>
        <p:nvSpPr>
          <p:cNvPr id="6" name="17 Marcador de número de diapositiva"/>
          <p:cNvSpPr>
            <a:spLocks noGrp="1"/>
          </p:cNvSpPr>
          <p:nvPr>
            <p:ph type="sldNum" sz="quarter" idx="12"/>
          </p:nvPr>
        </p:nvSpPr>
        <p:spPr/>
        <p:txBody>
          <a:bodyPr/>
          <a:lstStyle>
            <a:lvl1pPr>
              <a:defRPr/>
            </a:lvl1pPr>
          </a:lstStyle>
          <a:p>
            <a:pPr>
              <a:defRPr/>
            </a:pPr>
            <a:fld id="{7286D01B-08B8-4125-937C-2AFA7AC89D53}" type="slidenum">
              <a:rPr lang="es-ES"/>
              <a:pPr>
                <a:defRPr/>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DA4913B6-1427-40D5-9AB8-4A0D0999371B}" type="datetimeFigureOut">
              <a:rPr lang="es-ES"/>
              <a:pPr>
                <a:defRPr/>
              </a:pPr>
              <a:t>14/11/2018</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3096FDEC-41ED-4FD3-B503-EF77A277533B}" type="slidenum">
              <a:rPr lang="es-ES"/>
              <a:pPr>
                <a:defRPr/>
              </a:pPr>
              <a:t>‹Nº›</a:t>
            </a:fld>
            <a:endParaRPr lang="es-E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9 Marcador de fecha"/>
          <p:cNvSpPr>
            <a:spLocks noGrp="1"/>
          </p:cNvSpPr>
          <p:nvPr>
            <p:ph type="dt" sz="half" idx="10"/>
          </p:nvPr>
        </p:nvSpPr>
        <p:spPr/>
        <p:txBody>
          <a:bodyPr/>
          <a:lstStyle>
            <a:lvl1pPr>
              <a:defRPr/>
            </a:lvl1pPr>
          </a:lstStyle>
          <a:p>
            <a:pPr>
              <a:defRPr/>
            </a:pPr>
            <a:fld id="{4780A41F-9D66-4FA0-8ACD-ADB4D81DB68D}" type="datetimeFigureOut">
              <a:rPr lang="es-ES"/>
              <a:pPr>
                <a:defRPr/>
              </a:pPr>
              <a:t>14/11/2018</a:t>
            </a:fld>
            <a:endParaRPr lang="es-ES" dirty="0"/>
          </a:p>
        </p:txBody>
      </p:sp>
      <p:sp>
        <p:nvSpPr>
          <p:cNvPr id="6" name="21 Marcador de pie de página"/>
          <p:cNvSpPr>
            <a:spLocks noGrp="1"/>
          </p:cNvSpPr>
          <p:nvPr>
            <p:ph type="ftr" sz="quarter" idx="11"/>
          </p:nvPr>
        </p:nvSpPr>
        <p:spPr/>
        <p:txBody>
          <a:bodyPr/>
          <a:lstStyle>
            <a:lvl1pPr>
              <a:defRPr/>
            </a:lvl1pPr>
          </a:lstStyle>
          <a:p>
            <a:pPr>
              <a:defRPr/>
            </a:pPr>
            <a:endParaRPr lang="es-ES" dirty="0"/>
          </a:p>
        </p:txBody>
      </p:sp>
      <p:sp>
        <p:nvSpPr>
          <p:cNvPr id="7" name="17 Marcador de número de diapositiva"/>
          <p:cNvSpPr>
            <a:spLocks noGrp="1"/>
          </p:cNvSpPr>
          <p:nvPr>
            <p:ph type="sldNum" sz="quarter" idx="12"/>
          </p:nvPr>
        </p:nvSpPr>
        <p:spPr/>
        <p:txBody>
          <a:bodyPr/>
          <a:lstStyle>
            <a:lvl1pPr>
              <a:defRPr/>
            </a:lvl1pPr>
          </a:lstStyle>
          <a:p>
            <a:pPr>
              <a:defRPr/>
            </a:pPr>
            <a:fld id="{636102F0-1114-4DA5-896B-3BB4F7708BF6}" type="slidenum">
              <a:rPr lang="es-ES"/>
              <a:pPr>
                <a:defRPr/>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9 Marcador de fecha"/>
          <p:cNvSpPr>
            <a:spLocks noGrp="1"/>
          </p:cNvSpPr>
          <p:nvPr>
            <p:ph type="dt" sz="half" idx="10"/>
          </p:nvPr>
        </p:nvSpPr>
        <p:spPr/>
        <p:txBody>
          <a:bodyPr/>
          <a:lstStyle>
            <a:lvl1pPr>
              <a:defRPr/>
            </a:lvl1pPr>
          </a:lstStyle>
          <a:p>
            <a:pPr>
              <a:defRPr/>
            </a:pPr>
            <a:fld id="{39E2BCBA-784B-482B-B1C2-1EDBA1060BD9}" type="datetimeFigureOut">
              <a:rPr lang="es-ES"/>
              <a:pPr>
                <a:defRPr/>
              </a:pPr>
              <a:t>14/11/2018</a:t>
            </a:fld>
            <a:endParaRPr lang="es-ES" dirty="0"/>
          </a:p>
        </p:txBody>
      </p:sp>
      <p:sp>
        <p:nvSpPr>
          <p:cNvPr id="8" name="21 Marcador de pie de página"/>
          <p:cNvSpPr>
            <a:spLocks noGrp="1"/>
          </p:cNvSpPr>
          <p:nvPr>
            <p:ph type="ftr" sz="quarter" idx="11"/>
          </p:nvPr>
        </p:nvSpPr>
        <p:spPr/>
        <p:txBody>
          <a:bodyPr/>
          <a:lstStyle>
            <a:lvl1pPr>
              <a:defRPr/>
            </a:lvl1pPr>
          </a:lstStyle>
          <a:p>
            <a:pPr>
              <a:defRPr/>
            </a:pPr>
            <a:endParaRPr lang="es-ES" dirty="0"/>
          </a:p>
        </p:txBody>
      </p:sp>
      <p:sp>
        <p:nvSpPr>
          <p:cNvPr id="9" name="17 Marcador de número de diapositiva"/>
          <p:cNvSpPr>
            <a:spLocks noGrp="1"/>
          </p:cNvSpPr>
          <p:nvPr>
            <p:ph type="sldNum" sz="quarter" idx="12"/>
          </p:nvPr>
        </p:nvSpPr>
        <p:spPr/>
        <p:txBody>
          <a:bodyPr/>
          <a:lstStyle>
            <a:lvl1pPr>
              <a:defRPr/>
            </a:lvl1pPr>
          </a:lstStyle>
          <a:p>
            <a:pPr>
              <a:defRPr/>
            </a:pPr>
            <a:fld id="{9B8B0CB7-38F4-47D8-8FF2-C5B55F1724BE}" type="slidenum">
              <a:rPr lang="es-ES"/>
              <a:pPr>
                <a:defRPr/>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s-ES" smtClean="0"/>
              <a:t>Haga clic para modificar el estilo de título del patrón</a:t>
            </a:r>
            <a:endParaRPr lang="en-US"/>
          </a:p>
        </p:txBody>
      </p:sp>
      <p:sp>
        <p:nvSpPr>
          <p:cNvPr id="3" name="9 Marcador de fecha"/>
          <p:cNvSpPr>
            <a:spLocks noGrp="1"/>
          </p:cNvSpPr>
          <p:nvPr>
            <p:ph type="dt" sz="half" idx="10"/>
          </p:nvPr>
        </p:nvSpPr>
        <p:spPr/>
        <p:txBody>
          <a:bodyPr/>
          <a:lstStyle>
            <a:lvl1pPr>
              <a:defRPr/>
            </a:lvl1pPr>
          </a:lstStyle>
          <a:p>
            <a:pPr>
              <a:defRPr/>
            </a:pPr>
            <a:fld id="{9E674364-3AB8-4FF6-81B5-E1A7255E2B59}" type="datetimeFigureOut">
              <a:rPr lang="es-ES"/>
              <a:pPr>
                <a:defRPr/>
              </a:pPr>
              <a:t>14/11/2018</a:t>
            </a:fld>
            <a:endParaRPr lang="es-ES" dirty="0"/>
          </a:p>
        </p:txBody>
      </p:sp>
      <p:sp>
        <p:nvSpPr>
          <p:cNvPr id="4" name="21 Marcador de pie de página"/>
          <p:cNvSpPr>
            <a:spLocks noGrp="1"/>
          </p:cNvSpPr>
          <p:nvPr>
            <p:ph type="ftr" sz="quarter" idx="11"/>
          </p:nvPr>
        </p:nvSpPr>
        <p:spPr/>
        <p:txBody>
          <a:bodyPr/>
          <a:lstStyle>
            <a:lvl1pPr>
              <a:defRPr/>
            </a:lvl1pPr>
          </a:lstStyle>
          <a:p>
            <a:pPr>
              <a:defRPr/>
            </a:pPr>
            <a:endParaRPr lang="es-ES" dirty="0"/>
          </a:p>
        </p:txBody>
      </p:sp>
      <p:sp>
        <p:nvSpPr>
          <p:cNvPr id="5" name="17 Marcador de número de diapositiva"/>
          <p:cNvSpPr>
            <a:spLocks noGrp="1"/>
          </p:cNvSpPr>
          <p:nvPr>
            <p:ph type="sldNum" sz="quarter" idx="12"/>
          </p:nvPr>
        </p:nvSpPr>
        <p:spPr/>
        <p:txBody>
          <a:bodyPr/>
          <a:lstStyle>
            <a:lvl1pPr>
              <a:defRPr/>
            </a:lvl1pPr>
          </a:lstStyle>
          <a:p>
            <a:pPr>
              <a:defRPr/>
            </a:pPr>
            <a:fld id="{8E2978D1-B4C8-4EF0-A650-4FDCA149516F}" type="slidenum">
              <a:rPr lang="es-ES"/>
              <a:pPr>
                <a:defRPr/>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9 Marcador de fecha"/>
          <p:cNvSpPr>
            <a:spLocks noGrp="1"/>
          </p:cNvSpPr>
          <p:nvPr>
            <p:ph type="dt" sz="half" idx="10"/>
          </p:nvPr>
        </p:nvSpPr>
        <p:spPr/>
        <p:txBody>
          <a:bodyPr/>
          <a:lstStyle>
            <a:lvl1pPr>
              <a:defRPr/>
            </a:lvl1pPr>
          </a:lstStyle>
          <a:p>
            <a:pPr>
              <a:defRPr/>
            </a:pPr>
            <a:fld id="{3E7799AF-412F-413E-85AE-6ACD3E50FD47}" type="datetimeFigureOut">
              <a:rPr lang="es-ES"/>
              <a:pPr>
                <a:defRPr/>
              </a:pPr>
              <a:t>14/11/2018</a:t>
            </a:fld>
            <a:endParaRPr lang="es-ES" dirty="0"/>
          </a:p>
        </p:txBody>
      </p:sp>
      <p:sp>
        <p:nvSpPr>
          <p:cNvPr id="3" name="21 Marcador de pie de página"/>
          <p:cNvSpPr>
            <a:spLocks noGrp="1"/>
          </p:cNvSpPr>
          <p:nvPr>
            <p:ph type="ftr" sz="quarter" idx="11"/>
          </p:nvPr>
        </p:nvSpPr>
        <p:spPr/>
        <p:txBody>
          <a:bodyPr/>
          <a:lstStyle>
            <a:lvl1pPr>
              <a:defRPr/>
            </a:lvl1pPr>
          </a:lstStyle>
          <a:p>
            <a:pPr>
              <a:defRPr/>
            </a:pPr>
            <a:endParaRPr lang="es-ES" dirty="0"/>
          </a:p>
        </p:txBody>
      </p:sp>
      <p:sp>
        <p:nvSpPr>
          <p:cNvPr id="4" name="17 Marcador de número de diapositiva"/>
          <p:cNvSpPr>
            <a:spLocks noGrp="1"/>
          </p:cNvSpPr>
          <p:nvPr>
            <p:ph type="sldNum" sz="quarter" idx="12"/>
          </p:nvPr>
        </p:nvSpPr>
        <p:spPr/>
        <p:txBody>
          <a:bodyPr/>
          <a:lstStyle>
            <a:lvl1pPr>
              <a:defRPr/>
            </a:lvl1pPr>
          </a:lstStyle>
          <a:p>
            <a:pPr>
              <a:defRPr/>
            </a:pPr>
            <a:fld id="{C78BEDB1-283E-4DA8-B5C9-26D9C7C9206C}" type="slidenum">
              <a:rPr lang="es-ES"/>
              <a:pPr>
                <a:defRPr/>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s-ES" smtClean="0"/>
              <a:t>Haga clic para modificar el estilo de título del patrón</a:t>
            </a:r>
            <a:endParaRPr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9 Marcador de fecha"/>
          <p:cNvSpPr>
            <a:spLocks noGrp="1"/>
          </p:cNvSpPr>
          <p:nvPr>
            <p:ph type="dt" sz="half" idx="10"/>
          </p:nvPr>
        </p:nvSpPr>
        <p:spPr/>
        <p:txBody>
          <a:bodyPr/>
          <a:lstStyle>
            <a:lvl1pPr>
              <a:defRPr/>
            </a:lvl1pPr>
          </a:lstStyle>
          <a:p>
            <a:pPr>
              <a:defRPr/>
            </a:pPr>
            <a:fld id="{E23A170D-14EE-4A79-91CC-875BE5977531}" type="datetimeFigureOut">
              <a:rPr lang="es-ES"/>
              <a:pPr>
                <a:defRPr/>
              </a:pPr>
              <a:t>14/11/2018</a:t>
            </a:fld>
            <a:endParaRPr lang="es-ES" dirty="0"/>
          </a:p>
        </p:txBody>
      </p:sp>
      <p:sp>
        <p:nvSpPr>
          <p:cNvPr id="6" name="21 Marcador de pie de página"/>
          <p:cNvSpPr>
            <a:spLocks noGrp="1"/>
          </p:cNvSpPr>
          <p:nvPr>
            <p:ph type="ftr" sz="quarter" idx="11"/>
          </p:nvPr>
        </p:nvSpPr>
        <p:spPr/>
        <p:txBody>
          <a:bodyPr/>
          <a:lstStyle>
            <a:lvl1pPr>
              <a:defRPr/>
            </a:lvl1pPr>
          </a:lstStyle>
          <a:p>
            <a:pPr>
              <a:defRPr/>
            </a:pPr>
            <a:endParaRPr lang="es-ES" dirty="0"/>
          </a:p>
        </p:txBody>
      </p:sp>
      <p:sp>
        <p:nvSpPr>
          <p:cNvPr id="7" name="17 Marcador de número de diapositiva"/>
          <p:cNvSpPr>
            <a:spLocks noGrp="1"/>
          </p:cNvSpPr>
          <p:nvPr>
            <p:ph type="sldNum" sz="quarter" idx="12"/>
          </p:nvPr>
        </p:nvSpPr>
        <p:spPr/>
        <p:txBody>
          <a:bodyPr/>
          <a:lstStyle>
            <a:lvl1pPr>
              <a:defRPr/>
            </a:lvl1pPr>
          </a:lstStyle>
          <a:p>
            <a:pPr>
              <a:defRPr/>
            </a:pPr>
            <a:fld id="{403C41E7-1928-4F7B-A70D-4DF1970DA68B}" type="slidenum">
              <a:rPr lang="es-ES"/>
              <a:pPr>
                <a:defRPr/>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8 Recortar y redondear rectángulo de esquina sencilla"/>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11 Triángulo rectángulo"/>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8"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 name="1 Título"/>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s-ES" smtClean="0"/>
              <a:t>Haga clic para modificar el estilo de título del patrón</a:t>
            </a:r>
            <a:endParaRPr lang="en-US"/>
          </a:p>
        </p:txBody>
      </p:sp>
      <p:sp>
        <p:nvSpPr>
          <p:cNvPr id="4" name="3 Marcador de texto"/>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s-ES" smtClean="0"/>
              <a:t>Haga clic para modificar el estilo de texto del patrón</a:t>
            </a:r>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s-ES" noProof="0" dirty="0" smtClean="0"/>
              <a:t>Haga clic en el icono para agregar una imagen</a:t>
            </a:r>
            <a:endParaRPr lang="en-US" noProof="0" dirty="0"/>
          </a:p>
        </p:txBody>
      </p:sp>
      <p:sp>
        <p:nvSpPr>
          <p:cNvPr id="9" name="4 Marcador de fecha"/>
          <p:cNvSpPr>
            <a:spLocks noGrp="1"/>
          </p:cNvSpPr>
          <p:nvPr>
            <p:ph type="dt" sz="half" idx="10"/>
          </p:nvPr>
        </p:nvSpPr>
        <p:spPr/>
        <p:txBody>
          <a:bodyPr/>
          <a:lstStyle>
            <a:lvl1pPr>
              <a:defRPr/>
            </a:lvl1pPr>
          </a:lstStyle>
          <a:p>
            <a:pPr>
              <a:defRPr/>
            </a:pPr>
            <a:fld id="{ECD5253D-2721-4521-A3A1-F8A428CBA791}" type="datetimeFigureOut">
              <a:rPr lang="es-ES"/>
              <a:pPr>
                <a:defRPr/>
              </a:pPr>
              <a:t>14/11/2018</a:t>
            </a:fld>
            <a:endParaRPr lang="es-ES" dirty="0"/>
          </a:p>
        </p:txBody>
      </p:sp>
      <p:sp>
        <p:nvSpPr>
          <p:cNvPr id="10" name="5 Marcador de pie de página"/>
          <p:cNvSpPr>
            <a:spLocks noGrp="1"/>
          </p:cNvSpPr>
          <p:nvPr>
            <p:ph type="ftr" sz="quarter" idx="11"/>
          </p:nvPr>
        </p:nvSpPr>
        <p:spPr/>
        <p:txBody>
          <a:bodyPr/>
          <a:lstStyle>
            <a:lvl1pPr>
              <a:defRPr/>
            </a:lvl1pPr>
          </a:lstStyle>
          <a:p>
            <a:pPr>
              <a:defRPr/>
            </a:pPr>
            <a:endParaRPr lang="es-ES" dirty="0"/>
          </a:p>
        </p:txBody>
      </p:sp>
      <p:sp>
        <p:nvSpPr>
          <p:cNvPr id="11" name="6 Marcador de número de diapositiva"/>
          <p:cNvSpPr>
            <a:spLocks noGrp="1"/>
          </p:cNvSpPr>
          <p:nvPr>
            <p:ph type="sldNum" sz="quarter" idx="12"/>
          </p:nvPr>
        </p:nvSpPr>
        <p:spPr>
          <a:xfrm>
            <a:off x="8077200" y="6356350"/>
            <a:ext cx="609600" cy="365125"/>
          </a:xfrm>
        </p:spPr>
        <p:txBody>
          <a:bodyPr/>
          <a:lstStyle>
            <a:lvl1pPr>
              <a:defRPr/>
            </a:lvl1pPr>
          </a:lstStyle>
          <a:p>
            <a:pPr>
              <a:defRPr/>
            </a:pPr>
            <a:fld id="{0BC88357-ECA1-4528-A4B5-1675228BAF5E}" type="slidenum">
              <a:rPr lang="es-ES"/>
              <a:pPr>
                <a:defRPr/>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8" name="7 Forma libre"/>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1028" name="8 Marcador de título"/>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s-ES" smtClean="0"/>
              <a:t>Haga clic para modificar el estilo de título del patrón</a:t>
            </a:r>
            <a:endParaRPr lang="en-US" smtClean="0"/>
          </a:p>
        </p:txBody>
      </p:sp>
      <p:sp>
        <p:nvSpPr>
          <p:cNvPr id="1029" name="29 Marcador de texto"/>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smtClean="0">
                <a:solidFill>
                  <a:schemeClr val="tx2">
                    <a:shade val="90000"/>
                  </a:schemeClr>
                </a:solidFill>
                <a:latin typeface="+mn-lt"/>
              </a:defRPr>
            </a:lvl1pPr>
          </a:lstStyle>
          <a:p>
            <a:pPr>
              <a:defRPr/>
            </a:pPr>
            <a:fld id="{91BC9E20-F33B-4FA0-8E27-30D3A2DBADAC}" type="datetimeFigureOut">
              <a:rPr lang="es-ES"/>
              <a:pPr>
                <a:defRPr/>
              </a:pPr>
              <a:t>14/11/2018</a:t>
            </a:fld>
            <a:endParaRPr lang="es-ES" dirty="0"/>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dirty="0">
                <a:solidFill>
                  <a:schemeClr val="tx2">
                    <a:shade val="90000"/>
                  </a:schemeClr>
                </a:solidFill>
                <a:latin typeface="+mn-lt"/>
              </a:defRPr>
            </a:lvl1pPr>
          </a:lstStyle>
          <a:p>
            <a:pPr>
              <a:defRPr/>
            </a:pPr>
            <a:endParaRPr lang="es-ES" dirty="0"/>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smtClean="0">
                <a:solidFill>
                  <a:schemeClr val="tx2">
                    <a:shade val="90000"/>
                  </a:schemeClr>
                </a:solidFill>
                <a:latin typeface="+mn-lt"/>
              </a:defRPr>
            </a:lvl1pPr>
          </a:lstStyle>
          <a:p>
            <a:pPr>
              <a:defRPr/>
            </a:pPr>
            <a:fld id="{4F0385F9-831F-4CE8-AEE0-E30C079CC0A1}" type="slidenum">
              <a:rPr lang="es-ES"/>
              <a:pPr>
                <a:defRPr/>
              </a:pPr>
              <a:t>‹Nº›</a:t>
            </a:fld>
            <a:endParaRPr lang="es-ES" dirty="0"/>
          </a:p>
        </p:txBody>
      </p:sp>
      <p:grpSp>
        <p:nvGrpSpPr>
          <p:cNvPr id="1033" name="1 Grupo"/>
          <p:cNvGrpSpPr>
            <a:grpSpLocks/>
          </p:cNvGrpSpPr>
          <p:nvPr/>
        </p:nvGrpSpPr>
        <p:grpSpPr bwMode="auto">
          <a:xfrm>
            <a:off x="-19050" y="203200"/>
            <a:ext cx="9180513" cy="647700"/>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grpSp>
    </p:spTree>
  </p:cSld>
  <p:clrMap bg1="lt1" tx1="dk1" bg2="lt2" tx2="dk2" accent1="accent1" accent2="accent2" accent3="accent3" accent4="accent4" accent5="accent5" accent6="accent6" hlink="hlink" folHlink="folHlink"/>
  <p:sldLayoutIdLst>
    <p:sldLayoutId id="2147483672" r:id="rId1"/>
    <p:sldLayoutId id="2147483671" r:id="rId2"/>
    <p:sldLayoutId id="2147483673" r:id="rId3"/>
    <p:sldLayoutId id="2147483670" r:id="rId4"/>
    <p:sldLayoutId id="2147483669" r:id="rId5"/>
    <p:sldLayoutId id="2147483668" r:id="rId6"/>
    <p:sldLayoutId id="2147483667" r:id="rId7"/>
    <p:sldLayoutId id="2147483666" r:id="rId8"/>
    <p:sldLayoutId id="2147483674" r:id="rId9"/>
    <p:sldLayoutId id="2147483665" r:id="rId10"/>
    <p:sldLayoutId id="2147483664" r:id="rId11"/>
  </p:sldLayoutIdLst>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1 Título"/>
          <p:cNvSpPr>
            <a:spLocks noGrp="1"/>
          </p:cNvSpPr>
          <p:nvPr>
            <p:ph type="title"/>
          </p:nvPr>
        </p:nvSpPr>
        <p:spPr/>
        <p:txBody>
          <a:bodyPr/>
          <a:lstStyle/>
          <a:p>
            <a:r>
              <a:rPr lang="es-ES" dirty="0" smtClean="0"/>
              <a:t>Autómatas a Pila</a:t>
            </a:r>
          </a:p>
        </p:txBody>
      </p:sp>
      <p:sp>
        <p:nvSpPr>
          <p:cNvPr id="59394" name="2 Marcador de contenido"/>
          <p:cNvSpPr>
            <a:spLocks noGrp="1"/>
          </p:cNvSpPr>
          <p:nvPr>
            <p:ph idx="1"/>
          </p:nvPr>
        </p:nvSpPr>
        <p:spPr/>
        <p:txBody>
          <a:bodyPr/>
          <a:lstStyle/>
          <a:p>
            <a:r>
              <a:rPr lang="es-ES" dirty="0" smtClean="0"/>
              <a:t>Puesto que los autómatas finitos no son suficientemente poderosos para aceptar los LLC, cabe preguntarnos que tipo de autómata se necesitaría para aceptar los LLC.</a:t>
            </a:r>
          </a:p>
          <a:p>
            <a:endParaRPr lang="es-ES" dirty="0" smtClean="0"/>
          </a:p>
          <a:p>
            <a:r>
              <a:rPr lang="es-ES" dirty="0" smtClean="0"/>
              <a:t>Una idea es agregar algún elemento a los AF de manera que se incremente su poder de cálculo.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1 Título"/>
          <p:cNvSpPr>
            <a:spLocks noGrp="1"/>
          </p:cNvSpPr>
          <p:nvPr>
            <p:ph type="title"/>
          </p:nvPr>
        </p:nvSpPr>
        <p:spPr>
          <a:xfrm>
            <a:off x="457200" y="333375"/>
            <a:ext cx="8229600" cy="1143000"/>
          </a:xfrm>
        </p:spPr>
        <p:txBody>
          <a:bodyPr/>
          <a:lstStyle/>
          <a:p>
            <a:r>
              <a:rPr lang="es-ES" dirty="0" smtClean="0"/>
              <a:t>Diseño de AP</a:t>
            </a:r>
          </a:p>
        </p:txBody>
      </p:sp>
      <p:sp>
        <p:nvSpPr>
          <p:cNvPr id="3" name="2 Marcador de contenido"/>
          <p:cNvSpPr>
            <a:spLocks noGrp="1"/>
          </p:cNvSpPr>
          <p:nvPr>
            <p:ph idx="1"/>
          </p:nvPr>
        </p:nvSpPr>
        <p:spPr>
          <a:xfrm>
            <a:off x="457200" y="1600200"/>
            <a:ext cx="8229600" cy="5068888"/>
          </a:xfrm>
        </p:spPr>
        <p:txBody>
          <a:bodyPr>
            <a:normAutofit fontScale="85000" lnSpcReduction="20000"/>
          </a:bodyPr>
          <a:lstStyle/>
          <a:p>
            <a:pPr marL="274320" indent="-274320" algn="just" fontAlgn="auto">
              <a:spcAft>
                <a:spcPts val="0"/>
              </a:spcAft>
              <a:buClr>
                <a:schemeClr val="accent3"/>
              </a:buClr>
              <a:buFont typeface="Wingdings 2"/>
              <a:buChar char=""/>
              <a:defRPr/>
            </a:pPr>
            <a:r>
              <a:rPr lang="es-ES" dirty="0" smtClean="0"/>
              <a:t>El problema de diseño de los AP consiste en obtener un AP M que acepte exactamente un lenguaje L dado. </a:t>
            </a:r>
          </a:p>
          <a:p>
            <a:pPr marL="274320" indent="-274320" fontAlgn="auto">
              <a:spcAft>
                <a:spcPts val="0"/>
              </a:spcAft>
              <a:buClr>
                <a:schemeClr val="accent3"/>
              </a:buClr>
              <a:buFont typeface="Wingdings 2"/>
              <a:buChar char=""/>
              <a:defRPr/>
            </a:pPr>
            <a:endParaRPr lang="es-ES" dirty="0" smtClean="0"/>
          </a:p>
          <a:p>
            <a:pPr marL="274320" indent="-274320" fontAlgn="auto">
              <a:spcAft>
                <a:spcPts val="0"/>
              </a:spcAft>
              <a:buClr>
                <a:schemeClr val="accent3"/>
              </a:buClr>
              <a:buFont typeface="Wingdings 2"/>
              <a:buChar char=""/>
              <a:defRPr/>
            </a:pPr>
            <a:r>
              <a:rPr lang="es-ES" dirty="0" smtClean="0"/>
              <a:t>Por exactamente queremos decir, como en el caso de los autómatas finitos, que, por una parte, todas las palabras que acepta efectivamente pertenecen a L, y por otra parte, que M es capaz de aceptar todas las palabras de L.</a:t>
            </a:r>
          </a:p>
          <a:p>
            <a:pPr marL="274320" indent="-274320" fontAlgn="auto">
              <a:spcAft>
                <a:spcPts val="0"/>
              </a:spcAft>
              <a:buClr>
                <a:schemeClr val="accent3"/>
              </a:buClr>
              <a:buFont typeface="Wingdings 2"/>
              <a:buChar char=""/>
              <a:defRPr/>
            </a:pPr>
            <a:endParaRPr lang="es-ES" dirty="0" smtClean="0"/>
          </a:p>
          <a:p>
            <a:pPr marL="274320" indent="-274320" fontAlgn="auto">
              <a:spcAft>
                <a:spcPts val="0"/>
              </a:spcAft>
              <a:buClr>
                <a:schemeClr val="accent3"/>
              </a:buClr>
              <a:buFont typeface="Wingdings 2"/>
              <a:buChar char=""/>
              <a:defRPr/>
            </a:pPr>
            <a:r>
              <a:rPr lang="es-ES" dirty="0" smtClean="0"/>
              <a:t>Aunque en el caso de los AP no hay metodologías tan generalmente aplicables como era el caso de los autómatas finitos, siguen siendo válidas las ideas básicas del diseño sistemático, en particular establecer claramente que es lo que “recuerda” cada estado del AP antes de trazar transiciones. </a:t>
            </a:r>
          </a:p>
          <a:p>
            <a:pPr marL="274320" indent="-274320" fontAlgn="auto">
              <a:spcAft>
                <a:spcPts val="0"/>
              </a:spcAft>
              <a:buClr>
                <a:schemeClr val="accent3"/>
              </a:buClr>
              <a:buFont typeface="Wingdings 2"/>
              <a:buChar char=""/>
              <a:defRPr/>
            </a:pPr>
            <a:endParaRPr lang="es-ES" dirty="0" smtClean="0"/>
          </a:p>
          <a:p>
            <a:pPr marL="274320" indent="-274320" fontAlgn="auto">
              <a:spcAft>
                <a:spcPts val="0"/>
              </a:spcAft>
              <a:buClr>
                <a:schemeClr val="accent3"/>
              </a:buClr>
              <a:buFont typeface="Wingdings 2"/>
              <a:buChar char=""/>
              <a:defRPr/>
            </a:pPr>
            <a:r>
              <a:rPr lang="es-ES" dirty="0" smtClean="0"/>
              <a:t>Para los AP, adicionalmente tenemos que establecer una estrategia clara para el manejo de la pila.</a:t>
            </a:r>
            <a:endParaRPr lang="es-E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1 Título"/>
          <p:cNvSpPr>
            <a:spLocks noGrp="1"/>
          </p:cNvSpPr>
          <p:nvPr>
            <p:ph type="title"/>
          </p:nvPr>
        </p:nvSpPr>
        <p:spPr/>
        <p:txBody>
          <a:bodyPr/>
          <a:lstStyle/>
          <a:p>
            <a:r>
              <a:rPr lang="es-ES" dirty="0" smtClean="0"/>
              <a:t>Diseño de AP</a:t>
            </a:r>
          </a:p>
        </p:txBody>
      </p:sp>
      <p:sp>
        <p:nvSpPr>
          <p:cNvPr id="69634" name="2 Marcador de contenido"/>
          <p:cNvSpPr>
            <a:spLocks noGrp="1"/>
          </p:cNvSpPr>
          <p:nvPr>
            <p:ph idx="1"/>
          </p:nvPr>
        </p:nvSpPr>
        <p:spPr>
          <a:xfrm>
            <a:off x="457200" y="2136775"/>
            <a:ext cx="8229600" cy="4387850"/>
          </a:xfrm>
        </p:spPr>
        <p:txBody>
          <a:bodyPr/>
          <a:lstStyle/>
          <a:p>
            <a:r>
              <a:rPr lang="es-ES" dirty="0" smtClean="0"/>
              <a:t>En resumen, a la hora de diseñar un AP tenemos que repartir lo que requiere ser “recordado” entre los estados y la pila. </a:t>
            </a:r>
          </a:p>
          <a:p>
            <a:endParaRPr lang="es-ES" dirty="0" smtClean="0"/>
          </a:p>
          <a:p>
            <a:r>
              <a:rPr lang="es-ES" dirty="0" smtClean="0"/>
              <a:t>Distintos diseños para un mismo problema pueden tomar decisiones diferentes en cuanto a que recuerda cada cual.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1 Título"/>
          <p:cNvSpPr>
            <a:spLocks noGrp="1"/>
          </p:cNvSpPr>
          <p:nvPr>
            <p:ph type="title"/>
          </p:nvPr>
        </p:nvSpPr>
        <p:spPr/>
        <p:txBody>
          <a:bodyPr/>
          <a:lstStyle/>
          <a:p>
            <a:r>
              <a:rPr lang="es-ES" dirty="0" smtClean="0"/>
              <a:t>Ejemplo</a:t>
            </a:r>
          </a:p>
        </p:txBody>
      </p:sp>
      <p:sp>
        <p:nvSpPr>
          <p:cNvPr id="70658" name="2 Marcador de contenido"/>
          <p:cNvSpPr>
            <a:spLocks noGrp="1"/>
          </p:cNvSpPr>
          <p:nvPr>
            <p:ph idx="1"/>
          </p:nvPr>
        </p:nvSpPr>
        <p:spPr/>
        <p:txBody>
          <a:bodyPr/>
          <a:lstStyle/>
          <a:p>
            <a:r>
              <a:rPr lang="es-ES" dirty="0" smtClean="0"/>
              <a:t>Diseñar un AP que acepte exactamente el lenguaje con palabras de la forma             para n&gt;0.</a:t>
            </a:r>
          </a:p>
          <a:p>
            <a:endParaRPr lang="es-ES" dirty="0" smtClean="0"/>
          </a:p>
          <a:p>
            <a:r>
              <a:rPr lang="es-ES" dirty="0" smtClean="0"/>
              <a:t>Una idea que surge inmediatamente es la de utilizar la pila como “contador” para recordar la cantidad de a’s que se consumen, y luego confrontar con la cantidad de b’s.</a:t>
            </a:r>
          </a:p>
        </p:txBody>
      </p:sp>
      <p:pic>
        <p:nvPicPr>
          <p:cNvPr id="70659" name="Picture 2"/>
          <p:cNvPicPr>
            <a:picLocks noChangeAspect="1" noChangeArrowheads="1"/>
          </p:cNvPicPr>
          <p:nvPr/>
        </p:nvPicPr>
        <p:blipFill>
          <a:blip r:embed="rId2" cstate="print"/>
          <a:srcRect/>
          <a:stretch>
            <a:fillRect/>
          </a:stretch>
        </p:blipFill>
        <p:spPr bwMode="auto">
          <a:xfrm>
            <a:off x="3729037" y="2348681"/>
            <a:ext cx="842963" cy="5762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1 Título"/>
          <p:cNvSpPr>
            <a:spLocks noGrp="1"/>
          </p:cNvSpPr>
          <p:nvPr>
            <p:ph type="title"/>
          </p:nvPr>
        </p:nvSpPr>
        <p:spPr/>
        <p:txBody>
          <a:bodyPr/>
          <a:lstStyle/>
          <a:p>
            <a:r>
              <a:rPr lang="es-ES" dirty="0" smtClean="0"/>
              <a:t>Ejemplo</a:t>
            </a:r>
          </a:p>
        </p:txBody>
      </p:sp>
      <p:sp>
        <p:nvSpPr>
          <p:cNvPr id="71682" name="2 Marcador de contenido"/>
          <p:cNvSpPr>
            <a:spLocks noGrp="1"/>
          </p:cNvSpPr>
          <p:nvPr>
            <p:ph idx="1"/>
          </p:nvPr>
        </p:nvSpPr>
        <p:spPr/>
        <p:txBody>
          <a:bodyPr/>
          <a:lstStyle/>
          <a:p>
            <a:r>
              <a:rPr lang="es-ES" dirty="0" smtClean="0"/>
              <a:t>Una primera versión de este diseño utiliza un solo estado q, con transiciones a/</a:t>
            </a:r>
            <a:r>
              <a:rPr lang="es-ES" sz="2800" dirty="0" smtClean="0">
                <a:latin typeface="Symbol" pitchFamily="18" charset="2"/>
              </a:rPr>
              <a:t> e </a:t>
            </a:r>
            <a:r>
              <a:rPr lang="es-ES" dirty="0" smtClean="0"/>
              <a:t>/a y b/a/</a:t>
            </a:r>
            <a:r>
              <a:rPr lang="es-ES" sz="2800" dirty="0" smtClean="0">
                <a:latin typeface="Symbol" pitchFamily="18" charset="2"/>
              </a:rPr>
              <a:t> e</a:t>
            </a:r>
            <a:r>
              <a:rPr lang="es-ES" dirty="0" smtClean="0"/>
              <a:t> de q a si mismo, como en la figura.</a:t>
            </a:r>
          </a:p>
        </p:txBody>
      </p:sp>
      <p:pic>
        <p:nvPicPr>
          <p:cNvPr id="71683" name="Picture 2"/>
          <p:cNvPicPr>
            <a:picLocks noChangeAspect="1" noChangeArrowheads="1"/>
          </p:cNvPicPr>
          <p:nvPr/>
        </p:nvPicPr>
        <p:blipFill>
          <a:blip r:embed="rId2" cstate="print"/>
          <a:srcRect/>
          <a:stretch>
            <a:fillRect/>
          </a:stretch>
        </p:blipFill>
        <p:spPr bwMode="auto">
          <a:xfrm>
            <a:off x="2627313" y="3573463"/>
            <a:ext cx="3327400" cy="2270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1 Título"/>
          <p:cNvSpPr>
            <a:spLocks noGrp="1"/>
          </p:cNvSpPr>
          <p:nvPr>
            <p:ph type="title"/>
          </p:nvPr>
        </p:nvSpPr>
        <p:spPr/>
        <p:txBody>
          <a:bodyPr/>
          <a:lstStyle/>
          <a:p>
            <a:r>
              <a:rPr lang="es-ES" dirty="0" smtClean="0"/>
              <a:t>Ejemplo</a:t>
            </a:r>
          </a:p>
        </p:txBody>
      </p:sp>
      <p:sp>
        <p:nvSpPr>
          <p:cNvPr id="72706" name="2 Marcador de contenido"/>
          <p:cNvSpPr>
            <a:spLocks noGrp="1"/>
          </p:cNvSpPr>
          <p:nvPr>
            <p:ph idx="1"/>
          </p:nvPr>
        </p:nvSpPr>
        <p:spPr/>
        <p:txBody>
          <a:bodyPr/>
          <a:lstStyle/>
          <a:p>
            <a:r>
              <a:rPr lang="es-ES" dirty="0" smtClean="0"/>
              <a:t>Por ejemplo, la traza de ejecución del AP del último ejemplo, para la palabra aabb, se muestra a continuación</a:t>
            </a:r>
          </a:p>
        </p:txBody>
      </p:sp>
      <p:pic>
        <p:nvPicPr>
          <p:cNvPr id="72707" name="Picture 2"/>
          <p:cNvPicPr>
            <a:picLocks noChangeAspect="1" noChangeArrowheads="1"/>
          </p:cNvPicPr>
          <p:nvPr/>
        </p:nvPicPr>
        <p:blipFill>
          <a:blip r:embed="rId2" cstate="print"/>
          <a:srcRect/>
          <a:stretch>
            <a:fillRect/>
          </a:stretch>
        </p:blipFill>
        <p:spPr bwMode="auto">
          <a:xfrm>
            <a:off x="1835150" y="3357563"/>
            <a:ext cx="4676775" cy="2873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1 Título"/>
          <p:cNvSpPr>
            <a:spLocks noGrp="1"/>
          </p:cNvSpPr>
          <p:nvPr>
            <p:ph type="title"/>
          </p:nvPr>
        </p:nvSpPr>
        <p:spPr/>
        <p:txBody>
          <a:bodyPr/>
          <a:lstStyle/>
          <a:p>
            <a:r>
              <a:rPr lang="es-ES" dirty="0" smtClean="0"/>
              <a:t>Ejemplo</a:t>
            </a:r>
          </a:p>
        </p:txBody>
      </p:sp>
      <p:sp>
        <p:nvSpPr>
          <p:cNvPr id="73730" name="2 Marcador de contenido"/>
          <p:cNvSpPr>
            <a:spLocks noGrp="1"/>
          </p:cNvSpPr>
          <p:nvPr>
            <p:ph idx="1"/>
          </p:nvPr>
        </p:nvSpPr>
        <p:spPr>
          <a:xfrm>
            <a:off x="457200" y="2492375"/>
            <a:ext cx="8229600" cy="3633788"/>
          </a:xfrm>
        </p:spPr>
        <p:txBody>
          <a:bodyPr/>
          <a:lstStyle/>
          <a:p>
            <a:r>
              <a:rPr lang="es-ES" sz="4800" dirty="0" smtClean="0"/>
              <a:t>El autómata anterior tiene un problema</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1 Título"/>
          <p:cNvSpPr>
            <a:spLocks noGrp="1"/>
          </p:cNvSpPr>
          <p:nvPr>
            <p:ph type="title"/>
          </p:nvPr>
        </p:nvSpPr>
        <p:spPr/>
        <p:txBody>
          <a:bodyPr/>
          <a:lstStyle/>
          <a:p>
            <a:r>
              <a:rPr lang="es-ES" dirty="0" smtClean="0"/>
              <a:t>Ejemplo</a:t>
            </a:r>
          </a:p>
        </p:txBody>
      </p:sp>
      <p:sp>
        <p:nvSpPr>
          <p:cNvPr id="74754" name="2 Marcador de contenido"/>
          <p:cNvSpPr>
            <a:spLocks noGrp="1"/>
          </p:cNvSpPr>
          <p:nvPr>
            <p:ph idx="1"/>
          </p:nvPr>
        </p:nvSpPr>
        <p:spPr/>
        <p:txBody>
          <a:bodyPr/>
          <a:lstStyle/>
          <a:p>
            <a:r>
              <a:rPr lang="es-ES" dirty="0" smtClean="0"/>
              <a:t>Una solución es utilizar los estados para memorizar las situaciones de estar consumiendo a o estar consumiendo b.</a:t>
            </a:r>
          </a:p>
        </p:txBody>
      </p:sp>
      <p:pic>
        <p:nvPicPr>
          <p:cNvPr id="74755" name="Picture 2"/>
          <p:cNvPicPr>
            <a:picLocks noChangeAspect="1" noChangeArrowheads="1"/>
          </p:cNvPicPr>
          <p:nvPr/>
        </p:nvPicPr>
        <p:blipFill>
          <a:blip r:embed="rId2" cstate="print"/>
          <a:srcRect/>
          <a:stretch>
            <a:fillRect/>
          </a:stretch>
        </p:blipFill>
        <p:spPr bwMode="auto">
          <a:xfrm>
            <a:off x="1979613" y="3500438"/>
            <a:ext cx="4951412" cy="21796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1 Título"/>
          <p:cNvSpPr>
            <a:spLocks noGrp="1"/>
          </p:cNvSpPr>
          <p:nvPr>
            <p:ph type="title"/>
          </p:nvPr>
        </p:nvSpPr>
        <p:spPr/>
        <p:txBody>
          <a:bodyPr/>
          <a:lstStyle/>
          <a:p>
            <a:r>
              <a:rPr lang="es-ES" dirty="0" smtClean="0"/>
              <a:t>Formalización de los AP</a:t>
            </a:r>
          </a:p>
        </p:txBody>
      </p:sp>
      <p:pic>
        <p:nvPicPr>
          <p:cNvPr id="75778" name="Picture 2"/>
          <p:cNvPicPr>
            <a:picLocks noChangeAspect="1" noChangeArrowheads="1"/>
          </p:cNvPicPr>
          <p:nvPr/>
        </p:nvPicPr>
        <p:blipFill>
          <a:blip r:embed="rId2" cstate="print"/>
          <a:srcRect/>
          <a:stretch>
            <a:fillRect/>
          </a:stretch>
        </p:blipFill>
        <p:spPr bwMode="auto">
          <a:xfrm>
            <a:off x="611188" y="1931988"/>
            <a:ext cx="7705725" cy="4233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1 Título"/>
          <p:cNvSpPr>
            <a:spLocks noGrp="1"/>
          </p:cNvSpPr>
          <p:nvPr>
            <p:ph type="title"/>
          </p:nvPr>
        </p:nvSpPr>
        <p:spPr/>
        <p:txBody>
          <a:bodyPr/>
          <a:lstStyle/>
          <a:p>
            <a:r>
              <a:rPr lang="es-ES" dirty="0" smtClean="0"/>
              <a:t>Formalización de AP</a:t>
            </a:r>
          </a:p>
        </p:txBody>
      </p:sp>
      <p:sp>
        <p:nvSpPr>
          <p:cNvPr id="76802" name="2 Marcador de contenido"/>
          <p:cNvSpPr>
            <a:spLocks noGrp="1"/>
          </p:cNvSpPr>
          <p:nvPr>
            <p:ph idx="1"/>
          </p:nvPr>
        </p:nvSpPr>
        <p:spPr/>
        <p:txBody>
          <a:bodyPr/>
          <a:lstStyle/>
          <a:p>
            <a:r>
              <a:rPr lang="es-ES" dirty="0" smtClean="0"/>
              <a:t>Si tenemos una transición de la forma              </a:t>
            </a:r>
          </a:p>
          <a:p>
            <a:endParaRPr lang="es-ES" dirty="0" smtClean="0"/>
          </a:p>
          <a:p>
            <a:pPr>
              <a:buFont typeface="Wingdings 2" pitchFamily="18" charset="2"/>
              <a:buNone/>
            </a:pPr>
            <a:r>
              <a:rPr lang="es-ES" dirty="0" smtClean="0"/>
              <a:t>el AP hace lo siguiente:</a:t>
            </a:r>
          </a:p>
          <a:p>
            <a:pPr>
              <a:buFont typeface="Wingdings 2" pitchFamily="18" charset="2"/>
              <a:buNone/>
            </a:pPr>
            <a:endParaRPr lang="es-ES" dirty="0" smtClean="0"/>
          </a:p>
          <a:p>
            <a:r>
              <a:rPr lang="es-ES" dirty="0" smtClean="0"/>
              <a:t>Estando en el estado p, consume u de la entrada;</a:t>
            </a:r>
          </a:p>
          <a:p>
            <a:r>
              <a:rPr lang="es-ES" dirty="0" smtClean="0"/>
              <a:t>Saca  de la pila a Beta;</a:t>
            </a:r>
          </a:p>
          <a:p>
            <a:r>
              <a:rPr lang="es-ES" dirty="0" smtClean="0"/>
              <a:t>Llega a un estado q;</a:t>
            </a:r>
          </a:p>
          <a:p>
            <a:r>
              <a:rPr lang="es-ES" dirty="0" smtClean="0"/>
              <a:t>Agrega Gamma en la pila</a:t>
            </a:r>
          </a:p>
        </p:txBody>
      </p:sp>
      <p:pic>
        <p:nvPicPr>
          <p:cNvPr id="27651" name="Picture 3"/>
          <p:cNvPicPr>
            <a:picLocks noChangeAspect="1" noChangeArrowheads="1"/>
          </p:cNvPicPr>
          <p:nvPr/>
        </p:nvPicPr>
        <p:blipFill>
          <a:blip r:embed="rId3" cstate="print"/>
          <a:srcRect/>
          <a:stretch>
            <a:fillRect/>
          </a:stretch>
        </p:blipFill>
        <p:spPr bwMode="auto">
          <a:xfrm>
            <a:off x="3132138" y="2349500"/>
            <a:ext cx="3384550" cy="527050"/>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27652" name="Picture 4"/>
          <p:cNvPicPr>
            <a:picLocks noChangeAspect="1" noChangeArrowheads="1"/>
          </p:cNvPicPr>
          <p:nvPr/>
        </p:nvPicPr>
        <p:blipFill>
          <a:blip r:embed="rId4" cstate="print"/>
          <a:srcRect/>
          <a:stretch>
            <a:fillRect/>
          </a:stretch>
        </p:blipFill>
        <p:spPr bwMode="auto">
          <a:xfrm>
            <a:off x="755650" y="6103938"/>
            <a:ext cx="7629525" cy="420687"/>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Otra notación</a:t>
            </a:r>
            <a:endParaRPr lang="es-ES" dirty="0"/>
          </a:p>
        </p:txBody>
      </p:sp>
      <p:pic>
        <p:nvPicPr>
          <p:cNvPr id="1026" name="Picture 2"/>
          <p:cNvPicPr>
            <a:picLocks noChangeAspect="1" noChangeArrowheads="1"/>
          </p:cNvPicPr>
          <p:nvPr/>
        </p:nvPicPr>
        <p:blipFill>
          <a:blip r:embed="rId2" cstate="print"/>
          <a:srcRect/>
          <a:stretch>
            <a:fillRect/>
          </a:stretch>
        </p:blipFill>
        <p:spPr bwMode="auto">
          <a:xfrm>
            <a:off x="827584" y="2996952"/>
            <a:ext cx="7272808" cy="3409950"/>
          </a:xfrm>
          <a:prstGeom prst="rect">
            <a:avLst/>
          </a:prstGeom>
          <a:noFill/>
          <a:ln w="9525">
            <a:noFill/>
            <a:miter lim="800000"/>
            <a:headEnd/>
            <a:tailEnd/>
          </a:ln>
        </p:spPr>
      </p:pic>
      <p:sp>
        <p:nvSpPr>
          <p:cNvPr id="5" name="4 Elipse"/>
          <p:cNvSpPr/>
          <p:nvPr/>
        </p:nvSpPr>
        <p:spPr>
          <a:xfrm>
            <a:off x="1691680" y="3068960"/>
            <a:ext cx="360040" cy="36004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s-ES" dirty="0"/>
          </a:p>
        </p:txBody>
      </p:sp>
      <p:sp>
        <p:nvSpPr>
          <p:cNvPr id="6" name="5 Rectángulo redondeado"/>
          <p:cNvSpPr/>
          <p:nvPr/>
        </p:nvSpPr>
        <p:spPr>
          <a:xfrm>
            <a:off x="179512" y="2348880"/>
            <a:ext cx="183569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Caracter que se lee</a:t>
            </a:r>
            <a:endParaRPr lang="es-ES" dirty="0"/>
          </a:p>
        </p:txBody>
      </p:sp>
      <p:sp>
        <p:nvSpPr>
          <p:cNvPr id="7" name="6 Elipse"/>
          <p:cNvSpPr/>
          <p:nvPr/>
        </p:nvSpPr>
        <p:spPr>
          <a:xfrm>
            <a:off x="2275357" y="3068960"/>
            <a:ext cx="576064" cy="36004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s-ES" dirty="0"/>
          </a:p>
        </p:txBody>
      </p:sp>
      <p:sp>
        <p:nvSpPr>
          <p:cNvPr id="8" name="7 Elipse"/>
          <p:cNvSpPr/>
          <p:nvPr/>
        </p:nvSpPr>
        <p:spPr>
          <a:xfrm>
            <a:off x="2936308" y="3068960"/>
            <a:ext cx="1008112" cy="36004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s-ES" dirty="0"/>
          </a:p>
        </p:txBody>
      </p:sp>
      <p:cxnSp>
        <p:nvCxnSpPr>
          <p:cNvPr id="10" name="9 Conector recto de flecha"/>
          <p:cNvCxnSpPr>
            <a:stCxn id="6" idx="2"/>
            <a:endCxn id="5" idx="1"/>
          </p:cNvCxnSpPr>
          <p:nvPr/>
        </p:nvCxnSpPr>
        <p:spPr>
          <a:xfrm>
            <a:off x="1097360" y="2852936"/>
            <a:ext cx="647047" cy="2687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10 Rectángulo redondeado"/>
          <p:cNvSpPr/>
          <p:nvPr/>
        </p:nvSpPr>
        <p:spPr>
          <a:xfrm>
            <a:off x="2195736" y="2348880"/>
            <a:ext cx="183569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Caracter en el tope de Pila</a:t>
            </a:r>
            <a:endParaRPr lang="es-ES" dirty="0"/>
          </a:p>
        </p:txBody>
      </p:sp>
      <p:cxnSp>
        <p:nvCxnSpPr>
          <p:cNvPr id="13" name="12 Conector recto de flecha"/>
          <p:cNvCxnSpPr>
            <a:stCxn id="11" idx="2"/>
            <a:endCxn id="7" idx="0"/>
          </p:cNvCxnSpPr>
          <p:nvPr/>
        </p:nvCxnSpPr>
        <p:spPr>
          <a:xfrm flipH="1">
            <a:off x="2563389" y="2852936"/>
            <a:ext cx="550195"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13 Rectángulo redondeado"/>
          <p:cNvSpPr/>
          <p:nvPr/>
        </p:nvSpPr>
        <p:spPr>
          <a:xfrm>
            <a:off x="4283968" y="2924944"/>
            <a:ext cx="2088232"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Estado del Tope de Pila luego de la operación</a:t>
            </a:r>
            <a:endParaRPr lang="es-ES" dirty="0"/>
          </a:p>
        </p:txBody>
      </p:sp>
      <p:cxnSp>
        <p:nvCxnSpPr>
          <p:cNvPr id="16" name="15 Conector recto de flecha"/>
          <p:cNvCxnSpPr>
            <a:stCxn id="14" idx="1"/>
            <a:endCxn id="8" idx="6"/>
          </p:cNvCxnSpPr>
          <p:nvPr/>
        </p:nvCxnSpPr>
        <p:spPr>
          <a:xfrm flipH="1" flipV="1">
            <a:off x="3944420" y="3248980"/>
            <a:ext cx="33954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cstate="print"/>
          <a:srcRect/>
          <a:stretch>
            <a:fillRect/>
          </a:stretch>
        </p:blipFill>
        <p:spPr bwMode="auto">
          <a:xfrm>
            <a:off x="4283968" y="1916832"/>
            <a:ext cx="4600040" cy="648072"/>
          </a:xfrm>
          <a:prstGeom prst="rect">
            <a:avLst/>
          </a:prstGeom>
          <a:ln>
            <a:headEnd/>
            <a:tailEnd/>
          </a:ln>
        </p:spPr>
        <p:style>
          <a:lnRef idx="2">
            <a:schemeClr val="accent2"/>
          </a:lnRef>
          <a:fillRef idx="1">
            <a:schemeClr val="lt1"/>
          </a:fillRef>
          <a:effectRef idx="0">
            <a:schemeClr val="accent2"/>
          </a:effectRef>
          <a:fontRef idx="minor">
            <a:schemeClr val="dk1"/>
          </a:fontRef>
        </p:style>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1 Título"/>
          <p:cNvSpPr>
            <a:spLocks noGrp="1"/>
          </p:cNvSpPr>
          <p:nvPr>
            <p:ph type="title"/>
          </p:nvPr>
        </p:nvSpPr>
        <p:spPr>
          <a:xfrm>
            <a:off x="457200" y="404813"/>
            <a:ext cx="8229600" cy="1143000"/>
          </a:xfrm>
        </p:spPr>
        <p:txBody>
          <a:bodyPr/>
          <a:lstStyle/>
          <a:p>
            <a:r>
              <a:rPr lang="es-ES" dirty="0" smtClean="0"/>
              <a:t>Autómatas a Pila</a:t>
            </a:r>
          </a:p>
        </p:txBody>
      </p:sp>
      <p:sp>
        <p:nvSpPr>
          <p:cNvPr id="60418" name="2 Marcador de contenido"/>
          <p:cNvSpPr>
            <a:spLocks noGrp="1"/>
          </p:cNvSpPr>
          <p:nvPr>
            <p:ph idx="1"/>
          </p:nvPr>
        </p:nvSpPr>
        <p:spPr>
          <a:xfrm>
            <a:off x="250825" y="1600200"/>
            <a:ext cx="8642350" cy="5068888"/>
          </a:xfrm>
        </p:spPr>
        <p:txBody>
          <a:bodyPr/>
          <a:lstStyle/>
          <a:p>
            <a:r>
              <a:rPr lang="es-ES" sz="1600" dirty="0" smtClean="0"/>
              <a:t>Para ser más concretos, tomemos por ejemplo el lenguaje de los paréntesis bien balanceados,</a:t>
            </a:r>
          </a:p>
          <a:p>
            <a:pPr>
              <a:buFont typeface="Wingdings 2" pitchFamily="18" charset="2"/>
              <a:buNone/>
            </a:pPr>
            <a:endParaRPr lang="es-ES" sz="1600" dirty="0" smtClean="0"/>
          </a:p>
          <a:p>
            <a:r>
              <a:rPr lang="es-ES" sz="1600" dirty="0" smtClean="0"/>
              <a:t>Una primera idea podría ser la de una máquina que tuviera un registro aritmético que le permitiera contar los paréntesis; dicho registro sería controlado por el control finito, quien le enviaría símbolos I para incrementar en uno el contador y D para decrementarlo en uno. </a:t>
            </a:r>
          </a:p>
          <a:p>
            <a:endParaRPr lang="es-ES" sz="1600" dirty="0" smtClean="0"/>
          </a:p>
          <a:p>
            <a:r>
              <a:rPr lang="es-ES" sz="1600" dirty="0" smtClean="0"/>
              <a:t>A su vez, el registro enviaría un símbolo Z para indicar que está en cero, o bien N para indicar que no está en cero.</a:t>
            </a:r>
          </a:p>
          <a:p>
            <a:endParaRPr lang="es-ES" sz="1600" dirty="0" smtClean="0"/>
          </a:p>
          <a:p>
            <a:r>
              <a:rPr lang="es-ES" sz="1600" dirty="0" smtClean="0"/>
              <a:t>Entonces para analizar una palabra con paréntesis lo que haríamos sería llevar la cuenta de cuántos paréntesis han sido abiertos pero no cerrados; en todo momento dicha cuenta debe ser positiva o cero, y al final del cálculo debe ser exactamente cero.</a:t>
            </a:r>
          </a:p>
          <a:p>
            <a:endParaRPr lang="es-ES" sz="1600" dirty="0" smtClean="0"/>
          </a:p>
          <a:p>
            <a:r>
              <a:rPr lang="es-ES" sz="1600" dirty="0" smtClean="0"/>
              <a:t> Por ejemplo, para la palabra (())() el registro tomaría sucesivamente los valores 1, 2, 1, 0, 1, 0.</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1 Título"/>
          <p:cNvSpPr>
            <a:spLocks noGrp="1"/>
          </p:cNvSpPr>
          <p:nvPr>
            <p:ph type="title"/>
          </p:nvPr>
        </p:nvSpPr>
        <p:spPr>
          <a:xfrm>
            <a:off x="457200" y="404813"/>
            <a:ext cx="8229600" cy="1143000"/>
          </a:xfrm>
        </p:spPr>
        <p:txBody>
          <a:bodyPr/>
          <a:lstStyle/>
          <a:p>
            <a:r>
              <a:rPr lang="es-ES" dirty="0" smtClean="0"/>
              <a:t>Autómatas a Pila</a:t>
            </a:r>
          </a:p>
        </p:txBody>
      </p:sp>
      <p:sp>
        <p:nvSpPr>
          <p:cNvPr id="61442" name="2 Marcador de contenido"/>
          <p:cNvSpPr>
            <a:spLocks noGrp="1"/>
          </p:cNvSpPr>
          <p:nvPr>
            <p:ph idx="1"/>
          </p:nvPr>
        </p:nvSpPr>
        <p:spPr/>
        <p:txBody>
          <a:bodyPr/>
          <a:lstStyle/>
          <a:p>
            <a:r>
              <a:rPr lang="es-ES" dirty="0" smtClean="0"/>
              <a:t>Siguiendo esta idea, podríamos pensar en añadir al AF un almacenamiento auxiliar, que llamaremos pila, donde se podrán ir depositando caracter por caracter cadenas arbitrariamente grandes.</a:t>
            </a:r>
          </a:p>
          <a:p>
            <a:endParaRPr lang="es-ES" dirty="0" smtClean="0"/>
          </a:p>
          <a:p>
            <a:r>
              <a:rPr lang="es-ES" dirty="0" smtClean="0"/>
              <a:t> A estos nuevos autómatas con una pila auxiliar los llamaremos Autómatas a Pila, o AP</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1 Título"/>
          <p:cNvSpPr>
            <a:spLocks noGrp="1"/>
          </p:cNvSpPr>
          <p:nvPr>
            <p:ph type="title"/>
          </p:nvPr>
        </p:nvSpPr>
        <p:spPr/>
        <p:txBody>
          <a:bodyPr/>
          <a:lstStyle/>
          <a:p>
            <a:r>
              <a:rPr lang="es-ES" dirty="0" smtClean="0"/>
              <a:t>Representación Gráfica</a:t>
            </a:r>
          </a:p>
        </p:txBody>
      </p:sp>
      <p:pic>
        <p:nvPicPr>
          <p:cNvPr id="62466" name="Picture 2"/>
          <p:cNvPicPr>
            <a:picLocks noChangeAspect="1" noChangeArrowheads="1"/>
          </p:cNvPicPr>
          <p:nvPr/>
        </p:nvPicPr>
        <p:blipFill>
          <a:blip r:embed="rId2" cstate="print"/>
          <a:srcRect/>
          <a:stretch>
            <a:fillRect/>
          </a:stretch>
        </p:blipFill>
        <p:spPr bwMode="auto">
          <a:xfrm>
            <a:off x="1619250" y="1901825"/>
            <a:ext cx="5689600" cy="4551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fontAlgn="auto">
              <a:spcAft>
                <a:spcPts val="0"/>
              </a:spcAft>
              <a:defRPr/>
            </a:pPr>
            <a:r>
              <a:rPr lang="es-ES" dirty="0" smtClean="0"/>
              <a:t>Funcionamiento de los Autómatas de Pila</a:t>
            </a:r>
            <a:endParaRPr lang="es-ES" dirty="0"/>
          </a:p>
        </p:txBody>
      </p:sp>
      <p:sp>
        <p:nvSpPr>
          <p:cNvPr id="3" name="2 Marcador de contenido"/>
          <p:cNvSpPr>
            <a:spLocks noGrp="1"/>
          </p:cNvSpPr>
          <p:nvPr>
            <p:ph idx="1"/>
          </p:nvPr>
        </p:nvSpPr>
        <p:spPr>
          <a:xfrm>
            <a:off x="457200" y="1887538"/>
            <a:ext cx="8229600" cy="4854575"/>
          </a:xfrm>
        </p:spPr>
        <p:txBody>
          <a:bodyPr>
            <a:normAutofit fontScale="85000" lnSpcReduction="20000"/>
          </a:bodyPr>
          <a:lstStyle/>
          <a:p>
            <a:pPr marL="274320" indent="-274320" fontAlgn="auto">
              <a:spcAft>
                <a:spcPts val="0"/>
              </a:spcAft>
              <a:buClr>
                <a:schemeClr val="accent3"/>
              </a:buClr>
              <a:buFont typeface="Wingdings 2"/>
              <a:buChar char=""/>
              <a:defRPr/>
            </a:pPr>
            <a:r>
              <a:rPr lang="es-ES" dirty="0" smtClean="0"/>
              <a:t>La pila funciona de manera que el último caracter que se almacena en ella es el primero en salir (“LIFO” por las siglas en inglés)</a:t>
            </a:r>
          </a:p>
          <a:p>
            <a:pPr marL="274320" indent="-274320" fontAlgn="auto">
              <a:spcAft>
                <a:spcPts val="0"/>
              </a:spcAft>
              <a:buClr>
                <a:schemeClr val="accent3"/>
              </a:buClr>
              <a:buFont typeface="Wingdings 2"/>
              <a:buChar char=""/>
              <a:defRPr/>
            </a:pPr>
            <a:endParaRPr lang="es-ES" dirty="0" smtClean="0"/>
          </a:p>
          <a:p>
            <a:pPr marL="274320" indent="-274320" fontAlgn="auto">
              <a:spcAft>
                <a:spcPts val="0"/>
              </a:spcAft>
              <a:buClr>
                <a:schemeClr val="accent3"/>
              </a:buClr>
              <a:buFont typeface="Wingdings 2"/>
              <a:buChar char=""/>
              <a:defRPr/>
            </a:pPr>
            <a:r>
              <a:rPr lang="es-ES" dirty="0" smtClean="0"/>
              <a:t> Un aspecto crucial de la pila es que sólo podemos modificar su “tope”, que es el extremo por donde entran o salen los caracteres. </a:t>
            </a:r>
          </a:p>
          <a:p>
            <a:pPr marL="274320" indent="-274320" fontAlgn="auto">
              <a:spcAft>
                <a:spcPts val="0"/>
              </a:spcAft>
              <a:buClr>
                <a:schemeClr val="accent3"/>
              </a:buClr>
              <a:buFont typeface="Wingdings 2"/>
              <a:buChar char=""/>
              <a:defRPr/>
            </a:pPr>
            <a:endParaRPr lang="es-ES" dirty="0" smtClean="0"/>
          </a:p>
          <a:p>
            <a:pPr marL="274320" indent="-274320" fontAlgn="auto">
              <a:spcAft>
                <a:spcPts val="0"/>
              </a:spcAft>
              <a:buClr>
                <a:schemeClr val="accent3"/>
              </a:buClr>
              <a:buFont typeface="Wingdings 2"/>
              <a:buChar char=""/>
              <a:defRPr/>
            </a:pPr>
            <a:r>
              <a:rPr lang="es-ES" dirty="0" smtClean="0"/>
              <a:t>Los caracteres a la mitad de la pila no son accesibles sin quitar antes los que están encima de ellos.</a:t>
            </a:r>
          </a:p>
          <a:p>
            <a:pPr marL="274320" indent="-274320" fontAlgn="auto">
              <a:spcAft>
                <a:spcPts val="0"/>
              </a:spcAft>
              <a:buClr>
                <a:schemeClr val="accent3"/>
              </a:buClr>
              <a:buFont typeface="Wingdings 2"/>
              <a:buChar char=""/>
              <a:defRPr/>
            </a:pPr>
            <a:endParaRPr lang="es-ES" dirty="0" smtClean="0"/>
          </a:p>
          <a:p>
            <a:pPr marL="274320" indent="-274320" fontAlgn="auto">
              <a:spcAft>
                <a:spcPts val="0"/>
              </a:spcAft>
              <a:buClr>
                <a:schemeClr val="accent3"/>
              </a:buClr>
              <a:buFont typeface="Wingdings 2"/>
              <a:buChar char=""/>
              <a:defRPr/>
            </a:pPr>
            <a:r>
              <a:rPr lang="es-ES" dirty="0" smtClean="0"/>
              <a:t>La pila tendrá un alfabeto propio, que puede o no coincidir con el alfabeto de la palabra de entrada. Esto se justifica porque puede ser necesario introducir en la pila caracteres especiales usados como separadores, según las necesidades de diseño del autómata.</a:t>
            </a:r>
          </a:p>
          <a:p>
            <a:pPr marL="274320" indent="-274320" fontAlgn="auto">
              <a:spcAft>
                <a:spcPts val="0"/>
              </a:spcAft>
              <a:buClr>
                <a:schemeClr val="accent3"/>
              </a:buClr>
              <a:buFont typeface="Wingdings 2"/>
              <a:buChar char=""/>
              <a:defRPr/>
            </a:pPr>
            <a:endParaRPr lang="es-E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fontAlgn="auto">
              <a:spcAft>
                <a:spcPts val="0"/>
              </a:spcAft>
              <a:defRPr/>
            </a:pPr>
            <a:r>
              <a:rPr lang="es-ES" dirty="0" smtClean="0"/>
              <a:t>Funcionamiento de los Autómatas de Pila</a:t>
            </a:r>
            <a:endParaRPr lang="es-ES" dirty="0"/>
          </a:p>
        </p:txBody>
      </p:sp>
      <p:sp>
        <p:nvSpPr>
          <p:cNvPr id="64514" name="2 Marcador de contenido"/>
          <p:cNvSpPr>
            <a:spLocks noGrp="1"/>
          </p:cNvSpPr>
          <p:nvPr>
            <p:ph idx="1"/>
          </p:nvPr>
        </p:nvSpPr>
        <p:spPr/>
        <p:txBody>
          <a:bodyPr/>
          <a:lstStyle/>
          <a:p>
            <a:r>
              <a:rPr lang="es-ES" dirty="0" smtClean="0"/>
              <a:t>Al iniciar la operación de un AP, la pila se encuentra vacía. </a:t>
            </a:r>
          </a:p>
          <a:p>
            <a:endParaRPr lang="es-ES" dirty="0" smtClean="0"/>
          </a:p>
          <a:p>
            <a:r>
              <a:rPr lang="es-ES" dirty="0" smtClean="0"/>
              <a:t>Durante la operación del AP, la pila puede ir recibiendo (y almacenando) caracteres, según lo indiquen las transiciones ejecutadas.</a:t>
            </a:r>
          </a:p>
          <a:p>
            <a:endParaRPr lang="es-ES" dirty="0" smtClean="0"/>
          </a:p>
          <a:p>
            <a:r>
              <a:rPr lang="es-ES" dirty="0" smtClean="0"/>
              <a:t>Al final de su operación, para aceptar una palabra, la pila debe estar nuevamente vacía.</a:t>
            </a:r>
          </a:p>
          <a:p>
            <a:endParaRPr lang="es-E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fontAlgn="auto">
              <a:spcAft>
                <a:spcPts val="0"/>
              </a:spcAft>
              <a:defRPr/>
            </a:pPr>
            <a:r>
              <a:rPr lang="es-ES" dirty="0" smtClean="0"/>
              <a:t>Funcionamiento de los Autómatas de Pila</a:t>
            </a:r>
            <a:endParaRPr lang="es-ES" dirty="0"/>
          </a:p>
        </p:txBody>
      </p:sp>
      <p:sp>
        <p:nvSpPr>
          <p:cNvPr id="3" name="2 Marcador de contenido"/>
          <p:cNvSpPr>
            <a:spLocks noGrp="1"/>
          </p:cNvSpPr>
          <p:nvPr>
            <p:ph idx="1"/>
          </p:nvPr>
        </p:nvSpPr>
        <p:spPr>
          <a:xfrm>
            <a:off x="457200" y="1887538"/>
            <a:ext cx="8229600" cy="4997450"/>
          </a:xfrm>
        </p:spPr>
        <p:txBody>
          <a:bodyPr>
            <a:normAutofit fontScale="92500" lnSpcReduction="10000"/>
          </a:bodyPr>
          <a:lstStyle/>
          <a:p>
            <a:pPr marL="274320" indent="-274320" fontAlgn="auto">
              <a:spcAft>
                <a:spcPts val="0"/>
              </a:spcAft>
              <a:buClr>
                <a:schemeClr val="accent3"/>
              </a:buClr>
              <a:buFont typeface="Wingdings 2"/>
              <a:buChar char=""/>
              <a:defRPr/>
            </a:pPr>
            <a:r>
              <a:rPr lang="es-ES" dirty="0" smtClean="0"/>
              <a:t>En los AP las transiciones de un estado a otro indican, además de los caracteres que se consumen de la entrada, también lo que se saca del tope de la pila, así como también lo que se agrega a la pila.</a:t>
            </a:r>
          </a:p>
          <a:p>
            <a:pPr marL="274320" indent="-274320" fontAlgn="auto">
              <a:spcAft>
                <a:spcPts val="0"/>
              </a:spcAft>
              <a:buClr>
                <a:schemeClr val="accent3"/>
              </a:buClr>
              <a:buFont typeface="Wingdings 2"/>
              <a:buChar char=""/>
              <a:defRPr/>
            </a:pPr>
            <a:endParaRPr lang="es-ES" dirty="0" smtClean="0"/>
          </a:p>
          <a:p>
            <a:pPr marL="274320" indent="-274320" fontAlgn="auto">
              <a:spcAft>
                <a:spcPts val="0"/>
              </a:spcAft>
              <a:buClr>
                <a:schemeClr val="accent3"/>
              </a:buClr>
              <a:buFont typeface="Wingdings 2"/>
              <a:buChar char=""/>
              <a:defRPr/>
            </a:pPr>
            <a:r>
              <a:rPr lang="es-ES" dirty="0" smtClean="0"/>
              <a:t>Antes de formalizar los AP, vamos a utilizar una notación gráfica, parecida a la de los diagramas de los autómatas finitos. </a:t>
            </a:r>
          </a:p>
          <a:p>
            <a:pPr marL="274320" indent="-274320" fontAlgn="auto">
              <a:spcAft>
                <a:spcPts val="0"/>
              </a:spcAft>
              <a:buClr>
                <a:schemeClr val="accent3"/>
              </a:buClr>
              <a:buFont typeface="Wingdings 2"/>
              <a:buChar char=""/>
              <a:defRPr/>
            </a:pPr>
            <a:endParaRPr lang="es-ES" dirty="0" smtClean="0"/>
          </a:p>
          <a:p>
            <a:pPr marL="274320" indent="-274320" fontAlgn="auto">
              <a:spcAft>
                <a:spcPts val="0"/>
              </a:spcAft>
              <a:buClr>
                <a:schemeClr val="accent3"/>
              </a:buClr>
              <a:buFont typeface="Wingdings 2"/>
              <a:buChar char=""/>
              <a:defRPr/>
            </a:pPr>
            <a:r>
              <a:rPr lang="es-ES" dirty="0" smtClean="0"/>
              <a:t>Para las transiciones usaremos la notación                  donde w es la entrada (secuencia de caracteres) que se consume,  alpha es lo que se saca de la pila, y  beta lo que se agrega a la pila.</a:t>
            </a:r>
            <a:endParaRPr lang="es-ES" dirty="0"/>
          </a:p>
        </p:txBody>
      </p:sp>
      <p:pic>
        <p:nvPicPr>
          <p:cNvPr id="65539" name="Picture 2"/>
          <p:cNvPicPr>
            <a:picLocks noChangeAspect="1" noChangeArrowheads="1"/>
          </p:cNvPicPr>
          <p:nvPr/>
        </p:nvPicPr>
        <p:blipFill>
          <a:blip r:embed="rId2" cstate="print"/>
          <a:srcRect/>
          <a:stretch>
            <a:fillRect/>
          </a:stretch>
        </p:blipFill>
        <p:spPr bwMode="auto">
          <a:xfrm>
            <a:off x="6262688" y="5072063"/>
            <a:ext cx="1358900" cy="48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1 Título"/>
          <p:cNvSpPr>
            <a:spLocks noGrp="1"/>
          </p:cNvSpPr>
          <p:nvPr>
            <p:ph type="title"/>
          </p:nvPr>
        </p:nvSpPr>
        <p:spPr/>
        <p:txBody>
          <a:bodyPr/>
          <a:lstStyle/>
          <a:p>
            <a:r>
              <a:rPr lang="es-ES" dirty="0" smtClean="0"/>
              <a:t>AP</a:t>
            </a:r>
          </a:p>
        </p:txBody>
      </p:sp>
      <p:sp>
        <p:nvSpPr>
          <p:cNvPr id="3" name="2 Marcador de contenido"/>
          <p:cNvSpPr>
            <a:spLocks noGrp="1"/>
          </p:cNvSpPr>
          <p:nvPr>
            <p:ph idx="1"/>
          </p:nvPr>
        </p:nvSpPr>
        <p:spPr/>
        <p:txBody>
          <a:bodyPr>
            <a:normAutofit fontScale="92500" lnSpcReduction="20000"/>
          </a:bodyPr>
          <a:lstStyle/>
          <a:p>
            <a:pPr marL="274320" indent="-274320" fontAlgn="auto">
              <a:spcAft>
                <a:spcPts val="0"/>
              </a:spcAft>
              <a:buClr>
                <a:schemeClr val="accent3"/>
              </a:buClr>
              <a:buFont typeface="Wingdings 2"/>
              <a:buChar char=""/>
              <a:defRPr/>
            </a:pPr>
            <a:r>
              <a:rPr lang="es-ES" dirty="0" smtClean="0"/>
              <a:t>Por ejemplo, la transición               indica que se consume de la entrada un caracter a, no se saca nada de la pila, y se agrega b a la pila. </a:t>
            </a:r>
          </a:p>
          <a:p>
            <a:pPr marL="274320" indent="-274320" fontAlgn="auto">
              <a:spcAft>
                <a:spcPts val="0"/>
              </a:spcAft>
              <a:buClr>
                <a:schemeClr val="accent3"/>
              </a:buClr>
              <a:buFont typeface="Wingdings 2"/>
              <a:buChar char=""/>
              <a:defRPr/>
            </a:pPr>
            <a:endParaRPr lang="es-ES" dirty="0" smtClean="0"/>
          </a:p>
          <a:p>
            <a:pPr marL="274320" indent="-274320" fontAlgn="auto">
              <a:spcAft>
                <a:spcPts val="0"/>
              </a:spcAft>
              <a:buClr>
                <a:schemeClr val="accent3"/>
              </a:buClr>
              <a:buFont typeface="Wingdings 2"/>
              <a:buChar char=""/>
              <a:defRPr/>
            </a:pPr>
            <a:r>
              <a:rPr lang="es-ES" dirty="0" smtClean="0"/>
              <a:t>Se supone que primero se ejecuta la operación de sacar de la pila y luego la de agregar.</a:t>
            </a:r>
          </a:p>
          <a:p>
            <a:pPr marL="274320" indent="-274320" fontAlgn="auto">
              <a:spcAft>
                <a:spcPts val="0"/>
              </a:spcAft>
              <a:buClr>
                <a:schemeClr val="accent3"/>
              </a:buClr>
              <a:buFont typeface="Wingdings 2"/>
              <a:buChar char=""/>
              <a:defRPr/>
            </a:pPr>
            <a:endParaRPr lang="es-ES" dirty="0" smtClean="0"/>
          </a:p>
          <a:p>
            <a:pPr marL="274320" indent="-274320" fontAlgn="auto">
              <a:spcAft>
                <a:spcPts val="0"/>
              </a:spcAft>
              <a:buClr>
                <a:schemeClr val="accent3"/>
              </a:buClr>
              <a:buFont typeface="Wingdings 2"/>
              <a:buChar char=""/>
              <a:defRPr/>
            </a:pPr>
            <a:r>
              <a:rPr lang="es-ES" dirty="0" smtClean="0"/>
              <a:t>Al igual que los AF, los AP tienen estados finales, que permiten distinguir cuando una palabra de entrada es aceptada.</a:t>
            </a:r>
          </a:p>
          <a:p>
            <a:pPr marL="274320" indent="-274320" fontAlgn="auto">
              <a:spcAft>
                <a:spcPts val="0"/>
              </a:spcAft>
              <a:buClr>
                <a:schemeClr val="accent3"/>
              </a:buClr>
              <a:buFont typeface="Wingdings 2"/>
              <a:buChar char=""/>
              <a:defRPr/>
            </a:pPr>
            <a:endParaRPr lang="es-ES" dirty="0" smtClean="0"/>
          </a:p>
          <a:p>
            <a:pPr marL="274320" indent="-274320" fontAlgn="auto">
              <a:spcAft>
                <a:spcPts val="0"/>
              </a:spcAft>
              <a:buClr>
                <a:schemeClr val="accent3"/>
              </a:buClr>
              <a:buFont typeface="Wingdings 2"/>
              <a:buChar char=""/>
              <a:defRPr/>
            </a:pPr>
            <a:r>
              <a:rPr lang="es-ES" dirty="0" smtClean="0"/>
              <a:t>De hecho, para que una palabra de entrada sea aceptada en un AP se deben cumplir todas las condiciones siguientes:</a:t>
            </a:r>
            <a:endParaRPr lang="es-ES" dirty="0"/>
          </a:p>
        </p:txBody>
      </p:sp>
      <p:pic>
        <p:nvPicPr>
          <p:cNvPr id="66563" name="Picture 2"/>
          <p:cNvPicPr>
            <a:picLocks noChangeAspect="1" noChangeArrowheads="1"/>
          </p:cNvPicPr>
          <p:nvPr/>
        </p:nvPicPr>
        <p:blipFill>
          <a:blip r:embed="rId2" cstate="print"/>
          <a:srcRect/>
          <a:stretch>
            <a:fillRect/>
          </a:stretch>
        </p:blipFill>
        <p:spPr bwMode="auto">
          <a:xfrm>
            <a:off x="4184650" y="1871663"/>
            <a:ext cx="1089025" cy="43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1 Título"/>
          <p:cNvSpPr>
            <a:spLocks noGrp="1"/>
          </p:cNvSpPr>
          <p:nvPr>
            <p:ph type="title"/>
          </p:nvPr>
        </p:nvSpPr>
        <p:spPr/>
        <p:txBody>
          <a:bodyPr/>
          <a:lstStyle/>
          <a:p>
            <a:r>
              <a:rPr lang="es-ES" dirty="0" smtClean="0"/>
              <a:t>AP: Cadenas reconocidas</a:t>
            </a:r>
          </a:p>
        </p:txBody>
      </p:sp>
      <p:sp>
        <p:nvSpPr>
          <p:cNvPr id="3" name="2 Marcador de contenido"/>
          <p:cNvSpPr>
            <a:spLocks noGrp="1"/>
          </p:cNvSpPr>
          <p:nvPr>
            <p:ph idx="1"/>
          </p:nvPr>
        </p:nvSpPr>
        <p:spPr>
          <a:xfrm>
            <a:off x="457200" y="2279650"/>
            <a:ext cx="8229600" cy="4389438"/>
          </a:xfrm>
        </p:spPr>
        <p:txBody>
          <a:bodyPr>
            <a:normAutofit/>
          </a:bodyPr>
          <a:lstStyle/>
          <a:p>
            <a:pPr marL="514350" indent="-514350" fontAlgn="auto">
              <a:spcAft>
                <a:spcPts val="0"/>
              </a:spcAft>
              <a:buClr>
                <a:schemeClr val="accent3"/>
              </a:buClr>
              <a:buFont typeface="Wingdings 2"/>
              <a:buAutoNum type="arabicPeriod"/>
              <a:defRPr/>
            </a:pPr>
            <a:r>
              <a:rPr lang="es-ES" dirty="0" smtClean="0"/>
              <a:t>La palabra de entrada se debe haber agotado (consumido totalmente).</a:t>
            </a:r>
          </a:p>
          <a:p>
            <a:pPr marL="514350" indent="-514350" fontAlgn="auto">
              <a:spcAft>
                <a:spcPts val="0"/>
              </a:spcAft>
              <a:buClr>
                <a:schemeClr val="accent3"/>
              </a:buClr>
              <a:buFont typeface="Wingdings 2"/>
              <a:buAutoNum type="arabicPeriod"/>
              <a:defRPr/>
            </a:pPr>
            <a:endParaRPr lang="es-ES" dirty="0" smtClean="0"/>
          </a:p>
          <a:p>
            <a:pPr marL="514350" indent="-514350" fontAlgn="auto">
              <a:spcAft>
                <a:spcPts val="0"/>
              </a:spcAft>
              <a:buClr>
                <a:schemeClr val="accent3"/>
              </a:buClr>
              <a:buFont typeface="Wingdings 2"/>
              <a:buAutoNum type="arabicPeriod" startAt="2"/>
              <a:defRPr/>
            </a:pPr>
            <a:r>
              <a:rPr lang="es-ES" dirty="0" smtClean="0"/>
              <a:t>El AP se debe encontrar en un estado final.</a:t>
            </a:r>
          </a:p>
          <a:p>
            <a:pPr marL="514350" indent="-514350" fontAlgn="auto">
              <a:spcAft>
                <a:spcPts val="0"/>
              </a:spcAft>
              <a:buClr>
                <a:schemeClr val="accent3"/>
              </a:buClr>
              <a:buFont typeface="Wingdings 2"/>
              <a:buAutoNum type="arabicPeriod" startAt="2"/>
              <a:defRPr/>
            </a:pPr>
            <a:endParaRPr lang="es-ES" dirty="0" smtClean="0"/>
          </a:p>
          <a:p>
            <a:pPr marL="274320" indent="-274320" fontAlgn="auto">
              <a:spcAft>
                <a:spcPts val="0"/>
              </a:spcAft>
              <a:buClr>
                <a:schemeClr val="accent3"/>
              </a:buClr>
              <a:buFont typeface="Wingdings 2"/>
              <a:buNone/>
              <a:defRPr/>
            </a:pPr>
            <a:r>
              <a:rPr lang="es-ES" dirty="0" smtClean="0"/>
              <a:t>3.   La pila debe estar vacía.</a:t>
            </a:r>
            <a:endParaRPr lang="es-E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1268</TotalTime>
  <Words>1101</Words>
  <Application>Microsoft Office PowerPoint</Application>
  <PresentationFormat>Presentación en pantalla (4:3)</PresentationFormat>
  <Paragraphs>92</Paragraphs>
  <Slides>19</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Calibri</vt:lpstr>
      <vt:lpstr>Constantia</vt:lpstr>
      <vt:lpstr>Symbol</vt:lpstr>
      <vt:lpstr>Wingdings 2</vt:lpstr>
      <vt:lpstr>Flujo</vt:lpstr>
      <vt:lpstr>Autómatas a Pila</vt:lpstr>
      <vt:lpstr>Autómatas a Pila</vt:lpstr>
      <vt:lpstr>Autómatas a Pila</vt:lpstr>
      <vt:lpstr>Representación Gráfica</vt:lpstr>
      <vt:lpstr>Funcionamiento de los Autómatas de Pila</vt:lpstr>
      <vt:lpstr>Funcionamiento de los Autómatas de Pila</vt:lpstr>
      <vt:lpstr>Funcionamiento de los Autómatas de Pila</vt:lpstr>
      <vt:lpstr>AP</vt:lpstr>
      <vt:lpstr>AP: Cadenas reconocidas</vt:lpstr>
      <vt:lpstr>Diseño de AP</vt:lpstr>
      <vt:lpstr>Diseño de AP</vt:lpstr>
      <vt:lpstr>Ejemplo</vt:lpstr>
      <vt:lpstr>Ejemplo</vt:lpstr>
      <vt:lpstr>Ejemplo</vt:lpstr>
      <vt:lpstr>Ejemplo</vt:lpstr>
      <vt:lpstr>Ejemplo</vt:lpstr>
      <vt:lpstr>Formalización de los AP</vt:lpstr>
      <vt:lpstr>Formalización de AP</vt:lpstr>
      <vt:lpstr>Otra notación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Jorge</dc:creator>
  <cp:lastModifiedBy>HP</cp:lastModifiedBy>
  <cp:revision>83</cp:revision>
  <dcterms:created xsi:type="dcterms:W3CDTF">2010-09-25T00:49:37Z</dcterms:created>
  <dcterms:modified xsi:type="dcterms:W3CDTF">2018-11-14T17:11:23Z</dcterms:modified>
</cp:coreProperties>
</file>