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F60-EE7B-BD75-6A7F-A451B9EDD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F8C9A-B8AD-F17F-54EC-474BEADC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9C13-6C4C-75CF-955F-3BFFADC8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4ED3-9ED6-665A-81D0-D0EF5437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BAB8-825D-680E-86AD-F0B92D89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0E83-4518-586D-AFA7-6ADC5201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EAE0E-3CAD-A478-DE5C-612DDE96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BBAF-81B7-F74C-C7DC-13C0D5C6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3AB3-B955-C814-DA64-6DE87F4D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C0FF-29E0-76B3-2A7D-DFEB5B9D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AF428-0A71-AB18-31E8-61988BB0C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49B5A-D87E-4B7B-89DF-90376096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9FFC-F4B4-7524-8DDB-4DC68098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E9D2-CE9E-A117-FE51-72B5E634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CF28-7A5B-26E3-9D14-638A3363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6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1E45-FC1B-11CC-E8EE-4A31EF90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BE93-9085-0435-037F-BD1EF70F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B2C5-0C87-EFCD-C993-321C14E2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1A11-3291-035A-32EC-DEF0C7E3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7FCB-BA9A-7286-EBCC-D4029C3F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DF30-8713-F4D3-7F0B-E785232E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A30C-10AE-829E-D174-DFF898EC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02FC-46BA-C549-A564-0CFCB71D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B049-D534-9F23-8237-BD6EC845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AA51-3856-1F9F-1D5B-F8F3FD19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174E-F537-71D5-1979-A561972D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694E-CE55-2137-F1E9-1802AF842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19DD2-45AF-CC19-FA19-BFC2059D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1AAD8-C99C-96C1-153C-E3AF5027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AE4D0-1AB5-62B2-9B06-2991D768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62E08-DF36-5C33-85B1-FE10EAA1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FC6D-CC95-8841-2767-1B8B3971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00EF-CEB3-30DA-0375-BE01A8E8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F92F9-097E-1F10-0919-3D97E8A0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A682C-CDA8-6233-755C-54A8D1A09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9C6F-9E91-464C-0782-65D22B6EB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B45A1-7292-AFAC-D890-9C28AE64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9BC42-9E03-CC81-B2BF-312C4BE7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981A9-989B-7D27-997C-5F483CEF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A541-715C-E729-554A-3C6A4327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7BF54-1A36-DF7E-CC28-97AD55CD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92FF8-0F06-E8C1-4D45-A1C10C67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CBCF9-7490-8BAE-C6FD-1BC8CA60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8BFB2-415F-5363-C1C2-5B86DCC6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60E60-3149-7D9E-E308-6A3842BF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6DB70-6FFE-5A42-5114-18C97385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B286-2B75-0933-4868-ECDF090B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32AF-4A85-2A03-C60B-71BAE185E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8B0DF-96F6-D02A-6874-005C83764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07AC-A224-5D98-3F1A-708AD29C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81437-FE6F-664E-5068-C8EC31CB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7663E-F49C-C712-7467-034958B9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3120-6FBF-E4F0-2131-71956DF2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44EBD-477D-32A2-9596-77260194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C38AA-B80F-9751-2476-56C717B73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2A3E9-D240-EF40-0918-2A5407AA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A67D4-BF25-32E7-19DC-6680522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EBF41-B990-D0CD-586A-EBBAD4D8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FAEE5-D408-AAC2-FFC7-BF1FED52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F9F8E-39EC-8578-B9F5-CBE49B17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7E94-6143-CDC1-5E7F-F8240EE99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06AC-D1AF-BD64-369C-DEE0739A7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3342-8383-7F53-8227-EC4F4F688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5453745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nthiagupta/CustomerInsightPredictor" TargetMode="External"/><Relationship Id="rId5" Type="http://schemas.openxmlformats.org/officeDocument/2006/relationships/hyperlink" Target="https://www.analyticsvidhya.com/blog/2021/10/everything-you-need-to-know-about-linear-regression/" TargetMode="External"/><Relationship Id="rId4" Type="http://schemas.openxmlformats.org/officeDocument/2006/relationships/hyperlink" Target="https://www.researchgate.net/publication/382268240_Bone_Fracture_Detection_Computer_Vision_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colorful light bulb with business icons">
            <a:extLst>
              <a:ext uri="{FF2B5EF4-FFF2-40B4-BE49-F238E27FC236}">
                <a16:creationId xmlns:a16="http://schemas.microsoft.com/office/drawing/2014/main" id="{BBECC1EA-227C-C26E-7E5B-AD704F70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54" r="19563" b="14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16584-90BA-18F9-438C-DF5E878B6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385849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Customer Segmentation and Sales Prediction 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A408B-F1D6-9FAA-C916-EEBE8DBC2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3"/>
            <a:ext cx="4023359" cy="730210"/>
          </a:xfrm>
        </p:spPr>
        <p:txBody>
          <a:bodyPr>
            <a:normAutofit/>
          </a:bodyPr>
          <a:lstStyle/>
          <a:p>
            <a:pPr algn="l"/>
            <a:r>
              <a:rPr lang="en-IN" sz="1700" b="1" dirty="0">
                <a:solidFill>
                  <a:schemeClr val="bg1"/>
                </a:solidFill>
              </a:rPr>
              <a:t>Sinthia Gupta E23CSEU0597</a:t>
            </a:r>
          </a:p>
          <a:p>
            <a:pPr algn="l"/>
            <a:r>
              <a:rPr lang="en-IN" sz="1700" b="1" dirty="0">
                <a:solidFill>
                  <a:schemeClr val="bg1"/>
                </a:solidFill>
              </a:rPr>
              <a:t>Prabal Singh E23CSEU0571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4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2F77DA97-7DF2-8057-6C2E-8C930CD0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89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EADE7-C5A6-EA14-80E6-2A039DA2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400" b="1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Future Scope</a:t>
            </a:r>
            <a:br>
              <a:rPr lang="en-IN" sz="24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br>
              <a:rPr lang="en-IN" sz="24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IN" sz="24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A202-3095-02A5-D0F0-EE1F2229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60378"/>
            <a:ext cx="6731539" cy="4197622"/>
          </a:xfrm>
        </p:spPr>
        <p:txBody>
          <a:bodyPr anchor="t"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Advanced Algorithms</a:t>
            </a:r>
            <a:r>
              <a:rPr lang="en-US" sz="1400" dirty="0">
                <a:solidFill>
                  <a:schemeClr val="bg1"/>
                </a:solidFill>
              </a:rPr>
              <a:t>: Implement more sophisticated models like </a:t>
            </a:r>
            <a:r>
              <a:rPr lang="en-US" sz="1400" b="1" dirty="0">
                <a:solidFill>
                  <a:schemeClr val="bg1"/>
                </a:solidFill>
              </a:rPr>
              <a:t>K-means clustering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hierarchical clustering</a:t>
            </a:r>
            <a:r>
              <a:rPr lang="en-US" sz="1400" dirty="0">
                <a:solidFill>
                  <a:schemeClr val="bg1"/>
                </a:solidFill>
              </a:rPr>
              <a:t>, or </a:t>
            </a:r>
            <a:r>
              <a:rPr lang="en-US" sz="1400" b="1" dirty="0">
                <a:solidFill>
                  <a:schemeClr val="bg1"/>
                </a:solidFill>
              </a:rPr>
              <a:t>deep learning</a:t>
            </a:r>
            <a:r>
              <a:rPr lang="en-US" sz="1400" dirty="0">
                <a:solidFill>
                  <a:schemeClr val="bg1"/>
                </a:solidFill>
              </a:rPr>
              <a:t> for both segmentation and sales prediction, potentially improving accuracy.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Ensemble Methods</a:t>
            </a:r>
            <a:r>
              <a:rPr lang="en-US" sz="1400" dirty="0">
                <a:solidFill>
                  <a:schemeClr val="bg1"/>
                </a:solidFill>
              </a:rPr>
              <a:t>: Combine multiple models using ensemble techniques like </a:t>
            </a:r>
            <a:r>
              <a:rPr lang="en-US" sz="1400" b="1" dirty="0">
                <a:solidFill>
                  <a:schemeClr val="bg1"/>
                </a:solidFill>
              </a:rPr>
              <a:t>bagging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boosting</a:t>
            </a:r>
            <a:r>
              <a:rPr lang="en-US" sz="1400" dirty="0">
                <a:solidFill>
                  <a:schemeClr val="bg1"/>
                </a:solidFill>
              </a:rPr>
              <a:t>, or </a:t>
            </a:r>
            <a:r>
              <a:rPr lang="en-US" sz="1400" b="1" dirty="0">
                <a:solidFill>
                  <a:schemeClr val="bg1"/>
                </a:solidFill>
              </a:rPr>
              <a:t>stacking</a:t>
            </a:r>
            <a:r>
              <a:rPr lang="en-US" sz="1400" dirty="0">
                <a:solidFill>
                  <a:schemeClr val="bg1"/>
                </a:solidFill>
              </a:rPr>
              <a:t> to improve prediction accuracy.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Data Augmentation</a:t>
            </a:r>
            <a:r>
              <a:rPr lang="en-US" sz="1400" dirty="0">
                <a:solidFill>
                  <a:schemeClr val="bg1"/>
                </a:solidFill>
              </a:rPr>
              <a:t>: Incorporate additional data sources (e.g., social media, customer feedback) or apply data augmentation techniques to increase the model’s robustness.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Scalability</a:t>
            </a:r>
            <a:r>
              <a:rPr lang="en-US" sz="1400" dirty="0">
                <a:solidFill>
                  <a:schemeClr val="bg1"/>
                </a:solidFill>
              </a:rPr>
              <a:t>: Enhance the model to handle </a:t>
            </a:r>
            <a:r>
              <a:rPr lang="en-US" sz="1400" b="1" dirty="0">
                <a:solidFill>
                  <a:schemeClr val="bg1"/>
                </a:solidFill>
              </a:rPr>
              <a:t>larger datasets</a:t>
            </a:r>
            <a:r>
              <a:rPr lang="en-US" sz="1400" dirty="0">
                <a:solidFill>
                  <a:schemeClr val="bg1"/>
                </a:solidFill>
              </a:rPr>
              <a:t> and more complex customer behavior patterns as the business grows.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Predictive Analytics in Other Domains</a:t>
            </a:r>
            <a:r>
              <a:rPr lang="en-US" sz="1400" dirty="0">
                <a:solidFill>
                  <a:schemeClr val="bg1"/>
                </a:solidFill>
              </a:rPr>
              <a:t>: Extend the predictive capabilities to other areas like </a:t>
            </a:r>
            <a:r>
              <a:rPr lang="en-US" sz="1400" b="1" dirty="0">
                <a:solidFill>
                  <a:schemeClr val="bg1"/>
                </a:solidFill>
              </a:rPr>
              <a:t>inventory management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customer support optimization</a:t>
            </a:r>
            <a:r>
              <a:rPr lang="en-US" sz="1400" dirty="0">
                <a:solidFill>
                  <a:schemeClr val="bg1"/>
                </a:solidFill>
              </a:rPr>
              <a:t>, and </a:t>
            </a:r>
            <a:r>
              <a:rPr lang="en-US" sz="1400" b="1" dirty="0">
                <a:solidFill>
                  <a:schemeClr val="bg1"/>
                </a:solidFill>
              </a:rPr>
              <a:t>demand forecasting</a:t>
            </a:r>
            <a:r>
              <a:rPr lang="en-US" sz="1400" dirty="0">
                <a:solidFill>
                  <a:schemeClr val="bg1"/>
                </a:solidFill>
              </a:rPr>
              <a:t> for better overall business decision-making.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AI-Driven Personalization</a:t>
            </a:r>
            <a:r>
              <a:rPr lang="en-US" sz="1400" dirty="0">
                <a:solidFill>
                  <a:schemeClr val="bg1"/>
                </a:solidFill>
              </a:rPr>
              <a:t>: Integrate AI to deliver highly personalized marketing strategies and product recommendations based on evolving customer preferences.</a:t>
            </a:r>
            <a:endParaRPr lang="en-US" sz="1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3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CF5182-923B-4997-A2E2-596912D7C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2FCCC-2D66-A222-EA84-EF1072F7D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F0F5ADF9-0668-5179-1326-6B982F39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89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50B404-FE8D-93CF-ED1A-BC821EC8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47FC6-28E4-5798-BB71-5D7F06C6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egoe UI" panose="020B0502040204020203" pitchFamily="34" charset="0"/>
              </a:rPr>
              <a:t>Conclusion</a:t>
            </a:r>
            <a:br>
              <a:rPr lang="en-IN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br>
              <a:rPr lang="en-IN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A57F9-B0F4-BCCA-331F-61C79C2A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976A8C-3D1B-CA38-39C4-2E60A2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13A1-0889-B088-3AF1-BED4D8EB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04979"/>
            <a:ext cx="6731539" cy="4197622"/>
          </a:xfrm>
        </p:spPr>
        <p:txBody>
          <a:bodyPr anchor="t"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</a:rPr>
              <a:t>Effective Customer Segmentation: </a:t>
            </a:r>
            <a:r>
              <a:rPr lang="en-US" sz="1400" dirty="0">
                <a:solidFill>
                  <a:schemeClr val="bg1"/>
                </a:solidFill>
              </a:rPr>
              <a:t>The project successfully segmented customers based on purchasing behavior, enabling businesses to tailor marketing strategies.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</a:rPr>
              <a:t>Accurate Sales Prediction:</a:t>
            </a:r>
            <a:r>
              <a:rPr lang="en-US" sz="1400" dirty="0">
                <a:solidFill>
                  <a:schemeClr val="bg1"/>
                </a:solidFill>
              </a:rPr>
              <a:t>The prediction model provided reliable sales forecasts, aiding in better resource allocation and planning.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</a:rPr>
              <a:t>Data-Driven Insights:</a:t>
            </a:r>
            <a:r>
              <a:rPr lang="en-US" sz="1050" dirty="0"/>
              <a:t> </a:t>
            </a:r>
            <a:r>
              <a:rPr lang="en-US" sz="1400" dirty="0">
                <a:solidFill>
                  <a:schemeClr val="bg1"/>
                </a:solidFill>
              </a:rPr>
              <a:t>Demonstrated the potential of leveraging machine learning for actionable business insights. 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</a:rPr>
              <a:t>Operational Optimization:</a:t>
            </a:r>
            <a:r>
              <a:rPr lang="en-US" sz="1400" dirty="0">
                <a:solidFill>
                  <a:schemeClr val="bg1"/>
                </a:solidFill>
              </a:rPr>
              <a:t> Improved decision-making in marketing and sales processes, driving operational efficiency and growth.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</a:rPr>
              <a:t>Future Enhancements: </a:t>
            </a:r>
            <a:r>
              <a:rPr lang="en-US" sz="1400" dirty="0">
                <a:solidFill>
                  <a:schemeClr val="bg1"/>
                </a:solidFill>
              </a:rPr>
              <a:t>Advanced modeling techniques, hyperparameter tuning, and real-time deployment were identified as areas for further improvement. 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</a:rPr>
              <a:t>Business Growth: </a:t>
            </a:r>
            <a:r>
              <a:rPr lang="en-US" sz="1400" dirty="0">
                <a:solidFill>
                  <a:schemeClr val="bg1"/>
                </a:solidFill>
              </a:rPr>
              <a:t>Highlighted the role of data analytics in enhancing customer engagement and fostering sustainable business practices.</a:t>
            </a:r>
            <a:endParaRPr lang="en-US" sz="1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62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pins connected with a thread">
            <a:extLst>
              <a:ext uri="{FF2B5EF4-FFF2-40B4-BE49-F238E27FC236}">
                <a16:creationId xmlns:a16="http://schemas.microsoft.com/office/drawing/2014/main" id="{3DD733BF-4B46-E594-0763-DB43CD13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4FE13-1C84-6CD1-2738-C2281F84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977640" cy="20513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i="0" dirty="0">
                <a:solidFill>
                  <a:schemeClr val="bg1"/>
                </a:solidFill>
                <a:effectLst/>
              </a:rPr>
              <a:t>References and GitHub Project Link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9F8B8-2D3F-4FAB-5E1B-3C37CEF9145E}"/>
              </a:ext>
            </a:extLst>
          </p:cNvPr>
          <p:cNvSpPr txBox="1"/>
          <p:nvPr/>
        </p:nvSpPr>
        <p:spPr>
          <a:xfrm>
            <a:off x="327378" y="3567289"/>
            <a:ext cx="5452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https://ieeexplore.ieee.org/document/5453745</a:t>
            </a:r>
            <a:endParaRPr lang="en-IN" dirty="0"/>
          </a:p>
          <a:p>
            <a:endParaRPr lang="en-IN" dirty="0">
              <a:hlinkClick r:id="rId4"/>
            </a:endParaRPr>
          </a:p>
          <a:p>
            <a:r>
              <a:rPr lang="en-IN" dirty="0">
                <a:hlinkClick r:id="rId5"/>
              </a:rPr>
              <a:t>https://www.analyticsvidhya.com/blog/2021/10/everything-you-need-to-know-about-linear-regression/</a:t>
            </a:r>
            <a:endParaRPr lang="en-IN" dirty="0"/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hlinkClick r:id="rId6"/>
            </a:endParaRP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6"/>
              </a:rPr>
              <a:t>https://github.com/sinthiagupta/CustomerInsightPredictor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5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C2184-C075-8F6F-49A6-13B36E40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Problem Statement: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5BA5-4B09-1E6A-5695-E46BB4FB5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5" y="2840898"/>
            <a:ext cx="6837103" cy="3628828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Businesses often struggle to identify distinct customer groups with similar purchasing patterns.</a:t>
            </a:r>
            <a:endParaRPr lang="en-US" sz="1800" b="0" i="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Without clear customer segmentation, marketing efforts may be generalized and less effective.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Forecasting future sales is a challenge for businesses due to the variability in customer demand and purchasing patterns.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 organizations fail to leverage their historical data effectively. </a:t>
            </a:r>
          </a:p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Decisions related to inventory, marketing budgets, and resource allocation can benefit from data-driven insights.</a:t>
            </a:r>
            <a:endParaRPr lang="en-IN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shopping cart in a store&#10;&#10;Description automatically generated">
            <a:extLst>
              <a:ext uri="{FF2B5EF4-FFF2-40B4-BE49-F238E27FC236}">
                <a16:creationId xmlns:a16="http://schemas.microsoft.com/office/drawing/2014/main" id="{730E9CF2-B002-F05D-EBA2-E2727E330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97557" y="1072701"/>
            <a:ext cx="6858000" cy="47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8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camera lens close up">
            <a:extLst>
              <a:ext uri="{FF2B5EF4-FFF2-40B4-BE49-F238E27FC236}">
                <a16:creationId xmlns:a16="http://schemas.microsoft.com/office/drawing/2014/main" id="{4ECB60A9-61F8-4F7A-76B7-7FC2F17F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D83B8-71D2-B02A-A644-DBE517CA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2DB1-D4C2-EA6E-EB12-E209CA16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7158" y="2979238"/>
            <a:ext cx="8912772" cy="3726362"/>
          </a:xfrm>
        </p:spPr>
        <p:txBody>
          <a:bodyPr anchor="t">
            <a:noAutofit/>
          </a:bodyPr>
          <a:lstStyle/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categorize customers into distinct groups based on their purchasing behavior, enabling personalized marketing strategies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/>
          </a:p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develop a machine learning model that accurately forecasts future sales using historical customer data.</a:t>
            </a:r>
          </a:p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preprocess and visualize customer data to extract actionable insights that drive business decisions.</a:t>
            </a:r>
          </a:p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evaluate and refine machine learning models using appropriate metrics, ensuring accuracy and reliability.</a:t>
            </a:r>
          </a:p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provide a robust framework that improves marketing efficiency, resource planning, and overall sales performance through data-driven decisions.</a:t>
            </a:r>
            <a:endParaRPr lang="en-IN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F79C7C-35AC-E5CA-F01E-CB0ECEFA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evaluate and refine machine learning models using appropriate metrics, ensuring accuracy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8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2B143FB6-D62E-6618-69C1-41F77E49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0" b="1434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0C08F-62F8-A7CF-FE7E-401DAEF2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115193"/>
            <a:ext cx="4724400" cy="1466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>
                <a:solidFill>
                  <a:schemeClr val="bg1"/>
                </a:solidFill>
                <a:effectLst/>
              </a:rPr>
              <a:t>Dataset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ED194-FBE1-0167-28C0-1AE9A15AD243}"/>
              </a:ext>
            </a:extLst>
          </p:cNvPr>
          <p:cNvSpPr txBox="1"/>
          <p:nvPr/>
        </p:nvSpPr>
        <p:spPr>
          <a:xfrm>
            <a:off x="126206" y="1581648"/>
            <a:ext cx="6615062" cy="5033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arenR"/>
            </a:pPr>
            <a:r>
              <a:rPr lang="en-I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Demographics: </a:t>
            </a:r>
          </a:p>
          <a:p>
            <a:pPr marL="800100" lvl="1" indent="-3429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such as age, gender, location, and other personal attributes that may influence purchasing behavior.</a:t>
            </a:r>
            <a:endParaRPr lang="en-IN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arenR"/>
            </a:pPr>
            <a:r>
              <a:rPr lang="en-I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Purchasing History:</a:t>
            </a:r>
          </a:p>
          <a:p>
            <a:pPr marL="800100" lvl="1" indent="-3429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on past purchases, including product types, quantities, purchase frequencies, and spending patterns.</a:t>
            </a:r>
            <a:endParaRPr lang="en-IN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arenR"/>
            </a:pPr>
            <a:r>
              <a:rPr lang="en-I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 Details:</a:t>
            </a:r>
          </a:p>
          <a:p>
            <a:pPr marL="800100" lvl="1" indent="-3429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such as transaction dates, total amounts spent, and payment methods.</a:t>
            </a:r>
            <a:endParaRPr lang="en-IN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arenR"/>
            </a:pPr>
            <a:r>
              <a:rPr lang="en-I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Categorical Variables:</a:t>
            </a:r>
          </a:p>
          <a:p>
            <a:pPr marL="800100" lvl="1" indent="-3429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like customer categories or product preferences, which were encoded using one-hot encoding.</a:t>
            </a:r>
            <a:endParaRPr lang="en-IN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arenR"/>
            </a:pPr>
            <a:r>
              <a:rPr lang="en-I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Numerical Features:</a:t>
            </a:r>
          </a:p>
          <a:p>
            <a:pPr marL="800100" lvl="1" indent="-3429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data such as purchase amounts and frequency, scaled to ensure uniformity in model training.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EEC017-B44E-ADCD-D229-69E948576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CEE3E9CC-5EC6-7B2E-7740-5E1C1E21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CAD54B4-B89B-07B0-B45B-40CA84C75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4D69E-52F9-8D0A-A7B2-A74C8E50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46904" cy="9199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dirty="0">
                <a:effectLst/>
              </a:rPr>
              <a:t>Methodology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B90F3-240F-4360-B3B3-B18AF29C0964}"/>
              </a:ext>
            </a:extLst>
          </p:cNvPr>
          <p:cNvSpPr txBox="1"/>
          <p:nvPr/>
        </p:nvSpPr>
        <p:spPr>
          <a:xfrm>
            <a:off x="-6828" y="663191"/>
            <a:ext cx="6096001" cy="6194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Data Collection and Preprocessing: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Data Cleaning:</a:t>
            </a:r>
            <a:r>
              <a:rPr lang="en-US" sz="1400" dirty="0"/>
              <a:t> Handling missing values by replacing them with mean/mode values or placeholders.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Feature Encoding:</a:t>
            </a:r>
            <a:r>
              <a:rPr lang="en-US" sz="1400" dirty="0"/>
              <a:t> Converting categorical variables to numerical format using one-hot encoding.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Feature Scaling:</a:t>
            </a:r>
            <a:r>
              <a:rPr lang="en-US" sz="1400" dirty="0"/>
              <a:t> Scaling numerical features to ensure uniformity and prevent bias in model training.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Data Splitting:</a:t>
            </a:r>
            <a:r>
              <a:rPr lang="en-US" sz="1400" dirty="0"/>
              <a:t> Dividing the dataset into training and validation sets for model evaluation.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Data Visualization: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Visual tools like confusion matrices to evaluate segmentation performance.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Accuracy trends plotted over training epochs to monitor overfitting or underfitting.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Insights drawn from exploratory data analysis to guide model creation.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400" b="1" dirty="0"/>
              <a:t>Model Creation: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Customer Segmentation:</a:t>
            </a:r>
            <a:r>
              <a:rPr lang="en-US" sz="1400" dirty="0"/>
              <a:t> Using clustering algorithms (e.g., K-means) to group customers based on purchasing behavior.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Sales Prediction:</a:t>
            </a:r>
            <a:r>
              <a:rPr lang="en-US" sz="1400" dirty="0"/>
              <a:t> Building a regression-based prediction model to forecast future sales, evaluated using metrics like RMSE and R².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400" b="1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400" b="1" dirty="0"/>
              <a:t>Model Evaluation:</a:t>
            </a:r>
            <a:endParaRPr lang="en-US" sz="1400" b="1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Segmentation Metrics:</a:t>
            </a:r>
            <a:r>
              <a:rPr lang="en-US" sz="1400" dirty="0"/>
              <a:t> Assessing how well customers are grouped into meaningful categories.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Prediction Metrics:</a:t>
            </a:r>
            <a:r>
              <a:rPr lang="en-US" sz="1400" dirty="0"/>
              <a:t> Evaluating model accuracy using metrics like MSE, RMSE, and R² to determine prediction reliability.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400" b="1" dirty="0"/>
              <a:t>Results Interpretation:</a:t>
            </a:r>
            <a:endParaRPr lang="en-US" sz="1400" b="1" dirty="0"/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Saving segmentation results in CSV format and summarizing model evaluation in reports for future reference.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IN" sz="1400" b="1" dirty="0"/>
              <a:t>Future Recommendations:</a:t>
            </a:r>
            <a:endParaRPr lang="en-US" sz="1400" b="1" dirty="0"/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Suggestions for improving model performance, such as advanced algorithms, hyperparameter tuning, ensemble techniques, and deployment strategies.</a:t>
            </a:r>
          </a:p>
        </p:txBody>
      </p:sp>
      <p:pic>
        <p:nvPicPr>
          <p:cNvPr id="5" name="Picture 4" descr="A wireframe of a grid with blue and purple dots&#10;&#10;Description automatically generated">
            <a:extLst>
              <a:ext uri="{FF2B5EF4-FFF2-40B4-BE49-F238E27FC236}">
                <a16:creationId xmlns:a16="http://schemas.microsoft.com/office/drawing/2014/main" id="{361486A2-830A-5EAF-9D08-79C3D0F4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3" r="11165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2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3757A-F9E5-ED34-C15F-ADE9C0292641}"/>
              </a:ext>
            </a:extLst>
          </p:cNvPr>
          <p:cNvSpPr txBox="1"/>
          <p:nvPr/>
        </p:nvSpPr>
        <p:spPr>
          <a:xfrm>
            <a:off x="138623" y="580081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-up of a blue and green striped surface&#10;&#10;Description automatically generated">
            <a:extLst>
              <a:ext uri="{FF2B5EF4-FFF2-40B4-BE49-F238E27FC236}">
                <a16:creationId xmlns:a16="http://schemas.microsoft.com/office/drawing/2014/main" id="{540F57A8-403B-06E0-FDAB-522608AA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89" b="9091"/>
          <a:stretch/>
        </p:blipFill>
        <p:spPr>
          <a:xfrm>
            <a:off x="7075967" y="1795411"/>
            <a:ext cx="4170530" cy="32990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5A0F285-8954-2A02-790C-80FB894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300" y="-23"/>
            <a:ext cx="4092521" cy="763284"/>
          </a:xfrm>
        </p:spPr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288CF-00ED-C2CD-DFD9-F45994075D4D}"/>
              </a:ext>
            </a:extLst>
          </p:cNvPr>
          <p:cNvSpPr txBox="1"/>
          <p:nvPr/>
        </p:nvSpPr>
        <p:spPr>
          <a:xfrm>
            <a:off x="-7550" y="934349"/>
            <a:ext cx="813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training the segmentation and prediction models, several evaluation metrics were used to assess their performance: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E8EA6-ECA6-ECEC-9D1B-33F7BA292BE2}"/>
              </a:ext>
            </a:extLst>
          </p:cNvPr>
          <p:cNvSpPr txBox="1"/>
          <p:nvPr/>
        </p:nvSpPr>
        <p:spPr>
          <a:xfrm>
            <a:off x="0" y="1697610"/>
            <a:ext cx="70521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Segmentation Evaluation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 segmentation model was evaluated based on its ability to correctly classify customers into appropriate groups.</a:t>
            </a:r>
          </a:p>
          <a:p>
            <a:pPr marL="342900" indent="-342900">
              <a:buFont typeface="+mj-lt"/>
              <a:buAutoNum type="arabicParenR"/>
            </a:pPr>
            <a:endParaRPr lang="en-US" b="1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Prediction Evaluation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 prediction model's performance was evaluated using regression metrics such 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Mean Squared Error (MSE):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Measures the average squared difference between predicted and actual values.</a:t>
            </a:r>
            <a:endParaRPr lang="en-US" sz="18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Root Mean Squared Error (RMSE)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Provides a measure of the average magnitude of error.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R-squared (R²)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Indicates the proportion of variance in the target variable explained by the model</a:t>
            </a:r>
            <a:r>
              <a:rPr lang="en-US" dirty="0">
                <a:latin typeface="Calibri" panose="020F0502020204030204" pitchFamily="34" charset="0"/>
                <a:ea typeface="Aptos" panose="020B0004020202020204" pitchFamily="34" charset="0"/>
              </a:rPr>
              <a:t>.</a:t>
            </a:r>
            <a:endParaRPr lang="en-IN" dirty="0"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61C86-CDE9-91B3-EF10-FD8864DED3FE}"/>
              </a:ext>
            </a:extLst>
          </p:cNvPr>
          <p:cNvSpPr txBox="1"/>
          <p:nvPr/>
        </p:nvSpPr>
        <p:spPr>
          <a:xfrm>
            <a:off x="549696" y="5113930"/>
            <a:ext cx="757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metrics were computed and saved in a CSV file (model_metrics.csv) and a summary text file (results_summary.txt) for easy review.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07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A264-B290-E8D9-E2A6-4CAAA52E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i="0">
                <a:solidFill>
                  <a:schemeClr val="bg1"/>
                </a:solidFill>
                <a:effectLst/>
              </a:rPr>
              <a:t>Applications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8321D3-3927-9041-6365-31A17AD74A52}"/>
              </a:ext>
            </a:extLst>
          </p:cNvPr>
          <p:cNvSpPr txBox="1"/>
          <p:nvPr/>
        </p:nvSpPr>
        <p:spPr>
          <a:xfrm>
            <a:off x="0" y="1934617"/>
            <a:ext cx="6556429" cy="3512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 marL="400050" indent="-342900">
              <a:lnSpc>
                <a:spcPct val="90000"/>
              </a:lnSpc>
              <a:buFont typeface="+mj-lt"/>
              <a:buAutoNum type="arabicParenR"/>
            </a:pPr>
            <a:r>
              <a:rPr lang="en-US" sz="1600" b="1" dirty="0">
                <a:solidFill>
                  <a:schemeClr val="bg1"/>
                </a:solidFill>
              </a:rPr>
              <a:t>Targeted Marketing</a:t>
            </a:r>
            <a:r>
              <a:rPr lang="en-US" sz="1600" dirty="0">
                <a:solidFill>
                  <a:schemeClr val="bg1"/>
                </a:solidFill>
              </a:rPr>
              <a:t>: Tailor campaigns and promotions to specific customer segments for better engagement and conversion.</a:t>
            </a:r>
          </a:p>
          <a:p>
            <a:pPr marL="400050" indent="-342900">
              <a:lnSpc>
                <a:spcPct val="90000"/>
              </a:lnSpc>
              <a:buFont typeface="+mj-lt"/>
              <a:buAutoNum type="arabicParenR"/>
            </a:pPr>
            <a:endParaRPr lang="en-US" sz="1600" b="1" dirty="0">
              <a:solidFill>
                <a:schemeClr val="bg1"/>
              </a:solidFill>
            </a:endParaRPr>
          </a:p>
          <a:p>
            <a:pPr marL="400050" indent="-342900">
              <a:lnSpc>
                <a:spcPct val="90000"/>
              </a:lnSpc>
              <a:buFont typeface="+mj-lt"/>
              <a:buAutoNum type="arabicParenR"/>
            </a:pPr>
            <a:r>
              <a:rPr lang="en-US" sz="1600" b="1" dirty="0">
                <a:solidFill>
                  <a:schemeClr val="bg1"/>
                </a:solidFill>
              </a:rPr>
              <a:t>Sales Forecasting</a:t>
            </a:r>
            <a:r>
              <a:rPr lang="en-US" sz="1600" dirty="0">
                <a:solidFill>
                  <a:schemeClr val="bg1"/>
                </a:solidFill>
              </a:rPr>
              <a:t>: Predict future sales to optimize inventory, cash flow, and demand planning.</a:t>
            </a:r>
          </a:p>
          <a:p>
            <a:pPr marL="400050" indent="-342900">
              <a:lnSpc>
                <a:spcPct val="90000"/>
              </a:lnSpc>
              <a:buFont typeface="+mj-lt"/>
              <a:buAutoNum type="arabicParenR"/>
            </a:pPr>
            <a:endParaRPr lang="en-US" sz="1600" dirty="0">
              <a:solidFill>
                <a:schemeClr val="bg1"/>
              </a:solidFill>
            </a:endParaRPr>
          </a:p>
          <a:p>
            <a:pPr marL="400050" indent="-342900">
              <a:lnSpc>
                <a:spcPct val="90000"/>
              </a:lnSpc>
              <a:buFont typeface="+mj-lt"/>
              <a:buAutoNum type="arabicParenR"/>
            </a:pPr>
            <a:r>
              <a:rPr lang="en-US" sz="1600" b="1" dirty="0">
                <a:solidFill>
                  <a:schemeClr val="bg1"/>
                </a:solidFill>
              </a:rPr>
              <a:t>Customer Retention</a:t>
            </a:r>
            <a:r>
              <a:rPr lang="en-US" sz="1600" dirty="0">
                <a:solidFill>
                  <a:schemeClr val="bg1"/>
                </a:solidFill>
              </a:rPr>
              <a:t>: Identify high-value and at-risk customers to improve retention with loyalty programs.</a:t>
            </a:r>
          </a:p>
          <a:p>
            <a:pPr marL="400050" indent="-342900">
              <a:lnSpc>
                <a:spcPct val="90000"/>
              </a:lnSpc>
              <a:buFont typeface="+mj-lt"/>
              <a:buAutoNum type="arabicParenR"/>
            </a:pPr>
            <a:endParaRPr lang="en-US" sz="1600" dirty="0">
              <a:solidFill>
                <a:schemeClr val="bg1"/>
              </a:solidFill>
            </a:endParaRPr>
          </a:p>
          <a:p>
            <a:pPr marL="400050" indent="-342900">
              <a:lnSpc>
                <a:spcPct val="90000"/>
              </a:lnSpc>
              <a:buFont typeface="+mj-lt"/>
              <a:buAutoNum type="arabicParenR"/>
            </a:pPr>
            <a:r>
              <a:rPr lang="en-US" sz="1600" b="1" dirty="0">
                <a:solidFill>
                  <a:schemeClr val="bg1"/>
                </a:solidFill>
              </a:rPr>
              <a:t>Product &amp; Pricing Strategy</a:t>
            </a:r>
            <a:r>
              <a:rPr lang="en-US" sz="1600" dirty="0">
                <a:solidFill>
                  <a:schemeClr val="bg1"/>
                </a:solidFill>
              </a:rPr>
              <a:t>: Use insights to guide product development and optimize pricing.</a:t>
            </a:r>
          </a:p>
          <a:p>
            <a:pPr marL="400050" indent="-342900">
              <a:lnSpc>
                <a:spcPct val="90000"/>
              </a:lnSpc>
              <a:buFont typeface="+mj-lt"/>
              <a:buAutoNum type="arabicParenR"/>
            </a:pPr>
            <a:endParaRPr lang="en-US" sz="1600" dirty="0">
              <a:solidFill>
                <a:schemeClr val="bg1"/>
              </a:solidFill>
            </a:endParaRPr>
          </a:p>
          <a:p>
            <a:pPr marL="400050" indent="-342900">
              <a:lnSpc>
                <a:spcPct val="90000"/>
              </a:lnSpc>
              <a:buFont typeface="+mj-lt"/>
              <a:buAutoNum type="arabicParenR"/>
            </a:pPr>
            <a:r>
              <a:rPr lang="en-US" sz="1600" b="1" dirty="0">
                <a:solidFill>
                  <a:schemeClr val="bg1"/>
                </a:solidFill>
              </a:rPr>
              <a:t>Resource Allocation</a:t>
            </a:r>
            <a:r>
              <a:rPr lang="en-US" sz="1600" dirty="0">
                <a:solidFill>
                  <a:schemeClr val="bg1"/>
                </a:solidFill>
              </a:rPr>
              <a:t>: Focus marketing and operational resources on profitable customer segments.</a:t>
            </a:r>
          </a:p>
          <a:p>
            <a:pPr marL="400050" indent="-342900">
              <a:lnSpc>
                <a:spcPct val="90000"/>
              </a:lnSpc>
              <a:buFont typeface="+mj-lt"/>
              <a:buAutoNum type="arabicParenR"/>
            </a:pPr>
            <a:endParaRPr lang="en-US" sz="1600" dirty="0">
              <a:solidFill>
                <a:schemeClr val="bg1"/>
              </a:solidFill>
            </a:endParaRPr>
          </a:p>
          <a:p>
            <a:pPr marL="400050" indent="-342900">
              <a:lnSpc>
                <a:spcPct val="90000"/>
              </a:lnSpc>
              <a:buFont typeface="+mj-lt"/>
              <a:buAutoNum type="arabicParenR"/>
            </a:pPr>
            <a:r>
              <a:rPr lang="en-US" sz="1600" b="1" dirty="0">
                <a:solidFill>
                  <a:schemeClr val="bg1"/>
                </a:solidFill>
              </a:rPr>
              <a:t>Customer Service</a:t>
            </a:r>
            <a:r>
              <a:rPr lang="en-US" sz="1600" dirty="0">
                <a:solidFill>
                  <a:schemeClr val="bg1"/>
                </a:solidFill>
              </a:rPr>
              <a:t>: Customize support based on customer segmentation to enhance satisfaction.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Vibrant multicolor checkered floor design">
            <a:extLst>
              <a:ext uri="{FF2B5EF4-FFF2-40B4-BE49-F238E27FC236}">
                <a16:creationId xmlns:a16="http://schemas.microsoft.com/office/drawing/2014/main" id="{4063D738-C966-97AC-D114-B7266DAC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73" r="29454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7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07FE6-E96F-168F-626D-9F658DEF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IN" sz="3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Advantages</a:t>
            </a:r>
            <a:endParaRPr lang="en-IN" sz="3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1FCE-EB45-6C6E-C4C6-8A8B6BF4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6" y="1871103"/>
            <a:ext cx="6270987" cy="3654208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600" b="1" dirty="0">
                <a:solidFill>
                  <a:schemeClr val="bg1"/>
                </a:solidFill>
              </a:rPr>
              <a:t>Improved Customer Understanding</a:t>
            </a:r>
            <a:r>
              <a:rPr lang="en-US" sz="1600" dirty="0">
                <a:solidFill>
                  <a:schemeClr val="bg1"/>
                </a:solidFill>
              </a:rPr>
              <a:t>: Helps businesses gain deeper insights into customer behavior, preferences, and purchasing patterns.</a:t>
            </a:r>
          </a:p>
          <a:p>
            <a:pPr marL="400050" indent="-400050">
              <a:buFont typeface="+mj-lt"/>
              <a:buAutoNum type="romanUcPeriod"/>
            </a:pPr>
            <a:endParaRPr lang="en-US" sz="1100" b="1" dirty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 dirty="0">
                <a:solidFill>
                  <a:schemeClr val="bg1"/>
                </a:solidFill>
              </a:rPr>
              <a:t>Personalized Marketing</a:t>
            </a:r>
            <a:r>
              <a:rPr lang="en-US" sz="1400" dirty="0">
                <a:solidFill>
                  <a:schemeClr val="bg1"/>
                </a:solidFill>
              </a:rPr>
              <a:t>: Enables businesses to tailor marketing strategies for specific customer segments, leading to higher engagement and conversion rates.</a:t>
            </a:r>
          </a:p>
          <a:p>
            <a:pPr marL="400050" indent="-400050">
              <a:buFont typeface="+mj-lt"/>
              <a:buAutoNum type="romanUcPeriod"/>
            </a:pPr>
            <a:endParaRPr lang="en-US" sz="1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 dirty="0">
                <a:solidFill>
                  <a:schemeClr val="bg1"/>
                </a:solidFill>
              </a:rPr>
              <a:t>Accurate Sales Forecasting</a:t>
            </a:r>
            <a:r>
              <a:rPr lang="en-US" sz="1400" dirty="0">
                <a:solidFill>
                  <a:schemeClr val="bg1"/>
                </a:solidFill>
              </a:rPr>
              <a:t>: Predicts future sales trends, allowing better planning for inventory, staffing, and resources.</a:t>
            </a:r>
          </a:p>
          <a:p>
            <a:pPr marL="400050" indent="-400050">
              <a:buFont typeface="+mj-lt"/>
              <a:buAutoNum type="romanUcPeriod"/>
            </a:pPr>
            <a:endParaRPr lang="en-US" sz="1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 dirty="0">
                <a:solidFill>
                  <a:schemeClr val="bg1"/>
                </a:solidFill>
              </a:rPr>
              <a:t>Optimized Resource Allocation</a:t>
            </a:r>
            <a:r>
              <a:rPr lang="en-US" sz="1400" dirty="0">
                <a:solidFill>
                  <a:schemeClr val="bg1"/>
                </a:solidFill>
              </a:rPr>
              <a:t>: Helps allocate resources (marketing, sales, operations) more effectively by focusing on the most profitable segments.</a:t>
            </a:r>
            <a:endParaRPr lang="en-US" sz="1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E5D975FD-3201-B6D4-9167-A9A7B5B3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41" r="21705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88757-1696-8505-103D-9DB37F12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IN" sz="3800" b="1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Challenges</a:t>
            </a:r>
            <a:endParaRPr lang="en-IN" sz="3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C7CF-9D65-BE6E-68A9-010DF5B4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2375"/>
            <a:ext cx="6525453" cy="36545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Data Quality Issues</a:t>
            </a:r>
            <a:r>
              <a:rPr lang="en-US" sz="1400" dirty="0">
                <a:solidFill>
                  <a:schemeClr val="bg1"/>
                </a:solidFill>
              </a:rPr>
              <a:t>: Handling missing, inconsistent, or incomplete data required significant effort during data cleaning and preprocessing.</a:t>
            </a:r>
          </a:p>
          <a:p>
            <a:pPr marL="457200" indent="-457200">
              <a:buFont typeface="+mj-lt"/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Feature Selection and Engineering</a:t>
            </a:r>
            <a:r>
              <a:rPr lang="en-US" sz="1400" dirty="0">
                <a:solidFill>
                  <a:schemeClr val="bg1"/>
                </a:solidFill>
              </a:rPr>
              <a:t>: Identifying the right features for segmentation and prediction models was complex, and poor feature selection sometimes lead to suboptimal results.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Handling Imbalanced Data</a:t>
            </a:r>
            <a:r>
              <a:rPr lang="en-US" sz="1400" dirty="0">
                <a:solidFill>
                  <a:schemeClr val="bg1"/>
                </a:solidFill>
              </a:rPr>
              <a:t>: In customer segmentation, certain groups were underrepresented, making it challenging for models to classify them accurately.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Prediction Accuracy</a:t>
            </a:r>
            <a:r>
              <a:rPr lang="en-US" sz="1400" dirty="0">
                <a:solidFill>
                  <a:schemeClr val="bg1"/>
                </a:solidFill>
              </a:rPr>
              <a:t>: Achieving high accuracy in sales prediction, especially with volatile or noisy data, can be a challenge.</a:t>
            </a:r>
            <a:endParaRPr lang="en-IN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6EA7EDF2-604F-F61C-900F-C1646D3A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89" r="12957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8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1643</TotalTime>
  <Words>1235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Segoe UI</vt:lpstr>
      <vt:lpstr>Times New Roman</vt:lpstr>
      <vt:lpstr>Office Theme</vt:lpstr>
      <vt:lpstr>Customer Segmentation and Sales Prediction </vt:lpstr>
      <vt:lpstr>Problem Statement:</vt:lpstr>
      <vt:lpstr>Objective</vt:lpstr>
      <vt:lpstr>Dataset Description</vt:lpstr>
      <vt:lpstr>Methodology</vt:lpstr>
      <vt:lpstr>Model Evaluation</vt:lpstr>
      <vt:lpstr>Applications</vt:lpstr>
      <vt:lpstr>Advantages</vt:lpstr>
      <vt:lpstr>Challenges</vt:lpstr>
      <vt:lpstr>Future Scope  </vt:lpstr>
      <vt:lpstr>Conclusion  </vt:lpstr>
      <vt:lpstr>References and GitHub 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Harshvardhan Sanguri</dc:creator>
  <cp:lastModifiedBy>Prabal  Singh</cp:lastModifiedBy>
  <cp:revision>9</cp:revision>
  <dcterms:created xsi:type="dcterms:W3CDTF">2024-11-17T13:10:41Z</dcterms:created>
  <dcterms:modified xsi:type="dcterms:W3CDTF">2024-12-02T18:58:35Z</dcterms:modified>
</cp:coreProperties>
</file>