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289645" y="992982"/>
            <a:ext cx="13238487" cy="4994372"/>
            <a:chOff x="0" y="0"/>
            <a:chExt cx="17651316" cy="66591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51316" cy="6659162"/>
            </a:xfrm>
            <a:custGeom>
              <a:avLst/>
              <a:gdLst/>
              <a:ahLst/>
              <a:cxnLst/>
              <a:rect r="r" b="b" t="t" l="l"/>
              <a:pathLst>
                <a:path h="6659162" w="17651316">
                  <a:moveTo>
                    <a:pt x="0" y="0"/>
                  </a:moveTo>
                  <a:lnTo>
                    <a:pt x="17651316" y="0"/>
                  </a:lnTo>
                  <a:lnTo>
                    <a:pt x="17651316" y="6659162"/>
                  </a:lnTo>
                  <a:lnTo>
                    <a:pt x="0" y="66591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17651316" cy="664963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2960"/>
                </a:lnSpc>
              </a:pPr>
              <a:r>
                <a:rPr lang="en-US" sz="10800" b="true">
                  <a:solidFill>
                    <a:srgbClr val="EBEBEB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Virtual Local Area Network (VLAN)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16197" y="6033074"/>
            <a:ext cx="13055607" cy="120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8AD0D6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Materi singkat jaringan computer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353714" y="1934918"/>
            <a:ext cx="13580570" cy="243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VLAN (Virtual Local Area Network)</a:t>
            </a: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 adalah teknologi yang membagi satu jaringan fisik menjadi beberapa jaringan logis yang terpisah.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Dengan VLAN, perangkat dalam switch yang sama dapat dikelompokkan seolah-olah berada di jaringan berbeda.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020252" y="2267847"/>
            <a:ext cx="13736084" cy="319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3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Fungsi dan Tujuan VLAN:</a:t>
            </a:r>
          </a:p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</a:t>
            </a:r>
            <a:r>
              <a:rPr lang="en-US" sz="54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Meningkatkan keamanan jaringan</a:t>
            </a:r>
          </a:p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</a:t>
            </a:r>
            <a:r>
              <a:rPr lang="en-US" sz="54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Mengurangi lalu lintas broadcast</a:t>
            </a:r>
          </a:p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</a:t>
            </a:r>
            <a:r>
              <a:rPr lang="en-US" sz="54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Mempermudah manajemen jaringan</a:t>
            </a:r>
          </a:p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</a:t>
            </a:r>
            <a:r>
              <a:rPr lang="en-US" sz="54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Meningkatkan kinerja dan efisiensi jaringan</a:t>
            </a:r>
          </a:p>
          <a:p>
            <a:pPr algn="ctr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511702" y="1774928"/>
            <a:ext cx="13264596" cy="216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3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Jenis-Jenis VLAN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</a:t>
            </a: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Default VLAN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VLAN bawaan switch (biasanya VLAN 1)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</a:t>
            </a: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VLAN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Untuk lalu lintas data pengguna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</a:t>
            </a: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Voice VLAN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Untuk komunikasi suara (VoIP)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</a:t>
            </a: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Management VLAN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Untuk pengelolaan perangkat jaringan</a:t>
            </a:r>
          </a:p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</a:t>
            </a: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Native VLAN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Untuk frame tanpa tag VLAN (untagged traffic)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639251" y="1517754"/>
            <a:ext cx="13924205" cy="200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Cara Kerja VLAN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Setiap port pada switch ditetapkan ke VLAN tertentu.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Frame data diberi tanda </a:t>
            </a:r>
            <a:r>
              <a:rPr lang="en-US" sz="48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VLAN ID</a:t>
            </a:r>
            <a:r>
              <a:rPr lang="en-US" sz="48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untuk menentukan asal VLAN.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Hanya perangkat dengan VLAN ID yang sama yang bisa berkomunikasi langsung.</a:t>
            </a: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Komunikasi antar VLAN memerlukan router atau Layer 3 switch.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617819" y="1282010"/>
            <a:ext cx="13924205" cy="200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Contoh Penerapan VLAN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Contoh penerapan VLAN di perusahaan: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VLAN 10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= Departemen Keuangan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VLAN 20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= Departemen IT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VLAN 30</a:t>
            </a: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= Departemen HR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Manfaat: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lebih aman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Lalu lintas antar departemen tidak saling mengganggu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Manajemen jaringan lebih mudah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4004528"/>
            <a:ext cx="6055518" cy="6282472"/>
            <a:chOff x="0" y="0"/>
            <a:chExt cx="8074024" cy="83766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74025" cy="8376666"/>
            </a:xfrm>
            <a:custGeom>
              <a:avLst/>
              <a:gdLst/>
              <a:ahLst/>
              <a:cxnLst/>
              <a:rect r="r" b="b" t="t" l="l"/>
              <a:pathLst>
                <a:path h="8376666" w="8074025">
                  <a:moveTo>
                    <a:pt x="0" y="0"/>
                  </a:moveTo>
                  <a:lnTo>
                    <a:pt x="8074025" y="0"/>
                  </a:lnTo>
                  <a:lnTo>
                    <a:pt x="8074025" y="8376666"/>
                  </a:lnTo>
                  <a:lnTo>
                    <a:pt x="0" y="8376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48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338520"/>
            <a:ext cx="2283618" cy="3548179"/>
            <a:chOff x="0" y="0"/>
            <a:chExt cx="3044824" cy="47309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4825" cy="4730877"/>
            </a:xfrm>
            <a:custGeom>
              <a:avLst/>
              <a:gdLst/>
              <a:ahLst/>
              <a:cxnLst/>
              <a:rect r="r" b="b" t="t" l="l"/>
              <a:pathLst>
                <a:path h="4730877" w="3044825">
                  <a:moveTo>
                    <a:pt x="0" y="0"/>
                  </a:moveTo>
                  <a:lnTo>
                    <a:pt x="3044825" y="0"/>
                  </a:lnTo>
                  <a:lnTo>
                    <a:pt x="3044825" y="4730877"/>
                  </a:lnTo>
                  <a:lnTo>
                    <a:pt x="0" y="4730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375" t="0" r="0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913518" y="2514600"/>
            <a:ext cx="4229100" cy="4229100"/>
            <a:chOff x="0" y="0"/>
            <a:chExt cx="5638800" cy="563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38800" cy="5638800"/>
            </a:xfrm>
            <a:custGeom>
              <a:avLst/>
              <a:gdLst/>
              <a:ahLst/>
              <a:cxnLst/>
              <a:rect r="r" b="b" t="t" l="l"/>
              <a:pathLst>
                <a:path h="5638800" w="5638800">
                  <a:moveTo>
                    <a:pt x="0" y="2819400"/>
                  </a:moveTo>
                  <a:cubicBezTo>
                    <a:pt x="0" y="1262253"/>
                    <a:pt x="1262253" y="0"/>
                    <a:pt x="2819400" y="0"/>
                  </a:cubicBezTo>
                  <a:cubicBezTo>
                    <a:pt x="4376547" y="0"/>
                    <a:pt x="5638800" y="1262253"/>
                    <a:pt x="5638800" y="2819400"/>
                  </a:cubicBezTo>
                  <a:cubicBezTo>
                    <a:pt x="5638800" y="4376547"/>
                    <a:pt x="4376547" y="5638800"/>
                    <a:pt x="2819400" y="5638800"/>
                  </a:cubicBezTo>
                  <a:cubicBezTo>
                    <a:pt x="1262253" y="5638800"/>
                    <a:pt x="0" y="4376547"/>
                    <a:pt x="0" y="281940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0B9C1">
                    <a:alpha val="7000"/>
                  </a:srgbClr>
                </a:gs>
                <a:gs pos="36000">
                  <a:srgbClr val="50B9C1">
                    <a:alpha val="0"/>
                  </a:srgbClr>
                </a:gs>
                <a:gs pos="69000">
                  <a:srgbClr val="50B9C1">
                    <a:alpha val="6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99118" y="0"/>
            <a:ext cx="2405080" cy="1712111"/>
            <a:chOff x="0" y="0"/>
            <a:chExt cx="3206774" cy="22828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6750" cy="2282825"/>
            </a:xfrm>
            <a:custGeom>
              <a:avLst/>
              <a:gdLst/>
              <a:ahLst/>
              <a:cxnLst/>
              <a:rect r="r" b="b" t="t" l="l"/>
              <a:pathLst>
                <a:path h="2282825" w="3206750">
                  <a:moveTo>
                    <a:pt x="0" y="0"/>
                  </a:moveTo>
                  <a:lnTo>
                    <a:pt x="3206750" y="0"/>
                  </a:lnTo>
                  <a:lnTo>
                    <a:pt x="3206750" y="2282825"/>
                  </a:lnTo>
                  <a:lnTo>
                    <a:pt x="0" y="2282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0474" r="-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908817" y="9144000"/>
            <a:ext cx="1490601" cy="1143000"/>
            <a:chOff x="0" y="0"/>
            <a:chExt cx="1987468" cy="152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87423" cy="1524000"/>
            </a:xfrm>
            <a:custGeom>
              <a:avLst/>
              <a:gdLst/>
              <a:ahLst/>
              <a:cxnLst/>
              <a:rect r="r" b="b" t="t" l="l"/>
              <a:pathLst>
                <a:path h="1524000" w="1987423">
                  <a:moveTo>
                    <a:pt x="0" y="0"/>
                  </a:moveTo>
                  <a:lnTo>
                    <a:pt x="1987423" y="0"/>
                  </a:lnTo>
                  <a:lnTo>
                    <a:pt x="1987423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3041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56718" y="0"/>
            <a:ext cx="1028700" cy="1714500"/>
            <a:chOff x="0" y="0"/>
            <a:chExt cx="1371600" cy="228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1371600">
                  <a:moveTo>
                    <a:pt x="0" y="0"/>
                  </a:moveTo>
                  <a:lnTo>
                    <a:pt x="1371600" y="0"/>
                  </a:lnTo>
                  <a:lnTo>
                    <a:pt x="1371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B01513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60606" y="724797"/>
            <a:ext cx="13924205" cy="200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3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Kesimpulan: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VLAN membantu meningkatkan </a:t>
            </a:r>
            <a:r>
              <a:rPr lang="en-US" sz="5400" b="true">
                <a:solidFill>
                  <a:srgbClr val="EBEBE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keamanan, efisiensi, dan manajemen jaringan</a:t>
            </a: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dengan cara memisahkan lalu lintas data secara logis.</a:t>
            </a: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EBEBEB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Dengan VLAN, satu perangkat jaringan dapat digunakan untuk beberapa segmen jaringan yang berbeda tanpa konflik.</a:t>
            </a:r>
          </a:p>
          <a:p>
            <a:pPr algn="l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DAG11Msyrxc</dc:identifier>
  <dcterms:modified xsi:type="dcterms:W3CDTF">2011-08-01T06:04:30Z</dcterms:modified>
  <cp:revision>1</cp:revision>
  <dc:title>Karin sintia</dc:title>
</cp:coreProperties>
</file>