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Maven Pro" panose="020B0604020202020204" charset="0"/>
      <p:regular r:id="rId24"/>
      <p:bold r:id="rId25"/>
    </p:embeddedFont>
    <p:embeddedFont>
      <p:font typeface="Nunito" panose="020B0604020202020204" charset="-52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09ae97d7e9_0_1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09ae97d7e9_0_1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09ae97d7e9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09ae97d7e9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09ae97d7e9_0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09ae97d7e9_0_1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09ae97d7e9_0_1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09ae97d7e9_0_1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09ae97d7e9_0_1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09ae97d7e9_0_1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09ae97d7e9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09ae97d7e9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09ae97d7e9_0_1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09ae97d7e9_0_1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09ae97d7e9_0_1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09ae97d7e9_0_1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09ae97d7e9_0_1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09ae97d7e9_0_1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09ae97d7e9_0_1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09ae97d7e9_0_1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09ae97d7e9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09ae97d7e9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09ae97d7e9_0_1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09ae97d7e9_0_1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09ae97d7e9_0_1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09ae97d7e9_0_1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09ae97d7e9_0_1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09ae97d7e9_0_1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09ae97d7e9_0_1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09ae97d7e9_0_1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09ae97d7e9_0_10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09ae97d7e9_0_10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09ae97d7e9_0_1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09ae97d7e9_0_1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09ae97d7e9_0_1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09ae97d7e9_0_1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09ae97d7e9_0_1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09ae97d7e9_0_1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09ae97d7e9_0_1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09ae97d7e9_0_1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440675"/>
            <a:ext cx="77436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ВЫПУСКНАЯ КВАЛИФИКАЦИОННАЯ РАБОТА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 курсу «Data Science»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Прогнозирование конечных свойств новых материалов (композиционных материалов) 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4312100" y="390185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Докладчик: </a:t>
            </a:r>
            <a:r>
              <a:rPr lang="ru"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Синцова Виктория Викторовна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25" y="121524"/>
            <a:ext cx="4117224" cy="9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"/>
          <p:cNvSpPr txBox="1">
            <a:spLocks noGrp="1"/>
          </p:cNvSpPr>
          <p:nvPr>
            <p:ph type="title"/>
          </p:nvPr>
        </p:nvSpPr>
        <p:spPr>
          <a:xfrm>
            <a:off x="1242675" y="802250"/>
            <a:ext cx="34344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021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Описательная статистика </a:t>
            </a:r>
            <a:endParaRPr sz="3000"/>
          </a:p>
        </p:txBody>
      </p:sp>
      <p:pic>
        <p:nvPicPr>
          <p:cNvPr id="343" name="Google Shape;3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00" y="1719750"/>
            <a:ext cx="4795875" cy="23074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2"/>
          <p:cNvSpPr txBox="1"/>
          <p:nvPr/>
        </p:nvSpPr>
        <p:spPr>
          <a:xfrm>
            <a:off x="5512200" y="802250"/>
            <a:ext cx="3218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>
                <a:latin typeface="Times New Roman"/>
                <a:ea typeface="Times New Roman"/>
                <a:cs typeface="Times New Roman"/>
                <a:sym typeface="Times New Roman"/>
              </a:rPr>
              <a:t>Тепловая карта коэффициентов корреляции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5" name="Google Shape;3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4200" y="1719750"/>
            <a:ext cx="3434400" cy="3136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"/>
          <p:cNvSpPr txBox="1">
            <a:spLocks noGrp="1"/>
          </p:cNvSpPr>
          <p:nvPr>
            <p:ph type="title"/>
          </p:nvPr>
        </p:nvSpPr>
        <p:spPr>
          <a:xfrm>
            <a:off x="1303800" y="812475"/>
            <a:ext cx="70305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021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Попарные графики рассеяния точек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1" name="Google Shape;351;p23" descr="C:\Users\vika\AppData\Local\Microsoft\Windows\INetCache\Content.MSO\D674E506.tmp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150" y="1243575"/>
            <a:ext cx="3759924" cy="3759924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3"/>
          <p:cNvSpPr txBox="1"/>
          <p:nvPr/>
        </p:nvSpPr>
        <p:spPr>
          <a:xfrm>
            <a:off x="5746450" y="1296128"/>
            <a:ext cx="29640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Разведочный анализ данных показал, что линейной связи между любыми переменными нет, корреляция равна 0.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При этом все параметры (за исключением параметра «Угол нашивки») имеют нормальное распределение, что может свидетельствовать о случайной генерации чисел.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5"/>
          <p:cNvSpPr txBox="1">
            <a:spLocks noGrp="1"/>
          </p:cNvSpPr>
          <p:nvPr>
            <p:ph type="title"/>
          </p:nvPr>
        </p:nvSpPr>
        <p:spPr>
          <a:xfrm>
            <a:off x="1214075" y="802275"/>
            <a:ext cx="7536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Предобработка данных</a:t>
            </a:r>
            <a:endParaRPr/>
          </a:p>
        </p:txBody>
      </p:sp>
      <p:sp>
        <p:nvSpPr>
          <p:cNvPr id="367" name="Google Shape;367;p25"/>
          <p:cNvSpPr txBox="1"/>
          <p:nvPr/>
        </p:nvSpPr>
        <p:spPr>
          <a:xfrm>
            <a:off x="694625" y="1511600"/>
            <a:ext cx="332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Разброс данных до нормализации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8" name="Google Shape;368;p25" descr="C:\Users\vika\AppData\Local\Microsoft\Windows\INetCache\Content.MSO\38E2BF04.tmp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25" y="2131275"/>
            <a:ext cx="4127400" cy="204745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5"/>
          <p:cNvSpPr txBox="1"/>
          <p:nvPr/>
        </p:nvSpPr>
        <p:spPr>
          <a:xfrm>
            <a:off x="5145175" y="1511600"/>
            <a:ext cx="332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Разброс данных после нормализации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0" name="Google Shape;370;p25" descr="C:\Users\vika\AppData\Local\Microsoft\Windows\INetCache\Content.MSO\2F4EEFB2.tmp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775" y="2174724"/>
            <a:ext cx="4037450" cy="20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"/>
          <p:cNvSpPr txBox="1">
            <a:spLocks noGrp="1"/>
          </p:cNvSpPr>
          <p:nvPr>
            <p:ph type="title"/>
          </p:nvPr>
        </p:nvSpPr>
        <p:spPr>
          <a:xfrm>
            <a:off x="1303800" y="825750"/>
            <a:ext cx="70305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и обучение модели</a:t>
            </a:r>
            <a:endParaRPr sz="3000"/>
          </a:p>
        </p:txBody>
      </p:sp>
      <p:sp>
        <p:nvSpPr>
          <p:cNvPr id="376" name="Google Shape;376;p26"/>
          <p:cNvSpPr txBox="1">
            <a:spLocks noGrp="1"/>
          </p:cNvSpPr>
          <p:nvPr>
            <p:ph type="body" idx="1"/>
          </p:nvPr>
        </p:nvSpPr>
        <p:spPr>
          <a:xfrm>
            <a:off x="1303800" y="1256850"/>
            <a:ext cx="7030500" cy="35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</a:t>
            </a:r>
            <a:r>
              <a:rPr lang="ru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решения задачи предсказания модуля упругости при растяжении и прочности при растяжении были использованы следующие методы: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линейная регрессия (Linear Regression);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гребневая регрессия (Ridge Regression);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регрессия по методу наименьших квадратов (Lasso Regression);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градиентный бустинг (Gradient Boosting);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случайные лес (Random Forest Regression);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- регрессия дерева решений (Decision Tree Regression).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 качестве оценки работы моделей были использованы следующие метрики: MSE 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(среднеквадратичная ошибка), R2 (Коэффициент детерминации), MAE (средняя абсолютная ошибка).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>
            <a:spLocks noGrp="1"/>
          </p:cNvSpPr>
          <p:nvPr>
            <p:ph type="title"/>
          </p:nvPr>
        </p:nvSpPr>
        <p:spPr>
          <a:xfrm>
            <a:off x="1303800" y="822625"/>
            <a:ext cx="70305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Результаты оценок каждой модели</a:t>
            </a:r>
            <a:endParaRPr sz="1600"/>
          </a:p>
        </p:txBody>
      </p:sp>
      <p:sp>
        <p:nvSpPr>
          <p:cNvPr id="358" name="Google Shape;358;p24"/>
          <p:cNvSpPr txBox="1"/>
          <p:nvPr/>
        </p:nvSpPr>
        <p:spPr>
          <a:xfrm>
            <a:off x="1224275" y="1375250"/>
            <a:ext cx="3106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Ошибки модели предсказания модуля упругости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9" name="Google Shape;359;p24"/>
          <p:cNvSpPr txBox="1"/>
          <p:nvPr/>
        </p:nvSpPr>
        <p:spPr>
          <a:xfrm>
            <a:off x="5644250" y="1444125"/>
            <a:ext cx="3106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Ошибки модели предсказания прочности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0" name="Google Shape;3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00" y="1960250"/>
            <a:ext cx="4457298" cy="27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3473" y="2019425"/>
            <a:ext cx="4267202" cy="2656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7"/>
          <p:cNvSpPr txBox="1">
            <a:spLocks noGrp="1"/>
          </p:cNvSpPr>
          <p:nvPr>
            <p:ph type="title"/>
          </p:nvPr>
        </p:nvSpPr>
        <p:spPr>
          <a:xfrm>
            <a:off x="1161200" y="799700"/>
            <a:ext cx="70305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Визуализация работы лучшей модели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27"/>
          <p:cNvSpPr txBox="1"/>
          <p:nvPr/>
        </p:nvSpPr>
        <p:spPr>
          <a:xfrm>
            <a:off x="3020550" y="4387338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Модуль упругости при растяжении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3" name="Google Shape;383;p27" descr="C:\Users\vika\AppData\Local\Microsoft\Windows\INetCache\Content.MSO\59BC2F1E.tmp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750" y="1670738"/>
            <a:ext cx="594360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"/>
          <p:cNvSpPr txBox="1">
            <a:spLocks noGrp="1"/>
          </p:cNvSpPr>
          <p:nvPr>
            <p:ph type="title"/>
          </p:nvPr>
        </p:nvSpPr>
        <p:spPr>
          <a:xfrm>
            <a:off x="1161200" y="799700"/>
            <a:ext cx="70305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Визуализация работы лучшей модели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9" name="Google Shape;389;p28" descr="C:\Users\vika\AppData\Local\Microsoft\Windows\INetCache\Content.MSO\DED348DC.tmp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325" y="1644863"/>
            <a:ext cx="59436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8"/>
          <p:cNvSpPr txBox="1"/>
          <p:nvPr/>
        </p:nvSpPr>
        <p:spPr>
          <a:xfrm>
            <a:off x="3176450" y="4451288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Прочность при растяжении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9"/>
          <p:cNvSpPr txBox="1">
            <a:spLocks noGrp="1"/>
          </p:cNvSpPr>
          <p:nvPr>
            <p:ph type="title"/>
          </p:nvPr>
        </p:nvSpPr>
        <p:spPr>
          <a:xfrm>
            <a:off x="1303800" y="802275"/>
            <a:ext cx="70305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нейронной сети для прогнозирования</a:t>
            </a:r>
            <a:endParaRPr sz="3000"/>
          </a:p>
        </p:txBody>
      </p:sp>
      <p:pic>
        <p:nvPicPr>
          <p:cNvPr id="396" name="Google Shape;3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075" y="1701525"/>
            <a:ext cx="316230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9"/>
          <p:cNvSpPr txBox="1"/>
          <p:nvPr/>
        </p:nvSpPr>
        <p:spPr>
          <a:xfrm>
            <a:off x="4572000" y="1338350"/>
            <a:ext cx="41760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Архитектура нейронной сети: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2 скрытых уровня (первый содержит 128 нейрона, второй – 64 нейрона);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во входном слое 10 признаков;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выходной слой с 1 нейроном;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активационная функция скрытых слоев – softplus.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для оптимизации был применен метод Adam.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Для борьбы с переобучением добавлены Dropout-слои с параметром 0.12.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Обучение нейросети происходило со следующими параметрами: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пропорция разбиения данных на тестовые и валидационные: 20%;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количество эпох - 100.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0"/>
          <p:cNvSpPr txBox="1">
            <a:spLocks noGrp="1"/>
          </p:cNvSpPr>
          <p:nvPr>
            <p:ph type="title"/>
          </p:nvPr>
        </p:nvSpPr>
        <p:spPr>
          <a:xfrm>
            <a:off x="1271525" y="798025"/>
            <a:ext cx="70305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Визуализация результатов работы нейросети</a:t>
            </a:r>
            <a:endParaRPr sz="3000"/>
          </a:p>
        </p:txBody>
      </p:sp>
      <p:pic>
        <p:nvPicPr>
          <p:cNvPr id="403" name="Google Shape;403;p30" descr="C:\Users\vika\AppData\Local\Microsoft\Windows\INetCache\Content.MSO\CE088613.tmp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625" y="1562075"/>
            <a:ext cx="3351525" cy="238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0" descr="C:\Users\vika\AppData\Local\Microsoft\Windows\INetCache\Content.MSO\4A862426.tmp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62075"/>
            <a:ext cx="3730025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0"/>
          <p:cNvSpPr txBox="1"/>
          <p:nvPr/>
        </p:nvSpPr>
        <p:spPr>
          <a:xfrm>
            <a:off x="1071475" y="3945725"/>
            <a:ext cx="6253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Ошибки модели: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MSE=</a:t>
            </a:r>
            <a:r>
              <a:rPr lang="ru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0,783;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R2 = -0,0007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1"/>
          <p:cNvSpPr txBox="1">
            <a:spLocks noGrp="1"/>
          </p:cNvSpPr>
          <p:nvPr>
            <p:ph type="title"/>
          </p:nvPr>
        </p:nvSpPr>
        <p:spPr>
          <a:xfrm>
            <a:off x="1303800" y="812450"/>
            <a:ext cx="70305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приложения</a:t>
            </a:r>
            <a:endParaRPr sz="3000"/>
          </a:p>
        </p:txBody>
      </p:sp>
      <p:pic>
        <p:nvPicPr>
          <p:cNvPr id="411" name="Google Shape;4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400" y="1355200"/>
            <a:ext cx="594360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29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работы: создание моделей прогнозирования конечных свойств новых композиционных материалов, используя данные о начальных свойствах компонентов композиционных материалов.</a:t>
            </a:r>
            <a:endParaRPr sz="1400" b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Актуальность темы : созданные прогнозные модели помогут сократить количество проводимых испытаний, а также пополнить базу данных материалов возможными новыми характеристиками материалов, и цифровыми двойниками новых композитов.</a:t>
            </a:r>
            <a:endParaRPr sz="1400" b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 исследования : методы используемые в Data Science для выявления закономерностей в наборах данных. </a:t>
            </a:r>
            <a:endParaRPr sz="1400" b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 исследования : свойства композитных материалов.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2"/>
          <p:cNvSpPr txBox="1">
            <a:spLocks noGrp="1"/>
          </p:cNvSpPr>
          <p:nvPr>
            <p:ph type="title"/>
          </p:nvPr>
        </p:nvSpPr>
        <p:spPr>
          <a:xfrm>
            <a:off x="1303800" y="822650"/>
            <a:ext cx="70305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7" name="Google Shape;417;p32"/>
          <p:cNvSpPr txBox="1">
            <a:spLocks noGrp="1"/>
          </p:cNvSpPr>
          <p:nvPr>
            <p:ph type="body" idx="1"/>
          </p:nvPr>
        </p:nvSpPr>
        <p:spPr>
          <a:xfrm>
            <a:off x="1252875" y="1300950"/>
            <a:ext cx="7030500" cy="3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ходе решения задачи прогнозирования конечных свойств новых материалов были изучены основные теоретические и практические методы машинного обучения. Проведен предварительный анализ данных и их предобработка. Изучены основные алгоритмы машинного обучения и проведен сравнительный анализ полученных результатов. В моделях были настроены гиперпараметры.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После выполнения исследования разработано веб-приложение, данные загружены в репозиторий.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ходе выполнения ВКР не удалось разработать модель, которая предсказывала бы значения с приемлемой точностью. Модель нейронной сети так же не показала приемлемого результата.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3"/>
          <p:cNvSpPr txBox="1">
            <a:spLocks noGrp="1"/>
          </p:cNvSpPr>
          <p:nvPr>
            <p:ph type="body" idx="1"/>
          </p:nvPr>
        </p:nvSpPr>
        <p:spPr>
          <a:xfrm>
            <a:off x="1439475" y="2060475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3" name="Google Shape;4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925" y="131699"/>
            <a:ext cx="4117224" cy="9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14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400" b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Датасеты со свойствами композитов представлен в 2 файлах формата Excel.</a:t>
            </a:r>
            <a:endParaRPr sz="1400" b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400" b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Исходные датасеты по свойствам базальтопластика и нашивкам из углепластика были объединены по типу INNER с удалением столбцов нумерации, а количество строк приведено к наименьшему единому значению – 1023.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050" y="2107950"/>
            <a:ext cx="3981450" cy="28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13975" y="822625"/>
            <a:ext cx="70305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Разведочный анализ данных</a:t>
            </a:r>
            <a:endParaRPr sz="3000"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141500" y="1338200"/>
            <a:ext cx="34305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Проверка наличия пропусков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16"/>
          <p:cNvSpPr txBox="1">
            <a:spLocks noGrp="1"/>
          </p:cNvSpPr>
          <p:nvPr>
            <p:ph type="body" idx="2"/>
          </p:nvPr>
        </p:nvSpPr>
        <p:spPr>
          <a:xfrm>
            <a:off x="5015675" y="1338200"/>
            <a:ext cx="34305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Количество уникальных значений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325" y="1934800"/>
            <a:ext cx="2990850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0575" y="1934800"/>
            <a:ext cx="28956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>
            <a:spLocks noGrp="1"/>
          </p:cNvSpPr>
          <p:nvPr>
            <p:ph type="title"/>
          </p:nvPr>
        </p:nvSpPr>
        <p:spPr>
          <a:xfrm>
            <a:off x="1214050" y="797200"/>
            <a:ext cx="7577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450"/>
              </a:spcAft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Графики данных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800" y="1401450"/>
            <a:ext cx="6877400" cy="33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>
            <a:spLocks noGrp="1"/>
          </p:cNvSpPr>
          <p:nvPr>
            <p:ph type="title"/>
          </p:nvPr>
        </p:nvSpPr>
        <p:spPr>
          <a:xfrm>
            <a:off x="1252850" y="832825"/>
            <a:ext cx="70305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Графики данных (первые 100 значений)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75" y="1538200"/>
            <a:ext cx="527685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>
            <a:spLocks noGrp="1"/>
          </p:cNvSpPr>
          <p:nvPr>
            <p:ph type="title"/>
          </p:nvPr>
        </p:nvSpPr>
        <p:spPr>
          <a:xfrm>
            <a:off x="1191750" y="822650"/>
            <a:ext cx="70305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021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Гистограммы распределения</a:t>
            </a:r>
            <a:endParaRPr sz="3000"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25" y="1468625"/>
            <a:ext cx="1975650" cy="30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100" y="1444025"/>
            <a:ext cx="1937845" cy="30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444019"/>
            <a:ext cx="1975650" cy="3140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4925" y="618999"/>
            <a:ext cx="1975650" cy="3172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14925" y="3832282"/>
            <a:ext cx="1975650" cy="1078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>
            <a:spLocks noGrp="1"/>
          </p:cNvSpPr>
          <p:nvPr>
            <p:ph type="title"/>
          </p:nvPr>
        </p:nvSpPr>
        <p:spPr>
          <a:xfrm>
            <a:off x="1212125" y="815125"/>
            <a:ext cx="70305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021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Диаграммы «ящик с усами»</a:t>
            </a:r>
            <a:endParaRPr sz="3000"/>
          </a:p>
        </p:txBody>
      </p:sp>
      <p:pic>
        <p:nvPicPr>
          <p:cNvPr id="327" name="Google Shape;3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375" y="1443800"/>
            <a:ext cx="2024925" cy="3679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4300" y="1291000"/>
            <a:ext cx="1955000" cy="38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5200" y="1476101"/>
            <a:ext cx="1828800" cy="3615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0375" y="1328450"/>
            <a:ext cx="1955000" cy="3777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675" y="1098125"/>
            <a:ext cx="1963993" cy="37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6954" y="1098125"/>
            <a:ext cx="1985695" cy="37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7552" y="1273771"/>
            <a:ext cx="1681873" cy="1607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534</Words>
  <Application>Microsoft Office PowerPoint</Application>
  <PresentationFormat>Экран (16:9)</PresentationFormat>
  <Paragraphs>64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Maven Pro</vt:lpstr>
      <vt:lpstr>Nunito</vt:lpstr>
      <vt:lpstr>Arial</vt:lpstr>
      <vt:lpstr>Times New Roman</vt:lpstr>
      <vt:lpstr>Momentum</vt:lpstr>
      <vt:lpstr>ВЫПУСКНАЯ КВАЛИФИКАЦИОННАЯ РАБОТА по курсу «Data Science»  Прогнозирование конечных свойств новых материалов (композиционных материалов) </vt:lpstr>
      <vt:lpstr>Цель работы: создание моделей прогнозирования конечных свойств новых композиционных материалов, используя данные о начальных свойствах компонентов композиционных материалов. Актуальность темы : созданные прогнозные модели помогут сократить количество проводимых испытаний, а также пополнить базу данных материалов возможными новыми характеристиками материалов, и цифровыми двойниками новых композитов. Предмет исследования : методы используемые в Data Science для выявления закономерностей в наборах данных.  Объект исследования : свойства композитных материалов.</vt:lpstr>
      <vt:lpstr>Датасеты со свойствами композитов представлен в 2 файлах формата Excel. Исходные датасеты по свойствам базальтопластика и нашивкам из углепластика были объединены по типу INNER с удалением столбцов нумерации, а количество строк приведено к наименьшему единому значению – 1023.</vt:lpstr>
      <vt:lpstr>Разведочный анализ данных</vt:lpstr>
      <vt:lpstr>Графики данных</vt:lpstr>
      <vt:lpstr>Графики данных (первые 100 значений)</vt:lpstr>
      <vt:lpstr>Гистограммы распределения</vt:lpstr>
      <vt:lpstr>Диаграммы «ящик с усами»</vt:lpstr>
      <vt:lpstr>Презентация PowerPoint</vt:lpstr>
      <vt:lpstr>Описательная статистика </vt:lpstr>
      <vt:lpstr> Попарные графики рассеяния точек</vt:lpstr>
      <vt:lpstr>Предобработка данных</vt:lpstr>
      <vt:lpstr>Разработка и обучение модели</vt:lpstr>
      <vt:lpstr>Результаты оценок каждой модели</vt:lpstr>
      <vt:lpstr>Визуализация работы лучшей модели</vt:lpstr>
      <vt:lpstr>Визуализация работы лучшей модели</vt:lpstr>
      <vt:lpstr>Разработка нейронной сети для прогнозирования</vt:lpstr>
      <vt:lpstr>Визуализация результатов работы нейросети</vt:lpstr>
      <vt:lpstr>Разработка приложения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по курсу «Data Science»  Прогнозирование конечных свойств новых материалов (композиционных материалов)</dc:title>
  <dc:creator>vika</dc:creator>
  <cp:lastModifiedBy>vika</cp:lastModifiedBy>
  <cp:revision>2</cp:revision>
  <dcterms:modified xsi:type="dcterms:W3CDTF">2023-04-07T16:41:16Z</dcterms:modified>
</cp:coreProperties>
</file>