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53" r:id="rId1"/>
  </p:sldMasterIdLst>
  <p:sldIdLst>
    <p:sldId id="256" r:id="rId2"/>
    <p:sldId id="277" r:id="rId3"/>
    <p:sldId id="257" r:id="rId4"/>
    <p:sldId id="279" r:id="rId5"/>
    <p:sldId id="281" r:id="rId6"/>
    <p:sldId id="282" r:id="rId7"/>
    <p:sldId id="285" r:id="rId8"/>
    <p:sldId id="283" r:id="rId9"/>
    <p:sldId id="284" r:id="rId10"/>
    <p:sldId id="286" r:id="rId11"/>
    <p:sldId id="287" r:id="rId12"/>
    <p:sldId id="288" r:id="rId13"/>
    <p:sldId id="275" r:id="rId14"/>
    <p:sldId id="280" r:id="rId15"/>
    <p:sldId id="289" r:id="rId16"/>
    <p:sldId id="290" r:id="rId17"/>
    <p:sldId id="259" r:id="rId18"/>
    <p:sldId id="276" r:id="rId19"/>
    <p:sldId id="293" r:id="rId20"/>
    <p:sldId id="261" r:id="rId21"/>
    <p:sldId id="263" r:id="rId22"/>
    <p:sldId id="264" r:id="rId23"/>
    <p:sldId id="265" r:id="rId24"/>
    <p:sldId id="291" r:id="rId25"/>
    <p:sldId id="292" r:id="rId26"/>
    <p:sldId id="268" r:id="rId27"/>
    <p:sldId id="267" r:id="rId28"/>
    <p:sldId id="266" r:id="rId29"/>
    <p:sldId id="270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09C7"/>
    <a:srgbClr val="190858"/>
    <a:srgbClr val="1F1FB1"/>
    <a:srgbClr val="18065A"/>
    <a:srgbClr val="345709"/>
    <a:srgbClr val="1F14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  <a:latin typeface="Calibri" panose="020F050202020403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45457-2C5F-4B72-BECD-D50A8CDEF8B7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5028B-BB4D-4C96-AEB3-C399DE9C11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02EF3-A3BA-474D-91F7-7BC947BBBED5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0BDC4-4CBF-4FB3-8517-3442745D17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02EF3-A3BA-474D-91F7-7BC947BBBED5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0BDC4-4CBF-4FB3-8517-3442745D17B3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02EF3-A3BA-474D-91F7-7BC947BBBED5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0BDC4-4CBF-4FB3-8517-3442745D17B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>
                <a:latin typeface="Calibri" panose="020F05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02EF3-A3BA-474D-91F7-7BC947BBBED5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0BDC4-4CBF-4FB3-8517-3442745D17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02EF3-A3BA-474D-91F7-7BC947BBBED5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0BDC4-4CBF-4FB3-8517-3442745D17B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02EF3-A3BA-474D-91F7-7BC947BBBED5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0BDC4-4CBF-4FB3-8517-3442745D17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02EF3-A3BA-474D-91F7-7BC947BBBED5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0BDC4-4CBF-4FB3-8517-3442745D17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02EF3-A3BA-474D-91F7-7BC947BBBED5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0BDC4-4CBF-4FB3-8517-3442745D17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02EF3-A3BA-474D-91F7-7BC947BBBED5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0BDC4-4CBF-4FB3-8517-3442745D17B3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02EF3-A3BA-474D-91F7-7BC947BBBED5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0BDC4-4CBF-4FB3-8517-3442745D17B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9B002EF3-A3BA-474D-91F7-7BC947BBBED5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CB90BDC4-4CBF-4FB3-8517-3442745D17B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54" r:id="rId1"/>
    <p:sldLayoutId id="2147484655" r:id="rId2"/>
    <p:sldLayoutId id="2147484656" r:id="rId3"/>
    <p:sldLayoutId id="2147484657" r:id="rId4"/>
    <p:sldLayoutId id="2147484658" r:id="rId5"/>
    <p:sldLayoutId id="2147484659" r:id="rId6"/>
    <p:sldLayoutId id="2147484660" r:id="rId7"/>
    <p:sldLayoutId id="2147484661" r:id="rId8"/>
    <p:sldLayoutId id="2147484662" r:id="rId9"/>
    <p:sldLayoutId id="2147484663" r:id="rId10"/>
    <p:sldLayoutId id="2147484664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yeoman.io/" TargetMode="External"/><Relationship Id="rId2" Type="http://schemas.openxmlformats.org/officeDocument/2006/relationships/hyperlink" Target="https://scotch.io/tutorials/automate-your-tasks-easily-with-gulp-j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ower.io/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itializr.com/" TargetMode="External"/><Relationship Id="rId2" Type="http://schemas.openxmlformats.org/officeDocument/2006/relationships/hyperlink" Target="http://www.yeoman.io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3152" y="1521195"/>
            <a:ext cx="7815944" cy="1603005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>
            <a:normAutofit fontScale="90000"/>
          </a:bodyPr>
          <a:lstStyle/>
          <a:p>
            <a:pPr algn="ctr"/>
            <a:r>
              <a:rPr lang="en-US" sz="66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Kickstart</a:t>
            </a:r>
            <a:r>
              <a:rPr lang="en-US" sz="6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 your </a:t>
            </a:r>
            <a:br>
              <a:rPr lang="en-US" sz="6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</a:br>
            <a:r>
              <a:rPr lang="en-US" sz="6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Front End Project</a:t>
            </a:r>
            <a:endParaRPr lang="en-US" sz="66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9600" dirty="0" smtClean="0"/>
              <a:t>GULP</a:t>
            </a:r>
            <a:endParaRPr lang="en-US" sz="9600" dirty="0"/>
          </a:p>
        </p:txBody>
      </p:sp>
      <p:sp>
        <p:nvSpPr>
          <p:cNvPr id="3" name="TextBox 2"/>
          <p:cNvSpPr txBox="1"/>
          <p:nvPr/>
        </p:nvSpPr>
        <p:spPr>
          <a:xfrm>
            <a:off x="990600" y="3429000"/>
            <a:ext cx="7162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alibri" panose="020F0502020204030204" pitchFamily="34" charset="0"/>
              </a:rPr>
              <a:t>with</a:t>
            </a:r>
            <a:endParaRPr 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6389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complete our setup, we need some dependencies to our project like </a:t>
            </a:r>
            <a:r>
              <a:rPr lang="en-US" dirty="0" err="1" smtClean="0"/>
              <a:t>Jquery</a:t>
            </a:r>
            <a:r>
              <a:rPr lang="en-US" dirty="0" smtClean="0"/>
              <a:t>, Angular or any third party plugins. We need a package manager to do this task. </a:t>
            </a:r>
            <a:r>
              <a:rPr lang="en-US" b="1" dirty="0" smtClean="0"/>
              <a:t>Bower</a:t>
            </a:r>
            <a:r>
              <a:rPr lang="en-US" dirty="0" smtClean="0"/>
              <a:t> is one of the package manager tool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 Manager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96306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 below commands are used to install bower</a:t>
            </a:r>
          </a:p>
          <a:p>
            <a:r>
              <a:rPr lang="en-US" dirty="0" smtClean="0"/>
              <a:t>Install Bower Globally</a:t>
            </a:r>
          </a:p>
          <a:p>
            <a:pPr marL="365760" lvl="1" indent="0">
              <a:buNone/>
            </a:pPr>
            <a:r>
              <a:rPr lang="en-US" dirty="0" err="1">
                <a:solidFill>
                  <a:srgbClr val="00B050"/>
                </a:solidFill>
              </a:rPr>
              <a:t>npm</a:t>
            </a:r>
            <a:r>
              <a:rPr lang="en-US" dirty="0">
                <a:solidFill>
                  <a:srgbClr val="00B050"/>
                </a:solidFill>
              </a:rPr>
              <a:t> install -g </a:t>
            </a:r>
            <a:r>
              <a:rPr lang="en-US" dirty="0" smtClean="0">
                <a:solidFill>
                  <a:srgbClr val="00B050"/>
                </a:solidFill>
              </a:rPr>
              <a:t>bower</a:t>
            </a:r>
          </a:p>
          <a:p>
            <a:r>
              <a:rPr lang="en-US" dirty="0" smtClean="0"/>
              <a:t>Install Bower </a:t>
            </a:r>
            <a:r>
              <a:rPr lang="en-US" dirty="0" err="1" smtClean="0"/>
              <a:t>init</a:t>
            </a:r>
            <a:r>
              <a:rPr lang="en-US" dirty="0" smtClean="0"/>
              <a:t> that creates </a:t>
            </a:r>
            <a:r>
              <a:rPr lang="en-US" dirty="0" err="1" smtClean="0"/>
              <a:t>bower.json</a:t>
            </a:r>
            <a:r>
              <a:rPr lang="en-US" dirty="0" smtClean="0"/>
              <a:t> file</a:t>
            </a:r>
          </a:p>
          <a:p>
            <a:pPr marL="365760" lvl="1" indent="0">
              <a:buNone/>
            </a:pPr>
            <a:r>
              <a:rPr lang="en-US" dirty="0">
                <a:solidFill>
                  <a:srgbClr val="00B050"/>
                </a:solidFill>
              </a:rPr>
              <a:t>b</a:t>
            </a:r>
            <a:r>
              <a:rPr lang="en-US" dirty="0" smtClean="0">
                <a:solidFill>
                  <a:srgbClr val="00B050"/>
                </a:solidFill>
              </a:rPr>
              <a:t>ower </a:t>
            </a:r>
            <a:r>
              <a:rPr lang="en-US" dirty="0" err="1" smtClean="0">
                <a:solidFill>
                  <a:srgbClr val="00B050"/>
                </a:solidFill>
              </a:rPr>
              <a:t>init</a:t>
            </a:r>
            <a:endParaRPr lang="en-US" dirty="0" smtClean="0">
              <a:solidFill>
                <a:srgbClr val="00B050"/>
              </a:solidFill>
            </a:endParaRP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bower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25730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Bootstrap is a front end framework that have </a:t>
            </a:r>
            <a:r>
              <a:rPr lang="en-US" dirty="0"/>
              <a:t>Global CSS settings, fundamental HTML elements styled and enhanced with extensible classes, and an advanced grid system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Install bootstrap sass with bower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bower install bootstrap-sass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 Bootstrap with bower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07973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 most important part of a front end workflow is the editor to write the code.</a:t>
            </a:r>
          </a:p>
          <a:p>
            <a:pPr marL="0" indent="0">
              <a:buNone/>
            </a:pPr>
            <a:r>
              <a:rPr lang="en-US" dirty="0" smtClean="0"/>
              <a:t>Sublime is the code editor that comes up with rich front end packages and settings.</a:t>
            </a:r>
          </a:p>
          <a:p>
            <a:pPr marL="0" indent="0">
              <a:buNone/>
            </a:pPr>
            <a:r>
              <a:rPr lang="en-US" dirty="0" smtClean="0"/>
              <a:t>It supports many front end tasks, like code formatting, </a:t>
            </a:r>
            <a:r>
              <a:rPr lang="en-US" dirty="0" err="1" smtClean="0"/>
              <a:t>jslint</a:t>
            </a:r>
            <a:r>
              <a:rPr lang="en-US" dirty="0" smtClean="0"/>
              <a:t>, </a:t>
            </a:r>
            <a:r>
              <a:rPr lang="en-US" dirty="0" err="1" smtClean="0"/>
              <a:t>jshint</a:t>
            </a:r>
            <a:r>
              <a:rPr lang="en-US" dirty="0" smtClean="0"/>
              <a:t>, </a:t>
            </a:r>
            <a:r>
              <a:rPr lang="en-US" dirty="0" err="1" smtClean="0"/>
              <a:t>css</a:t>
            </a:r>
            <a:r>
              <a:rPr lang="en-US" dirty="0" smtClean="0"/>
              <a:t> lint. </a:t>
            </a:r>
            <a:r>
              <a:rPr lang="en-US" dirty="0" err="1" smtClean="0"/>
              <a:t>etc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5023" y="169115"/>
            <a:ext cx="6965245" cy="1202485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Configure Your Editor And Code Settings</a:t>
            </a:r>
            <a:r>
              <a:rPr lang="en-US" b="1" cap="all" dirty="0" smtClean="0"/>
              <a:t/>
            </a:r>
            <a:br>
              <a:rPr lang="en-US" b="1" cap="all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82085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If you look at the root </a:t>
            </a:r>
            <a:r>
              <a:rPr lang="en-US" dirty="0"/>
              <a:t>directory there is a file </a:t>
            </a:r>
            <a:r>
              <a:rPr lang="en-US" b="1" dirty="0"/>
              <a:t>.</a:t>
            </a:r>
            <a:r>
              <a:rPr lang="en-US" b="1" dirty="0" err="1" smtClean="0"/>
              <a:t>editorconfig</a:t>
            </a:r>
            <a:r>
              <a:rPr lang="en-US" b="1" dirty="0" smtClean="0"/>
              <a:t>. </a:t>
            </a:r>
            <a:r>
              <a:rPr lang="en-US" dirty="0" smtClean="0"/>
              <a:t>This file contains code settings that sublime text picks automatically.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There are several package can be installed in sublime like (SASS, JSCS, JSHINT, HTML Beautifier etc.)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Setup Sublime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41277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Search for a package like </a:t>
            </a:r>
            <a:r>
              <a:rPr lang="en-US" dirty="0" err="1" smtClean="0"/>
              <a:t>jshint</a:t>
            </a:r>
            <a:r>
              <a:rPr lang="en-US" dirty="0"/>
              <a:t> on https://</a:t>
            </a:r>
            <a:r>
              <a:rPr lang="en-US" dirty="0" smtClean="0"/>
              <a:t>packagecontrol.io/</a:t>
            </a:r>
          </a:p>
          <a:p>
            <a:r>
              <a:rPr lang="en-US" dirty="0" smtClean="0"/>
              <a:t>Copy the package code</a:t>
            </a:r>
          </a:p>
          <a:p>
            <a:r>
              <a:rPr lang="en-US" dirty="0" smtClean="0"/>
              <a:t>Open Sublime text 3</a:t>
            </a:r>
          </a:p>
          <a:p>
            <a:r>
              <a:rPr lang="en-US" dirty="0" smtClean="0"/>
              <a:t>CTRL+~</a:t>
            </a:r>
          </a:p>
          <a:p>
            <a:r>
              <a:rPr lang="en-US" dirty="0" smtClean="0"/>
              <a:t>Paste the code in that</a:t>
            </a:r>
          </a:p>
          <a:p>
            <a:r>
              <a:rPr lang="en-US" dirty="0" smtClean="0"/>
              <a:t>Restart Sublime Text3</a:t>
            </a:r>
          </a:p>
          <a:p>
            <a:r>
              <a:rPr lang="en-US" dirty="0"/>
              <a:t>Click the Preferences &gt; Browse </a:t>
            </a:r>
            <a:r>
              <a:rPr lang="en-US" dirty="0" smtClean="0"/>
              <a:t>Packages</a:t>
            </a:r>
          </a:p>
          <a:p>
            <a:r>
              <a:rPr lang="en-US" dirty="0" smtClean="0"/>
              <a:t>Search for package and install that</a:t>
            </a:r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to install package in sublime text three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8908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 create the directory structure to your custom code</a:t>
            </a:r>
          </a:p>
          <a:p>
            <a:endParaRPr lang="en-US" dirty="0"/>
          </a:p>
          <a:p>
            <a:r>
              <a:rPr lang="en-US" dirty="0" smtClean="0"/>
              <a:t>The next slide contains the directory structure with custom code.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 the custom code directory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80325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3440" y="685800"/>
            <a:ext cx="7604760" cy="5638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smtClean="0">
                <a:solidFill>
                  <a:srgbClr val="7030A0"/>
                </a:solidFill>
                <a:latin typeface="Calibri" panose="020F0502020204030204" pitchFamily="34" charset="0"/>
              </a:rPr>
              <a:t>Project root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190858"/>
                </a:solidFill>
                <a:latin typeface="Calibri" panose="020F0502020204030204" pitchFamily="34" charset="0"/>
              </a:rPr>
              <a:t>d</a:t>
            </a:r>
            <a:r>
              <a:rPr lang="en-US" sz="1800" dirty="0" smtClean="0">
                <a:solidFill>
                  <a:srgbClr val="190858"/>
                </a:solidFill>
                <a:latin typeface="Calibri" panose="020F0502020204030204" pitchFamily="34" charset="0"/>
              </a:rPr>
              <a:t>ev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sz="1800" dirty="0" smtClean="0">
                <a:solidFill>
                  <a:srgbClr val="C00000"/>
                </a:solidFill>
                <a:latin typeface="Calibri" panose="020F0502020204030204" pitchFamily="34" charset="0"/>
              </a:rPr>
              <a:t>assets</a:t>
            </a:r>
          </a:p>
          <a:p>
            <a:pPr lvl="3"/>
            <a:r>
              <a:rPr lang="en-US" dirty="0" smtClean="0">
                <a:solidFill>
                  <a:srgbClr val="1709C7"/>
                </a:solidFill>
                <a:latin typeface="Calibri" panose="020F0502020204030204" pitchFamily="34" charset="0"/>
              </a:rPr>
              <a:t>js</a:t>
            </a:r>
          </a:p>
          <a:p>
            <a:pPr lvl="3"/>
            <a:r>
              <a:rPr lang="en-US" dirty="0" smtClean="0">
                <a:solidFill>
                  <a:srgbClr val="1709C7"/>
                </a:solidFill>
                <a:latin typeface="Calibri" panose="020F0502020204030204" pitchFamily="34" charset="0"/>
              </a:rPr>
              <a:t>css</a:t>
            </a:r>
          </a:p>
          <a:p>
            <a:pPr lvl="3"/>
            <a:r>
              <a:rPr lang="en-US" dirty="0" smtClean="0">
                <a:solidFill>
                  <a:srgbClr val="1709C7"/>
                </a:solidFill>
                <a:latin typeface="Calibri" panose="020F0502020204030204" pitchFamily="34" charset="0"/>
              </a:rPr>
              <a:t>img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sz="1800" dirty="0" smtClean="0">
                <a:solidFill>
                  <a:srgbClr val="C00000"/>
                </a:solidFill>
                <a:latin typeface="Calibri" panose="020F0502020204030204" pitchFamily="34" charset="0"/>
              </a:rPr>
              <a:t>data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rgbClr val="C00000"/>
                </a:solidFill>
                <a:latin typeface="Calibri" panose="020F0502020204030204" pitchFamily="34" charset="0"/>
              </a:rPr>
              <a:t>j</a:t>
            </a:r>
            <a:r>
              <a:rPr lang="en-US" sz="1800" dirty="0" smtClean="0">
                <a:solidFill>
                  <a:srgbClr val="C00000"/>
                </a:solidFill>
                <a:latin typeface="Calibri" panose="020F0502020204030204" pitchFamily="34" charset="0"/>
              </a:rPr>
              <a:t>avascript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rgbClr val="C00000"/>
                </a:solidFill>
                <a:latin typeface="Calibri" panose="020F0502020204030204" pitchFamily="34" charset="0"/>
              </a:rPr>
              <a:t>p</a:t>
            </a:r>
            <a:r>
              <a:rPr lang="en-US" sz="1800" dirty="0" smtClean="0">
                <a:solidFill>
                  <a:srgbClr val="C00000"/>
                </a:solidFill>
                <a:latin typeface="Calibri" panose="020F0502020204030204" pitchFamily="34" charset="0"/>
              </a:rPr>
              <a:t>ages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rgbClr val="C00000"/>
                </a:solidFill>
                <a:latin typeface="Calibri" panose="020F0502020204030204" pitchFamily="34" charset="0"/>
              </a:rPr>
              <a:t>p</a:t>
            </a:r>
            <a:r>
              <a:rPr lang="en-US" sz="1800" dirty="0" smtClean="0">
                <a:solidFill>
                  <a:srgbClr val="C00000"/>
                </a:solidFill>
                <a:latin typeface="Calibri" panose="020F0502020204030204" pitchFamily="34" charset="0"/>
              </a:rPr>
              <a:t>artials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sz="1800" dirty="0" smtClean="0">
                <a:solidFill>
                  <a:srgbClr val="C00000"/>
                </a:solidFill>
                <a:latin typeface="Calibri" panose="020F0502020204030204" pitchFamily="34" charset="0"/>
              </a:rPr>
              <a:t>sass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 smtClean="0">
                <a:solidFill>
                  <a:srgbClr val="190858"/>
                </a:solidFill>
                <a:latin typeface="Calibri" panose="020F0502020204030204" pitchFamily="34" charset="0"/>
              </a:rPr>
              <a:t>gulpfile.js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 smtClean="0">
                <a:solidFill>
                  <a:srgbClr val="190858"/>
                </a:solidFill>
                <a:latin typeface="Calibri" panose="020F0502020204030204" pitchFamily="34" charset="0"/>
              </a:rPr>
              <a:t>Gruntfile.js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 smtClean="0">
                <a:solidFill>
                  <a:srgbClr val="190858"/>
                </a:solidFill>
                <a:latin typeface="Calibri" panose="020F0502020204030204" pitchFamily="34" charset="0"/>
              </a:rPr>
              <a:t>package.json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 smtClean="0">
                <a:solidFill>
                  <a:srgbClr val="190858"/>
                </a:solidFill>
                <a:latin typeface="Calibri" panose="020F0502020204030204" pitchFamily="34" charset="0"/>
              </a:rPr>
              <a:t>.jshintrc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 smtClean="0">
                <a:solidFill>
                  <a:srgbClr val="190858"/>
                </a:solidFill>
                <a:latin typeface="Calibri" panose="020F0502020204030204" pitchFamily="34" charset="0"/>
              </a:rPr>
              <a:t>.jscsrc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 smtClean="0">
                <a:solidFill>
                  <a:srgbClr val="190858"/>
                </a:solidFill>
                <a:latin typeface="Calibri" panose="020F0502020204030204" pitchFamily="34" charset="0"/>
              </a:rPr>
              <a:t>scss-lint.yml</a:t>
            </a:r>
            <a:endParaRPr lang="en-US" sz="1600" dirty="0">
              <a:solidFill>
                <a:srgbClr val="190858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245120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After directory setup and all type of configuration setup, now the time is to setup automated tasks. That can be done with the help of Grunt or Gulp. Both provides a set of front task runners tools. We’ll use Gulp in our project.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5023" y="245486"/>
            <a:ext cx="6965245" cy="821314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Configure The Automated Tasks</a:t>
            </a:r>
            <a:r>
              <a:rPr lang="en-US" b="1" cap="all" dirty="0"/>
              <a:t/>
            </a:r>
            <a:br>
              <a:rPr lang="en-US" b="1" cap="all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46452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</a:rPr>
              <a:t>Gulp is a streaming build system that is used to automate front end tasks. It uses node’s stream file manipulation system.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Gulp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442782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we need </a:t>
            </a:r>
            <a:r>
              <a:rPr lang="en-US" dirty="0"/>
              <a:t>A</a:t>
            </a:r>
            <a:r>
              <a:rPr lang="en-US" dirty="0" smtClean="0"/>
              <a:t>utomation</a:t>
            </a:r>
          </a:p>
          <a:p>
            <a:r>
              <a:rPr lang="en-US" dirty="0" smtClean="0"/>
              <a:t>Project Scaffolding</a:t>
            </a:r>
          </a:p>
          <a:p>
            <a:r>
              <a:rPr lang="en-US" dirty="0" smtClean="0"/>
              <a:t>Generators</a:t>
            </a:r>
          </a:p>
          <a:p>
            <a:r>
              <a:rPr lang="en-US" dirty="0" smtClean="0"/>
              <a:t>Build Tools and task automation</a:t>
            </a:r>
          </a:p>
          <a:p>
            <a:r>
              <a:rPr lang="en-US" dirty="0" smtClean="0"/>
              <a:t>Dependency management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21642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latin typeface="Calibri" panose="020F0502020204030204" pitchFamily="34" charset="0"/>
              </a:rPr>
              <a:t>It helps in maintaining dependencies (</a:t>
            </a:r>
            <a:r>
              <a:rPr lang="en-US" dirty="0">
                <a:latin typeface="Calibri" panose="020F0502020204030204" pitchFamily="34" charset="0"/>
              </a:rPr>
              <a:t>e.g</a:t>
            </a:r>
            <a:r>
              <a:rPr lang="en-US" dirty="0" smtClean="0">
                <a:latin typeface="Calibri" panose="020F0502020204030204" pitchFamily="34" charset="0"/>
              </a:rPr>
              <a:t>. </a:t>
            </a:r>
            <a:r>
              <a:rPr lang="en-US" dirty="0" err="1" smtClean="0">
                <a:latin typeface="Calibri" panose="020F0502020204030204" pitchFamily="34" charset="0"/>
              </a:rPr>
              <a:t>jquery</a:t>
            </a:r>
            <a:r>
              <a:rPr lang="en-US" dirty="0" smtClean="0">
                <a:latin typeface="Calibri" panose="020F0502020204030204" pitchFamily="34" charset="0"/>
              </a:rPr>
              <a:t>, angular etc.)</a:t>
            </a:r>
            <a:endParaRPr lang="en-US" dirty="0">
              <a:latin typeface="Calibri" panose="020F0502020204030204" pitchFamily="34" charset="0"/>
            </a:endParaRPr>
          </a:p>
          <a:p>
            <a:r>
              <a:rPr lang="en-US" dirty="0" smtClean="0">
                <a:latin typeface="Calibri" panose="020F0502020204030204" pitchFamily="34" charset="0"/>
              </a:rPr>
              <a:t>It enforces to follow best practices</a:t>
            </a:r>
            <a:endParaRPr lang="en-US" dirty="0">
              <a:latin typeface="Calibri" panose="020F0502020204030204" pitchFamily="34" charset="0"/>
            </a:endParaRPr>
          </a:p>
          <a:p>
            <a:r>
              <a:rPr lang="en-US" dirty="0" smtClean="0">
                <a:latin typeface="Calibri" panose="020F0502020204030204" pitchFamily="34" charset="0"/>
              </a:rPr>
              <a:t>Helps </a:t>
            </a:r>
            <a:r>
              <a:rPr lang="en-US" dirty="0">
                <a:latin typeface="Calibri" panose="020F0502020204030204" pitchFamily="34" charset="0"/>
              </a:rPr>
              <a:t>to keep the code maintainable</a:t>
            </a:r>
          </a:p>
          <a:p>
            <a:r>
              <a:rPr lang="en-US" dirty="0" smtClean="0">
                <a:latin typeface="Calibri" panose="020F0502020204030204" pitchFamily="34" charset="0"/>
              </a:rPr>
              <a:t>Saves </a:t>
            </a:r>
            <a:r>
              <a:rPr lang="en-US" dirty="0">
                <a:latin typeface="Calibri" panose="020F0502020204030204" pitchFamily="34" charset="0"/>
              </a:rPr>
              <a:t>time by reducing overhead (e.g. live reload)</a:t>
            </a:r>
          </a:p>
          <a:p>
            <a:r>
              <a:rPr lang="en-US" dirty="0" smtClean="0">
                <a:latin typeface="Calibri" panose="020F0502020204030204" pitchFamily="34" charset="0"/>
              </a:rPr>
              <a:t>Offers </a:t>
            </a:r>
            <a:r>
              <a:rPr lang="en-US" dirty="0">
                <a:latin typeface="Calibri" panose="020F0502020204030204" pitchFamily="34" charset="0"/>
              </a:rPr>
              <a:t>flexible, automated build tasks like:</a:t>
            </a:r>
          </a:p>
          <a:p>
            <a:r>
              <a:rPr lang="en-US" dirty="0" smtClean="0">
                <a:latin typeface="Calibri" panose="020F0502020204030204" pitchFamily="34" charset="0"/>
              </a:rPr>
              <a:t>CSS </a:t>
            </a:r>
            <a:r>
              <a:rPr lang="en-US" dirty="0">
                <a:latin typeface="Calibri" panose="020F0502020204030204" pitchFamily="34" charset="0"/>
              </a:rPr>
              <a:t>Trimming</a:t>
            </a:r>
          </a:p>
          <a:p>
            <a:r>
              <a:rPr lang="en-US" dirty="0" smtClean="0">
                <a:latin typeface="Calibri" panose="020F0502020204030204" pitchFamily="34" charset="0"/>
              </a:rPr>
              <a:t>CSS </a:t>
            </a:r>
            <a:r>
              <a:rPr lang="en-US" dirty="0">
                <a:latin typeface="Calibri" panose="020F0502020204030204" pitchFamily="34" charset="0"/>
              </a:rPr>
              <a:t>Preprocessing</a:t>
            </a:r>
          </a:p>
          <a:p>
            <a:r>
              <a:rPr lang="en-US" dirty="0" smtClean="0">
                <a:latin typeface="Calibri" panose="020F0502020204030204" pitchFamily="34" charset="0"/>
              </a:rPr>
              <a:t>Code </a:t>
            </a:r>
            <a:r>
              <a:rPr lang="en-US" dirty="0" err="1">
                <a:latin typeface="Calibri" panose="020F0502020204030204" pitchFamily="34" charset="0"/>
              </a:rPr>
              <a:t>Minification</a:t>
            </a:r>
            <a:endParaRPr lang="en-US" dirty="0">
              <a:latin typeface="Calibri" panose="020F0502020204030204" pitchFamily="34" charset="0"/>
            </a:endParaRPr>
          </a:p>
          <a:p>
            <a:r>
              <a:rPr lang="en-US" dirty="0" smtClean="0">
                <a:latin typeface="Calibri" panose="020F0502020204030204" pitchFamily="34" charset="0"/>
              </a:rPr>
              <a:t>Image </a:t>
            </a:r>
            <a:r>
              <a:rPr lang="en-US" dirty="0">
                <a:latin typeface="Calibri" panose="020F0502020204030204" pitchFamily="34" charset="0"/>
              </a:rPr>
              <a:t>optimizations</a:t>
            </a:r>
          </a:p>
          <a:p>
            <a:r>
              <a:rPr lang="en-US" dirty="0" smtClean="0">
                <a:latin typeface="Calibri" panose="020F0502020204030204" pitchFamily="34" charset="0"/>
              </a:rPr>
              <a:t>Unit </a:t>
            </a:r>
            <a:r>
              <a:rPr lang="en-US" dirty="0">
                <a:latin typeface="Calibri" panose="020F0502020204030204" pitchFamily="34" charset="0"/>
              </a:rPr>
              <a:t>testing</a:t>
            </a:r>
          </a:p>
          <a:p>
            <a:r>
              <a:rPr lang="en-US" dirty="0" err="1" smtClean="0">
                <a:latin typeface="Calibri" panose="020F0502020204030204" pitchFamily="34" charset="0"/>
              </a:rPr>
              <a:t>Linting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we need gulp?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75445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</a:rPr>
              <a:t>gulp.task</a:t>
            </a:r>
          </a:p>
          <a:p>
            <a:r>
              <a:rPr lang="en-US" dirty="0">
                <a:latin typeface="Calibri" panose="020F0502020204030204" pitchFamily="34" charset="0"/>
              </a:rPr>
              <a:t>gulp.src</a:t>
            </a:r>
          </a:p>
          <a:p>
            <a:r>
              <a:rPr lang="en-US" dirty="0">
                <a:latin typeface="Calibri" panose="020F0502020204030204" pitchFamily="34" charset="0"/>
              </a:rPr>
              <a:t>gulp.dest</a:t>
            </a:r>
          </a:p>
          <a:p>
            <a:r>
              <a:rPr lang="en-US" dirty="0">
                <a:latin typeface="Calibri" panose="020F0502020204030204" pitchFamily="34" charset="0"/>
              </a:rPr>
              <a:t>gulp.watch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Gulp Top level 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55147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err="1">
                <a:latin typeface="Calibri" panose="020F0502020204030204" pitchFamily="34" charset="0"/>
              </a:rPr>
              <a:t>gulp.task</a:t>
            </a:r>
            <a:r>
              <a:rPr lang="en-US" dirty="0">
                <a:latin typeface="Calibri" panose="020F0502020204030204" pitchFamily="34" charset="0"/>
              </a:rPr>
              <a:t> defines your tasks. Its arguments are </a:t>
            </a:r>
            <a:r>
              <a:rPr lang="en-US" b="1" dirty="0">
                <a:latin typeface="Calibri" panose="020F0502020204030204" pitchFamily="34" charset="0"/>
              </a:rPr>
              <a:t>name</a:t>
            </a:r>
            <a:r>
              <a:rPr lang="en-US" dirty="0">
                <a:latin typeface="Calibri" panose="020F0502020204030204" pitchFamily="34" charset="0"/>
              </a:rPr>
              <a:t>, </a:t>
            </a:r>
            <a:r>
              <a:rPr lang="en-US" b="1" dirty="0" err="1">
                <a:latin typeface="Calibri" panose="020F0502020204030204" pitchFamily="34" charset="0"/>
              </a:rPr>
              <a:t>deps</a:t>
            </a:r>
            <a:r>
              <a:rPr lang="en-US" dirty="0">
                <a:latin typeface="Calibri" panose="020F0502020204030204" pitchFamily="34" charset="0"/>
              </a:rPr>
              <a:t> and </a:t>
            </a:r>
            <a:r>
              <a:rPr lang="en-US" b="1" dirty="0" err="1" smtClean="0">
                <a:latin typeface="Calibri" panose="020F0502020204030204" pitchFamily="34" charset="0"/>
              </a:rPr>
              <a:t>fn</a:t>
            </a:r>
            <a:endParaRPr lang="en-US" b="1" dirty="0" smtClean="0"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en-US" b="1" dirty="0" smtClean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dirty="0" smtClean="0">
                <a:latin typeface="Calibri" panose="020F0502020204030204" pitchFamily="34" charset="0"/>
              </a:rPr>
              <a:t>Where </a:t>
            </a:r>
            <a:r>
              <a:rPr lang="en-US" dirty="0">
                <a:latin typeface="Calibri" panose="020F0502020204030204" pitchFamily="34" charset="0"/>
              </a:rPr>
              <a:t>name is a string, </a:t>
            </a:r>
            <a:r>
              <a:rPr lang="en-US" dirty="0" err="1">
                <a:latin typeface="Calibri" panose="020F0502020204030204" pitchFamily="34" charset="0"/>
              </a:rPr>
              <a:t>deps</a:t>
            </a:r>
            <a:r>
              <a:rPr lang="en-US" dirty="0">
                <a:latin typeface="Calibri" panose="020F0502020204030204" pitchFamily="34" charset="0"/>
              </a:rPr>
              <a:t> is an array of task names, and </a:t>
            </a:r>
            <a:r>
              <a:rPr lang="en-US" dirty="0" err="1">
                <a:latin typeface="Calibri" panose="020F0502020204030204" pitchFamily="34" charset="0"/>
              </a:rPr>
              <a:t>fn</a:t>
            </a:r>
            <a:r>
              <a:rPr lang="en-US" dirty="0">
                <a:latin typeface="Calibri" panose="020F0502020204030204" pitchFamily="34" charset="0"/>
              </a:rPr>
              <a:t> is the function that performs your task. </a:t>
            </a:r>
            <a:r>
              <a:rPr lang="en-US" dirty="0" err="1">
                <a:latin typeface="Calibri" panose="020F0502020204030204" pitchFamily="34" charset="0"/>
              </a:rPr>
              <a:t>Deps</a:t>
            </a:r>
            <a:r>
              <a:rPr lang="en-US" dirty="0">
                <a:latin typeface="Calibri" panose="020F0502020204030204" pitchFamily="34" charset="0"/>
              </a:rPr>
              <a:t> is optional so </a:t>
            </a:r>
            <a:r>
              <a:rPr lang="en-US" dirty="0" err="1">
                <a:latin typeface="Calibri" panose="020F0502020204030204" pitchFamily="34" charset="0"/>
              </a:rPr>
              <a:t>gulp.task</a:t>
            </a:r>
            <a:r>
              <a:rPr lang="en-US" dirty="0">
                <a:latin typeface="Calibri" panose="020F0502020204030204" pitchFamily="34" charset="0"/>
              </a:rPr>
              <a:t> in it’s two forms are</a:t>
            </a:r>
            <a:r>
              <a:rPr lang="en-US" dirty="0" smtClean="0">
                <a:latin typeface="Calibri" panose="020F0502020204030204" pitchFamily="34" charset="0"/>
              </a:rPr>
              <a:t>:</a:t>
            </a:r>
          </a:p>
          <a:p>
            <a:pPr marL="0" indent="0">
              <a:buNone/>
            </a:pPr>
            <a:endParaRPr lang="en-US" dirty="0" smtClean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100" dirty="0" err="1">
                <a:latin typeface="Calibri" panose="020F0502020204030204" pitchFamily="34" charset="0"/>
              </a:rPr>
              <a:t>gulp.</a:t>
            </a:r>
            <a:r>
              <a:rPr lang="en-US" sz="2100" dirty="0" err="1">
                <a:solidFill>
                  <a:srgbClr val="DE4A68"/>
                </a:solidFill>
                <a:latin typeface="Calibri" panose="020F0502020204030204" pitchFamily="34" charset="0"/>
              </a:rPr>
              <a:t>task</a:t>
            </a:r>
            <a:r>
              <a:rPr lang="en-US" sz="2100" dirty="0" smtClean="0">
                <a:latin typeface="Calibri" panose="020F0502020204030204" pitchFamily="34" charset="0"/>
              </a:rPr>
              <a:t>(‘</a:t>
            </a:r>
            <a:r>
              <a:rPr lang="en-US" sz="1700" dirty="0" err="1" smtClean="0">
                <a:solidFill>
                  <a:srgbClr val="669A00"/>
                </a:solidFill>
                <a:latin typeface="Calibri" panose="020F0502020204030204" pitchFamily="34" charset="0"/>
              </a:rPr>
              <a:t>taskJshint</a:t>
            </a:r>
            <a:r>
              <a:rPr lang="en-US" sz="2100" dirty="0" smtClean="0">
                <a:latin typeface="Calibri" panose="020F0502020204030204" pitchFamily="34" charset="0"/>
              </a:rPr>
              <a:t>’, </a:t>
            </a:r>
            <a:r>
              <a:rPr lang="en-US" sz="2100" dirty="0">
                <a:latin typeface="Calibri" panose="020F0502020204030204" pitchFamily="34" charset="0"/>
              </a:rPr>
              <a:t>function() { </a:t>
            </a:r>
          </a:p>
          <a:p>
            <a:pPr marL="0" indent="0">
              <a:buNone/>
            </a:pPr>
            <a:r>
              <a:rPr lang="en-US" sz="2100" dirty="0">
                <a:latin typeface="Calibri" panose="020F0502020204030204" pitchFamily="34" charset="0"/>
              </a:rPr>
              <a:t>      </a:t>
            </a:r>
            <a:r>
              <a:rPr lang="en-US" sz="1700" dirty="0">
                <a:solidFill>
                  <a:srgbClr val="9A9A9A"/>
                </a:solidFill>
                <a:latin typeface="Calibri" panose="020F0502020204030204" pitchFamily="34" charset="0"/>
              </a:rPr>
              <a:t>//Code</a:t>
            </a:r>
          </a:p>
          <a:p>
            <a:pPr marL="0" indent="0">
              <a:buNone/>
            </a:pPr>
            <a:r>
              <a:rPr lang="en-US" sz="2100" dirty="0">
                <a:latin typeface="Calibri" panose="020F0502020204030204" pitchFamily="34" charset="0"/>
              </a:rPr>
              <a:t>});</a:t>
            </a:r>
          </a:p>
          <a:p>
            <a:pPr marL="0" indent="0">
              <a:buNone/>
            </a:pPr>
            <a:r>
              <a:rPr lang="en-US" sz="2100" dirty="0">
                <a:latin typeface="Calibri" panose="020F0502020204030204" pitchFamily="34" charset="0"/>
              </a:rPr>
              <a:t> </a:t>
            </a:r>
            <a:r>
              <a:rPr lang="en-US" sz="2100" dirty="0" err="1">
                <a:latin typeface="Calibri" panose="020F0502020204030204" pitchFamily="34" charset="0"/>
              </a:rPr>
              <a:t>gulp.</a:t>
            </a:r>
            <a:r>
              <a:rPr lang="en-US" sz="2100" dirty="0" err="1">
                <a:solidFill>
                  <a:srgbClr val="DE4A68"/>
                </a:solidFill>
                <a:latin typeface="Calibri" panose="020F0502020204030204" pitchFamily="34" charset="0"/>
              </a:rPr>
              <a:t>task</a:t>
            </a:r>
            <a:r>
              <a:rPr lang="en-US" sz="2100" dirty="0">
                <a:latin typeface="Calibri" panose="020F0502020204030204" pitchFamily="34" charset="0"/>
              </a:rPr>
              <a:t>('</a:t>
            </a:r>
            <a:r>
              <a:rPr lang="en-US" sz="1700" dirty="0" err="1">
                <a:solidFill>
                  <a:srgbClr val="669A00"/>
                </a:solidFill>
                <a:latin typeface="Calibri" panose="020F0502020204030204" pitchFamily="34" charset="0"/>
              </a:rPr>
              <a:t>dependenttask</a:t>
            </a:r>
            <a:r>
              <a:rPr lang="en-US" sz="2100" dirty="0">
                <a:latin typeface="Calibri" panose="020F0502020204030204" pitchFamily="34" charset="0"/>
              </a:rPr>
              <a:t>', [‘task1’, ‘task2’], function() {</a:t>
            </a:r>
          </a:p>
          <a:p>
            <a:pPr marL="0" indent="0">
              <a:buNone/>
            </a:pPr>
            <a:r>
              <a:rPr lang="en-US" sz="2100" dirty="0">
                <a:latin typeface="Calibri" panose="020F0502020204030204" pitchFamily="34" charset="0"/>
              </a:rPr>
              <a:t>       </a:t>
            </a:r>
            <a:r>
              <a:rPr lang="en-US" sz="1700" dirty="0">
                <a:solidFill>
                  <a:srgbClr val="9A9A9A"/>
                </a:solidFill>
                <a:latin typeface="Calibri" panose="020F0502020204030204" pitchFamily="34" charset="0"/>
              </a:rPr>
              <a:t>//Code</a:t>
            </a:r>
          </a:p>
          <a:p>
            <a:pPr marL="0" indent="0">
              <a:buNone/>
            </a:pPr>
            <a:r>
              <a:rPr lang="en-US" sz="2100" dirty="0">
                <a:latin typeface="Calibri" panose="020F0502020204030204" pitchFamily="34" charset="0"/>
              </a:rPr>
              <a:t> });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Gulp.task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51748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914400"/>
            <a:ext cx="7162800" cy="480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latin typeface="Calibri" panose="020F0502020204030204" pitchFamily="34" charset="0"/>
              </a:rPr>
              <a:t>gulp.src</a:t>
            </a:r>
            <a:r>
              <a:rPr lang="en-US" dirty="0">
                <a:latin typeface="Calibri" panose="020F0502020204030204" pitchFamily="34" charset="0"/>
              </a:rPr>
              <a:t> points to the files we want to use. It’s parameters are globs and an optional options object. It uses .pipe for chaining it’s output into other plugins.</a:t>
            </a:r>
          </a:p>
          <a:p>
            <a:pPr marL="0" indent="0">
              <a:buNone/>
            </a:pPr>
            <a:r>
              <a:rPr lang="en-US" dirty="0" err="1">
                <a:latin typeface="Calibri" panose="020F0502020204030204" pitchFamily="34" charset="0"/>
              </a:rPr>
              <a:t>gulp.dest</a:t>
            </a:r>
            <a:r>
              <a:rPr lang="en-US" dirty="0">
                <a:latin typeface="Calibri" panose="020F0502020204030204" pitchFamily="34" charset="0"/>
              </a:rPr>
              <a:t> points to the output folder we want to write files to.</a:t>
            </a:r>
          </a:p>
          <a:p>
            <a:pPr marL="0" indent="0">
              <a:buNone/>
            </a:pPr>
            <a:r>
              <a:rPr lang="en-US" dirty="0" err="1">
                <a:latin typeface="Calibri" panose="020F0502020204030204" pitchFamily="34" charset="0"/>
              </a:rPr>
              <a:t>gulp.src</a:t>
            </a:r>
            <a:r>
              <a:rPr lang="en-US" dirty="0">
                <a:latin typeface="Calibri" panose="020F0502020204030204" pitchFamily="34" charset="0"/>
              </a:rPr>
              <a:t> and </a:t>
            </a:r>
            <a:r>
              <a:rPr lang="en-US" dirty="0" err="1">
                <a:latin typeface="Calibri" panose="020F0502020204030204" pitchFamily="34" charset="0"/>
              </a:rPr>
              <a:t>gulp.dest</a:t>
            </a:r>
            <a:r>
              <a:rPr lang="en-US" dirty="0">
                <a:latin typeface="Calibri" panose="020F0502020204030204" pitchFamily="34" charset="0"/>
              </a:rPr>
              <a:t> used to simply copy files looks like</a:t>
            </a:r>
            <a:r>
              <a:rPr lang="en-US" dirty="0" smtClean="0">
                <a:latin typeface="Calibri" panose="020F0502020204030204" pitchFamily="34" charset="0"/>
              </a:rPr>
              <a:t>:</a:t>
            </a:r>
          </a:p>
          <a:p>
            <a:pPr marL="0" indent="0">
              <a:buNone/>
            </a:pPr>
            <a:r>
              <a:rPr lang="en-US" sz="1600" dirty="0" err="1">
                <a:latin typeface="Calibri" panose="020F0502020204030204" pitchFamily="34" charset="0"/>
              </a:rPr>
              <a:t>gulp.</a:t>
            </a:r>
            <a:r>
              <a:rPr lang="en-US" sz="1600" dirty="0" err="1">
                <a:solidFill>
                  <a:srgbClr val="DE4A68"/>
                </a:solidFill>
                <a:latin typeface="Calibri" panose="020F0502020204030204" pitchFamily="34" charset="0"/>
              </a:rPr>
              <a:t>task</a:t>
            </a:r>
            <a:r>
              <a:rPr lang="en-US" sz="1600" dirty="0">
                <a:latin typeface="Calibri" panose="020F0502020204030204" pitchFamily="34" charset="0"/>
              </a:rPr>
              <a:t>(</a:t>
            </a:r>
            <a:r>
              <a:rPr lang="en-US" sz="1600" dirty="0">
                <a:solidFill>
                  <a:srgbClr val="669A00"/>
                </a:solidFill>
                <a:latin typeface="Calibri" panose="020F0502020204030204" pitchFamily="34" charset="0"/>
              </a:rPr>
              <a:t>'</a:t>
            </a:r>
            <a:r>
              <a:rPr lang="en-US" sz="1600" dirty="0" err="1">
                <a:solidFill>
                  <a:srgbClr val="669A00"/>
                </a:solidFill>
                <a:latin typeface="Calibri" panose="020F0502020204030204" pitchFamily="34" charset="0"/>
              </a:rPr>
              <a:t>copyHtml</a:t>
            </a:r>
            <a:r>
              <a:rPr lang="en-US" sz="1600" dirty="0">
                <a:solidFill>
                  <a:srgbClr val="669A00"/>
                </a:solidFill>
                <a:latin typeface="Calibri" panose="020F0502020204030204" pitchFamily="34" charset="0"/>
              </a:rPr>
              <a:t>'</a:t>
            </a:r>
            <a:r>
              <a:rPr lang="en-US" sz="1600" dirty="0">
                <a:latin typeface="Calibri" panose="020F0502020204030204" pitchFamily="34" charset="0"/>
              </a:rPr>
              <a:t>, function() { </a:t>
            </a:r>
            <a:endParaRPr lang="en-US" sz="1600" dirty="0" smtClean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600" dirty="0">
                <a:latin typeface="Calibri" panose="020F0502020204030204" pitchFamily="34" charset="0"/>
              </a:rPr>
              <a:t> </a:t>
            </a:r>
            <a:r>
              <a:rPr lang="en-US" sz="1600" dirty="0" smtClean="0">
                <a:latin typeface="Calibri" panose="020F0502020204030204" pitchFamily="34" charset="0"/>
              </a:rPr>
              <a:t>  </a:t>
            </a:r>
            <a:r>
              <a:rPr lang="en-US" sz="1600" dirty="0">
                <a:latin typeface="Calibri" panose="020F0502020204030204" pitchFamily="34" charset="0"/>
              </a:rPr>
              <a:t> </a:t>
            </a:r>
            <a:r>
              <a:rPr lang="en-US" sz="1600" dirty="0" smtClean="0">
                <a:latin typeface="Calibri" panose="020F0502020204030204" pitchFamily="34" charset="0"/>
              </a:rPr>
              <a:t>  </a:t>
            </a:r>
            <a:r>
              <a:rPr lang="en-US" sz="1600" dirty="0" smtClean="0">
                <a:solidFill>
                  <a:srgbClr val="9A9A9A"/>
                </a:solidFill>
                <a:latin typeface="Calibri" panose="020F0502020204030204" pitchFamily="34" charset="0"/>
              </a:rPr>
              <a:t>// </a:t>
            </a:r>
            <a:r>
              <a:rPr lang="en-US" sz="1600" dirty="0">
                <a:solidFill>
                  <a:srgbClr val="9A9A9A"/>
                </a:solidFill>
                <a:latin typeface="Calibri" panose="020F0502020204030204" pitchFamily="34" charset="0"/>
              </a:rPr>
              <a:t>copy any html files in source/ to public/ </a:t>
            </a:r>
            <a:endParaRPr lang="en-US" sz="1600" dirty="0" smtClean="0">
              <a:solidFill>
                <a:srgbClr val="9A9A9A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9A9A9A"/>
                </a:solidFill>
                <a:latin typeface="Calibri" panose="020F0502020204030204" pitchFamily="34" charset="0"/>
              </a:rPr>
              <a:t> </a:t>
            </a:r>
            <a:r>
              <a:rPr lang="en-US" sz="1600" dirty="0" smtClean="0">
                <a:solidFill>
                  <a:srgbClr val="9A9A9A"/>
                </a:solidFill>
                <a:latin typeface="Calibri" panose="020F0502020204030204" pitchFamily="34" charset="0"/>
              </a:rPr>
              <a:t>    </a:t>
            </a:r>
            <a:r>
              <a:rPr lang="en-US" sz="1600" dirty="0" err="1" smtClean="0">
                <a:latin typeface="Calibri" panose="020F0502020204030204" pitchFamily="34" charset="0"/>
              </a:rPr>
              <a:t>gulp.</a:t>
            </a:r>
            <a:r>
              <a:rPr lang="en-US" sz="1600" dirty="0" err="1" smtClean="0">
                <a:solidFill>
                  <a:srgbClr val="DE4A68"/>
                </a:solidFill>
                <a:latin typeface="Calibri" panose="020F0502020204030204" pitchFamily="34" charset="0"/>
              </a:rPr>
              <a:t>src</a:t>
            </a:r>
            <a:r>
              <a:rPr lang="en-US" sz="1600" dirty="0">
                <a:latin typeface="Calibri" panose="020F0502020204030204" pitchFamily="34" charset="0"/>
              </a:rPr>
              <a:t>(</a:t>
            </a:r>
            <a:r>
              <a:rPr lang="en-US" sz="1600" dirty="0">
                <a:solidFill>
                  <a:srgbClr val="669A00"/>
                </a:solidFill>
                <a:latin typeface="Calibri" panose="020F0502020204030204" pitchFamily="34" charset="0"/>
              </a:rPr>
              <a:t>'source/*.html</a:t>
            </a:r>
            <a:r>
              <a:rPr lang="en-US" sz="1600" dirty="0" smtClean="0">
                <a:solidFill>
                  <a:srgbClr val="669A00"/>
                </a:solidFill>
                <a:latin typeface="Calibri" panose="020F0502020204030204" pitchFamily="34" charset="0"/>
              </a:rPr>
              <a:t>'</a:t>
            </a:r>
            <a:r>
              <a:rPr lang="en-US" sz="1600" dirty="0" smtClean="0">
                <a:latin typeface="Calibri" panose="020F0502020204030204" pitchFamily="34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latin typeface="Calibri" panose="020F0502020204030204" pitchFamily="34" charset="0"/>
              </a:rPr>
              <a:t> </a:t>
            </a:r>
            <a:r>
              <a:rPr lang="en-US" sz="1600" dirty="0" smtClean="0">
                <a:latin typeface="Calibri" panose="020F0502020204030204" pitchFamily="34" charset="0"/>
              </a:rPr>
              <a:t>   .pipe(</a:t>
            </a:r>
            <a:r>
              <a:rPr lang="en-US" sz="1600" dirty="0" err="1" smtClean="0">
                <a:latin typeface="Calibri" panose="020F0502020204030204" pitchFamily="34" charset="0"/>
              </a:rPr>
              <a:t>gulp.</a:t>
            </a:r>
            <a:r>
              <a:rPr lang="en-US" sz="1600" dirty="0" err="1">
                <a:solidFill>
                  <a:srgbClr val="DE4A68"/>
                </a:solidFill>
                <a:latin typeface="Calibri" panose="020F0502020204030204" pitchFamily="34" charset="0"/>
              </a:rPr>
              <a:t>dest</a:t>
            </a:r>
            <a:r>
              <a:rPr lang="en-US" sz="1600" dirty="0" smtClean="0">
                <a:latin typeface="Calibri" panose="020F0502020204030204" pitchFamily="34" charset="0"/>
              </a:rPr>
              <a:t>(</a:t>
            </a:r>
            <a:r>
              <a:rPr lang="en-US" sz="1600" dirty="0" smtClean="0">
                <a:solidFill>
                  <a:srgbClr val="669A00"/>
                </a:solidFill>
                <a:latin typeface="Calibri" panose="020F0502020204030204" pitchFamily="34" charset="0"/>
              </a:rPr>
              <a:t>destination‘</a:t>
            </a:r>
            <a:r>
              <a:rPr lang="en-US" sz="1600" dirty="0" smtClean="0">
                <a:latin typeface="Calibri" panose="020F0502020204030204" pitchFamily="34" charset="0"/>
              </a:rPr>
              <a:t>));</a:t>
            </a:r>
          </a:p>
          <a:p>
            <a:pPr marL="0" indent="0">
              <a:buNone/>
            </a:pPr>
            <a:r>
              <a:rPr lang="en-US" sz="1600" dirty="0" smtClean="0">
                <a:latin typeface="Calibri" panose="020F0502020204030204" pitchFamily="34" charset="0"/>
              </a:rPr>
              <a:t> </a:t>
            </a:r>
            <a:r>
              <a:rPr lang="en-US" sz="1600" dirty="0">
                <a:latin typeface="Calibri" panose="020F0502020204030204" pitchFamily="34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426262329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</a:rPr>
              <a:t>Gulp is a streaming build system that is used to automate front end tasks. It uses node’s stream file manipulation system.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Gulp </a:t>
            </a:r>
            <a:r>
              <a:rPr lang="en-US" dirty="0" err="1" smtClean="0"/>
              <a:t>taks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29967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npm</a:t>
            </a:r>
            <a:r>
              <a:rPr lang="en-US" dirty="0"/>
              <a:t> install --global </a:t>
            </a:r>
            <a:r>
              <a:rPr lang="en-US" dirty="0" smtClean="0"/>
              <a:t>gulp</a:t>
            </a:r>
          </a:p>
          <a:p>
            <a:r>
              <a:rPr lang="en-US" dirty="0" err="1"/>
              <a:t>npm</a:t>
            </a:r>
            <a:r>
              <a:rPr lang="en-US" dirty="0"/>
              <a:t> install --save-</a:t>
            </a:r>
            <a:r>
              <a:rPr lang="en-US" dirty="0" err="1"/>
              <a:t>dev</a:t>
            </a:r>
            <a:r>
              <a:rPr lang="en-US" dirty="0"/>
              <a:t> gulp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Gulp tasks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69066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>
                <a:solidFill>
                  <a:srgbClr val="0077AB"/>
                </a:solidFill>
                <a:latin typeface="Consolas"/>
              </a:rPr>
              <a:t>var</a:t>
            </a:r>
            <a:r>
              <a:rPr lang="en-US" sz="2000" dirty="0" smtClean="0">
                <a:solidFill>
                  <a:srgbClr val="0077AB"/>
                </a:solidFill>
                <a:latin typeface="Consolas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gulp </a:t>
            </a:r>
            <a:r>
              <a:rPr lang="en-US" sz="2000" dirty="0" smtClean="0">
                <a:solidFill>
                  <a:srgbClr val="A77F59"/>
                </a:solidFill>
                <a:latin typeface="Consolas"/>
              </a:rPr>
              <a:t>= </a:t>
            </a:r>
            <a:r>
              <a:rPr lang="en-US" sz="2000" dirty="0" smtClean="0">
                <a:solidFill>
                  <a:srgbClr val="DE4A68"/>
                </a:solidFill>
                <a:latin typeface="Consolas"/>
              </a:rPr>
              <a:t>require</a:t>
            </a:r>
            <a:r>
              <a:rPr lang="en-US" sz="2000" dirty="0">
                <a:solidFill>
                  <a:srgbClr val="9A9A9A"/>
                </a:solidFill>
                <a:latin typeface="Consolas"/>
              </a:rPr>
              <a:t>(</a:t>
            </a:r>
            <a:r>
              <a:rPr lang="en-US" sz="2000" dirty="0">
                <a:solidFill>
                  <a:srgbClr val="669A00"/>
                </a:solidFill>
                <a:latin typeface="Consolas"/>
              </a:rPr>
              <a:t>'gulp'</a:t>
            </a:r>
            <a:r>
              <a:rPr lang="en-US" sz="2000" dirty="0">
                <a:solidFill>
                  <a:srgbClr val="9A9A9A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sz="2000" dirty="0" err="1" smtClean="0">
                <a:solidFill>
                  <a:srgbClr val="000000"/>
                </a:solidFill>
                <a:latin typeface="Consolas"/>
              </a:rPr>
              <a:t>gulp</a:t>
            </a:r>
            <a:r>
              <a:rPr lang="en-US" sz="2000" dirty="0" err="1" smtClean="0">
                <a:solidFill>
                  <a:srgbClr val="9A9A9A"/>
                </a:solidFill>
                <a:latin typeface="Consolas"/>
              </a:rPr>
              <a:t>.</a:t>
            </a:r>
            <a:r>
              <a:rPr lang="en-US" sz="2000" dirty="0" err="1" smtClean="0">
                <a:solidFill>
                  <a:srgbClr val="DE4A68"/>
                </a:solidFill>
                <a:latin typeface="Consolas"/>
              </a:rPr>
              <a:t>task</a:t>
            </a:r>
            <a:r>
              <a:rPr lang="en-US" sz="2000" dirty="0" smtClean="0">
                <a:solidFill>
                  <a:srgbClr val="9A9A9A"/>
                </a:solidFill>
                <a:latin typeface="Consolas"/>
              </a:rPr>
              <a:t>(</a:t>
            </a:r>
            <a:r>
              <a:rPr lang="en-US" sz="2000" dirty="0" err="1" smtClean="0">
                <a:solidFill>
                  <a:srgbClr val="669A00"/>
                </a:solidFill>
                <a:latin typeface="Consolas"/>
              </a:rPr>
              <a:t>defaultTask</a:t>
            </a:r>
            <a:r>
              <a:rPr lang="en-US" sz="2000" dirty="0" smtClean="0">
                <a:solidFill>
                  <a:srgbClr val="669A00"/>
                </a:solidFill>
                <a:latin typeface="Consolas"/>
              </a:rPr>
              <a:t>'</a:t>
            </a:r>
            <a:r>
              <a:rPr lang="en-US" sz="2000" dirty="0" smtClean="0">
                <a:solidFill>
                  <a:srgbClr val="9A9A9A"/>
                </a:solidFill>
                <a:latin typeface="Consolas"/>
              </a:rPr>
              <a:t>,</a:t>
            </a:r>
            <a:r>
              <a:rPr lang="en-US" sz="2000" dirty="0" smtClean="0">
                <a:solidFill>
                  <a:srgbClr val="0077AB"/>
                </a:solidFill>
                <a:latin typeface="Consolas"/>
              </a:rPr>
              <a:t>function</a:t>
            </a:r>
            <a:r>
              <a:rPr lang="en-US" sz="2000" dirty="0" smtClean="0">
                <a:solidFill>
                  <a:srgbClr val="9A9A9A"/>
                </a:solidFill>
                <a:latin typeface="Consolas"/>
              </a:rPr>
              <a:t>(){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      console</a:t>
            </a:r>
            <a:r>
              <a:rPr lang="en-US" sz="2000" dirty="0" smtClean="0">
                <a:solidFill>
                  <a:srgbClr val="9A9A9A"/>
                </a:solidFill>
                <a:latin typeface="Consolas"/>
              </a:rPr>
              <a:t>.</a:t>
            </a:r>
            <a:r>
              <a:rPr lang="en-US" sz="2000" dirty="0" smtClean="0">
                <a:solidFill>
                  <a:srgbClr val="DE4A68"/>
                </a:solidFill>
                <a:latin typeface="Consolas"/>
              </a:rPr>
              <a:t>log</a:t>
            </a:r>
            <a:r>
              <a:rPr lang="en-US" sz="2000" dirty="0">
                <a:solidFill>
                  <a:srgbClr val="9A9A9A"/>
                </a:solidFill>
                <a:latin typeface="Consolas"/>
              </a:rPr>
              <a:t>(</a:t>
            </a:r>
            <a:r>
              <a:rPr lang="en-US" sz="2000" dirty="0" smtClean="0">
                <a:solidFill>
                  <a:srgbClr val="669A00"/>
                </a:solidFill>
                <a:latin typeface="Consolas"/>
              </a:rPr>
              <a:t>'</a:t>
            </a:r>
            <a:r>
              <a:rPr lang="en-US" sz="2000" dirty="0" err="1" smtClean="0">
                <a:solidFill>
                  <a:srgbClr val="669A00"/>
                </a:solidFill>
                <a:latin typeface="Consolas"/>
              </a:rPr>
              <a:t>HelloWorld</a:t>
            </a:r>
            <a:r>
              <a:rPr lang="en-US" sz="2000" dirty="0">
                <a:solidFill>
                  <a:srgbClr val="669A00"/>
                </a:solidFill>
                <a:latin typeface="Consolas"/>
              </a:rPr>
              <a:t>'</a:t>
            </a:r>
            <a:r>
              <a:rPr lang="en-US" sz="2000" dirty="0">
                <a:solidFill>
                  <a:srgbClr val="9A9A9A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9A9A9A"/>
                </a:solidFill>
                <a:latin typeface="Consolas"/>
              </a:rPr>
              <a:t>});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Gulpfile.js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74210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latin typeface="Calibri" panose="020F0502020204030204" pitchFamily="34" charset="0"/>
              </a:rPr>
              <a:t>Jshint</a:t>
            </a:r>
            <a:r>
              <a:rPr lang="en-US" dirty="0" smtClean="0">
                <a:latin typeface="Calibri" panose="020F0502020204030204" pitchFamily="34" charset="0"/>
              </a:rPr>
              <a:t> (</a:t>
            </a:r>
            <a:r>
              <a:rPr lang="en-US" dirty="0" err="1" smtClean="0">
                <a:latin typeface="Calibri" panose="020F0502020204030204" pitchFamily="34" charset="0"/>
              </a:rPr>
              <a:t>npm</a:t>
            </a:r>
            <a:r>
              <a:rPr lang="en-US" dirty="0" smtClean="0">
                <a:latin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</a:rPr>
              <a:t>install --save-</a:t>
            </a:r>
            <a:r>
              <a:rPr lang="en-US" dirty="0" err="1">
                <a:latin typeface="Calibri" panose="020F0502020204030204" pitchFamily="34" charset="0"/>
              </a:rPr>
              <a:t>dev</a:t>
            </a:r>
            <a:r>
              <a:rPr lang="en-US" dirty="0">
                <a:latin typeface="Calibri" panose="020F0502020204030204" pitchFamily="34" charset="0"/>
              </a:rPr>
              <a:t> </a:t>
            </a:r>
            <a:r>
              <a:rPr lang="en-US" dirty="0" smtClean="0">
                <a:latin typeface="Calibri" panose="020F0502020204030204" pitchFamily="34" charset="0"/>
              </a:rPr>
              <a:t>gulp-</a:t>
            </a:r>
            <a:r>
              <a:rPr lang="en-US" dirty="0" err="1" smtClean="0">
                <a:latin typeface="Calibri" panose="020F0502020204030204" pitchFamily="34" charset="0"/>
              </a:rPr>
              <a:t>jshint</a:t>
            </a:r>
            <a:r>
              <a:rPr lang="en-US" dirty="0" smtClean="0">
                <a:latin typeface="Calibri" panose="020F0502020204030204" pitchFamily="34" charset="0"/>
              </a:rPr>
              <a:t>)</a:t>
            </a:r>
          </a:p>
          <a:p>
            <a:r>
              <a:rPr lang="en-US" dirty="0" err="1" smtClean="0">
                <a:latin typeface="Calibri" panose="020F0502020204030204" pitchFamily="34" charset="0"/>
              </a:rPr>
              <a:t>Jscs</a:t>
            </a:r>
            <a:r>
              <a:rPr lang="en-US" dirty="0" smtClean="0">
                <a:latin typeface="Calibri" panose="020F0502020204030204" pitchFamily="34" charset="0"/>
              </a:rPr>
              <a:t> (</a:t>
            </a:r>
            <a:r>
              <a:rPr lang="en-US" dirty="0" err="1" smtClean="0">
                <a:latin typeface="Calibri" panose="020F0502020204030204" pitchFamily="34" charset="0"/>
              </a:rPr>
              <a:t>npm</a:t>
            </a:r>
            <a:r>
              <a:rPr lang="en-US" dirty="0" smtClean="0">
                <a:latin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</a:rPr>
              <a:t>install --save-</a:t>
            </a:r>
            <a:r>
              <a:rPr lang="en-US" dirty="0" err="1">
                <a:latin typeface="Calibri" panose="020F0502020204030204" pitchFamily="34" charset="0"/>
              </a:rPr>
              <a:t>dev</a:t>
            </a:r>
            <a:r>
              <a:rPr lang="en-US" dirty="0">
                <a:latin typeface="Calibri" panose="020F0502020204030204" pitchFamily="34" charset="0"/>
              </a:rPr>
              <a:t> </a:t>
            </a:r>
            <a:r>
              <a:rPr lang="en-US" dirty="0" smtClean="0">
                <a:latin typeface="Calibri" panose="020F0502020204030204" pitchFamily="34" charset="0"/>
              </a:rPr>
              <a:t>gulp-</a:t>
            </a:r>
            <a:r>
              <a:rPr lang="en-US" dirty="0" err="1" smtClean="0">
                <a:latin typeface="Calibri" panose="020F0502020204030204" pitchFamily="34" charset="0"/>
              </a:rPr>
              <a:t>jscs</a:t>
            </a:r>
            <a:r>
              <a:rPr lang="en-US" dirty="0" smtClean="0">
                <a:latin typeface="Calibri" panose="020F0502020204030204" pitchFamily="34" charset="0"/>
              </a:rPr>
              <a:t>)</a:t>
            </a:r>
          </a:p>
          <a:p>
            <a:r>
              <a:rPr lang="en-US" dirty="0" err="1" smtClean="0">
                <a:latin typeface="Calibri" panose="020F0502020204030204" pitchFamily="34" charset="0"/>
              </a:rPr>
              <a:t>scsslint</a:t>
            </a:r>
            <a:r>
              <a:rPr lang="en-US" dirty="0" smtClean="0">
                <a:latin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</a:rPr>
              <a:t>(</a:t>
            </a:r>
            <a:r>
              <a:rPr lang="en-US" dirty="0" err="1">
                <a:latin typeface="Calibri" panose="020F0502020204030204" pitchFamily="34" charset="0"/>
              </a:rPr>
              <a:t>npm</a:t>
            </a:r>
            <a:r>
              <a:rPr lang="en-US" dirty="0">
                <a:latin typeface="Calibri" panose="020F0502020204030204" pitchFamily="34" charset="0"/>
              </a:rPr>
              <a:t> install --save-</a:t>
            </a:r>
            <a:r>
              <a:rPr lang="en-US" dirty="0" err="1">
                <a:latin typeface="Calibri" panose="020F0502020204030204" pitchFamily="34" charset="0"/>
              </a:rPr>
              <a:t>dev</a:t>
            </a:r>
            <a:r>
              <a:rPr lang="en-US" dirty="0">
                <a:latin typeface="Calibri" panose="020F0502020204030204" pitchFamily="34" charset="0"/>
              </a:rPr>
              <a:t> gulp-</a:t>
            </a:r>
            <a:r>
              <a:rPr lang="en-US" dirty="0" err="1">
                <a:latin typeface="Calibri" panose="020F0502020204030204" pitchFamily="34" charset="0"/>
              </a:rPr>
              <a:t>scss</a:t>
            </a:r>
            <a:r>
              <a:rPr lang="en-US" dirty="0">
                <a:latin typeface="Calibri" panose="020F0502020204030204" pitchFamily="34" charset="0"/>
              </a:rPr>
              <a:t>-lint</a:t>
            </a:r>
            <a:r>
              <a:rPr lang="en-US" dirty="0" smtClean="0">
                <a:latin typeface="Calibri" panose="020F0502020204030204" pitchFamily="34" charset="0"/>
              </a:rPr>
              <a:t>)</a:t>
            </a:r>
          </a:p>
          <a:p>
            <a:r>
              <a:rPr lang="en-US" dirty="0" smtClean="0">
                <a:latin typeface="Calibri" panose="020F0502020204030204" pitchFamily="34" charset="0"/>
              </a:rPr>
              <a:t>sass (</a:t>
            </a:r>
            <a:r>
              <a:rPr lang="en-US" dirty="0" err="1" smtClean="0">
                <a:latin typeface="Calibri" panose="020F0502020204030204" pitchFamily="34" charset="0"/>
              </a:rPr>
              <a:t>npm</a:t>
            </a:r>
            <a:r>
              <a:rPr lang="en-US" dirty="0" smtClean="0">
                <a:latin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</a:rPr>
              <a:t>install --save-</a:t>
            </a:r>
            <a:r>
              <a:rPr lang="en-US" dirty="0" err="1">
                <a:latin typeface="Calibri" panose="020F0502020204030204" pitchFamily="34" charset="0"/>
              </a:rPr>
              <a:t>dev</a:t>
            </a:r>
            <a:r>
              <a:rPr lang="en-US" dirty="0">
                <a:latin typeface="Calibri" panose="020F0502020204030204" pitchFamily="34" charset="0"/>
              </a:rPr>
              <a:t> </a:t>
            </a:r>
            <a:r>
              <a:rPr lang="en-US" dirty="0" smtClean="0">
                <a:latin typeface="Calibri" panose="020F0502020204030204" pitchFamily="34" charset="0"/>
              </a:rPr>
              <a:t>gulp-sass)</a:t>
            </a:r>
            <a:endParaRPr lang="en-US" dirty="0">
              <a:latin typeface="Calibri" panose="020F0502020204030204" pitchFamily="34" charset="0"/>
            </a:endParaRPr>
          </a:p>
          <a:p>
            <a:r>
              <a:rPr lang="en-US" dirty="0" smtClean="0">
                <a:latin typeface="Calibri" panose="020F0502020204030204" pitchFamily="34" charset="0"/>
              </a:rPr>
              <a:t>compass (</a:t>
            </a:r>
            <a:r>
              <a:rPr lang="en-US" dirty="0" err="1" smtClean="0">
                <a:latin typeface="Calibri" panose="020F0502020204030204" pitchFamily="34" charset="0"/>
              </a:rPr>
              <a:t>npm</a:t>
            </a:r>
            <a:r>
              <a:rPr lang="en-US" dirty="0" smtClean="0">
                <a:latin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</a:rPr>
              <a:t>install --save-</a:t>
            </a:r>
            <a:r>
              <a:rPr lang="en-US" dirty="0" err="1">
                <a:latin typeface="Calibri" panose="020F0502020204030204" pitchFamily="34" charset="0"/>
              </a:rPr>
              <a:t>dev</a:t>
            </a:r>
            <a:r>
              <a:rPr lang="en-US" dirty="0">
                <a:latin typeface="Calibri" panose="020F0502020204030204" pitchFamily="34" charset="0"/>
              </a:rPr>
              <a:t> </a:t>
            </a:r>
            <a:r>
              <a:rPr lang="en-US" dirty="0" smtClean="0">
                <a:latin typeface="Calibri" panose="020F0502020204030204" pitchFamily="34" charset="0"/>
              </a:rPr>
              <a:t>gulp-compass)</a:t>
            </a:r>
            <a:endParaRPr lang="en-US" dirty="0">
              <a:latin typeface="Calibri" panose="020F0502020204030204" pitchFamily="34" charset="0"/>
            </a:endParaRPr>
          </a:p>
          <a:p>
            <a:r>
              <a:rPr lang="en-US" dirty="0" smtClean="0">
                <a:latin typeface="Calibri" panose="020F0502020204030204" pitchFamily="34" charset="0"/>
              </a:rPr>
              <a:t>w3c validation (</a:t>
            </a:r>
            <a:r>
              <a:rPr lang="en-US" dirty="0" err="1" smtClean="0">
                <a:latin typeface="Calibri" panose="020F0502020204030204" pitchFamily="34" charset="0"/>
              </a:rPr>
              <a:t>npm</a:t>
            </a:r>
            <a:r>
              <a:rPr lang="en-US" dirty="0" smtClean="0">
                <a:latin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</a:rPr>
              <a:t>install --save-</a:t>
            </a:r>
            <a:r>
              <a:rPr lang="en-US" dirty="0" err="1">
                <a:latin typeface="Calibri" panose="020F0502020204030204" pitchFamily="34" charset="0"/>
              </a:rPr>
              <a:t>dev</a:t>
            </a:r>
            <a:r>
              <a:rPr lang="en-US" dirty="0">
                <a:latin typeface="Calibri" panose="020F0502020204030204" pitchFamily="34" charset="0"/>
              </a:rPr>
              <a:t> gulp-w3cjs)</a:t>
            </a:r>
          </a:p>
          <a:p>
            <a:r>
              <a:rPr lang="en-US" dirty="0">
                <a:latin typeface="Calibri" panose="020F0502020204030204" pitchFamily="34" charset="0"/>
              </a:rPr>
              <a:t>a</a:t>
            </a:r>
            <a:r>
              <a:rPr lang="en-US" dirty="0" smtClean="0">
                <a:latin typeface="Calibri" panose="020F0502020204030204" pitchFamily="34" charset="0"/>
              </a:rPr>
              <a:t>ssemble (</a:t>
            </a:r>
            <a:r>
              <a:rPr lang="en-US" dirty="0" err="1" smtClean="0">
                <a:latin typeface="Calibri" panose="020F0502020204030204" pitchFamily="34" charset="0"/>
              </a:rPr>
              <a:t>npm</a:t>
            </a:r>
            <a:r>
              <a:rPr lang="en-US" dirty="0" smtClean="0">
                <a:latin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</a:rPr>
              <a:t>install --save-</a:t>
            </a:r>
            <a:r>
              <a:rPr lang="en-US" dirty="0" err="1">
                <a:latin typeface="Calibri" panose="020F0502020204030204" pitchFamily="34" charset="0"/>
              </a:rPr>
              <a:t>dev</a:t>
            </a:r>
            <a:r>
              <a:rPr lang="en-US" dirty="0">
                <a:latin typeface="Calibri" panose="020F0502020204030204" pitchFamily="34" charset="0"/>
              </a:rPr>
              <a:t> gulp-assemble</a:t>
            </a:r>
            <a:r>
              <a:rPr lang="en-US" dirty="0" smtClean="0">
                <a:latin typeface="Calibri" panose="020F0502020204030204" pitchFamily="34" charset="0"/>
              </a:rPr>
              <a:t>)</a:t>
            </a:r>
          </a:p>
          <a:p>
            <a:endParaRPr lang="en-US" dirty="0">
              <a:latin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</a:endParaRPr>
          </a:p>
          <a:p>
            <a:pPr lvl="1"/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27536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hlinkClick r:id="rId2"/>
              </a:rPr>
              <a:t>https://</a:t>
            </a:r>
            <a:r>
              <a:rPr lang="en-US" dirty="0" smtClean="0">
                <a:latin typeface="Calibri" panose="020F0502020204030204" pitchFamily="34" charset="0"/>
                <a:hlinkClick r:id="rId2"/>
              </a:rPr>
              <a:t>scotch.io/tutorials/automate-your-tasks-easily-with-gulp-js</a:t>
            </a:r>
            <a:endParaRPr lang="en-US" dirty="0" smtClean="0">
              <a:latin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hlinkClick r:id="rId2"/>
              </a:rPr>
              <a:t>https://scotch.io/tutorials/automate-your-tasks-easily-with-gulp-js</a:t>
            </a:r>
            <a:endParaRPr lang="en-US" dirty="0">
              <a:latin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hlinkClick r:id="rId3"/>
              </a:rPr>
              <a:t>http://yeoman.io/</a:t>
            </a:r>
            <a:endParaRPr lang="en-US" dirty="0">
              <a:latin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hlinkClick r:id="rId4"/>
              </a:rPr>
              <a:t>http://bower.io/</a:t>
            </a:r>
            <a:endParaRPr lang="en-US" dirty="0">
              <a:latin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36446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17728" y="2967334"/>
            <a:ext cx="330687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sz="5400" b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Thanks</a:t>
            </a:r>
            <a:endParaRPr lang="en-US" sz="5400" b="1" cap="all" spc="0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3472845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 one word: automation. The less work you have to do when performing repetitive tasks like </a:t>
            </a:r>
            <a:r>
              <a:rPr lang="en-US" dirty="0" err="1"/>
              <a:t>minification</a:t>
            </a:r>
            <a:r>
              <a:rPr lang="en-US" dirty="0"/>
              <a:t>, compilation, unit testing, </a:t>
            </a:r>
            <a:r>
              <a:rPr lang="en-US" dirty="0" err="1"/>
              <a:t>linting</a:t>
            </a:r>
            <a:r>
              <a:rPr lang="en-US" dirty="0"/>
              <a:t>, </a:t>
            </a:r>
            <a:r>
              <a:rPr lang="en-US" dirty="0" err="1"/>
              <a:t>etc</a:t>
            </a:r>
            <a:r>
              <a:rPr lang="en-US" dirty="0"/>
              <a:t>, the easier your job </a:t>
            </a:r>
            <a:r>
              <a:rPr lang="en-US" dirty="0" smtClean="0"/>
              <a:t>becomes</a:t>
            </a:r>
            <a:r>
              <a:rPr lang="en-US" dirty="0" smtClean="0">
                <a:latin typeface="Calibri" panose="020F0502020204030204" pitchFamily="34" charset="0"/>
              </a:rPr>
              <a:t>.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Need for </a:t>
            </a:r>
            <a:r>
              <a:rPr lang="en-US" dirty="0" smtClean="0"/>
              <a:t>automation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89093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 smtClean="0"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What is Project Scaffolding?</a:t>
            </a:r>
          </a:p>
          <a:p>
            <a:pPr marL="0" indent="0">
              <a:buNone/>
            </a:pPr>
            <a:r>
              <a:rPr lang="en-US" dirty="0" smtClean="0"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Project </a:t>
            </a:r>
            <a:r>
              <a:rPr lang="en-US" dirty="0"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scaffolding is exactly what it sounds like: building a structure for a project. </a:t>
            </a:r>
            <a:endParaRPr lang="en-US" dirty="0" smtClean="0">
              <a:latin typeface="Calibri" panose="020F050202020403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Why </a:t>
            </a:r>
            <a:r>
              <a:rPr lang="en-US" b="1" dirty="0"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should we do it? </a:t>
            </a:r>
            <a:endParaRPr lang="en-US" b="1" dirty="0" smtClean="0">
              <a:latin typeface="Calibri" panose="020F050202020403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dirty="0" smtClean="0"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we </a:t>
            </a:r>
            <a:r>
              <a:rPr lang="en-US" dirty="0"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can mostly use the same structure for every project, thus removing confusion when moving into a project you didn’t work on and saving time when creating a one. </a:t>
            </a:r>
            <a:endParaRPr lang="en-US" dirty="0" smtClean="0">
              <a:latin typeface="Calibri" panose="020F050202020403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What would </a:t>
            </a:r>
            <a:r>
              <a:rPr lang="en-US" b="1" dirty="0"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be even better? </a:t>
            </a:r>
            <a:r>
              <a:rPr lang="en-US" dirty="0"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Writing a single line of bash to do it and being able to customize it (like whether it uses our CMS or not) directly in the terminal. </a:t>
            </a:r>
            <a:r>
              <a:rPr lang="en-US" dirty="0" smtClean="0"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we </a:t>
            </a:r>
            <a:r>
              <a:rPr lang="en-US" dirty="0"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can!</a:t>
            </a:r>
            <a:endParaRPr lang="en-US" dirty="0" smtClean="0">
              <a:latin typeface="Calibri" panose="020F050202020403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Project </a:t>
            </a:r>
            <a:r>
              <a:rPr lang="en-US" dirty="0" smtClean="0"/>
              <a:t>Scaffolding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97215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sz="2200" dirty="0"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There are some </a:t>
            </a:r>
            <a:r>
              <a:rPr lang="en-US" sz="2200" b="1" dirty="0" smtClean="0"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generators</a:t>
            </a:r>
            <a:r>
              <a:rPr lang="en-US" sz="2200" dirty="0" smtClean="0"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that helps you to </a:t>
            </a:r>
            <a:r>
              <a:rPr lang="en-US" sz="2200" dirty="0" err="1" smtClean="0"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kickstart</a:t>
            </a:r>
            <a:r>
              <a:rPr lang="en-US" sz="2200" dirty="0" smtClean="0"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the project.</a:t>
            </a:r>
          </a:p>
          <a:p>
            <a:pPr marL="0" indent="0">
              <a:lnSpc>
                <a:spcPct val="80000"/>
              </a:lnSpc>
              <a:buNone/>
            </a:pPr>
            <a:endParaRPr lang="en-US" sz="2200" dirty="0">
              <a:latin typeface="Calibri" panose="020F050202020403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dirty="0"/>
              <a:t>Yeoman (</a:t>
            </a:r>
            <a:r>
              <a:rPr lang="en-US" dirty="0">
                <a:hlinkClick r:id="rId2"/>
              </a:rPr>
              <a:t>www.yeoman.io</a:t>
            </a:r>
            <a:r>
              <a:rPr lang="en-US" dirty="0"/>
              <a:t>)</a:t>
            </a:r>
          </a:p>
          <a:p>
            <a:r>
              <a:rPr lang="en-US" dirty="0" err="1" smtClean="0"/>
              <a:t>Initializr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>
                <a:hlinkClick r:id="rId3"/>
              </a:rPr>
              <a:t>www.initializr.com</a:t>
            </a:r>
            <a:r>
              <a:rPr lang="en-US" dirty="0"/>
              <a:t>)</a:t>
            </a:r>
          </a:p>
          <a:p>
            <a:pPr>
              <a:lnSpc>
                <a:spcPct val="80000"/>
              </a:lnSpc>
            </a:pPr>
            <a:endParaRPr lang="en-US" dirty="0">
              <a:latin typeface="Calibri" panose="020F050202020403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28221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Yeoman is a set of tools that allows you to generate the starting points of projects, it allows developers to generate projects directly from the terminal using predefined generators which you can install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 below are the generators for Yeoman.</a:t>
            </a:r>
            <a:endParaRPr lang="en-US" dirty="0"/>
          </a:p>
          <a:p>
            <a:r>
              <a:rPr lang="en-US" dirty="0" smtClean="0"/>
              <a:t>Gulp.js</a:t>
            </a:r>
          </a:p>
          <a:p>
            <a:r>
              <a:rPr lang="en-US" dirty="0" smtClean="0"/>
              <a:t>Grunt.js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We will use the Gulp.js generator in this setup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Yeoman</a:t>
            </a:r>
          </a:p>
        </p:txBody>
      </p:sp>
    </p:spTree>
    <p:extLst>
      <p:ext uri="{BB962C8B-B14F-4D97-AF65-F5344CB8AC3E}">
        <p14:creationId xmlns:p14="http://schemas.microsoft.com/office/powerpoint/2010/main" val="403588018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Basic Setup</a:t>
            </a:r>
          </a:p>
          <a:p>
            <a:r>
              <a:rPr lang="en-US" dirty="0" smtClean="0"/>
              <a:t>Install Node.js</a:t>
            </a:r>
          </a:p>
          <a:p>
            <a:r>
              <a:rPr lang="en-US" dirty="0" smtClean="0"/>
              <a:t>Install Ruby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B050"/>
                </a:solidFill>
              </a:rPr>
              <a:t>n</a:t>
            </a:r>
            <a:r>
              <a:rPr lang="en-US" dirty="0" err="1" smtClean="0">
                <a:solidFill>
                  <a:srgbClr val="00B050"/>
                </a:solidFill>
              </a:rPr>
              <a:t>pm</a:t>
            </a:r>
            <a:r>
              <a:rPr lang="en-US" dirty="0" smtClean="0">
                <a:solidFill>
                  <a:srgbClr val="00B050"/>
                </a:solidFill>
              </a:rPr>
              <a:t> install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gem update --system </a:t>
            </a:r>
            <a:endParaRPr lang="en-US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gem install </a:t>
            </a:r>
            <a:r>
              <a:rPr lang="en-US" dirty="0" smtClean="0">
                <a:solidFill>
                  <a:srgbClr val="00B050"/>
                </a:solidFill>
              </a:rPr>
              <a:t>sass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gem install compass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 Setup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1544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Install Gulp Generator with </a:t>
            </a:r>
            <a:r>
              <a:rPr lang="en-US" dirty="0" err="1" smtClean="0"/>
              <a:t>npm</a:t>
            </a:r>
            <a:endParaRPr lang="en-US" dirty="0" smtClean="0"/>
          </a:p>
          <a:p>
            <a:r>
              <a:rPr lang="en-US" dirty="0" err="1">
                <a:solidFill>
                  <a:srgbClr val="00B050"/>
                </a:solidFill>
              </a:rPr>
              <a:t>npm</a:t>
            </a:r>
            <a:r>
              <a:rPr lang="en-US" dirty="0">
                <a:solidFill>
                  <a:srgbClr val="00B050"/>
                </a:solidFill>
              </a:rPr>
              <a:t> install -g </a:t>
            </a:r>
            <a:r>
              <a:rPr lang="en-US" dirty="0" smtClean="0">
                <a:solidFill>
                  <a:srgbClr val="00B050"/>
                </a:solidFill>
              </a:rPr>
              <a:t>generator-gulp-</a:t>
            </a:r>
            <a:r>
              <a:rPr lang="en-US" dirty="0" err="1" smtClean="0">
                <a:solidFill>
                  <a:srgbClr val="00B050"/>
                </a:solidFill>
              </a:rPr>
              <a:t>init</a:t>
            </a:r>
            <a:r>
              <a:rPr lang="en-US" dirty="0" smtClean="0"/>
              <a:t> </a:t>
            </a:r>
          </a:p>
          <a:p>
            <a:r>
              <a:rPr lang="en-US" dirty="0" err="1">
                <a:solidFill>
                  <a:srgbClr val="00B050"/>
                </a:solidFill>
              </a:rPr>
              <a:t>yo</a:t>
            </a:r>
            <a:r>
              <a:rPr lang="en-US" dirty="0">
                <a:solidFill>
                  <a:srgbClr val="00B050"/>
                </a:solidFill>
              </a:rPr>
              <a:t> </a:t>
            </a:r>
            <a:r>
              <a:rPr lang="en-US" dirty="0" smtClean="0">
                <a:solidFill>
                  <a:srgbClr val="00B050"/>
                </a:solidFill>
              </a:rPr>
              <a:t>gulp-</a:t>
            </a:r>
            <a:r>
              <a:rPr lang="en-US" dirty="0" err="1" smtClean="0">
                <a:solidFill>
                  <a:srgbClr val="00B050"/>
                </a:solidFill>
              </a:rPr>
              <a:t>init</a:t>
            </a:r>
            <a:endParaRPr lang="en-US" dirty="0" smtClean="0">
              <a:solidFill>
                <a:srgbClr val="00B050"/>
              </a:solidFill>
            </a:endParaRPr>
          </a:p>
          <a:p>
            <a:endParaRPr lang="en-US" dirty="0"/>
          </a:p>
          <a:p>
            <a:r>
              <a:rPr lang="en-US" dirty="0" smtClean="0"/>
              <a:t>It’ll install the files that are displayed on the next slide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Install Gulp Generator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45658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ssi139\Desktop\gulp-generato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6450" y="1419225"/>
            <a:ext cx="4991100" cy="40195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494829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11438</TotalTime>
  <Words>796</Words>
  <Application>Microsoft Office PowerPoint</Application>
  <PresentationFormat>On-screen Show (4:3)</PresentationFormat>
  <Paragraphs>161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Waveform</vt:lpstr>
      <vt:lpstr>Kickstart your  Front End Project</vt:lpstr>
      <vt:lpstr>Agenda</vt:lpstr>
      <vt:lpstr>Need for automation</vt:lpstr>
      <vt:lpstr>Project Scaffolding</vt:lpstr>
      <vt:lpstr>Conti…</vt:lpstr>
      <vt:lpstr>Yeoman</vt:lpstr>
      <vt:lpstr>Start Setup</vt:lpstr>
      <vt:lpstr>Install Gulp Generator </vt:lpstr>
      <vt:lpstr>PowerPoint Presentation</vt:lpstr>
      <vt:lpstr>Package Manager</vt:lpstr>
      <vt:lpstr>Install bower</vt:lpstr>
      <vt:lpstr>Add Bootstrap with bower</vt:lpstr>
      <vt:lpstr>Configure Your Editor And Code Settings  </vt:lpstr>
      <vt:lpstr>Setup Sublime Text</vt:lpstr>
      <vt:lpstr>Example to install package in sublime text three</vt:lpstr>
      <vt:lpstr>Create the custom code directory</vt:lpstr>
      <vt:lpstr>PowerPoint Presentation</vt:lpstr>
      <vt:lpstr>Configure The Automated Tasks </vt:lpstr>
      <vt:lpstr>Gulp</vt:lpstr>
      <vt:lpstr>Why we need gulp?</vt:lpstr>
      <vt:lpstr>Gulp Top level functions</vt:lpstr>
      <vt:lpstr>Gulp.task</vt:lpstr>
      <vt:lpstr>PowerPoint Presentation</vt:lpstr>
      <vt:lpstr>Add Gulp taks</vt:lpstr>
      <vt:lpstr>Install Gulp tasks</vt:lpstr>
      <vt:lpstr>Gulpfile.js</vt:lpstr>
      <vt:lpstr>Tasks</vt:lpstr>
      <vt:lpstr>References</vt:lpstr>
      <vt:lpstr>PowerPoint Presentation</vt:lpstr>
    </vt:vector>
  </TitlesOfParts>
  <Company>Sapient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Setup Front End Project</dc:title>
  <dc:creator>WIN764BIT</dc:creator>
  <cp:lastModifiedBy>WIN764BIT</cp:lastModifiedBy>
  <cp:revision>252</cp:revision>
  <dcterms:created xsi:type="dcterms:W3CDTF">2015-10-13T15:59:15Z</dcterms:created>
  <dcterms:modified xsi:type="dcterms:W3CDTF">2015-11-23T11:11:00Z</dcterms:modified>
</cp:coreProperties>
</file>