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Lst>
  <p:notesMasterIdLst>
    <p:notesMasterId r:id="rId20"/>
  </p:notesMasterIdLst>
  <p:sldIdLst>
    <p:sldId id="256" r:id="rId2"/>
    <p:sldId id="279" r:id="rId3"/>
    <p:sldId id="257" r:id="rId4"/>
    <p:sldId id="281" r:id="rId5"/>
    <p:sldId id="285" r:id="rId6"/>
    <p:sldId id="282" r:id="rId7"/>
    <p:sldId id="280" r:id="rId8"/>
    <p:sldId id="286" r:id="rId9"/>
    <p:sldId id="283" r:id="rId10"/>
    <p:sldId id="284" r:id="rId11"/>
    <p:sldId id="288" r:id="rId12"/>
    <p:sldId id="287" r:id="rId13"/>
    <p:sldId id="289" r:id="rId14"/>
    <p:sldId id="290" r:id="rId15"/>
    <p:sldId id="291" r:id="rId16"/>
    <p:sldId id="292" r:id="rId17"/>
    <p:sldId id="29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939" autoAdjust="0"/>
  </p:normalViewPr>
  <p:slideViewPr>
    <p:cSldViewPr snapToGrid="0">
      <p:cViewPr varScale="1">
        <p:scale>
          <a:sx n="46" d="100"/>
          <a:sy n="46" d="100"/>
        </p:scale>
        <p:origin x="163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13C64-B607-4865-9EFA-2C11DE23AEA8}" type="doc">
      <dgm:prSet loTypeId="urn:microsoft.com/office/officeart/2005/8/layout/venn2" loCatId="relationship" qsTypeId="urn:microsoft.com/office/officeart/2005/8/quickstyle/simple1" qsCatId="simple" csTypeId="urn:microsoft.com/office/officeart/2005/8/colors/accent3_4" csCatId="accent3" phldr="1"/>
      <dgm:spPr/>
      <dgm:t>
        <a:bodyPr/>
        <a:lstStyle/>
        <a:p>
          <a:endParaRPr lang="en-US"/>
        </a:p>
      </dgm:t>
    </dgm:pt>
    <dgm:pt modelId="{6F95D0EE-B748-4970-BAD2-F0D4FEF56C16}">
      <dgm:prSet phldrT="[Text]"/>
      <dgm:spPr/>
      <dgm:t>
        <a:bodyPr/>
        <a:lstStyle/>
        <a:p>
          <a:r>
            <a:rPr lang="en-US" dirty="0" smtClean="0"/>
            <a:t>TypeScript</a:t>
          </a:r>
          <a:endParaRPr lang="en-US" dirty="0"/>
        </a:p>
      </dgm:t>
    </dgm:pt>
    <dgm:pt modelId="{07FD79CA-356F-41A3-B37C-45314EBDFE4D}" type="parTrans" cxnId="{709BDB4C-A53E-4C02-A12C-9F281A5D35C4}">
      <dgm:prSet/>
      <dgm:spPr/>
      <dgm:t>
        <a:bodyPr/>
        <a:lstStyle/>
        <a:p>
          <a:endParaRPr lang="en-US"/>
        </a:p>
      </dgm:t>
    </dgm:pt>
    <dgm:pt modelId="{846F01F8-12F5-4469-A23E-DD0688523E91}" type="sibTrans" cxnId="{709BDB4C-A53E-4C02-A12C-9F281A5D35C4}">
      <dgm:prSet/>
      <dgm:spPr/>
      <dgm:t>
        <a:bodyPr/>
        <a:lstStyle/>
        <a:p>
          <a:endParaRPr lang="en-US"/>
        </a:p>
      </dgm:t>
    </dgm:pt>
    <dgm:pt modelId="{8092BCD2-9848-40EE-B83E-5944D62F8BA2}">
      <dgm:prSet phldrT="[Text]" custT="1"/>
      <dgm:spPr/>
      <dgm:t>
        <a:bodyPr/>
        <a:lstStyle/>
        <a:p>
          <a:endParaRPr lang="en-US" sz="1700" dirty="0" smtClean="0"/>
        </a:p>
        <a:p>
          <a:r>
            <a:rPr lang="en-US" sz="1800" b="1" dirty="0" smtClean="0">
              <a:solidFill>
                <a:schemeClr val="tx1"/>
              </a:solidFill>
            </a:rPr>
            <a:t>JavaScript</a:t>
          </a:r>
          <a:endParaRPr lang="en-US" sz="1800" b="1" dirty="0">
            <a:solidFill>
              <a:schemeClr val="tx1"/>
            </a:solidFill>
          </a:endParaRPr>
        </a:p>
      </dgm:t>
    </dgm:pt>
    <dgm:pt modelId="{E8C62694-864E-4B0F-90AB-D29D8B93D9C9}" type="parTrans" cxnId="{004B78E2-0D41-4441-BF14-1B6598626F6F}">
      <dgm:prSet/>
      <dgm:spPr/>
      <dgm:t>
        <a:bodyPr/>
        <a:lstStyle/>
        <a:p>
          <a:endParaRPr lang="en-US"/>
        </a:p>
      </dgm:t>
    </dgm:pt>
    <dgm:pt modelId="{11357504-F608-43BF-A2B8-718E53C06ED9}" type="sibTrans" cxnId="{004B78E2-0D41-4441-BF14-1B6598626F6F}">
      <dgm:prSet/>
      <dgm:spPr/>
      <dgm:t>
        <a:bodyPr/>
        <a:lstStyle/>
        <a:p>
          <a:endParaRPr lang="en-US"/>
        </a:p>
      </dgm:t>
    </dgm:pt>
    <dgm:pt modelId="{3D88827D-D3D0-4773-A7AF-4CBD1E4D2D88}" type="pres">
      <dgm:prSet presAssocID="{C3013C64-B607-4865-9EFA-2C11DE23AEA8}" presName="Name0" presStyleCnt="0">
        <dgm:presLayoutVars>
          <dgm:chMax val="7"/>
          <dgm:resizeHandles val="exact"/>
        </dgm:presLayoutVars>
      </dgm:prSet>
      <dgm:spPr/>
      <dgm:t>
        <a:bodyPr/>
        <a:lstStyle/>
        <a:p>
          <a:endParaRPr lang="en-US"/>
        </a:p>
      </dgm:t>
    </dgm:pt>
    <dgm:pt modelId="{1B1C0D73-95A3-4A18-9572-D260686622DF}" type="pres">
      <dgm:prSet presAssocID="{C3013C64-B607-4865-9EFA-2C11DE23AEA8}" presName="comp1" presStyleCnt="0"/>
      <dgm:spPr/>
    </dgm:pt>
    <dgm:pt modelId="{7CC3CF68-62F6-420E-AD22-97D7EA1E16B0}" type="pres">
      <dgm:prSet presAssocID="{C3013C64-B607-4865-9EFA-2C11DE23AEA8}" presName="circle1" presStyleLbl="node1" presStyleIdx="0" presStyleCnt="2" custLinFactNeighborY="-2073"/>
      <dgm:spPr/>
      <dgm:t>
        <a:bodyPr/>
        <a:lstStyle/>
        <a:p>
          <a:endParaRPr lang="en-US"/>
        </a:p>
      </dgm:t>
    </dgm:pt>
    <dgm:pt modelId="{72AD33B6-CCA4-4BAE-B260-AF343E102275}" type="pres">
      <dgm:prSet presAssocID="{C3013C64-B607-4865-9EFA-2C11DE23AEA8}" presName="c1text" presStyleLbl="node1" presStyleIdx="0" presStyleCnt="2">
        <dgm:presLayoutVars>
          <dgm:bulletEnabled val="1"/>
        </dgm:presLayoutVars>
      </dgm:prSet>
      <dgm:spPr/>
      <dgm:t>
        <a:bodyPr/>
        <a:lstStyle/>
        <a:p>
          <a:endParaRPr lang="en-US"/>
        </a:p>
      </dgm:t>
    </dgm:pt>
    <dgm:pt modelId="{56AE14C4-5313-4C0D-ADD5-F57FA4B83489}" type="pres">
      <dgm:prSet presAssocID="{C3013C64-B607-4865-9EFA-2C11DE23AEA8}" presName="comp2" presStyleCnt="0"/>
      <dgm:spPr/>
    </dgm:pt>
    <dgm:pt modelId="{D15967E5-0E5D-4FAE-AE7E-FF73DD147DD4}" type="pres">
      <dgm:prSet presAssocID="{C3013C64-B607-4865-9EFA-2C11DE23AEA8}" presName="circle2" presStyleLbl="node1" presStyleIdx="1" presStyleCnt="2" custScaleX="81922" custScaleY="77550" custLinFactNeighborY="-11520"/>
      <dgm:spPr/>
      <dgm:t>
        <a:bodyPr/>
        <a:lstStyle/>
        <a:p>
          <a:endParaRPr lang="en-US"/>
        </a:p>
      </dgm:t>
    </dgm:pt>
    <dgm:pt modelId="{E9CB56FE-70F6-4D80-893F-6B092C6CAED4}" type="pres">
      <dgm:prSet presAssocID="{C3013C64-B607-4865-9EFA-2C11DE23AEA8}" presName="c2text" presStyleLbl="node1" presStyleIdx="1" presStyleCnt="2">
        <dgm:presLayoutVars>
          <dgm:bulletEnabled val="1"/>
        </dgm:presLayoutVars>
      </dgm:prSet>
      <dgm:spPr/>
      <dgm:t>
        <a:bodyPr/>
        <a:lstStyle/>
        <a:p>
          <a:endParaRPr lang="en-US"/>
        </a:p>
      </dgm:t>
    </dgm:pt>
  </dgm:ptLst>
  <dgm:cxnLst>
    <dgm:cxn modelId="{BFDEE21C-225A-4475-85F0-C58E43B04BA2}" type="presOf" srcId="{6F95D0EE-B748-4970-BAD2-F0D4FEF56C16}" destId="{7CC3CF68-62F6-420E-AD22-97D7EA1E16B0}" srcOrd="0" destOrd="0" presId="urn:microsoft.com/office/officeart/2005/8/layout/venn2"/>
    <dgm:cxn modelId="{2DB8D4CD-6835-42A7-A4A4-D87F3EFA923A}" type="presOf" srcId="{C3013C64-B607-4865-9EFA-2C11DE23AEA8}" destId="{3D88827D-D3D0-4773-A7AF-4CBD1E4D2D88}" srcOrd="0" destOrd="0" presId="urn:microsoft.com/office/officeart/2005/8/layout/venn2"/>
    <dgm:cxn modelId="{F53A1A03-1A1D-435D-9A4E-54A672FEF011}" type="presOf" srcId="{8092BCD2-9848-40EE-B83E-5944D62F8BA2}" destId="{D15967E5-0E5D-4FAE-AE7E-FF73DD147DD4}" srcOrd="0" destOrd="0" presId="urn:microsoft.com/office/officeart/2005/8/layout/venn2"/>
    <dgm:cxn modelId="{709BDB4C-A53E-4C02-A12C-9F281A5D35C4}" srcId="{C3013C64-B607-4865-9EFA-2C11DE23AEA8}" destId="{6F95D0EE-B748-4970-BAD2-F0D4FEF56C16}" srcOrd="0" destOrd="0" parTransId="{07FD79CA-356F-41A3-B37C-45314EBDFE4D}" sibTransId="{846F01F8-12F5-4469-A23E-DD0688523E91}"/>
    <dgm:cxn modelId="{004B78E2-0D41-4441-BF14-1B6598626F6F}" srcId="{C3013C64-B607-4865-9EFA-2C11DE23AEA8}" destId="{8092BCD2-9848-40EE-B83E-5944D62F8BA2}" srcOrd="1" destOrd="0" parTransId="{E8C62694-864E-4B0F-90AB-D29D8B93D9C9}" sibTransId="{11357504-F608-43BF-A2B8-718E53C06ED9}"/>
    <dgm:cxn modelId="{497C5DC0-D97A-4B04-B288-454C6FF414F3}" type="presOf" srcId="{8092BCD2-9848-40EE-B83E-5944D62F8BA2}" destId="{E9CB56FE-70F6-4D80-893F-6B092C6CAED4}" srcOrd="1" destOrd="0" presId="urn:microsoft.com/office/officeart/2005/8/layout/venn2"/>
    <dgm:cxn modelId="{9661E26D-2797-4753-B572-6F95EC6D4661}" type="presOf" srcId="{6F95D0EE-B748-4970-BAD2-F0D4FEF56C16}" destId="{72AD33B6-CCA4-4BAE-B260-AF343E102275}" srcOrd="1" destOrd="0" presId="urn:microsoft.com/office/officeart/2005/8/layout/venn2"/>
    <dgm:cxn modelId="{2F3B1E34-764D-41E0-A933-5545A44207F1}" type="presParOf" srcId="{3D88827D-D3D0-4773-A7AF-4CBD1E4D2D88}" destId="{1B1C0D73-95A3-4A18-9572-D260686622DF}" srcOrd="0" destOrd="0" presId="urn:microsoft.com/office/officeart/2005/8/layout/venn2"/>
    <dgm:cxn modelId="{F79F7166-0C3D-4DFC-A2E9-6340D9CF9AA3}" type="presParOf" srcId="{1B1C0D73-95A3-4A18-9572-D260686622DF}" destId="{7CC3CF68-62F6-420E-AD22-97D7EA1E16B0}" srcOrd="0" destOrd="0" presId="urn:microsoft.com/office/officeart/2005/8/layout/venn2"/>
    <dgm:cxn modelId="{DFFF94E1-E780-4F5A-B55D-110090F77D44}" type="presParOf" srcId="{1B1C0D73-95A3-4A18-9572-D260686622DF}" destId="{72AD33B6-CCA4-4BAE-B260-AF343E102275}" srcOrd="1" destOrd="0" presId="urn:microsoft.com/office/officeart/2005/8/layout/venn2"/>
    <dgm:cxn modelId="{6300651F-1D0B-4775-8958-6343CB330D6A}" type="presParOf" srcId="{3D88827D-D3D0-4773-A7AF-4CBD1E4D2D88}" destId="{56AE14C4-5313-4C0D-ADD5-F57FA4B83489}" srcOrd="1" destOrd="0" presId="urn:microsoft.com/office/officeart/2005/8/layout/venn2"/>
    <dgm:cxn modelId="{B9CDD562-7315-4E11-ACCC-EAA21C542F7B}" type="presParOf" srcId="{56AE14C4-5313-4C0D-ADD5-F57FA4B83489}" destId="{D15967E5-0E5D-4FAE-AE7E-FF73DD147DD4}" srcOrd="0" destOrd="0" presId="urn:microsoft.com/office/officeart/2005/8/layout/venn2"/>
    <dgm:cxn modelId="{2C6895E1-8F95-4D82-9391-9882892A1CB3}" type="presParOf" srcId="{56AE14C4-5313-4C0D-ADD5-F57FA4B83489}" destId="{E9CB56FE-70F6-4D80-893F-6B092C6CAED4}"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4A362-4070-48B6-B6BC-017BB2F67B87}" type="doc">
      <dgm:prSet loTypeId="urn:microsoft.com/office/officeart/2005/8/layout/equation1" loCatId="process" qsTypeId="urn:microsoft.com/office/officeart/2005/8/quickstyle/simple1" qsCatId="simple" csTypeId="urn:microsoft.com/office/officeart/2005/8/colors/accent0_3" csCatId="mainScheme" phldr="1"/>
      <dgm:spPr/>
    </dgm:pt>
    <dgm:pt modelId="{08DFE8E5-89AC-4AD2-8D7D-B703F3DBB0FE}">
      <dgm:prSet phldrT="[Text]"/>
      <dgm:spPr/>
      <dgm:t>
        <a:bodyPr/>
        <a:lstStyle/>
        <a:p>
          <a:r>
            <a:rPr lang="en-US" dirty="0" smtClean="0"/>
            <a:t>ES6</a:t>
          </a:r>
          <a:endParaRPr lang="en-US" dirty="0"/>
        </a:p>
      </dgm:t>
    </dgm:pt>
    <dgm:pt modelId="{A80D4066-C251-4E93-9D3D-61214A78B4EE}" type="parTrans" cxnId="{66B4477A-08C1-41F4-A7C1-562C4268F991}">
      <dgm:prSet/>
      <dgm:spPr/>
      <dgm:t>
        <a:bodyPr/>
        <a:lstStyle/>
        <a:p>
          <a:endParaRPr lang="en-US"/>
        </a:p>
      </dgm:t>
    </dgm:pt>
    <dgm:pt modelId="{CF5EA69B-3225-46B7-AC61-4975890A8BE2}" type="sibTrans" cxnId="{66B4477A-08C1-41F4-A7C1-562C4268F991}">
      <dgm:prSet/>
      <dgm:spPr/>
      <dgm:t>
        <a:bodyPr/>
        <a:lstStyle/>
        <a:p>
          <a:endParaRPr lang="en-US"/>
        </a:p>
      </dgm:t>
    </dgm:pt>
    <dgm:pt modelId="{3F59C29A-91A6-47EA-B159-83B10901C122}">
      <dgm:prSet phldrT="[Text]"/>
      <dgm:spPr/>
      <dgm:t>
        <a:bodyPr/>
        <a:lstStyle/>
        <a:p>
          <a:r>
            <a:rPr lang="en-US" dirty="0" smtClean="0"/>
            <a:t>Types</a:t>
          </a:r>
          <a:endParaRPr lang="en-US" dirty="0"/>
        </a:p>
      </dgm:t>
    </dgm:pt>
    <dgm:pt modelId="{C66447A1-ECF5-4C14-B689-84ECAC356916}" type="parTrans" cxnId="{F57462D4-282E-47AF-9AD0-73347C56FE7A}">
      <dgm:prSet/>
      <dgm:spPr/>
      <dgm:t>
        <a:bodyPr/>
        <a:lstStyle/>
        <a:p>
          <a:endParaRPr lang="en-US"/>
        </a:p>
      </dgm:t>
    </dgm:pt>
    <dgm:pt modelId="{673C61C1-75BD-44F7-AD87-B312B17F77AA}" type="sibTrans" cxnId="{F57462D4-282E-47AF-9AD0-73347C56FE7A}">
      <dgm:prSet/>
      <dgm:spPr/>
      <dgm:t>
        <a:bodyPr/>
        <a:lstStyle/>
        <a:p>
          <a:endParaRPr lang="en-US"/>
        </a:p>
      </dgm:t>
    </dgm:pt>
    <dgm:pt modelId="{B2A151E9-562F-4366-BE25-D322DB1BCB0D}">
      <dgm:prSet phldrT="[Text]"/>
      <dgm:spPr/>
      <dgm:t>
        <a:bodyPr/>
        <a:lstStyle/>
        <a:p>
          <a:r>
            <a:rPr lang="en-US" dirty="0" err="1" smtClean="0"/>
            <a:t>TypeScript</a:t>
          </a:r>
          <a:endParaRPr lang="en-US" dirty="0"/>
        </a:p>
      </dgm:t>
    </dgm:pt>
    <dgm:pt modelId="{384EEB7E-5DB9-401D-B96A-0C16BC2A9A56}" type="parTrans" cxnId="{02460673-5CEA-4BC4-BB15-89BBF6A4825D}">
      <dgm:prSet/>
      <dgm:spPr/>
      <dgm:t>
        <a:bodyPr/>
        <a:lstStyle/>
        <a:p>
          <a:endParaRPr lang="en-US"/>
        </a:p>
      </dgm:t>
    </dgm:pt>
    <dgm:pt modelId="{8A75276D-B971-493A-A120-51C09121E2DD}" type="sibTrans" cxnId="{02460673-5CEA-4BC4-BB15-89BBF6A4825D}">
      <dgm:prSet/>
      <dgm:spPr/>
      <dgm:t>
        <a:bodyPr/>
        <a:lstStyle/>
        <a:p>
          <a:endParaRPr lang="en-US"/>
        </a:p>
      </dgm:t>
    </dgm:pt>
    <dgm:pt modelId="{9BCF3358-4D40-47E3-8AFF-F7EAD8D32175}" type="pres">
      <dgm:prSet presAssocID="{4544A362-4070-48B6-B6BC-017BB2F67B87}" presName="linearFlow" presStyleCnt="0">
        <dgm:presLayoutVars>
          <dgm:dir/>
          <dgm:resizeHandles val="exact"/>
        </dgm:presLayoutVars>
      </dgm:prSet>
      <dgm:spPr/>
    </dgm:pt>
    <dgm:pt modelId="{B844661F-8641-468B-B255-B40093F50C00}" type="pres">
      <dgm:prSet presAssocID="{08DFE8E5-89AC-4AD2-8D7D-B703F3DBB0FE}" presName="node" presStyleLbl="node1" presStyleIdx="0" presStyleCnt="3">
        <dgm:presLayoutVars>
          <dgm:bulletEnabled val="1"/>
        </dgm:presLayoutVars>
      </dgm:prSet>
      <dgm:spPr/>
      <dgm:t>
        <a:bodyPr/>
        <a:lstStyle/>
        <a:p>
          <a:endParaRPr lang="en-US"/>
        </a:p>
      </dgm:t>
    </dgm:pt>
    <dgm:pt modelId="{E74CF196-3442-48C5-A736-B18FA17F5BE0}" type="pres">
      <dgm:prSet presAssocID="{CF5EA69B-3225-46B7-AC61-4975890A8BE2}" presName="spacerL" presStyleCnt="0"/>
      <dgm:spPr/>
    </dgm:pt>
    <dgm:pt modelId="{79986173-6650-4EB1-9A1E-2A486A4C3A4F}" type="pres">
      <dgm:prSet presAssocID="{CF5EA69B-3225-46B7-AC61-4975890A8BE2}" presName="sibTrans" presStyleLbl="sibTrans2D1" presStyleIdx="0" presStyleCnt="2"/>
      <dgm:spPr/>
      <dgm:t>
        <a:bodyPr/>
        <a:lstStyle/>
        <a:p>
          <a:endParaRPr lang="en-US"/>
        </a:p>
      </dgm:t>
    </dgm:pt>
    <dgm:pt modelId="{25834FDC-190F-4DB0-9D1C-5C4B166D7B01}" type="pres">
      <dgm:prSet presAssocID="{CF5EA69B-3225-46B7-AC61-4975890A8BE2}" presName="spacerR" presStyleCnt="0"/>
      <dgm:spPr/>
    </dgm:pt>
    <dgm:pt modelId="{315CA886-E472-436F-81FD-E9A78B01A7E1}" type="pres">
      <dgm:prSet presAssocID="{3F59C29A-91A6-47EA-B159-83B10901C122}" presName="node" presStyleLbl="node1" presStyleIdx="1" presStyleCnt="3">
        <dgm:presLayoutVars>
          <dgm:bulletEnabled val="1"/>
        </dgm:presLayoutVars>
      </dgm:prSet>
      <dgm:spPr/>
      <dgm:t>
        <a:bodyPr/>
        <a:lstStyle/>
        <a:p>
          <a:endParaRPr lang="en-US"/>
        </a:p>
      </dgm:t>
    </dgm:pt>
    <dgm:pt modelId="{49F5DAFA-287B-4972-A50B-806BAF11EE0A}" type="pres">
      <dgm:prSet presAssocID="{673C61C1-75BD-44F7-AD87-B312B17F77AA}" presName="spacerL" presStyleCnt="0"/>
      <dgm:spPr/>
    </dgm:pt>
    <dgm:pt modelId="{6D9A7692-CFD3-4234-BCEE-2150CBF98404}" type="pres">
      <dgm:prSet presAssocID="{673C61C1-75BD-44F7-AD87-B312B17F77AA}" presName="sibTrans" presStyleLbl="sibTrans2D1" presStyleIdx="1" presStyleCnt="2"/>
      <dgm:spPr/>
      <dgm:t>
        <a:bodyPr/>
        <a:lstStyle/>
        <a:p>
          <a:endParaRPr lang="en-US"/>
        </a:p>
      </dgm:t>
    </dgm:pt>
    <dgm:pt modelId="{A9FD7394-9E3C-4C31-BCEC-5ABB9498FD21}" type="pres">
      <dgm:prSet presAssocID="{673C61C1-75BD-44F7-AD87-B312B17F77AA}" presName="spacerR" presStyleCnt="0"/>
      <dgm:spPr/>
    </dgm:pt>
    <dgm:pt modelId="{D0752F93-4AE2-4F15-8E17-213E4D3EA6C6}" type="pres">
      <dgm:prSet presAssocID="{B2A151E9-562F-4366-BE25-D322DB1BCB0D}" presName="node" presStyleLbl="node1" presStyleIdx="2" presStyleCnt="3">
        <dgm:presLayoutVars>
          <dgm:bulletEnabled val="1"/>
        </dgm:presLayoutVars>
      </dgm:prSet>
      <dgm:spPr/>
      <dgm:t>
        <a:bodyPr/>
        <a:lstStyle/>
        <a:p>
          <a:endParaRPr lang="en-US"/>
        </a:p>
      </dgm:t>
    </dgm:pt>
  </dgm:ptLst>
  <dgm:cxnLst>
    <dgm:cxn modelId="{DADCCB78-A39F-4801-A88F-E3030BF04538}" type="presOf" srcId="{CF5EA69B-3225-46B7-AC61-4975890A8BE2}" destId="{79986173-6650-4EB1-9A1E-2A486A4C3A4F}" srcOrd="0" destOrd="0" presId="urn:microsoft.com/office/officeart/2005/8/layout/equation1"/>
    <dgm:cxn modelId="{F57462D4-282E-47AF-9AD0-73347C56FE7A}" srcId="{4544A362-4070-48B6-B6BC-017BB2F67B87}" destId="{3F59C29A-91A6-47EA-B159-83B10901C122}" srcOrd="1" destOrd="0" parTransId="{C66447A1-ECF5-4C14-B689-84ECAC356916}" sibTransId="{673C61C1-75BD-44F7-AD87-B312B17F77AA}"/>
    <dgm:cxn modelId="{66B4477A-08C1-41F4-A7C1-562C4268F991}" srcId="{4544A362-4070-48B6-B6BC-017BB2F67B87}" destId="{08DFE8E5-89AC-4AD2-8D7D-B703F3DBB0FE}" srcOrd="0" destOrd="0" parTransId="{A80D4066-C251-4E93-9D3D-61214A78B4EE}" sibTransId="{CF5EA69B-3225-46B7-AC61-4975890A8BE2}"/>
    <dgm:cxn modelId="{366C1BFF-FBA6-463F-A9CB-45895216B0EC}" type="presOf" srcId="{673C61C1-75BD-44F7-AD87-B312B17F77AA}" destId="{6D9A7692-CFD3-4234-BCEE-2150CBF98404}" srcOrd="0" destOrd="0" presId="urn:microsoft.com/office/officeart/2005/8/layout/equation1"/>
    <dgm:cxn modelId="{96AF7CBF-AD66-47F2-8D57-4F902AD29A01}" type="presOf" srcId="{4544A362-4070-48B6-B6BC-017BB2F67B87}" destId="{9BCF3358-4D40-47E3-8AFF-F7EAD8D32175}" srcOrd="0" destOrd="0" presId="urn:microsoft.com/office/officeart/2005/8/layout/equation1"/>
    <dgm:cxn modelId="{4899F525-1DAA-42F1-9BD4-A4D94B7FFD46}" type="presOf" srcId="{3F59C29A-91A6-47EA-B159-83B10901C122}" destId="{315CA886-E472-436F-81FD-E9A78B01A7E1}" srcOrd="0" destOrd="0" presId="urn:microsoft.com/office/officeart/2005/8/layout/equation1"/>
    <dgm:cxn modelId="{02460673-5CEA-4BC4-BB15-89BBF6A4825D}" srcId="{4544A362-4070-48B6-B6BC-017BB2F67B87}" destId="{B2A151E9-562F-4366-BE25-D322DB1BCB0D}" srcOrd="2" destOrd="0" parTransId="{384EEB7E-5DB9-401D-B96A-0C16BC2A9A56}" sibTransId="{8A75276D-B971-493A-A120-51C09121E2DD}"/>
    <dgm:cxn modelId="{5F5B0511-BCB5-41C8-948B-71558A7A0D80}" type="presOf" srcId="{B2A151E9-562F-4366-BE25-D322DB1BCB0D}" destId="{D0752F93-4AE2-4F15-8E17-213E4D3EA6C6}" srcOrd="0" destOrd="0" presId="urn:microsoft.com/office/officeart/2005/8/layout/equation1"/>
    <dgm:cxn modelId="{E065E39F-3CC9-4568-B319-0A0F68F28DC0}" type="presOf" srcId="{08DFE8E5-89AC-4AD2-8D7D-B703F3DBB0FE}" destId="{B844661F-8641-468B-B255-B40093F50C00}" srcOrd="0" destOrd="0" presId="urn:microsoft.com/office/officeart/2005/8/layout/equation1"/>
    <dgm:cxn modelId="{33BA43C5-0320-45B2-9164-B7FD0AD1B445}" type="presParOf" srcId="{9BCF3358-4D40-47E3-8AFF-F7EAD8D32175}" destId="{B844661F-8641-468B-B255-B40093F50C00}" srcOrd="0" destOrd="0" presId="urn:microsoft.com/office/officeart/2005/8/layout/equation1"/>
    <dgm:cxn modelId="{F762FC64-D041-4FEB-946F-757E1B7401FB}" type="presParOf" srcId="{9BCF3358-4D40-47E3-8AFF-F7EAD8D32175}" destId="{E74CF196-3442-48C5-A736-B18FA17F5BE0}" srcOrd="1" destOrd="0" presId="urn:microsoft.com/office/officeart/2005/8/layout/equation1"/>
    <dgm:cxn modelId="{1C6D7D81-38C2-410D-9801-0F57BC54DF06}" type="presParOf" srcId="{9BCF3358-4D40-47E3-8AFF-F7EAD8D32175}" destId="{79986173-6650-4EB1-9A1E-2A486A4C3A4F}" srcOrd="2" destOrd="0" presId="urn:microsoft.com/office/officeart/2005/8/layout/equation1"/>
    <dgm:cxn modelId="{182B8C66-8828-4B38-B10A-1E85D3C83DF2}" type="presParOf" srcId="{9BCF3358-4D40-47E3-8AFF-F7EAD8D32175}" destId="{25834FDC-190F-4DB0-9D1C-5C4B166D7B01}" srcOrd="3" destOrd="0" presId="urn:microsoft.com/office/officeart/2005/8/layout/equation1"/>
    <dgm:cxn modelId="{2631B313-057A-4816-994D-AE02DC97F827}" type="presParOf" srcId="{9BCF3358-4D40-47E3-8AFF-F7EAD8D32175}" destId="{315CA886-E472-436F-81FD-E9A78B01A7E1}" srcOrd="4" destOrd="0" presId="urn:microsoft.com/office/officeart/2005/8/layout/equation1"/>
    <dgm:cxn modelId="{8FADA8BA-A826-49DC-B29A-688B57C6311F}" type="presParOf" srcId="{9BCF3358-4D40-47E3-8AFF-F7EAD8D32175}" destId="{49F5DAFA-287B-4972-A50B-806BAF11EE0A}" srcOrd="5" destOrd="0" presId="urn:microsoft.com/office/officeart/2005/8/layout/equation1"/>
    <dgm:cxn modelId="{8B5613BC-35E4-4C10-896D-D263D55A583A}" type="presParOf" srcId="{9BCF3358-4D40-47E3-8AFF-F7EAD8D32175}" destId="{6D9A7692-CFD3-4234-BCEE-2150CBF98404}" srcOrd="6" destOrd="0" presId="urn:microsoft.com/office/officeart/2005/8/layout/equation1"/>
    <dgm:cxn modelId="{67F28EDB-D340-4F63-831E-5887E182C0AA}" type="presParOf" srcId="{9BCF3358-4D40-47E3-8AFF-F7EAD8D32175}" destId="{A9FD7394-9E3C-4C31-BCEC-5ABB9498FD21}" srcOrd="7" destOrd="0" presId="urn:microsoft.com/office/officeart/2005/8/layout/equation1"/>
    <dgm:cxn modelId="{D9924598-5BE2-4159-A9E4-EE8E7E1A76C3}" type="presParOf" srcId="{9BCF3358-4D40-47E3-8AFF-F7EAD8D32175}" destId="{D0752F93-4AE2-4F15-8E17-213E4D3EA6C6}"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EDDBD5-1E2F-4A82-B12E-A2F8487A1687}" type="doc">
      <dgm:prSet loTypeId="urn:microsoft.com/office/officeart/2005/8/layout/hProcess3" loCatId="process" qsTypeId="urn:microsoft.com/office/officeart/2005/8/quickstyle/3d7" qsCatId="3D" csTypeId="urn:microsoft.com/office/officeart/2005/8/colors/accent1_2" csCatId="accent1" phldr="1"/>
      <dgm:spPr/>
    </dgm:pt>
    <dgm:pt modelId="{4AA89B4D-FB6E-4E09-B49D-746625F72345}">
      <dgm:prSet phldrT="[Text]"/>
      <dgm:spPr/>
      <dgm:t>
        <a:bodyPr/>
        <a:lstStyle/>
        <a:p>
          <a:r>
            <a:rPr lang="en-US" dirty="0" smtClean="0"/>
            <a:t>Angular 2</a:t>
          </a:r>
          <a:endParaRPr lang="en-US" dirty="0"/>
        </a:p>
      </dgm:t>
    </dgm:pt>
    <dgm:pt modelId="{109BBB27-440A-4E7F-B37C-C95757E5A7D8}" type="parTrans" cxnId="{98B674A7-7A87-4312-B99E-A548BE877E30}">
      <dgm:prSet/>
      <dgm:spPr/>
      <dgm:t>
        <a:bodyPr/>
        <a:lstStyle/>
        <a:p>
          <a:endParaRPr lang="en-US"/>
        </a:p>
      </dgm:t>
    </dgm:pt>
    <dgm:pt modelId="{813A6007-C844-4E68-948E-DCA87F516A33}" type="sibTrans" cxnId="{98B674A7-7A87-4312-B99E-A548BE877E30}">
      <dgm:prSet/>
      <dgm:spPr/>
      <dgm:t>
        <a:bodyPr/>
        <a:lstStyle/>
        <a:p>
          <a:endParaRPr lang="en-US"/>
        </a:p>
      </dgm:t>
    </dgm:pt>
    <dgm:pt modelId="{9731BC48-A372-41DE-B807-1D4CEDF8B456}" type="pres">
      <dgm:prSet presAssocID="{53EDDBD5-1E2F-4A82-B12E-A2F8487A1687}" presName="Name0" presStyleCnt="0">
        <dgm:presLayoutVars>
          <dgm:dir/>
          <dgm:animLvl val="lvl"/>
          <dgm:resizeHandles val="exact"/>
        </dgm:presLayoutVars>
      </dgm:prSet>
      <dgm:spPr/>
    </dgm:pt>
    <dgm:pt modelId="{ADDE3C24-B158-48BE-98BA-1ADC6FAF201C}" type="pres">
      <dgm:prSet presAssocID="{53EDDBD5-1E2F-4A82-B12E-A2F8487A1687}" presName="dummy" presStyleCnt="0"/>
      <dgm:spPr/>
    </dgm:pt>
    <dgm:pt modelId="{A836ABAC-4940-49C3-B915-4E0C15724207}" type="pres">
      <dgm:prSet presAssocID="{53EDDBD5-1E2F-4A82-B12E-A2F8487A1687}" presName="linH" presStyleCnt="0"/>
      <dgm:spPr/>
    </dgm:pt>
    <dgm:pt modelId="{27CA57C3-F974-4257-A059-46D8F95A4B38}" type="pres">
      <dgm:prSet presAssocID="{53EDDBD5-1E2F-4A82-B12E-A2F8487A1687}" presName="padding1" presStyleCnt="0"/>
      <dgm:spPr/>
    </dgm:pt>
    <dgm:pt modelId="{CF9244D5-2FF5-4D10-934E-A66C8E5CAB34}" type="pres">
      <dgm:prSet presAssocID="{4AA89B4D-FB6E-4E09-B49D-746625F72345}" presName="linV" presStyleCnt="0"/>
      <dgm:spPr/>
    </dgm:pt>
    <dgm:pt modelId="{1B093071-D9A9-4728-A963-AE83037EA3E7}" type="pres">
      <dgm:prSet presAssocID="{4AA89B4D-FB6E-4E09-B49D-746625F72345}" presName="spVertical1" presStyleCnt="0"/>
      <dgm:spPr/>
    </dgm:pt>
    <dgm:pt modelId="{4A9AB231-AB5B-43D4-86AE-0966A284D606}" type="pres">
      <dgm:prSet presAssocID="{4AA89B4D-FB6E-4E09-B49D-746625F72345}" presName="parTx" presStyleLbl="revTx" presStyleIdx="0" presStyleCnt="1">
        <dgm:presLayoutVars>
          <dgm:chMax val="0"/>
          <dgm:chPref val="0"/>
          <dgm:bulletEnabled val="1"/>
        </dgm:presLayoutVars>
      </dgm:prSet>
      <dgm:spPr/>
      <dgm:t>
        <a:bodyPr/>
        <a:lstStyle/>
        <a:p>
          <a:endParaRPr lang="en-US"/>
        </a:p>
      </dgm:t>
    </dgm:pt>
    <dgm:pt modelId="{4228E34B-3BEF-4DD2-A1F0-6BD50D9CC99F}" type="pres">
      <dgm:prSet presAssocID="{4AA89B4D-FB6E-4E09-B49D-746625F72345}" presName="spVertical2" presStyleCnt="0"/>
      <dgm:spPr/>
    </dgm:pt>
    <dgm:pt modelId="{3424BCFD-EE3C-42FB-A71D-125DD9E3E3B5}" type="pres">
      <dgm:prSet presAssocID="{4AA89B4D-FB6E-4E09-B49D-746625F72345}" presName="spVertical3" presStyleCnt="0"/>
      <dgm:spPr/>
    </dgm:pt>
    <dgm:pt modelId="{46D97326-76BE-430C-8463-D8844C2BB727}" type="pres">
      <dgm:prSet presAssocID="{53EDDBD5-1E2F-4A82-B12E-A2F8487A1687}" presName="padding2" presStyleCnt="0"/>
      <dgm:spPr/>
    </dgm:pt>
    <dgm:pt modelId="{A1C43D82-4E91-4305-8E0C-EA6D02B2D0BC}" type="pres">
      <dgm:prSet presAssocID="{53EDDBD5-1E2F-4A82-B12E-A2F8487A1687}" presName="negArrow" presStyleCnt="0"/>
      <dgm:spPr/>
    </dgm:pt>
    <dgm:pt modelId="{786F283A-2F92-4842-A358-F68C1C36672C}" type="pres">
      <dgm:prSet presAssocID="{53EDDBD5-1E2F-4A82-B12E-A2F8487A1687}" presName="backgroundArrow" presStyleLbl="node1" presStyleIdx="0" presStyleCnt="1"/>
      <dgm:spPr/>
    </dgm:pt>
  </dgm:ptLst>
  <dgm:cxnLst>
    <dgm:cxn modelId="{98B674A7-7A87-4312-B99E-A548BE877E30}" srcId="{53EDDBD5-1E2F-4A82-B12E-A2F8487A1687}" destId="{4AA89B4D-FB6E-4E09-B49D-746625F72345}" srcOrd="0" destOrd="0" parTransId="{109BBB27-440A-4E7F-B37C-C95757E5A7D8}" sibTransId="{813A6007-C844-4E68-948E-DCA87F516A33}"/>
    <dgm:cxn modelId="{6E3C4ADE-9D51-42E5-8AF3-07215252BCC4}" type="presOf" srcId="{4AA89B4D-FB6E-4E09-B49D-746625F72345}" destId="{4A9AB231-AB5B-43D4-86AE-0966A284D606}" srcOrd="0" destOrd="0" presId="urn:microsoft.com/office/officeart/2005/8/layout/hProcess3"/>
    <dgm:cxn modelId="{721BDA12-B0DD-491D-A542-8EECC51EFB2C}" type="presOf" srcId="{53EDDBD5-1E2F-4A82-B12E-A2F8487A1687}" destId="{9731BC48-A372-41DE-B807-1D4CEDF8B456}" srcOrd="0" destOrd="0" presId="urn:microsoft.com/office/officeart/2005/8/layout/hProcess3"/>
    <dgm:cxn modelId="{388A693F-94FC-41F3-88B2-CB71299E6BF1}" type="presParOf" srcId="{9731BC48-A372-41DE-B807-1D4CEDF8B456}" destId="{ADDE3C24-B158-48BE-98BA-1ADC6FAF201C}" srcOrd="0" destOrd="0" presId="urn:microsoft.com/office/officeart/2005/8/layout/hProcess3"/>
    <dgm:cxn modelId="{41FB263E-5C2F-44A2-AF2F-B7CC367FB4B1}" type="presParOf" srcId="{9731BC48-A372-41DE-B807-1D4CEDF8B456}" destId="{A836ABAC-4940-49C3-B915-4E0C15724207}" srcOrd="1" destOrd="0" presId="urn:microsoft.com/office/officeart/2005/8/layout/hProcess3"/>
    <dgm:cxn modelId="{D263D44C-5233-4488-B6E3-A6C9AB428FD4}" type="presParOf" srcId="{A836ABAC-4940-49C3-B915-4E0C15724207}" destId="{27CA57C3-F974-4257-A059-46D8F95A4B38}" srcOrd="0" destOrd="0" presId="urn:microsoft.com/office/officeart/2005/8/layout/hProcess3"/>
    <dgm:cxn modelId="{F4BBFFA1-1CFC-48BE-BD15-E31402AB18B1}" type="presParOf" srcId="{A836ABAC-4940-49C3-B915-4E0C15724207}" destId="{CF9244D5-2FF5-4D10-934E-A66C8E5CAB34}" srcOrd="1" destOrd="0" presId="urn:microsoft.com/office/officeart/2005/8/layout/hProcess3"/>
    <dgm:cxn modelId="{0D1C03C5-21C0-43C5-B22E-A280170148EA}" type="presParOf" srcId="{CF9244D5-2FF5-4D10-934E-A66C8E5CAB34}" destId="{1B093071-D9A9-4728-A963-AE83037EA3E7}" srcOrd="0" destOrd="0" presId="urn:microsoft.com/office/officeart/2005/8/layout/hProcess3"/>
    <dgm:cxn modelId="{6BE089DC-3758-4319-A909-1F8E5BCCF260}" type="presParOf" srcId="{CF9244D5-2FF5-4D10-934E-A66C8E5CAB34}" destId="{4A9AB231-AB5B-43D4-86AE-0966A284D606}" srcOrd="1" destOrd="0" presId="urn:microsoft.com/office/officeart/2005/8/layout/hProcess3"/>
    <dgm:cxn modelId="{ADB310DF-54C8-4B4A-AFD3-2437029D7ABD}" type="presParOf" srcId="{CF9244D5-2FF5-4D10-934E-A66C8E5CAB34}" destId="{4228E34B-3BEF-4DD2-A1F0-6BD50D9CC99F}" srcOrd="2" destOrd="0" presId="urn:microsoft.com/office/officeart/2005/8/layout/hProcess3"/>
    <dgm:cxn modelId="{B4A58EC3-A84E-463F-9BE0-F52E7A4D7355}" type="presParOf" srcId="{CF9244D5-2FF5-4D10-934E-A66C8E5CAB34}" destId="{3424BCFD-EE3C-42FB-A71D-125DD9E3E3B5}" srcOrd="3" destOrd="0" presId="urn:microsoft.com/office/officeart/2005/8/layout/hProcess3"/>
    <dgm:cxn modelId="{47D50C93-3682-4BB2-9607-D83EDE914E37}" type="presParOf" srcId="{A836ABAC-4940-49C3-B915-4E0C15724207}" destId="{46D97326-76BE-430C-8463-D8844C2BB727}" srcOrd="2" destOrd="0" presId="urn:microsoft.com/office/officeart/2005/8/layout/hProcess3"/>
    <dgm:cxn modelId="{15AA8B3C-AA4A-4E33-92FA-0DCB3727B29B}" type="presParOf" srcId="{A836ABAC-4940-49C3-B915-4E0C15724207}" destId="{A1C43D82-4E91-4305-8E0C-EA6D02B2D0BC}" srcOrd="3" destOrd="0" presId="urn:microsoft.com/office/officeart/2005/8/layout/hProcess3"/>
    <dgm:cxn modelId="{C95D0080-8043-4A22-906F-8413A79FC835}" type="presParOf" srcId="{A836ABAC-4940-49C3-B915-4E0C15724207}" destId="{786F283A-2F92-4842-A358-F68C1C36672C}"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3CF68-62F6-420E-AD22-97D7EA1E16B0}">
      <dsp:nvSpPr>
        <dsp:cNvPr id="0" name=""/>
        <dsp:cNvSpPr/>
      </dsp:nvSpPr>
      <dsp:spPr>
        <a:xfrm>
          <a:off x="3110391" y="0"/>
          <a:ext cx="3910642" cy="3910642"/>
        </a:xfrm>
        <a:prstGeom prst="ellipse">
          <a:avLst/>
        </a:prstGeom>
        <a:solidFill>
          <a:schemeClr val="accent3">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TypeScript</a:t>
          </a:r>
          <a:endParaRPr lang="en-US" sz="2300" kern="1200" dirty="0"/>
        </a:p>
      </dsp:txBody>
      <dsp:txXfrm>
        <a:off x="4039168" y="293298"/>
        <a:ext cx="2053087" cy="664809"/>
      </dsp:txXfrm>
    </dsp:sp>
    <dsp:sp modelId="{D15967E5-0E5D-4FAE-AE7E-FF73DD147DD4}">
      <dsp:nvSpPr>
        <dsp:cNvPr id="0" name=""/>
        <dsp:cNvSpPr/>
      </dsp:nvSpPr>
      <dsp:spPr>
        <a:xfrm>
          <a:off x="3864333" y="969008"/>
          <a:ext cx="2402757" cy="2274527"/>
        </a:xfrm>
        <a:prstGeom prst="ellipse">
          <a:avLst/>
        </a:prstGeom>
        <a:solidFill>
          <a:schemeClr val="accent3">
            <a:shade val="50000"/>
            <a:hueOff val="-637942"/>
            <a:satOff val="2789"/>
            <a:lumOff val="4470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1800" b="1" kern="1200" dirty="0" smtClean="0">
              <a:solidFill>
                <a:schemeClr val="tx1"/>
              </a:solidFill>
            </a:rPr>
            <a:t>JavaScript</a:t>
          </a:r>
          <a:endParaRPr lang="en-US" sz="1800" b="1" kern="1200" dirty="0">
            <a:solidFill>
              <a:schemeClr val="tx1"/>
            </a:solidFill>
          </a:endParaRPr>
        </a:p>
      </dsp:txBody>
      <dsp:txXfrm>
        <a:off x="4216209" y="1537639"/>
        <a:ext cx="1699005" cy="1137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76862-5101-4E71-B050-A8E7E8690B5B}" type="datetimeFigureOut">
              <a:rPr lang="en-US" smtClean="0"/>
              <a:t>7/18/2017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F9770-9DD8-43BC-8316-D00590B68DF7}" type="slidenum">
              <a:rPr lang="en-US" smtClean="0"/>
              <a:t>‹#›</a:t>
            </a:fld>
            <a:endParaRPr lang="en-US"/>
          </a:p>
        </p:txBody>
      </p:sp>
    </p:spTree>
    <p:extLst>
      <p:ext uri="{BB962C8B-B14F-4D97-AF65-F5344CB8AC3E}">
        <p14:creationId xmlns:p14="http://schemas.microsoft.com/office/powerpoint/2010/main" val="163770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uck_typ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 this session I will be guiding you the fundamentals of </a:t>
            </a:r>
            <a:r>
              <a:rPr lang="en-US" dirty="0" err="1" smtClean="0"/>
              <a:t>TypeScript</a:t>
            </a:r>
            <a:r>
              <a:rPr lang="en-US" dirty="0" smtClean="0"/>
              <a:t> and then will</a:t>
            </a:r>
            <a:r>
              <a:rPr lang="en-US" baseline="0" dirty="0" smtClean="0"/>
              <a:t> follow to setup a full fledged application in typescript</a:t>
            </a:r>
            <a:r>
              <a:rPr lang="en-US" dirty="0" smtClean="0"/>
              <a:t>.</a:t>
            </a:r>
            <a:r>
              <a:rPr lang="en-US" baseline="0" dirty="0" smtClean="0"/>
              <a:t> </a:t>
            </a:r>
          </a:p>
          <a:p>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generates plain JavaScript code you can use it with any browser. Additionally,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an open source project.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offers many features of object oriented programming languages such as classes, interfaces, inheritance, overloading and modules, some of which are proposed features of ECMA Script 6. Overall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promising language  that can certainly help you neatly write and organize your JavaScript code base making it more maintainable and extensible.</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a:t>
            </a:fld>
            <a:endParaRPr lang="en-US"/>
          </a:p>
        </p:txBody>
      </p:sp>
    </p:spTree>
    <p:extLst>
      <p:ext uri="{BB962C8B-B14F-4D97-AF65-F5344CB8AC3E}">
        <p14:creationId xmlns:p14="http://schemas.microsoft.com/office/powerpoint/2010/main" val="183329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similar to interfaces in many object-oriented programming languages. However,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they play the role of defining the "shape" of an object. Objects don't have to explicitly </a:t>
            </a:r>
            <a:r>
              <a:rPr lang="en-US" sz="1200" b="0" i="1" kern="1200" dirty="0" smtClean="0">
                <a:solidFill>
                  <a:schemeClr val="tx1"/>
                </a:solidFill>
                <a:effectLst/>
                <a:latin typeface="+mn-lt"/>
                <a:ea typeface="+mn-ea"/>
                <a:cs typeface="+mn-cs"/>
              </a:rPr>
              <a:t>implements </a:t>
            </a:r>
            <a:r>
              <a:rPr lang="en-US" sz="1200" b="0" i="0" kern="1200" dirty="0" smtClean="0">
                <a:solidFill>
                  <a:schemeClr val="tx1"/>
                </a:solidFill>
                <a:effectLst/>
                <a:latin typeface="+mn-lt"/>
                <a:ea typeface="+mn-ea"/>
                <a:cs typeface="+mn-cs"/>
              </a:rPr>
              <a:t>interfaces as you would in C# or Java. Instead, interfaces define the expected properties so that the type checker can verify an object with the expected properties is being used.</a:t>
            </a:r>
          </a:p>
          <a:p>
            <a:r>
              <a:rPr lang="en-US" sz="1200" b="0" i="0" kern="1200" dirty="0" smtClean="0">
                <a:solidFill>
                  <a:schemeClr val="tx1"/>
                </a:solidFill>
                <a:effectLst/>
                <a:latin typeface="+mn-lt"/>
                <a:ea typeface="+mn-ea"/>
                <a:cs typeface="+mn-cs"/>
              </a:rPr>
              <a:t>The following code defines an interface and a function that takes a parameter that adheres to that interface. A new object is then created and passed to the function.</a:t>
            </a:r>
          </a:p>
          <a:p>
            <a:endParaRPr lang="en-US" dirty="0" smtClean="0"/>
          </a:p>
          <a:p>
            <a:endParaRPr lang="en-US" dirty="0" smtClean="0"/>
          </a:p>
          <a:p>
            <a:r>
              <a:rPr lang="en-US" sz="1200" b="0" i="0" kern="1200" dirty="0" smtClean="0">
                <a:solidFill>
                  <a:schemeClr val="tx1"/>
                </a:solidFill>
                <a:effectLst/>
                <a:latin typeface="+mn-lt"/>
                <a:ea typeface="+mn-ea"/>
                <a:cs typeface="+mn-cs"/>
              </a:rPr>
              <a:t>Interfaces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a form of </a:t>
            </a:r>
            <a:r>
              <a:rPr lang="en-US" sz="1200" b="0" i="0" u="none" strike="noStrike" kern="1200" dirty="0" smtClean="0">
                <a:solidFill>
                  <a:schemeClr val="tx1"/>
                </a:solidFill>
                <a:effectLst/>
                <a:latin typeface="+mn-lt"/>
                <a:ea typeface="+mn-ea"/>
                <a:cs typeface="+mn-cs"/>
                <a:hlinkClick r:id="rId3"/>
              </a:rPr>
              <a:t>duck typing</a:t>
            </a:r>
            <a:r>
              <a:rPr lang="en-US" sz="1200" b="0" i="0" kern="1200" dirty="0" smtClean="0">
                <a:solidFill>
                  <a:schemeClr val="tx1"/>
                </a:solidFill>
                <a:effectLst/>
                <a:latin typeface="+mn-lt"/>
                <a:ea typeface="+mn-ea"/>
                <a:cs typeface="+mn-cs"/>
              </a:rPr>
              <a:t>. If something walks, swims, and quacks like a duck, then it must be a duck. Similarly, if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object has all of the properties specified on a particular interface, then that object may be used anywhere an object implementing that interface is expected.</a:t>
            </a:r>
          </a:p>
          <a:p>
            <a:endParaRPr lang="en-US" dirty="0" smtClean="0"/>
          </a:p>
          <a:p>
            <a:r>
              <a:rPr lang="en-US" dirty="0" smtClean="0"/>
              <a:t>https://www.bricewilson.net/2015/09/27/typescript-interfaces/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13</a:t>
            </a:fld>
            <a:endParaRPr lang="en-US"/>
          </a:p>
        </p:txBody>
      </p:sp>
    </p:spTree>
    <p:extLst>
      <p:ext uri="{BB962C8B-B14F-4D97-AF65-F5344CB8AC3E}">
        <p14:creationId xmlns:p14="http://schemas.microsoft.com/office/powerpoint/2010/main" val="129429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ECMAScript</a:t>
            </a:r>
            <a:r>
              <a:rPr lang="en-US" sz="1200" b="0" i="0" kern="1200" dirty="0" smtClean="0">
                <a:solidFill>
                  <a:schemeClr val="tx1"/>
                </a:solidFill>
                <a:effectLst/>
                <a:latin typeface="+mn-lt"/>
                <a:ea typeface="+mn-ea"/>
                <a:cs typeface="+mn-cs"/>
              </a:rPr>
              <a:t> 6 and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do have formal support for classes. Classes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should feel very familiar to any developer familiar with mainstream languages like C# and Java.</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Private/Public Modifiers</a:t>
            </a:r>
          </a:p>
          <a:p>
            <a:r>
              <a:rPr lang="en-US" sz="1200" b="0" i="0" kern="1200" dirty="0" smtClean="0">
                <a:solidFill>
                  <a:schemeClr val="tx1"/>
                </a:solidFill>
                <a:effectLst/>
                <a:latin typeface="+mn-lt"/>
                <a:ea typeface="+mn-ea"/>
                <a:cs typeface="+mn-cs"/>
              </a:rPr>
              <a:t>Members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are public by default. However, you can use the </a:t>
            </a:r>
            <a:r>
              <a:rPr lang="en-US" sz="1200" b="0" i="1"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keyword to </a:t>
            </a:r>
            <a:r>
              <a:rPr lang="en-US" sz="1200" b="0" i="0" kern="1200" dirty="0" err="1" smtClean="0">
                <a:solidFill>
                  <a:schemeClr val="tx1"/>
                </a:solidFill>
                <a:effectLst/>
                <a:latin typeface="+mn-lt"/>
                <a:ea typeface="+mn-ea"/>
                <a:cs typeface="+mn-cs"/>
              </a:rPr>
              <a:t>explicity</a:t>
            </a:r>
            <a:r>
              <a:rPr lang="en-US" sz="1200" b="0" i="0" kern="1200" dirty="0" smtClean="0">
                <a:solidFill>
                  <a:schemeClr val="tx1"/>
                </a:solidFill>
                <a:effectLst/>
                <a:latin typeface="+mn-lt"/>
                <a:ea typeface="+mn-ea"/>
                <a:cs typeface="+mn-cs"/>
              </a:rPr>
              <a:t> prevent a member from being accessible outside the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14</a:t>
            </a:fld>
            <a:endParaRPr lang="en-US"/>
          </a:p>
        </p:txBody>
      </p:sp>
    </p:spTree>
    <p:extLst>
      <p:ext uri="{BB962C8B-B14F-4D97-AF65-F5344CB8AC3E}">
        <p14:creationId xmlns:p14="http://schemas.microsoft.com/office/powerpoint/2010/main" val="3643849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allow us to define a set of named numeric constants.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can be defined using the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keyword.</a:t>
            </a:r>
          </a:p>
          <a:p>
            <a:r>
              <a:rPr lang="en-US" dirty="0" smtClean="0"/>
              <a:t/>
            </a:r>
            <a:br>
              <a:rPr lang="en-US" dirty="0" smtClean="0"/>
            </a:b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are real objects that exist at runtime. One reason is the ability to maintain a reverse mapping from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values to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names.</a:t>
            </a:r>
          </a:p>
          <a:p>
            <a:endParaRPr lang="en-US" b="1" dirty="0" smtClean="0">
              <a:effectLst/>
            </a:endParaRPr>
          </a:p>
          <a:p>
            <a:r>
              <a:rPr lang="en-US" sz="1200" b="0" i="0" kern="1200" dirty="0" smtClean="0">
                <a:solidFill>
                  <a:schemeClr val="tx1"/>
                </a:solidFill>
                <a:effectLst/>
                <a:latin typeface="+mn-lt"/>
                <a:ea typeface="+mn-ea"/>
                <a:cs typeface="+mn-cs"/>
              </a:rPr>
              <a:t>The body of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consists of zero or more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have numeric value associated with them and can be either </a:t>
            </a:r>
            <a:r>
              <a:rPr lang="en-US" sz="1200" b="0" i="1" kern="1200" dirty="0" smtClean="0">
                <a:solidFill>
                  <a:schemeClr val="tx1"/>
                </a:solidFill>
                <a:effectLst/>
                <a:latin typeface="+mn-lt"/>
                <a:ea typeface="+mn-ea"/>
                <a:cs typeface="+mn-cs"/>
              </a:rPr>
              <a:t>constant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computed</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 is considered constant if:</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15</a:t>
            </a:fld>
            <a:endParaRPr lang="en-US"/>
          </a:p>
        </p:txBody>
      </p:sp>
    </p:spTree>
    <p:extLst>
      <p:ext uri="{BB962C8B-B14F-4D97-AF65-F5344CB8AC3E}">
        <p14:creationId xmlns:p14="http://schemas.microsoft.com/office/powerpoint/2010/main" val="14687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are a way to create functions and classes that define a behavior that can be reused across many different types while retaining the full information about that type.</a:t>
            </a: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16</a:t>
            </a:fld>
            <a:endParaRPr lang="en-US"/>
          </a:p>
        </p:txBody>
      </p:sp>
    </p:spTree>
    <p:extLst>
      <p:ext uri="{BB962C8B-B14F-4D97-AF65-F5344CB8AC3E}">
        <p14:creationId xmlns:p14="http://schemas.microsoft.com/office/powerpoint/2010/main" val="2256630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your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base grows it becomes important to organize classes and interfaces for better maintainability.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modules allow you to do just that. A module is a container for your code that helps you organize your code in a neat way. Conceptually you may find them similar to .NET namespaces. Let's see how to create a module.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code defines Company module using the module keyword. The Company module contains three classes - Employee,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and Customer. By default all the classes from a module are accessible only within that module. That is why it is alright to access the Employee class inside the </a:t>
            </a:r>
            <a:r>
              <a:rPr lang="en-US" sz="1200" b="0" i="0" kern="1200" dirty="0" err="1" smtClean="0">
                <a:solidFill>
                  <a:schemeClr val="tx1"/>
                </a:solidFill>
                <a:effectLst/>
                <a:latin typeface="+mn-lt"/>
                <a:ea typeface="+mn-ea"/>
                <a:cs typeface="+mn-cs"/>
              </a:rPr>
              <a:t>EmployeeHelper</a:t>
            </a:r>
            <a:r>
              <a:rPr lang="en-US" sz="1200" b="0" i="0" kern="1200" dirty="0" smtClean="0">
                <a:solidFill>
                  <a:schemeClr val="tx1"/>
                </a:solidFill>
                <a:effectLst/>
                <a:latin typeface="+mn-lt"/>
                <a:ea typeface="+mn-ea"/>
                <a:cs typeface="+mn-cs"/>
              </a:rPr>
              <a:t> class from the same module but you can't access the Employee class from outside the Company module. If you wish to access a class from a module from the outside world you need to "export" it as in the case of the Customer class.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17</a:t>
            </a:fld>
            <a:endParaRPr lang="en-US"/>
          </a:p>
        </p:txBody>
      </p:sp>
    </p:spTree>
    <p:extLst>
      <p:ext uri="{BB962C8B-B14F-4D97-AF65-F5344CB8AC3E}">
        <p14:creationId xmlns:p14="http://schemas.microsoft.com/office/powerpoint/2010/main" val="362157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a superset of JavaScript that provides typed nature to your code.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for cross-browser development and is an open source project</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3</a:t>
            </a:fld>
            <a:endParaRPr lang="en-US"/>
          </a:p>
        </p:txBody>
      </p:sp>
    </p:spTree>
    <p:extLst>
      <p:ext uri="{BB962C8B-B14F-4D97-AF65-F5344CB8AC3E}">
        <p14:creationId xmlns:p14="http://schemas.microsoft.com/office/powerpoint/2010/main" val="18286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4</a:t>
            </a:fld>
            <a:endParaRPr lang="en-US"/>
          </a:p>
        </p:txBody>
      </p:sp>
    </p:spTree>
    <p:extLst>
      <p:ext uri="{BB962C8B-B14F-4D97-AF65-F5344CB8AC3E}">
        <p14:creationId xmlns:p14="http://schemas.microsoft.com/office/powerpoint/2010/main" val="22918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benefits of </a:t>
            </a:r>
            <a:r>
              <a:rPr lang="en-US" dirty="0" err="1" smtClean="0"/>
              <a:t>TypeScript</a:t>
            </a:r>
            <a:r>
              <a:rPr lang="en-US" dirty="0" smtClean="0"/>
              <a:t> include:</a:t>
            </a:r>
          </a:p>
          <a:p>
            <a:r>
              <a:rPr lang="en-US" dirty="0" smtClean="0"/>
              <a:t> Compilation: JavaScript is an interpreted language. Hence, it needs to be run to</a:t>
            </a:r>
          </a:p>
          <a:p>
            <a:r>
              <a:rPr lang="en-US" dirty="0" smtClean="0"/>
              <a:t>test that it is valid. It means you write all the codes just to find no output, in case</a:t>
            </a:r>
          </a:p>
          <a:p>
            <a:r>
              <a:rPr lang="en-US" dirty="0" smtClean="0"/>
              <a:t>there is an error. Hence, you have to spend hours trying to find bugs in the code.</a:t>
            </a:r>
          </a:p>
          <a:p>
            <a:r>
              <a:rPr lang="en-US" dirty="0" smtClean="0"/>
              <a:t>The </a:t>
            </a:r>
            <a:r>
              <a:rPr lang="en-US" dirty="0" err="1" smtClean="0"/>
              <a:t>TypeScript</a:t>
            </a:r>
            <a:r>
              <a:rPr lang="en-US" dirty="0" smtClean="0"/>
              <a:t> </a:t>
            </a:r>
            <a:r>
              <a:rPr lang="en-US" dirty="0" err="1" smtClean="0"/>
              <a:t>transpiler</a:t>
            </a:r>
            <a:r>
              <a:rPr lang="en-US" dirty="0" smtClean="0"/>
              <a:t> provides the error-checking feature. </a:t>
            </a:r>
            <a:r>
              <a:rPr lang="en-US" dirty="0" err="1" smtClean="0"/>
              <a:t>TypeScript</a:t>
            </a:r>
            <a:r>
              <a:rPr lang="en-US" dirty="0" smtClean="0"/>
              <a:t> will</a:t>
            </a:r>
          </a:p>
          <a:p>
            <a:r>
              <a:rPr lang="en-US" dirty="0" smtClean="0"/>
              <a:t>compile the code and generate compilation errors, if it finds some sort of syntax</a:t>
            </a:r>
          </a:p>
          <a:p>
            <a:r>
              <a:rPr lang="en-US" dirty="0" smtClean="0"/>
              <a:t>errors. This helps to highlight errors before the script is run.</a:t>
            </a:r>
          </a:p>
          <a:p>
            <a:r>
              <a:rPr lang="en-US" dirty="0" smtClean="0"/>
              <a:t> Strong Static Typing: JavaScript is not strongly typed. </a:t>
            </a:r>
            <a:r>
              <a:rPr lang="en-US" dirty="0" err="1" smtClean="0"/>
              <a:t>TypeScript</a:t>
            </a:r>
            <a:r>
              <a:rPr lang="en-US" dirty="0" smtClean="0"/>
              <a:t> comes with an</a:t>
            </a:r>
          </a:p>
          <a:p>
            <a:r>
              <a:rPr lang="en-US" dirty="0" smtClean="0"/>
              <a:t>optional static typing and type inference system through the TLS (</a:t>
            </a:r>
            <a:r>
              <a:rPr lang="en-US" dirty="0" err="1" smtClean="0"/>
              <a:t>TypeScript</a:t>
            </a:r>
            <a:endParaRPr lang="en-US" dirty="0" smtClean="0"/>
          </a:p>
          <a:p>
            <a:r>
              <a:rPr lang="en-US" dirty="0" smtClean="0"/>
              <a:t>Language Service). The type of a variable, declared with no type, may be inferred</a:t>
            </a:r>
          </a:p>
          <a:p>
            <a:r>
              <a:rPr lang="en-US" dirty="0" smtClean="0"/>
              <a:t>by the TLS based on its value.</a:t>
            </a:r>
          </a:p>
          <a:p>
            <a:r>
              <a:rPr lang="en-US" dirty="0" smtClean="0"/>
              <a:t> </a:t>
            </a:r>
            <a:r>
              <a:rPr lang="en-US" dirty="0" err="1" smtClean="0"/>
              <a:t>TypeScript</a:t>
            </a:r>
            <a:r>
              <a:rPr lang="en-US" dirty="0" smtClean="0"/>
              <a:t> supports type definitions for existing JavaScript libraries. </a:t>
            </a:r>
            <a:r>
              <a:rPr lang="en-US" dirty="0" err="1" smtClean="0"/>
              <a:t>TypeScript</a:t>
            </a:r>
            <a:endParaRPr lang="en-US" dirty="0" smtClean="0"/>
          </a:p>
          <a:p>
            <a:r>
              <a:rPr lang="en-US" dirty="0" smtClean="0"/>
              <a:t>Definition file (with .</a:t>
            </a:r>
            <a:r>
              <a:rPr lang="en-US" dirty="0" err="1" smtClean="0"/>
              <a:t>d.ts</a:t>
            </a:r>
            <a:r>
              <a:rPr lang="en-US" dirty="0" smtClean="0"/>
              <a:t> extension) provides definition for external JavaScript</a:t>
            </a:r>
          </a:p>
          <a:p>
            <a:r>
              <a:rPr lang="en-US" dirty="0" smtClean="0"/>
              <a:t>libraries. Hence, </a:t>
            </a:r>
            <a:r>
              <a:rPr lang="en-US" dirty="0" err="1" smtClean="0"/>
              <a:t>TypeScript</a:t>
            </a:r>
            <a:r>
              <a:rPr lang="en-US" dirty="0" smtClean="0"/>
              <a:t> code can contain these libraries.</a:t>
            </a:r>
          </a:p>
          <a:p>
            <a:r>
              <a:rPr lang="en-US" dirty="0" smtClean="0"/>
              <a:t> </a:t>
            </a:r>
            <a:r>
              <a:rPr lang="en-US" dirty="0" err="1" smtClean="0"/>
              <a:t>TypeScript</a:t>
            </a:r>
            <a:r>
              <a:rPr lang="en-US" dirty="0" smtClean="0"/>
              <a:t> supports Object Oriented Programming concepts like classes,</a:t>
            </a:r>
          </a:p>
          <a:p>
            <a:r>
              <a:rPr lang="en-US" dirty="0" smtClean="0"/>
              <a:t>interfaces, inheritance,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6</a:t>
            </a:fld>
            <a:endParaRPr lang="en-US"/>
          </a:p>
        </p:txBody>
      </p:sp>
    </p:spTree>
    <p:extLst>
      <p:ext uri="{BB962C8B-B14F-4D97-AF65-F5344CB8AC3E}">
        <p14:creationId xmlns:p14="http://schemas.microsoft.com/office/powerpoint/2010/main" val="97419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types:</a:t>
            </a:r>
          </a:p>
          <a:p>
            <a:r>
              <a:rPr lang="en-US" dirty="0" smtClean="0"/>
              <a:t>When you declare any variable in JavaScript you typically do so using </a:t>
            </a:r>
            <a:r>
              <a:rPr lang="en-US" dirty="0" err="1" smtClean="0"/>
              <a:t>var</a:t>
            </a:r>
            <a:r>
              <a:rPr lang="en-US" dirty="0" smtClean="0"/>
              <a:t> keyword without specifying any particular data type for the variable. For example consider the following variable declaration:</a:t>
            </a:r>
          </a:p>
          <a:p>
            <a:endParaRPr lang="en-US" dirty="0" smtClean="0"/>
          </a:p>
          <a:p>
            <a:r>
              <a:rPr lang="en-US" dirty="0" err="1" smtClean="0"/>
              <a:t>window.onload</a:t>
            </a:r>
            <a:r>
              <a:rPr lang="en-US" dirty="0" smtClean="0"/>
              <a:t> = function () {</a:t>
            </a:r>
          </a:p>
          <a:p>
            <a:r>
              <a:rPr lang="en-US" dirty="0" smtClean="0"/>
              <a:t>    </a:t>
            </a:r>
            <a:r>
              <a:rPr lang="en-US" dirty="0" err="1" smtClean="0"/>
              <a:t>var</a:t>
            </a:r>
            <a:r>
              <a:rPr lang="en-US" dirty="0" smtClean="0"/>
              <a:t> data = 10;</a:t>
            </a:r>
          </a:p>
          <a:p>
            <a:r>
              <a:rPr lang="en-US" dirty="0" smtClean="0"/>
              <a:t>    alert(data);</a:t>
            </a:r>
          </a:p>
          <a:p>
            <a:r>
              <a:rPr lang="en-US" dirty="0" smtClean="0"/>
              <a:t>    data = "hello world";</a:t>
            </a:r>
          </a:p>
          <a:p>
            <a:r>
              <a:rPr lang="en-US" dirty="0" smtClean="0"/>
              <a:t>    alert(data);</a:t>
            </a:r>
          </a:p>
          <a:p>
            <a:r>
              <a:rPr lang="en-US" dirty="0" smtClean="0"/>
              <a:t>}</a:t>
            </a:r>
          </a:p>
          <a:p>
            <a:endParaRPr lang="en-US" dirty="0" smtClean="0"/>
          </a:p>
          <a:p>
            <a:r>
              <a:rPr lang="en-US" sz="1200" b="0" i="0" kern="1200" dirty="0" smtClean="0">
                <a:solidFill>
                  <a:schemeClr val="tx1"/>
                </a:solidFill>
                <a:effectLst/>
                <a:latin typeface="+mn-lt"/>
                <a:ea typeface="+mn-ea"/>
                <a:cs typeface="+mn-cs"/>
              </a:rPr>
              <a:t>In the above piece of code, variable named data is first assigned a number and then a string. As you might have already guessed both the alert() calls correctly output the respective value. However, this can lead to hard to maintain code and can introduce serious errors.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declare variables with a specific data type. The types can be classified as primitive or object types. The primitive types include number, </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and string whereas object types include modules, classes and interfaces. The following piece of code shows how this can be done.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Access modifiers</a:t>
            </a:r>
          </a:p>
          <a:p>
            <a:r>
              <a:rPr lang="en-US" sz="1200" b="0" i="0" kern="1200" dirty="0" smtClean="0">
                <a:solidFill>
                  <a:schemeClr val="tx1"/>
                </a:solidFill>
                <a:effectLst/>
                <a:latin typeface="+mn-lt"/>
                <a:ea typeface="+mn-ea"/>
                <a:cs typeface="+mn-cs"/>
              </a:rPr>
              <a:t>Access modifiers control the accessibility of the members of a class.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has two access modifiers - public and private. By default the members are public but you can explicitly add a public or private modifier to them. Consider the following piece of code that declares two public and one private variable.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6. Function Overloading</a:t>
            </a:r>
          </a:p>
          <a:p>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allows you to define overloaded functions. This way you can invoke different implementations of a function depending on the parameter. Remember, however,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function overloading is bit odd and requires type checking during the implementation. This limitation is due to the fact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code finally gets compiled into plain JavaScript and JavaScript doesn't support the concept of function overloading in its true sense. The following simple example shows how two versions of a function can be created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custId</a:t>
            </a:r>
            <a:r>
              <a:rPr lang="en-US" sz="1200" b="0" i="0" kern="1200" dirty="0" smtClean="0">
                <a:solidFill>
                  <a:schemeClr val="tx1"/>
                </a:solidFill>
                <a:effectLst/>
                <a:latin typeface="+mn-lt"/>
                <a:ea typeface="+mn-ea"/>
                <a:cs typeface="+mn-cs"/>
              </a:rPr>
              <a:t>: number);</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company:string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(value: any)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"number") {</a:t>
            </a:r>
          </a:p>
          <a:p>
            <a:r>
              <a:rPr lang="en-US" sz="1200" b="0" i="0" kern="1200" dirty="0" smtClean="0">
                <a:solidFill>
                  <a:schemeClr val="tx1"/>
                </a:solidFill>
                <a:effectLst/>
                <a:latin typeface="+mn-lt"/>
                <a:ea typeface="+mn-ea"/>
                <a:cs typeface="+mn-cs"/>
              </a:rPr>
              <a:t>        alert("First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if (value &amp;&amp; </a:t>
            </a:r>
            <a:r>
              <a:rPr lang="en-US" sz="1200" b="0" i="0" kern="1200" dirty="0" err="1" smtClean="0">
                <a:solidFill>
                  <a:schemeClr val="tx1"/>
                </a:solidFill>
                <a:effectLst/>
                <a:latin typeface="+mn-lt"/>
                <a:ea typeface="+mn-ea"/>
                <a:cs typeface="+mn-cs"/>
              </a:rPr>
              <a:t>typeof</a:t>
            </a:r>
            <a:r>
              <a:rPr lang="en-US" sz="1200" b="0" i="0" kern="1200" dirty="0" smtClean="0">
                <a:solidFill>
                  <a:schemeClr val="tx1"/>
                </a:solidFill>
                <a:effectLst/>
                <a:latin typeface="+mn-lt"/>
                <a:ea typeface="+mn-ea"/>
                <a:cs typeface="+mn-cs"/>
              </a:rPr>
              <a:t> value == "string") {</a:t>
            </a:r>
          </a:p>
          <a:p>
            <a:r>
              <a:rPr lang="en-US" sz="1200" b="0" i="0" kern="1200" dirty="0" smtClean="0">
                <a:solidFill>
                  <a:schemeClr val="tx1"/>
                </a:solidFill>
                <a:effectLst/>
                <a:latin typeface="+mn-lt"/>
                <a:ea typeface="+mn-ea"/>
                <a:cs typeface="+mn-cs"/>
              </a:rPr>
              <a:t>        alert("Second overload - " + value);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 you can see the first two are merely function signatures without any implementation. The first signature has one parameter of type number whereas the second signature has a parameter of type string. The third function contains the actual implementation and has a parameter of type any. The any data type indicates that any type of data can be passed in the parameter. The implementation then has a series of if blocks, each checking the type of the supplied parameter. Accordingly a different piece of code is executed. If you see 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 it will indicate all the overloaded versions of the function as shown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IntelliSense for the </a:t>
            </a:r>
            <a:r>
              <a:rPr lang="en-US" sz="1200" b="0" i="0" kern="1200" dirty="0" err="1" smtClean="0">
                <a:solidFill>
                  <a:schemeClr val="tx1"/>
                </a:solidFill>
                <a:effectLst/>
                <a:latin typeface="+mn-lt"/>
                <a:ea typeface="+mn-ea"/>
                <a:cs typeface="+mn-cs"/>
              </a:rPr>
              <a:t>addCustomer</a:t>
            </a:r>
            <a:r>
              <a:rPr lang="en-US" sz="1200" b="0" i="0" kern="1200" dirty="0" smtClean="0">
                <a:solidFill>
                  <a:schemeClr val="tx1"/>
                </a:solidFill>
                <a:effectLst/>
                <a:latin typeface="+mn-lt"/>
                <a:ea typeface="+mn-ea"/>
                <a:cs typeface="+mn-cs"/>
              </a:rPr>
              <a:t>() function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7</a:t>
            </a:fld>
            <a:endParaRPr lang="en-US"/>
          </a:p>
        </p:txBody>
      </p:sp>
    </p:spTree>
    <p:extLst>
      <p:ext uri="{BB962C8B-B14F-4D97-AF65-F5344CB8AC3E}">
        <p14:creationId xmlns:p14="http://schemas.microsoft.com/office/powerpoint/2010/main" val="5845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its heart, </a:t>
            </a:r>
            <a:r>
              <a:rPr lang="en-US" dirty="0" err="1" smtClean="0"/>
              <a:t>TypeScript</a:t>
            </a:r>
            <a:r>
              <a:rPr lang="en-US" dirty="0" smtClean="0"/>
              <a:t> has the following three components:</a:t>
            </a:r>
          </a:p>
          <a:p>
            <a:r>
              <a:rPr lang="en-US" dirty="0" smtClean="0"/>
              <a:t> Language: It comprises of the syntax, keywords, and type annotations.</a:t>
            </a:r>
          </a:p>
          <a:p>
            <a:r>
              <a:rPr lang="en-US" dirty="0" smtClean="0"/>
              <a:t> The </a:t>
            </a:r>
            <a:r>
              <a:rPr lang="en-US" dirty="0" err="1" smtClean="0"/>
              <a:t>TypeScript</a:t>
            </a:r>
            <a:r>
              <a:rPr lang="en-US" dirty="0" smtClean="0"/>
              <a:t> Compiler: The </a:t>
            </a:r>
            <a:r>
              <a:rPr lang="en-US" dirty="0" err="1" smtClean="0"/>
              <a:t>TypeScript</a:t>
            </a:r>
            <a:r>
              <a:rPr lang="en-US" dirty="0" smtClean="0"/>
              <a:t> compiler (</a:t>
            </a:r>
            <a:r>
              <a:rPr lang="en-US" dirty="0" err="1" smtClean="0"/>
              <a:t>tsc</a:t>
            </a:r>
            <a:r>
              <a:rPr lang="en-US" dirty="0" smtClean="0"/>
              <a:t>) converts the instructions</a:t>
            </a:r>
          </a:p>
          <a:p>
            <a:r>
              <a:rPr lang="en-US" dirty="0" smtClean="0"/>
              <a:t>written in </a:t>
            </a:r>
            <a:r>
              <a:rPr lang="en-US" dirty="0" err="1" smtClean="0"/>
              <a:t>TypeScript</a:t>
            </a:r>
            <a:r>
              <a:rPr lang="en-US" dirty="0" smtClean="0"/>
              <a:t> to its JavaScript equivalent.</a:t>
            </a:r>
          </a:p>
          <a:p>
            <a:r>
              <a:rPr lang="en-US" dirty="0" smtClean="0"/>
              <a:t> The </a:t>
            </a:r>
            <a:r>
              <a:rPr lang="en-US" dirty="0" err="1" smtClean="0"/>
              <a:t>TypeScript</a:t>
            </a:r>
            <a:r>
              <a:rPr lang="en-US" dirty="0" smtClean="0"/>
              <a:t> Language Service: The "Language Service" exposes an</a:t>
            </a:r>
          </a:p>
          <a:p>
            <a:r>
              <a:rPr lang="en-US" dirty="0" smtClean="0"/>
              <a:t>additional layer around the core compiler pipeline that are editor-like applications.</a:t>
            </a:r>
          </a:p>
          <a:p>
            <a:r>
              <a:rPr lang="en-US" dirty="0" smtClean="0"/>
              <a:t>The language service supports the common set of a typical editor operations like</a:t>
            </a:r>
          </a:p>
          <a:p>
            <a:r>
              <a:rPr lang="en-US" dirty="0" smtClean="0"/>
              <a:t>statement completions, signature help, code formatting and outlining, colorization,</a:t>
            </a:r>
          </a:p>
          <a:p>
            <a:r>
              <a:rPr lang="en-US" dirty="0" smtClean="0"/>
              <a:t>etc.</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8</a:t>
            </a:fld>
            <a:endParaRPr lang="en-US"/>
          </a:p>
        </p:txBody>
      </p:sp>
    </p:spTree>
    <p:extLst>
      <p:ext uri="{BB962C8B-B14F-4D97-AF65-F5344CB8AC3E}">
        <p14:creationId xmlns:p14="http://schemas.microsoft.com/office/powerpoint/2010/main" val="1855593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defines a set of rules for writing programs. Every language specification defines its</a:t>
            </a:r>
          </a:p>
          <a:p>
            <a:r>
              <a:rPr lang="en-US" dirty="0" smtClean="0"/>
              <a:t>own syntax. A </a:t>
            </a:r>
            <a:r>
              <a:rPr lang="en-US" dirty="0" err="1" smtClean="0"/>
              <a:t>TypeScript</a:t>
            </a:r>
            <a:r>
              <a:rPr lang="en-US" dirty="0" smtClean="0"/>
              <a:t> program is composed of:</a:t>
            </a:r>
          </a:p>
          <a:p>
            <a:r>
              <a:rPr lang="en-US" dirty="0" smtClean="0"/>
              <a:t> Modules</a:t>
            </a:r>
          </a:p>
          <a:p>
            <a:r>
              <a:rPr lang="en-US" dirty="0" smtClean="0"/>
              <a:t> Functions</a:t>
            </a:r>
          </a:p>
          <a:p>
            <a:r>
              <a:rPr lang="en-US" dirty="0" smtClean="0"/>
              <a:t> Variables</a:t>
            </a:r>
          </a:p>
          <a:p>
            <a:r>
              <a:rPr lang="en-US" dirty="0" smtClean="0"/>
              <a:t> Statements and Expressions</a:t>
            </a:r>
          </a:p>
          <a:p>
            <a:r>
              <a:rPr lang="en-US" dirty="0" smtClean="0"/>
              <a:t> Comments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10</a:t>
            </a:fld>
            <a:endParaRPr lang="en-US"/>
          </a:p>
        </p:txBody>
      </p:sp>
    </p:spTree>
    <p:extLst>
      <p:ext uri="{BB962C8B-B14F-4D97-AF65-F5344CB8AC3E}">
        <p14:creationId xmlns:p14="http://schemas.microsoft.com/office/powerpoint/2010/main" val="331298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System represents the different types of values supported by the language. The Type System checks the validity of the supplied values, before they are stored or manipulated by the program. This ensures that the code behaves as expected. The Type System further allows for richer code hinting and automated documentation too. </a:t>
            </a:r>
            <a:r>
              <a:rPr lang="en-US" dirty="0" err="1" smtClean="0"/>
              <a:t>TypeScript</a:t>
            </a:r>
            <a:r>
              <a:rPr lang="en-US" dirty="0" smtClean="0"/>
              <a:t> provides data types as a part of its optional Type System. The data type classification is as given below: </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11</a:t>
            </a:fld>
            <a:endParaRPr lang="en-US"/>
          </a:p>
        </p:txBody>
      </p:sp>
    </p:spTree>
    <p:extLst>
      <p:ext uri="{BB962C8B-B14F-4D97-AF65-F5344CB8AC3E}">
        <p14:creationId xmlns:p14="http://schemas.microsoft.com/office/powerpoint/2010/main" val="257858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dirty="0" smtClean="0"/>
              <a:t> is Object-Oriented JavaScript. Object Orientation is a software development</a:t>
            </a:r>
          </a:p>
          <a:p>
            <a:r>
              <a:rPr lang="en-US" dirty="0" smtClean="0"/>
              <a:t>paradigm that follows real-world modelling. Object Orientation considers a program as a</a:t>
            </a:r>
          </a:p>
          <a:p>
            <a:r>
              <a:rPr lang="en-US" dirty="0" smtClean="0"/>
              <a:t>collection of objects that communicate with each other via mechanism called methods.</a:t>
            </a:r>
          </a:p>
          <a:p>
            <a:r>
              <a:rPr lang="en-US" dirty="0" err="1" smtClean="0"/>
              <a:t>TypeScript</a:t>
            </a:r>
            <a:r>
              <a:rPr lang="en-US" dirty="0" smtClean="0"/>
              <a:t> supports these object oriented components too.</a:t>
            </a:r>
          </a:p>
          <a:p>
            <a:r>
              <a:rPr lang="en-US" dirty="0" smtClean="0"/>
              <a:t> Object: An object is a real time representation of any entity. According to Grady</a:t>
            </a:r>
          </a:p>
          <a:p>
            <a:r>
              <a:rPr lang="en-US" dirty="0" smtClean="0"/>
              <a:t>Brooch, every object must have three features:</a:t>
            </a:r>
          </a:p>
          <a:p>
            <a:r>
              <a:rPr lang="en-US" dirty="0" smtClean="0"/>
              <a:t>o State: described by the attributes of an object</a:t>
            </a:r>
          </a:p>
          <a:p>
            <a:r>
              <a:rPr lang="en-US" dirty="0" smtClean="0"/>
              <a:t>o Behavior: describes how the object will act</a:t>
            </a:r>
          </a:p>
          <a:p>
            <a:r>
              <a:rPr lang="en-US" dirty="0" smtClean="0"/>
              <a:t>o Identity: a unique value that distinguishes an object from a set of similar</a:t>
            </a:r>
          </a:p>
          <a:p>
            <a:r>
              <a:rPr lang="en-US" dirty="0" smtClean="0"/>
              <a:t>such objects.</a:t>
            </a:r>
          </a:p>
          <a:p>
            <a:r>
              <a:rPr lang="en-US" dirty="0" smtClean="0"/>
              <a:t> Class: A class in terms of OOP is a blueprint for creating objects. A class</a:t>
            </a:r>
          </a:p>
          <a:p>
            <a:r>
              <a:rPr lang="en-US" dirty="0" smtClean="0"/>
              <a:t>encapsulates data for the object.</a:t>
            </a:r>
          </a:p>
          <a:p>
            <a:r>
              <a:rPr lang="en-US" dirty="0" smtClean="0"/>
              <a:t> Method: Methods facilitate communication between objects</a:t>
            </a:r>
            <a:endParaRPr lang="en-US" dirty="0"/>
          </a:p>
        </p:txBody>
      </p:sp>
      <p:sp>
        <p:nvSpPr>
          <p:cNvPr id="4" name="Slide Number Placeholder 3"/>
          <p:cNvSpPr>
            <a:spLocks noGrp="1"/>
          </p:cNvSpPr>
          <p:nvPr>
            <p:ph type="sldNum" sz="quarter" idx="10"/>
          </p:nvPr>
        </p:nvSpPr>
        <p:spPr/>
        <p:txBody>
          <a:bodyPr/>
          <a:lstStyle/>
          <a:p>
            <a:fld id="{EB1F9770-9DD8-43BC-8316-D00590B68DF7}" type="slidenum">
              <a:rPr lang="en-US" smtClean="0"/>
              <a:t>12</a:t>
            </a:fld>
            <a:endParaRPr lang="en-US"/>
          </a:p>
        </p:txBody>
      </p:sp>
    </p:spTree>
    <p:extLst>
      <p:ext uri="{BB962C8B-B14F-4D97-AF65-F5344CB8AC3E}">
        <p14:creationId xmlns:p14="http://schemas.microsoft.com/office/powerpoint/2010/main" val="3064487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7/18/2017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07843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4554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130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7550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1662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7038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626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25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1531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23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375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8934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3229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45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709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8463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78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7/18/2017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230816"/>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t>TypeScript</a:t>
            </a:r>
            <a:endParaRPr lang="en-US" cap="none"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r>
              <a:rPr lang="en-US" cap="none" dirty="0" smtClean="0">
                <a:latin typeface="Calibri" panose="020F0502020204030204" pitchFamily="34" charset="0"/>
              </a:rPr>
              <a:t>Author: Sintu Singh</a:t>
            </a:r>
            <a:endParaRPr lang="en-US" cap="none" dirty="0">
              <a:latin typeface="Calibri" panose="020F0502020204030204" pitchFamily="34" charset="0"/>
            </a:endParaRPr>
          </a:p>
        </p:txBody>
      </p:sp>
    </p:spTree>
    <p:extLst>
      <p:ext uri="{BB962C8B-B14F-4D97-AF65-F5344CB8AC3E}">
        <p14:creationId xmlns:p14="http://schemas.microsoft.com/office/powerpoint/2010/main" val="420397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Basic Syntax</a:t>
            </a:r>
          </a:p>
        </p:txBody>
      </p:sp>
      <p:sp>
        <p:nvSpPr>
          <p:cNvPr id="3" name="Content Placeholder 2"/>
          <p:cNvSpPr>
            <a:spLocks noGrp="1"/>
          </p:cNvSpPr>
          <p:nvPr>
            <p:ph idx="1"/>
          </p:nvPr>
        </p:nvSpPr>
        <p:spPr/>
        <p:txBody>
          <a:bodyPr/>
          <a:lstStyle/>
          <a:p>
            <a:pPr marL="0" indent="0">
              <a:buNone/>
            </a:pPr>
            <a:r>
              <a:rPr lang="da-DK" dirty="0"/>
              <a:t>var message:string="Hello World"</a:t>
            </a:r>
          </a:p>
          <a:p>
            <a:pPr marL="0" indent="0">
              <a:buNone/>
            </a:pPr>
            <a:r>
              <a:rPr lang="da-DK" dirty="0"/>
              <a:t>console.log(message)</a:t>
            </a:r>
            <a:endParaRPr lang="en-US" dirty="0"/>
          </a:p>
        </p:txBody>
      </p:sp>
    </p:spTree>
    <p:extLst>
      <p:ext uri="{BB962C8B-B14F-4D97-AF65-F5344CB8AC3E}">
        <p14:creationId xmlns:p14="http://schemas.microsoft.com/office/powerpoint/2010/main" val="87398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 Types</a:t>
            </a:r>
          </a:p>
        </p:txBody>
      </p:sp>
      <p:sp>
        <p:nvSpPr>
          <p:cNvPr id="3" name="Content Placeholder 2"/>
          <p:cNvSpPr>
            <a:spLocks noGrp="1"/>
          </p:cNvSpPr>
          <p:nvPr>
            <p:ph idx="1"/>
          </p:nvPr>
        </p:nvSpPr>
        <p:spPr/>
        <p:txBody>
          <a:bodyPr/>
          <a:lstStyle/>
          <a:p>
            <a:r>
              <a:rPr lang="en-US" dirty="0" smtClean="0"/>
              <a:t>Any</a:t>
            </a:r>
          </a:p>
          <a:p>
            <a:r>
              <a:rPr lang="en-US" dirty="0" smtClean="0"/>
              <a:t>Built in types (number, string, Boolean, null, undefined, object)</a:t>
            </a:r>
          </a:p>
          <a:p>
            <a:r>
              <a:rPr lang="en-US" dirty="0" smtClean="0"/>
              <a:t>Custom types (interface, class, </a:t>
            </a:r>
            <a:r>
              <a:rPr lang="en-US" dirty="0" err="1" smtClean="0"/>
              <a:t>enum</a:t>
            </a:r>
            <a:r>
              <a:rPr lang="en-US" dirty="0" smtClean="0"/>
              <a:t>)</a:t>
            </a:r>
            <a:endParaRPr lang="en-US" dirty="0"/>
          </a:p>
        </p:txBody>
      </p:sp>
    </p:spTree>
    <p:extLst>
      <p:ext uri="{BB962C8B-B14F-4D97-AF65-F5344CB8AC3E}">
        <p14:creationId xmlns:p14="http://schemas.microsoft.com/office/powerpoint/2010/main" val="1535300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and Object Orientation</a:t>
            </a:r>
          </a:p>
        </p:txBody>
      </p:sp>
      <p:sp>
        <p:nvSpPr>
          <p:cNvPr id="3" name="Content Placeholder 2"/>
          <p:cNvSpPr>
            <a:spLocks noGrp="1"/>
          </p:cNvSpPr>
          <p:nvPr>
            <p:ph idx="1"/>
          </p:nvPr>
        </p:nvSpPr>
        <p:spPr/>
        <p:txBody>
          <a:bodyPr>
            <a:normAutofit lnSpcReduction="10000"/>
          </a:bodyPr>
          <a:lstStyle/>
          <a:p>
            <a:pPr marL="0" indent="0">
              <a:buNone/>
            </a:pPr>
            <a:r>
              <a:rPr lang="en-US" dirty="0"/>
              <a:t>class Greeting</a:t>
            </a:r>
          </a:p>
          <a:p>
            <a:pPr marL="0" indent="0">
              <a:buNone/>
            </a:pPr>
            <a:r>
              <a:rPr lang="en-US" dirty="0"/>
              <a:t>{</a:t>
            </a:r>
          </a:p>
          <a:p>
            <a:pPr marL="0" indent="0">
              <a:buNone/>
            </a:pPr>
            <a:r>
              <a:rPr lang="en-US" dirty="0" smtClean="0"/>
              <a:t>	 </a:t>
            </a:r>
            <a:r>
              <a:rPr lang="en-US" dirty="0"/>
              <a:t>greet():void</a:t>
            </a:r>
          </a:p>
          <a:p>
            <a:pPr marL="0" indent="0">
              <a:buNone/>
            </a:pPr>
            <a:r>
              <a:rPr lang="en-US" dirty="0"/>
              <a:t> </a:t>
            </a:r>
            <a:r>
              <a:rPr lang="en-US" dirty="0" smtClean="0"/>
              <a:t>	{</a:t>
            </a:r>
            <a:endParaRPr lang="en-US" dirty="0"/>
          </a:p>
          <a:p>
            <a:pPr marL="0" indent="0">
              <a:buNone/>
            </a:pPr>
            <a:r>
              <a:rPr lang="en-US" dirty="0" smtClean="0"/>
              <a:t>		 </a:t>
            </a:r>
            <a:r>
              <a:rPr lang="en-US" dirty="0"/>
              <a:t>console.log("Hello World!!!")</a:t>
            </a:r>
          </a:p>
          <a:p>
            <a:pPr marL="0" indent="0">
              <a:buNone/>
            </a:pPr>
            <a:r>
              <a:rPr lang="en-US" dirty="0" smtClean="0"/>
              <a:t>	 </a:t>
            </a:r>
            <a:r>
              <a:rPr lang="en-US" dirty="0"/>
              <a:t>}</a:t>
            </a:r>
          </a:p>
          <a:p>
            <a:pPr marL="0" indent="0">
              <a:buNone/>
            </a:pPr>
            <a:r>
              <a:rPr lang="en-US" dirty="0"/>
              <a:t> }</a:t>
            </a:r>
          </a:p>
          <a:p>
            <a:pPr marL="0" indent="0">
              <a:buNone/>
            </a:pPr>
            <a:r>
              <a:rPr lang="en-US" dirty="0" err="1"/>
              <a:t>var</a:t>
            </a:r>
            <a:r>
              <a:rPr lang="en-US" dirty="0"/>
              <a:t> </a:t>
            </a:r>
            <a:r>
              <a:rPr lang="en-US" dirty="0" err="1"/>
              <a:t>obj</a:t>
            </a:r>
            <a:r>
              <a:rPr lang="en-US" dirty="0"/>
              <a:t>= new Greeting();</a:t>
            </a:r>
          </a:p>
          <a:p>
            <a:pPr marL="0" indent="0">
              <a:buNone/>
            </a:pPr>
            <a:r>
              <a:rPr lang="en-US" dirty="0" err="1"/>
              <a:t>obj.greet</a:t>
            </a:r>
            <a:r>
              <a:rPr lang="en-US" dirty="0"/>
              <a:t>();</a:t>
            </a:r>
          </a:p>
          <a:p>
            <a:pPr marL="0" indent="0">
              <a:buNone/>
            </a:pPr>
            <a:endParaRPr lang="en-US" dirty="0"/>
          </a:p>
        </p:txBody>
      </p:sp>
    </p:spTree>
    <p:extLst>
      <p:ext uri="{BB962C8B-B14F-4D97-AF65-F5344CB8AC3E}">
        <p14:creationId xmlns:p14="http://schemas.microsoft.com/office/powerpoint/2010/main" val="490067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t>interface Book {  </a:t>
            </a:r>
          </a:p>
          <a:p>
            <a:pPr marL="0" indent="0">
              <a:buNone/>
            </a:pPr>
            <a:r>
              <a:rPr lang="en-US" dirty="0"/>
              <a:t>    title: string;</a:t>
            </a:r>
          </a:p>
          <a:p>
            <a:pPr marL="0" indent="0">
              <a:buNone/>
            </a:pPr>
            <a:r>
              <a:rPr lang="en-US" dirty="0"/>
              <a:t>    author: string;</a:t>
            </a:r>
          </a:p>
          <a:p>
            <a:pPr marL="0" indent="0">
              <a:buNone/>
            </a:pPr>
            <a:r>
              <a:rPr lang="en-US" dirty="0"/>
              <a:t>}</a:t>
            </a:r>
          </a:p>
          <a:p>
            <a:pPr marL="0" indent="0">
              <a:buNone/>
            </a:pPr>
            <a:endParaRPr lang="en-US" dirty="0"/>
          </a:p>
          <a:p>
            <a:pPr marL="0" indent="0">
              <a:buNone/>
            </a:pPr>
            <a:r>
              <a:rPr lang="en-US" dirty="0"/>
              <a:t>function </a:t>
            </a:r>
            <a:r>
              <a:rPr lang="en-US" dirty="0" err="1"/>
              <a:t>printTitle</a:t>
            </a:r>
            <a:r>
              <a:rPr lang="en-US" dirty="0"/>
              <a:t>(</a:t>
            </a:r>
            <a:r>
              <a:rPr lang="en-US" dirty="0" err="1"/>
              <a:t>myBook</a:t>
            </a:r>
            <a:r>
              <a:rPr lang="en-US" dirty="0"/>
              <a:t>: Book) {  </a:t>
            </a:r>
          </a:p>
          <a:p>
            <a:pPr marL="0" indent="0">
              <a:buNone/>
            </a:pPr>
            <a:r>
              <a:rPr lang="en-US" dirty="0"/>
              <a:t>    console.log(</a:t>
            </a:r>
            <a:r>
              <a:rPr lang="en-US" dirty="0" err="1"/>
              <a:t>myBook.title</a:t>
            </a:r>
            <a:r>
              <a:rPr lang="en-US" dirty="0"/>
              <a:t>);</a:t>
            </a:r>
          </a:p>
          <a:p>
            <a:pPr marL="0" indent="0">
              <a:buNone/>
            </a:pPr>
            <a:r>
              <a:rPr lang="en-US" dirty="0"/>
              <a:t>}</a:t>
            </a:r>
          </a:p>
          <a:p>
            <a:pPr marL="0" indent="0">
              <a:buNone/>
            </a:pPr>
            <a:endParaRPr lang="en-US" dirty="0"/>
          </a:p>
          <a:p>
            <a:pPr marL="0" indent="0">
              <a:buNone/>
            </a:pPr>
            <a:r>
              <a:rPr lang="en-US" dirty="0"/>
              <a:t>let </a:t>
            </a:r>
            <a:r>
              <a:rPr lang="en-US" dirty="0" err="1"/>
              <a:t>myBook</a:t>
            </a:r>
            <a:r>
              <a:rPr lang="en-US" dirty="0"/>
              <a:t> = {  </a:t>
            </a:r>
          </a:p>
          <a:p>
            <a:pPr marL="0" indent="0">
              <a:buNone/>
            </a:pPr>
            <a:r>
              <a:rPr lang="en-US" dirty="0"/>
              <a:t>    title: "The Things They Carried",</a:t>
            </a:r>
          </a:p>
          <a:p>
            <a:pPr marL="0" indent="0">
              <a:buNone/>
            </a:pPr>
            <a:r>
              <a:rPr lang="en-US" dirty="0"/>
              <a:t>    author: "Tim O'Brien",</a:t>
            </a:r>
          </a:p>
          <a:p>
            <a:pPr marL="0" indent="0">
              <a:buNone/>
            </a:pPr>
            <a:r>
              <a:rPr lang="en-US" dirty="0"/>
              <a:t>    pages: 288,</a:t>
            </a:r>
          </a:p>
          <a:p>
            <a:pPr marL="0" indent="0">
              <a:buNone/>
            </a:pPr>
            <a:r>
              <a:rPr lang="en-US" dirty="0"/>
              <a:t>    </a:t>
            </a:r>
            <a:r>
              <a:rPr lang="en-US" dirty="0" err="1"/>
              <a:t>yearPublished</a:t>
            </a:r>
            <a:r>
              <a:rPr lang="en-US" dirty="0"/>
              <a:t>: 1990</a:t>
            </a:r>
          </a:p>
          <a:p>
            <a:pPr marL="0" indent="0">
              <a:buNone/>
            </a:pPr>
            <a:r>
              <a:rPr lang="en-US" dirty="0"/>
              <a:t>}</a:t>
            </a:r>
          </a:p>
          <a:p>
            <a:pPr marL="0" indent="0">
              <a:buNone/>
            </a:pPr>
            <a:endParaRPr lang="en-US" dirty="0"/>
          </a:p>
          <a:p>
            <a:pPr marL="0" indent="0">
              <a:buNone/>
            </a:pPr>
            <a:r>
              <a:rPr lang="en-US" dirty="0" err="1"/>
              <a:t>printTitle</a:t>
            </a:r>
            <a:r>
              <a:rPr lang="en-US" dirty="0"/>
              <a:t>(</a:t>
            </a:r>
            <a:r>
              <a:rPr lang="en-US" dirty="0" err="1"/>
              <a:t>myBook</a:t>
            </a:r>
            <a:r>
              <a:rPr lang="en-US" dirty="0"/>
              <a:t>); </a:t>
            </a:r>
          </a:p>
        </p:txBody>
      </p:sp>
    </p:spTree>
    <p:extLst>
      <p:ext uri="{BB962C8B-B14F-4D97-AF65-F5344CB8AC3E}">
        <p14:creationId xmlns:p14="http://schemas.microsoft.com/office/powerpoint/2010/main" val="2812993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class Employee {  </a:t>
            </a:r>
          </a:p>
          <a:p>
            <a:pPr marL="0" indent="0">
              <a:buNone/>
            </a:pPr>
            <a:r>
              <a:rPr lang="en-US" dirty="0"/>
              <a:t>    name: string;</a:t>
            </a:r>
          </a:p>
          <a:p>
            <a:pPr marL="0" indent="0">
              <a:buNone/>
            </a:pPr>
            <a:r>
              <a:rPr lang="en-US" dirty="0"/>
              <a:t>    age: number;</a:t>
            </a:r>
          </a:p>
          <a:p>
            <a:pPr marL="0" indent="0">
              <a:buNone/>
            </a:pPr>
            <a:r>
              <a:rPr lang="en-US" dirty="0"/>
              <a:t>    private height: number;</a:t>
            </a:r>
          </a:p>
          <a:p>
            <a:pPr marL="0" indent="0">
              <a:buNone/>
            </a:pPr>
            <a:endParaRPr lang="en-US" dirty="0"/>
          </a:p>
          <a:p>
            <a:pPr marL="0" indent="0">
              <a:buNone/>
            </a:pPr>
            <a:r>
              <a:rPr lang="en-US" dirty="0"/>
              <a:t>    constructor(</a:t>
            </a:r>
            <a:r>
              <a:rPr lang="en-US" dirty="0" err="1"/>
              <a:t>employeeName</a:t>
            </a:r>
            <a:r>
              <a:rPr lang="en-US" dirty="0"/>
              <a:t>: string, </a:t>
            </a:r>
            <a:r>
              <a:rPr lang="en-US" dirty="0" err="1"/>
              <a:t>employeeAge</a:t>
            </a:r>
            <a:r>
              <a:rPr lang="en-US" dirty="0"/>
              <a:t>?: number) {</a:t>
            </a:r>
          </a:p>
          <a:p>
            <a:pPr marL="0" indent="0">
              <a:buNone/>
            </a:pPr>
            <a:r>
              <a:rPr lang="en-US" dirty="0"/>
              <a:t>        this.name = </a:t>
            </a:r>
            <a:r>
              <a:rPr lang="en-US" dirty="0" err="1"/>
              <a:t>employeeName</a:t>
            </a:r>
            <a:r>
              <a:rPr lang="en-US" dirty="0"/>
              <a:t>;</a:t>
            </a:r>
          </a:p>
          <a:p>
            <a:pPr marL="0" indent="0">
              <a:buNone/>
            </a:pPr>
            <a:endParaRPr lang="en-US" dirty="0"/>
          </a:p>
          <a:p>
            <a:pPr marL="0" indent="0">
              <a:buNone/>
            </a:pPr>
            <a:r>
              <a:rPr lang="en-US" dirty="0"/>
              <a:t>        if(</a:t>
            </a:r>
            <a:r>
              <a:rPr lang="en-US" dirty="0" err="1"/>
              <a:t>employeeAge</a:t>
            </a:r>
            <a:r>
              <a:rPr lang="en-US" dirty="0"/>
              <a:t>) {</a:t>
            </a:r>
          </a:p>
          <a:p>
            <a:pPr marL="0" indent="0">
              <a:buNone/>
            </a:pPr>
            <a:r>
              <a:rPr lang="en-US" dirty="0"/>
              <a:t>            </a:t>
            </a:r>
            <a:r>
              <a:rPr lang="en-US" dirty="0" err="1"/>
              <a:t>this.age</a:t>
            </a:r>
            <a:r>
              <a:rPr lang="en-US" dirty="0"/>
              <a:t> = </a:t>
            </a:r>
            <a:r>
              <a:rPr lang="en-US" dirty="0" err="1"/>
              <a:t>employeeAge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705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nums</a:t>
            </a:r>
            <a:endParaRPr lang="en-US" dirty="0"/>
          </a:p>
        </p:txBody>
      </p:sp>
      <p:sp>
        <p:nvSpPr>
          <p:cNvPr id="3" name="Content Placeholder 2"/>
          <p:cNvSpPr>
            <a:spLocks noGrp="1"/>
          </p:cNvSpPr>
          <p:nvPr>
            <p:ph idx="1"/>
          </p:nvPr>
        </p:nvSpPr>
        <p:spPr/>
        <p:txBody>
          <a:bodyPr/>
          <a:lstStyle/>
          <a:p>
            <a:pPr marL="0" indent="0">
              <a:buNone/>
            </a:pPr>
            <a:r>
              <a:rPr lang="en-US" dirty="0" err="1"/>
              <a:t>enum</a:t>
            </a:r>
            <a:r>
              <a:rPr lang="en-US" dirty="0"/>
              <a:t> Direction {</a:t>
            </a:r>
          </a:p>
          <a:p>
            <a:pPr marL="0" indent="0">
              <a:buNone/>
            </a:pPr>
            <a:r>
              <a:rPr lang="en-US" dirty="0"/>
              <a:t>    Up = 1,</a:t>
            </a:r>
          </a:p>
          <a:p>
            <a:pPr marL="0" indent="0">
              <a:buNone/>
            </a:pPr>
            <a:r>
              <a:rPr lang="en-US" dirty="0"/>
              <a:t>    Down,</a:t>
            </a:r>
          </a:p>
          <a:p>
            <a:pPr marL="0" indent="0">
              <a:buNone/>
            </a:pPr>
            <a:r>
              <a:rPr lang="en-US" dirty="0"/>
              <a:t>    Left,</a:t>
            </a:r>
          </a:p>
          <a:p>
            <a:pPr marL="0" indent="0">
              <a:buNone/>
            </a:pPr>
            <a:r>
              <a:rPr lang="en-US" dirty="0"/>
              <a:t>    Right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46619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pPr marL="0" indent="0">
              <a:buNone/>
            </a:pPr>
            <a:r>
              <a:rPr lang="fr-FR" dirty="0" err="1">
                <a:latin typeface="Calibri" panose="020F0502020204030204" pitchFamily="34" charset="0"/>
              </a:rPr>
              <a:t>function</a:t>
            </a:r>
            <a:r>
              <a:rPr lang="fr-FR" dirty="0">
                <a:latin typeface="Calibri" panose="020F0502020204030204" pitchFamily="34" charset="0"/>
              </a:rPr>
              <a:t> </a:t>
            </a:r>
            <a:r>
              <a:rPr lang="fr-FR" dirty="0" err="1">
                <a:latin typeface="Calibri" panose="020F0502020204030204" pitchFamily="34" charset="0"/>
              </a:rPr>
              <a:t>testGen</a:t>
            </a:r>
            <a:r>
              <a:rPr lang="fr-FR" dirty="0">
                <a:latin typeface="Calibri" panose="020F0502020204030204" pitchFamily="34" charset="0"/>
              </a:rPr>
              <a:t> &lt;T&gt; (value: T): T {</a:t>
            </a:r>
          </a:p>
          <a:p>
            <a:pPr marL="0" indent="0">
              <a:buNone/>
            </a:pPr>
            <a:r>
              <a:rPr lang="fr-FR" dirty="0">
                <a:latin typeface="Calibri" panose="020F0502020204030204" pitchFamily="34" charset="0"/>
              </a:rPr>
              <a:t>	return value;</a:t>
            </a:r>
          </a:p>
          <a:p>
            <a:pPr marL="0" indent="0">
              <a:buNone/>
            </a:pPr>
            <a:r>
              <a:rPr lang="fr-FR" dirty="0">
                <a:latin typeface="Calibri" panose="020F0502020204030204" pitchFamily="34" charset="0"/>
              </a:rPr>
              <a:t>}</a:t>
            </a:r>
          </a:p>
          <a:p>
            <a:pPr marL="0" indent="0">
              <a:buNone/>
            </a:pPr>
            <a:endParaRPr lang="fr-FR" dirty="0">
              <a:latin typeface="Calibri" panose="020F0502020204030204" pitchFamily="34" charset="0"/>
            </a:endParaRPr>
          </a:p>
          <a:p>
            <a:pPr marL="0" indent="0">
              <a:buNone/>
            </a:pPr>
            <a:r>
              <a:rPr lang="fr-FR" dirty="0" err="1">
                <a:latin typeface="Calibri" panose="020F0502020204030204" pitchFamily="34" charset="0"/>
              </a:rPr>
              <a:t>testGen</a:t>
            </a:r>
            <a:r>
              <a:rPr lang="fr-FR" dirty="0">
                <a:latin typeface="Calibri" panose="020F0502020204030204" pitchFamily="34" charset="0"/>
              </a:rPr>
              <a:t>(2);</a:t>
            </a:r>
          </a:p>
          <a:p>
            <a:pPr marL="0" indent="0">
              <a:buNone/>
            </a:pPr>
            <a:r>
              <a:rPr lang="fr-FR" dirty="0" err="1">
                <a:latin typeface="Calibri" panose="020F0502020204030204" pitchFamily="34" charset="0"/>
              </a:rPr>
              <a:t>testGen</a:t>
            </a:r>
            <a:r>
              <a:rPr lang="fr-FR" dirty="0">
                <a:latin typeface="Calibri" panose="020F0502020204030204" pitchFamily="34" charset="0"/>
              </a:rPr>
              <a:t>('</a:t>
            </a:r>
            <a:r>
              <a:rPr lang="fr-FR" dirty="0" err="1">
                <a:latin typeface="Calibri" panose="020F0502020204030204" pitchFamily="34" charset="0"/>
              </a:rPr>
              <a:t>ww</a:t>
            </a:r>
            <a:r>
              <a:rPr lang="fr-FR" dirty="0">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086024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module Company {</a:t>
            </a:r>
          </a:p>
          <a:p>
            <a:pPr marL="0" indent="0">
              <a:buNone/>
            </a:pPr>
            <a:r>
              <a:rPr lang="en-US" dirty="0"/>
              <a:t>    class Employee {</a:t>
            </a:r>
          </a:p>
          <a:p>
            <a:pPr marL="0" indent="0">
              <a:buNone/>
            </a:pPr>
            <a:r>
              <a:rPr lang="en-US" dirty="0"/>
              <a:t>    }</a:t>
            </a:r>
          </a:p>
          <a:p>
            <a:pPr marL="0" indent="0">
              <a:buNone/>
            </a:pPr>
            <a:endParaRPr lang="en-US" dirty="0"/>
          </a:p>
          <a:p>
            <a:pPr marL="0" indent="0">
              <a:buNone/>
            </a:pPr>
            <a:r>
              <a:rPr lang="en-US" dirty="0"/>
              <a:t>    class </a:t>
            </a:r>
            <a:r>
              <a:rPr lang="en-US" dirty="0" err="1"/>
              <a:t>EmployeeHelper</a:t>
            </a:r>
            <a:r>
              <a:rPr lang="en-US" dirty="0"/>
              <a:t> {</a:t>
            </a:r>
          </a:p>
          <a:p>
            <a:pPr marL="0" indent="0">
              <a:buNone/>
            </a:pPr>
            <a:r>
              <a:rPr lang="en-US" dirty="0"/>
              <a:t>        </a:t>
            </a:r>
            <a:r>
              <a:rPr lang="en-US" dirty="0" err="1"/>
              <a:t>targetEmployee</a:t>
            </a:r>
            <a:r>
              <a:rPr lang="en-US" dirty="0"/>
              <a:t>: Employee;</a:t>
            </a:r>
          </a:p>
          <a:p>
            <a:pPr marL="0" indent="0">
              <a:buNone/>
            </a:pPr>
            <a:r>
              <a:rPr lang="en-US" dirty="0"/>
              <a:t>    }</a:t>
            </a:r>
          </a:p>
          <a:p>
            <a:pPr marL="0" indent="0">
              <a:buNone/>
            </a:pPr>
            <a:endParaRPr lang="en-US" dirty="0"/>
          </a:p>
          <a:p>
            <a:pPr marL="0" indent="0">
              <a:buNone/>
            </a:pPr>
            <a:r>
              <a:rPr lang="en-US" dirty="0"/>
              <a:t>    export class Customer {</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var</a:t>
            </a:r>
            <a:r>
              <a:rPr lang="en-US" dirty="0"/>
              <a:t> </a:t>
            </a:r>
            <a:r>
              <a:rPr lang="en-US" dirty="0" err="1"/>
              <a:t>obj</a:t>
            </a:r>
            <a:r>
              <a:rPr lang="en-US" dirty="0"/>
              <a:t> = new </a:t>
            </a:r>
            <a:r>
              <a:rPr lang="en-US" dirty="0" err="1"/>
              <a:t>Company.Customer</a:t>
            </a:r>
            <a:r>
              <a:rPr lang="en-US" dirty="0"/>
              <a:t>();</a:t>
            </a:r>
          </a:p>
        </p:txBody>
      </p:sp>
    </p:spTree>
    <p:extLst>
      <p:ext uri="{BB962C8B-B14F-4D97-AF65-F5344CB8AC3E}">
        <p14:creationId xmlns:p14="http://schemas.microsoft.com/office/powerpoint/2010/main" val="2161634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3878752"/>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095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What is Typescript?</a:t>
            </a:r>
          </a:p>
          <a:p>
            <a:r>
              <a:rPr lang="en-US" dirty="0"/>
              <a:t>Why Use </a:t>
            </a:r>
            <a:r>
              <a:rPr lang="en-US" dirty="0" err="1"/>
              <a:t>TypeScript</a:t>
            </a:r>
            <a:r>
              <a:rPr lang="en-US" dirty="0"/>
              <a:t>?</a:t>
            </a:r>
            <a:endParaRPr lang="en-US" dirty="0" smtClean="0"/>
          </a:p>
          <a:p>
            <a:r>
              <a:rPr lang="en-US" dirty="0"/>
              <a:t>Features of </a:t>
            </a:r>
            <a:r>
              <a:rPr lang="en-US" dirty="0" err="1" smtClean="0"/>
              <a:t>TypeScript</a:t>
            </a:r>
            <a:endParaRPr lang="en-US" dirty="0" smtClean="0"/>
          </a:p>
          <a:p>
            <a:r>
              <a:rPr lang="en-US" dirty="0"/>
              <a:t>Components of </a:t>
            </a:r>
            <a:r>
              <a:rPr lang="en-US" dirty="0" err="1"/>
              <a:t>TypeScript</a:t>
            </a:r>
            <a:r>
              <a:rPr lang="en-US" dirty="0"/>
              <a:t> </a:t>
            </a:r>
            <a:endParaRPr lang="en-US" dirty="0" smtClean="0"/>
          </a:p>
          <a:p>
            <a:r>
              <a:rPr lang="en-US" dirty="0" smtClean="0"/>
              <a:t>Setup typescript</a:t>
            </a:r>
            <a:endParaRPr lang="en-US" dirty="0"/>
          </a:p>
          <a:p>
            <a:r>
              <a:rPr lang="en-US" dirty="0" err="1"/>
              <a:t>TypeScript</a:t>
            </a:r>
            <a:r>
              <a:rPr lang="en-US" dirty="0"/>
              <a:t> ─ Basic Syntax</a:t>
            </a:r>
          </a:p>
          <a:p>
            <a:r>
              <a:rPr lang="en-US" dirty="0" err="1"/>
              <a:t>TypeScript</a:t>
            </a:r>
            <a:r>
              <a:rPr lang="en-US" dirty="0"/>
              <a:t> – </a:t>
            </a:r>
            <a:r>
              <a:rPr lang="en-US" dirty="0" smtClean="0"/>
              <a:t>Types</a:t>
            </a:r>
          </a:p>
          <a:p>
            <a:r>
              <a:rPr lang="en-US" dirty="0" err="1"/>
              <a:t>TypeScript</a:t>
            </a:r>
            <a:r>
              <a:rPr lang="en-US" dirty="0"/>
              <a:t> and Object </a:t>
            </a:r>
            <a:r>
              <a:rPr lang="en-US" dirty="0" smtClean="0"/>
              <a:t>Orientation</a:t>
            </a:r>
          </a:p>
          <a:p>
            <a:r>
              <a:rPr lang="en-US" dirty="0" smtClean="0"/>
              <a:t>Interfaces</a:t>
            </a:r>
          </a:p>
          <a:p>
            <a:r>
              <a:rPr lang="en-US" dirty="0" smtClean="0"/>
              <a:t>Classes</a:t>
            </a:r>
          </a:p>
          <a:p>
            <a:r>
              <a:rPr lang="en-US" dirty="0" err="1" smtClean="0"/>
              <a:t>Enums</a:t>
            </a:r>
            <a:endParaRPr lang="en-US" dirty="0" smtClean="0"/>
          </a:p>
          <a:p>
            <a:r>
              <a:rPr lang="en-US" dirty="0" smtClean="0"/>
              <a:t>Generics</a:t>
            </a:r>
          </a:p>
          <a:p>
            <a:r>
              <a:rPr lang="en-US" dirty="0" smtClean="0"/>
              <a:t>Modules</a:t>
            </a:r>
          </a:p>
          <a:p>
            <a:r>
              <a:rPr lang="en-US" dirty="0" smtClean="0"/>
              <a:t>Q&amp;A</a:t>
            </a:r>
          </a:p>
          <a:p>
            <a:endParaRPr lang="en-US" dirty="0" smtClean="0"/>
          </a:p>
        </p:txBody>
      </p:sp>
    </p:spTree>
    <p:extLst>
      <p:ext uri="{BB962C8B-B14F-4D97-AF65-F5344CB8AC3E}">
        <p14:creationId xmlns:p14="http://schemas.microsoft.com/office/powerpoint/2010/main" val="338665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207293"/>
              </p:ext>
            </p:extLst>
          </p:nvPr>
        </p:nvGraphicFramePr>
        <p:xfrm>
          <a:off x="685800" y="1880558"/>
          <a:ext cx="10131425" cy="3910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03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ES6+Additional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3498705"/>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6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err="1" smtClean="0"/>
              <a:t>Supeset</a:t>
            </a:r>
            <a:r>
              <a:rPr lang="en-US" dirty="0" smtClean="0"/>
              <a:t> of </a:t>
            </a:r>
            <a:r>
              <a:rPr lang="en-US" dirty="0" err="1" smtClean="0"/>
              <a:t>javascript</a:t>
            </a:r>
            <a:endParaRPr lang="en-US" dirty="0" smtClean="0"/>
          </a:p>
          <a:p>
            <a:r>
              <a:rPr lang="en-US" dirty="0" smtClean="0"/>
              <a:t>File extension is .</a:t>
            </a:r>
            <a:r>
              <a:rPr lang="en-US" dirty="0" err="1" smtClean="0"/>
              <a:t>ts</a:t>
            </a:r>
            <a:endParaRPr lang="en-US" dirty="0" smtClean="0"/>
          </a:p>
          <a:p>
            <a:r>
              <a:rPr lang="en-US" dirty="0" smtClean="0"/>
              <a:t>Need to compile to </a:t>
            </a:r>
            <a:r>
              <a:rPr lang="en-US" dirty="0" err="1" smtClean="0"/>
              <a:t>javascript</a:t>
            </a:r>
            <a:r>
              <a:rPr lang="en-US" dirty="0" smtClean="0"/>
              <a:t> to be used</a:t>
            </a:r>
          </a:p>
          <a:p>
            <a:r>
              <a:rPr lang="en-US" dirty="0" smtClean="0"/>
              <a:t>.</a:t>
            </a:r>
            <a:r>
              <a:rPr lang="en-US" dirty="0" err="1" smtClean="0"/>
              <a:t>js</a:t>
            </a:r>
            <a:r>
              <a:rPr lang="en-US" dirty="0" smtClean="0"/>
              <a:t> files are used in actual application</a:t>
            </a:r>
          </a:p>
          <a:p>
            <a:r>
              <a:rPr lang="en-US" dirty="0" smtClean="0"/>
              <a:t>TS files can be debugged with source maps</a:t>
            </a:r>
          </a:p>
          <a:p>
            <a:r>
              <a:rPr lang="en-US" dirty="0" smtClean="0"/>
              <a:t>2.4 is the latest version</a:t>
            </a:r>
            <a:endParaRPr lang="en-US" dirty="0"/>
          </a:p>
        </p:txBody>
      </p:sp>
    </p:spTree>
    <p:extLst>
      <p:ext uri="{BB962C8B-B14F-4D97-AF65-F5344CB8AC3E}">
        <p14:creationId xmlns:p14="http://schemas.microsoft.com/office/powerpoint/2010/main" val="335205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TypeScript</a:t>
            </a:r>
            <a:r>
              <a:rPr lang="en-US" dirty="0"/>
              <a:t>?</a:t>
            </a:r>
          </a:p>
        </p:txBody>
      </p:sp>
      <p:sp>
        <p:nvSpPr>
          <p:cNvPr id="3" name="Content Placeholder 2"/>
          <p:cNvSpPr>
            <a:spLocks noGrp="1"/>
          </p:cNvSpPr>
          <p:nvPr>
            <p:ph idx="1"/>
          </p:nvPr>
        </p:nvSpPr>
        <p:spPr/>
        <p:txBody>
          <a:bodyPr/>
          <a:lstStyle/>
          <a:p>
            <a:r>
              <a:rPr lang="en-US" dirty="0"/>
              <a:t>Compilation</a:t>
            </a:r>
            <a:r>
              <a:rPr lang="en-US" dirty="0" smtClean="0"/>
              <a:t>:</a:t>
            </a:r>
          </a:p>
          <a:p>
            <a:r>
              <a:rPr lang="en-US" dirty="0"/>
              <a:t>Strong Static </a:t>
            </a:r>
            <a:r>
              <a:rPr lang="en-US" dirty="0" smtClean="0"/>
              <a:t>Typing</a:t>
            </a:r>
          </a:p>
          <a:p>
            <a:r>
              <a:rPr lang="en-US" dirty="0" err="1"/>
              <a:t>TypeScript</a:t>
            </a:r>
            <a:r>
              <a:rPr lang="en-US" dirty="0"/>
              <a:t> supports type </a:t>
            </a:r>
            <a:r>
              <a:rPr lang="en-US" dirty="0" smtClean="0"/>
              <a:t>definitions</a:t>
            </a:r>
          </a:p>
          <a:p>
            <a:r>
              <a:rPr lang="en-US" dirty="0"/>
              <a:t>supports Object Oriented Programming</a:t>
            </a:r>
          </a:p>
        </p:txBody>
      </p:sp>
    </p:spTree>
    <p:extLst>
      <p:ext uri="{BB962C8B-B14F-4D97-AF65-F5344CB8AC3E}">
        <p14:creationId xmlns:p14="http://schemas.microsoft.com/office/powerpoint/2010/main" val="2349144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TypeScript</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smtClean="0"/>
              <a:t>Typescript is converted to </a:t>
            </a:r>
            <a:r>
              <a:rPr lang="en-US" dirty="0" err="1" smtClean="0"/>
              <a:t>javascript</a:t>
            </a:r>
            <a:endParaRPr lang="en-US" dirty="0" smtClean="0"/>
          </a:p>
          <a:p>
            <a:r>
              <a:rPr lang="en-US" dirty="0" smtClean="0"/>
              <a:t>Data types</a:t>
            </a:r>
          </a:p>
          <a:p>
            <a:r>
              <a:rPr lang="en-US" dirty="0" smtClean="0"/>
              <a:t>Classes</a:t>
            </a:r>
          </a:p>
          <a:p>
            <a:r>
              <a:rPr lang="en-US" dirty="0" err="1" smtClean="0"/>
              <a:t>Enums</a:t>
            </a:r>
            <a:endParaRPr lang="en-US" dirty="0"/>
          </a:p>
          <a:p>
            <a:r>
              <a:rPr lang="en-US" dirty="0" smtClean="0"/>
              <a:t>Interfaces</a:t>
            </a:r>
            <a:endParaRPr lang="en-US" dirty="0"/>
          </a:p>
          <a:p>
            <a:r>
              <a:rPr lang="en-US" dirty="0"/>
              <a:t>Access Modifiers and </a:t>
            </a:r>
            <a:r>
              <a:rPr lang="en-US" dirty="0" smtClean="0"/>
              <a:t>Properties</a:t>
            </a:r>
          </a:p>
          <a:p>
            <a:r>
              <a:rPr lang="en-US" dirty="0"/>
              <a:t>Static and Instance </a:t>
            </a:r>
            <a:r>
              <a:rPr lang="en-US" dirty="0" smtClean="0"/>
              <a:t>Members</a:t>
            </a:r>
          </a:p>
          <a:p>
            <a:r>
              <a:rPr lang="en-US" dirty="0"/>
              <a:t>Function Overloading</a:t>
            </a:r>
          </a:p>
          <a:p>
            <a:r>
              <a:rPr lang="en-US" dirty="0" smtClean="0"/>
              <a:t>Inheritance</a:t>
            </a:r>
          </a:p>
          <a:p>
            <a:r>
              <a:rPr lang="en-US" dirty="0" smtClean="0"/>
              <a:t>Modules</a:t>
            </a:r>
            <a:endParaRPr lang="en-US" dirty="0"/>
          </a:p>
          <a:p>
            <a:endParaRPr lang="en-US" b="1" dirty="0"/>
          </a:p>
          <a:p>
            <a:endParaRPr lang="en-US" dirty="0"/>
          </a:p>
        </p:txBody>
      </p:sp>
    </p:spTree>
    <p:extLst>
      <p:ext uri="{BB962C8B-B14F-4D97-AF65-F5344CB8AC3E}">
        <p14:creationId xmlns:p14="http://schemas.microsoft.com/office/powerpoint/2010/main" val="419928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r>
              <a:rPr lang="en-US" dirty="0" err="1"/>
              <a:t>TypeScript</a:t>
            </a:r>
            <a:r>
              <a:rPr lang="en-US" dirty="0"/>
              <a:t> </a:t>
            </a:r>
          </a:p>
        </p:txBody>
      </p:sp>
      <p:sp>
        <p:nvSpPr>
          <p:cNvPr id="3" name="Content Placeholder 2"/>
          <p:cNvSpPr>
            <a:spLocks noGrp="1"/>
          </p:cNvSpPr>
          <p:nvPr>
            <p:ph idx="1"/>
          </p:nvPr>
        </p:nvSpPr>
        <p:spPr/>
        <p:txBody>
          <a:bodyPr/>
          <a:lstStyle/>
          <a:p>
            <a:r>
              <a:rPr lang="en-US" dirty="0"/>
              <a:t>Language</a:t>
            </a:r>
            <a:r>
              <a:rPr lang="en-US" dirty="0" smtClean="0"/>
              <a:t>:</a:t>
            </a:r>
          </a:p>
          <a:p>
            <a:r>
              <a:rPr lang="en-US" dirty="0" err="1"/>
              <a:t>TypeScript</a:t>
            </a:r>
            <a:r>
              <a:rPr lang="en-US" dirty="0"/>
              <a:t> </a:t>
            </a:r>
            <a:r>
              <a:rPr lang="en-US" dirty="0" smtClean="0"/>
              <a:t>Compiler</a:t>
            </a:r>
          </a:p>
          <a:p>
            <a:r>
              <a:rPr lang="en-US" dirty="0" err="1"/>
              <a:t>TypeScript</a:t>
            </a:r>
            <a:r>
              <a:rPr lang="en-US" dirty="0"/>
              <a:t> Language </a:t>
            </a:r>
            <a:r>
              <a:rPr lang="en-US" dirty="0" smtClean="0"/>
              <a:t>Service</a:t>
            </a:r>
          </a:p>
          <a:p>
            <a:r>
              <a:rPr lang="en-US" dirty="0"/>
              <a:t>Declaration Files</a:t>
            </a:r>
          </a:p>
        </p:txBody>
      </p:sp>
    </p:spTree>
    <p:extLst>
      <p:ext uri="{BB962C8B-B14F-4D97-AF65-F5344CB8AC3E}">
        <p14:creationId xmlns:p14="http://schemas.microsoft.com/office/powerpoint/2010/main" val="397803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Typescript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Steps to install Typescript</a:t>
            </a:r>
          </a:p>
          <a:p>
            <a:pPr marL="0" indent="0">
              <a:buNone/>
            </a:pPr>
            <a:r>
              <a:rPr lang="en-US" dirty="0"/>
              <a:t>1. </a:t>
            </a:r>
            <a:r>
              <a:rPr lang="en-US" dirty="0" err="1"/>
              <a:t>npm</a:t>
            </a:r>
            <a:r>
              <a:rPr lang="en-US" dirty="0"/>
              <a:t> </a:t>
            </a:r>
            <a:r>
              <a:rPr lang="en-US" dirty="0" err="1"/>
              <a:t>init</a:t>
            </a:r>
            <a:r>
              <a:rPr lang="en-US" dirty="0"/>
              <a:t> and create </a:t>
            </a:r>
            <a:r>
              <a:rPr lang="en-US" dirty="0" err="1"/>
              <a:t>package.json</a:t>
            </a:r>
            <a:endParaRPr lang="en-US" dirty="0"/>
          </a:p>
          <a:p>
            <a:pPr marL="0" indent="0">
              <a:buNone/>
            </a:pPr>
            <a:r>
              <a:rPr lang="en-US" dirty="0"/>
              <a:t>2. </a:t>
            </a:r>
            <a:r>
              <a:rPr lang="en-US" dirty="0" err="1"/>
              <a:t>npm</a:t>
            </a:r>
            <a:r>
              <a:rPr lang="en-US" dirty="0"/>
              <a:t> install typescript --save -g</a:t>
            </a:r>
          </a:p>
          <a:p>
            <a:pPr marL="0" indent="0">
              <a:buNone/>
            </a:pPr>
            <a:r>
              <a:rPr lang="en-US" dirty="0"/>
              <a:t>3. create a file names </a:t>
            </a:r>
            <a:r>
              <a:rPr lang="en-US" dirty="0" err="1"/>
              <a:t>tsconfig.json</a:t>
            </a:r>
            <a:endParaRPr lang="en-US" dirty="0"/>
          </a:p>
          <a:p>
            <a:pPr marL="0" indent="0">
              <a:buNone/>
            </a:pPr>
            <a:r>
              <a:rPr lang="en-US" dirty="0"/>
              <a:t>5. create source files for typescript</a:t>
            </a:r>
          </a:p>
          <a:p>
            <a:pPr marL="0" indent="0">
              <a:buNone/>
            </a:pPr>
            <a:r>
              <a:rPr lang="en-US" dirty="0"/>
              <a:t>6. create typescript source file. Type script source file extension should be </a:t>
            </a:r>
            <a:r>
              <a:rPr lang="en-US" dirty="0" err="1"/>
              <a:t>filename.ts</a:t>
            </a:r>
            <a:endParaRPr lang="en-US" dirty="0"/>
          </a:p>
          <a:p>
            <a:pPr marL="0" indent="0">
              <a:buNone/>
            </a:pPr>
            <a:r>
              <a:rPr lang="en-US" dirty="0"/>
              <a:t>7. command "</a:t>
            </a:r>
            <a:r>
              <a:rPr lang="en-US" dirty="0" err="1"/>
              <a:t>tsc</a:t>
            </a:r>
            <a:r>
              <a:rPr lang="en-US" dirty="0"/>
              <a:t>"</a:t>
            </a:r>
          </a:p>
          <a:p>
            <a:pPr marL="0" indent="0">
              <a:buNone/>
            </a:pPr>
            <a:r>
              <a:rPr lang="en-US" dirty="0"/>
              <a:t>8. open sublime</a:t>
            </a:r>
          </a:p>
          <a:p>
            <a:pPr marL="0" indent="0">
              <a:buNone/>
            </a:pPr>
            <a:r>
              <a:rPr lang="en-US" dirty="0"/>
              <a:t>9. install package</a:t>
            </a:r>
          </a:p>
          <a:p>
            <a:pPr marL="0" indent="0">
              <a:buNone/>
            </a:pPr>
            <a:r>
              <a:rPr lang="en-US" dirty="0"/>
              <a:t>10. install typescript definitions</a:t>
            </a:r>
          </a:p>
          <a:p>
            <a:pPr marL="0" indent="0">
              <a:buNone/>
            </a:pPr>
            <a:r>
              <a:rPr lang="en-US" dirty="0"/>
              <a:t>12. Create an html file and include the generated </a:t>
            </a:r>
            <a:r>
              <a:rPr lang="en-US" dirty="0" err="1"/>
              <a:t>js</a:t>
            </a:r>
            <a:r>
              <a:rPr lang="en-US" dirty="0"/>
              <a:t> file</a:t>
            </a:r>
          </a:p>
          <a:p>
            <a:endParaRPr lang="en-US" dirty="0"/>
          </a:p>
        </p:txBody>
      </p:sp>
    </p:spTree>
    <p:extLst>
      <p:ext uri="{BB962C8B-B14F-4D97-AF65-F5344CB8AC3E}">
        <p14:creationId xmlns:p14="http://schemas.microsoft.com/office/powerpoint/2010/main" val="1617314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2120</TotalTime>
  <Words>1879</Words>
  <Application>Microsoft Office PowerPoint</Application>
  <PresentationFormat>Widescreen</PresentationFormat>
  <Paragraphs>261</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Century Gothic</vt:lpstr>
      <vt:lpstr>Wingdings 3</vt:lpstr>
      <vt:lpstr>Ion Boardroom</vt:lpstr>
      <vt:lpstr>TypeScript</vt:lpstr>
      <vt:lpstr>TOC</vt:lpstr>
      <vt:lpstr>Typescript?</vt:lpstr>
      <vt:lpstr>ES6+Additional features</vt:lpstr>
      <vt:lpstr>Typescript?</vt:lpstr>
      <vt:lpstr>Why Use TypeScript?</vt:lpstr>
      <vt:lpstr>Features of TypeScript </vt:lpstr>
      <vt:lpstr>Components of TypeScript </vt:lpstr>
      <vt:lpstr>Setup Typescript</vt:lpstr>
      <vt:lpstr>TypeScript ─ Basic Syntax</vt:lpstr>
      <vt:lpstr>TypeScript – Types</vt:lpstr>
      <vt:lpstr>TypeScript and Object Orientation</vt:lpstr>
      <vt:lpstr>Interfaces</vt:lpstr>
      <vt:lpstr>classes</vt:lpstr>
      <vt:lpstr>Enums</vt:lpstr>
      <vt:lpstr>Generics</vt:lpstr>
      <vt:lpstr>Modules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Sintu Singh</dc:creator>
  <cp:lastModifiedBy>Sintu Singh</cp:lastModifiedBy>
  <cp:revision>348</cp:revision>
  <dcterms:modified xsi:type="dcterms:W3CDTF">2017-07-18T16:13:54Z</dcterms:modified>
</cp:coreProperties>
</file>