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79" r:id="rId7"/>
    <p:sldId id="280" r:id="rId8"/>
    <p:sldId id="281" r:id="rId9"/>
    <p:sldId id="282" r:id="rId10"/>
    <p:sldId id="283" r:id="rId11"/>
    <p:sldId id="284" r:id="rId12"/>
    <p:sldId id="285" r:id="rId13"/>
    <p:sldId id="286"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69" d="100"/>
          <a:sy n="69" d="100"/>
        </p:scale>
        <p:origin x="-64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pPr/>
              <a:t>August 7, 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4AEF59-F28E-467C-9EA3-92D1CFAD47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August 7, 2021</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pPr/>
              <a:t>‹#›</a:t>
            </a:fld>
            <a:endParaRPr lang="en-US">
              <a:latin typeface="+mn-lt"/>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August 7, 2021</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pPr/>
              <a:t>‹#›</a:t>
            </a:fld>
            <a:endParaRPr lang="en-US">
              <a:latin typeface="+mn-lt"/>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August 7, 2021</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August 7, 2021</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August 7, 2021</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latin typeface="+mn-l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pPr/>
              <a:t>August 7, 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pPr/>
              <a:t>August 7, 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pPr/>
              <a:t>August 7, 2021</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pPr/>
              <a:t>August 7, 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4AEF59-F28E-467C-9EA3-92D1CFAD47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pPr/>
              <a:t>August 7,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4AEF59-F28E-467C-9EA3-92D1CFAD475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pPr/>
              <a:t>August 7, 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4AEF59-F28E-467C-9EA3-92D1CFAD47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pPr/>
              <a:t>August 7, 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pPr/>
              <a:t>August 7, 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pPr/>
              <a:t>August 7, 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pPr/>
              <a:t>August 7, 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4AEF59-F28E-467C-9EA3-92D1CFAD47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August 7, 2021</a:t>
            </a:fld>
            <a:endParaRPr lang="en-US" dirty="0">
              <a:latin typeface="+mn-lt"/>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4AEF59-F28E-467C-9EA3-92D1CFAD475A}" type="slidenum">
              <a:rPr lang="en-US" smtClean="0"/>
              <a:pPr/>
              <a:t>‹#›</a:t>
            </a:fld>
            <a:endParaRPr lang="en-US">
              <a:latin typeface="+mn-lt"/>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0C36C-8113-45D4-BBA6-8786FCF980C2}"/>
              </a:ext>
            </a:extLst>
          </p:cNvPr>
          <p:cNvSpPr>
            <a:spLocks noGrp="1"/>
          </p:cNvSpPr>
          <p:nvPr>
            <p:ph type="ctrTitle"/>
          </p:nvPr>
        </p:nvSpPr>
        <p:spPr>
          <a:xfrm>
            <a:off x="3048000" y="482353"/>
            <a:ext cx="6151418" cy="984023"/>
          </a:xfrm>
        </p:spPr>
        <p:txBody>
          <a:bodyPr>
            <a:noAutofit/>
          </a:bodyPr>
          <a:lstStyle/>
          <a:p>
            <a:pPr algn="ctr"/>
            <a:r>
              <a:rPr lang="en-IN" u="sng" dirty="0" smtClean="0">
                <a:latin typeface="Century" panose="02040604050505020304" pitchFamily="18" charset="0"/>
              </a:rPr>
              <a:t>Online Book Store</a:t>
            </a:r>
            <a:endParaRPr lang="en-IN" u="sng" dirty="0">
              <a:latin typeface="Century" panose="02040604050505020304" pitchFamily="18" charset="0"/>
            </a:endParaRPr>
          </a:p>
        </p:txBody>
      </p:sp>
      <p:sp>
        <p:nvSpPr>
          <p:cNvPr id="3" name="Subtitle 2">
            <a:extLst>
              <a:ext uri="{FF2B5EF4-FFF2-40B4-BE49-F238E27FC236}">
                <a16:creationId xmlns:a16="http://schemas.microsoft.com/office/drawing/2014/main" xmlns="" id="{E2EC7F04-E564-4B6B-8F85-5100FF5BDB71}"/>
              </a:ext>
            </a:extLst>
          </p:cNvPr>
          <p:cNvSpPr>
            <a:spLocks noGrp="1"/>
          </p:cNvSpPr>
          <p:nvPr>
            <p:ph type="subTitle" idx="1"/>
          </p:nvPr>
        </p:nvSpPr>
        <p:spPr>
          <a:xfrm>
            <a:off x="6806823" y="3049882"/>
            <a:ext cx="3146481" cy="1355863"/>
          </a:xfrm>
        </p:spPr>
        <p:txBody>
          <a:bodyPr>
            <a:normAutofit/>
          </a:bodyPr>
          <a:lstStyle/>
          <a:p>
            <a:pPr algn="l"/>
            <a:r>
              <a:rPr lang="en-IN" sz="1400" b="1" dirty="0">
                <a:latin typeface="Century" panose="02040604050505020304" pitchFamily="18" charset="0"/>
              </a:rPr>
              <a:t>Submitted By</a:t>
            </a:r>
            <a:r>
              <a:rPr lang="en-IN" sz="1400" b="1" dirty="0" smtClean="0">
                <a:latin typeface="Century" panose="02040604050505020304" pitchFamily="18" charset="0"/>
              </a:rPr>
              <a:t>:-</a:t>
            </a:r>
          </a:p>
          <a:p>
            <a:pPr algn="l"/>
            <a:r>
              <a:rPr lang="en-IN" sz="1400" dirty="0" smtClean="0">
                <a:latin typeface="Century" panose="02040604050505020304" pitchFamily="18" charset="0"/>
              </a:rPr>
              <a:t> 	 Chetan Gupta</a:t>
            </a:r>
          </a:p>
          <a:p>
            <a:pPr algn="l"/>
            <a:r>
              <a:rPr lang="en-IN" sz="1400" dirty="0" smtClean="0">
                <a:latin typeface="Century" panose="02040604050505020304" pitchFamily="18" charset="0"/>
              </a:rPr>
              <a:t>	(180968106025)</a:t>
            </a:r>
            <a:endParaRPr lang="en-IN" sz="1400" dirty="0">
              <a:latin typeface="Century" panose="02040604050505020304" pitchFamily="18" charset="0"/>
            </a:endParaRPr>
          </a:p>
        </p:txBody>
      </p:sp>
      <p:sp>
        <p:nvSpPr>
          <p:cNvPr id="5" name="TextBox 4">
            <a:extLst>
              <a:ext uri="{FF2B5EF4-FFF2-40B4-BE49-F238E27FC236}">
                <a16:creationId xmlns:a16="http://schemas.microsoft.com/office/drawing/2014/main" xmlns="" id="{0A48E3C3-29EC-4BA2-8636-E95BC097499A}"/>
              </a:ext>
            </a:extLst>
          </p:cNvPr>
          <p:cNvSpPr txBox="1"/>
          <p:nvPr/>
        </p:nvSpPr>
        <p:spPr>
          <a:xfrm>
            <a:off x="2098758" y="5281406"/>
            <a:ext cx="7178565" cy="1508105"/>
          </a:xfrm>
          <a:prstGeom prst="rect">
            <a:avLst/>
          </a:prstGeom>
          <a:noFill/>
        </p:spPr>
        <p:txBody>
          <a:bodyPr wrap="square" rtlCol="0">
            <a:spAutoFit/>
          </a:bodyPr>
          <a:lstStyle/>
          <a:p>
            <a:endParaRPr lang="en-US" sz="1000" dirty="0">
              <a:solidFill>
                <a:schemeClr val="tx1"/>
              </a:solidFill>
              <a:latin typeface="Century" panose="02040604050505020304" pitchFamily="18" charset="0"/>
              <a:cs typeface="Times New Roman" panose="02020603050405020304" pitchFamily="18" charset="0"/>
            </a:endParaRPr>
          </a:p>
          <a:p>
            <a:pPr algn="ctr"/>
            <a:r>
              <a:rPr lang="en-US" b="1" dirty="0">
                <a:solidFill>
                  <a:schemeClr val="tx1"/>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 </a:t>
            </a:r>
            <a:r>
              <a:rPr lang="en-IN" sz="32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D</a:t>
            </a:r>
            <a:r>
              <a:rPr lang="en-IN" sz="3200" b="1" dirty="0">
                <a:solidFill>
                  <a:schemeClr val="tx1"/>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epartment of </a:t>
            </a:r>
            <a:r>
              <a:rPr lang="en-IN" sz="32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B</a:t>
            </a:r>
            <a:r>
              <a:rPr lang="en-IN" sz="3200" b="1" dirty="0">
                <a:solidFill>
                  <a:schemeClr val="tx1"/>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achelor of Computer </a:t>
            </a:r>
            <a:r>
              <a:rPr lang="en-IN" sz="32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A</a:t>
            </a:r>
            <a:r>
              <a:rPr lang="en-IN" sz="3200" b="1" dirty="0">
                <a:solidFill>
                  <a:schemeClr val="tx1"/>
                </a:solidFill>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pplications</a:t>
            </a:r>
            <a:endParaRPr lang="en-US" sz="3200" b="1" dirty="0">
              <a:solidFill>
                <a:schemeClr val="tx1"/>
              </a:solidFill>
              <a:effectLst>
                <a:outerShdw blurRad="38100" dist="38100" dir="2700000" algn="tl">
                  <a:srgbClr val="000000">
                    <a:alpha val="43137"/>
                  </a:srgbClr>
                </a:outerShdw>
              </a:effectLst>
              <a:latin typeface="Century" panose="02040604050505020304" pitchFamily="18" charset="0"/>
              <a:ea typeface="Arial Unicode MS" panose="020B0604020202020204" pitchFamily="34" charset="-128"/>
              <a:cs typeface="Arial Unicode MS" panose="020B0604020202020204" pitchFamily="34" charset="-128"/>
            </a:endParaRPr>
          </a:p>
          <a:p>
            <a:endParaRPr lang="en-US" b="1" dirty="0">
              <a:solidFill>
                <a:schemeClr val="tx1"/>
              </a:solidFill>
              <a:effectLst>
                <a:outerShdw blurRad="38100" dist="38100" dir="2700000" algn="tl">
                  <a:srgbClr val="000000">
                    <a:alpha val="43137"/>
                  </a:srgbClr>
                </a:outerShdw>
              </a:effectLst>
              <a:latin typeface="Century" panose="02040604050505020304" pitchFamily="18" charset="0"/>
              <a:ea typeface="Arial Unicode MS" panose="020B0604020202020204" pitchFamily="34" charset="-128"/>
              <a:cs typeface="Arial Unicode MS" panose="020B0604020202020204" pitchFamily="34" charset="-128"/>
            </a:endParaRPr>
          </a:p>
        </p:txBody>
      </p:sp>
      <p:pic>
        <p:nvPicPr>
          <p:cNvPr id="8" name="Picture 7">
            <a:extLst>
              <a:ext uri="{FF2B5EF4-FFF2-40B4-BE49-F238E27FC236}">
                <a16:creationId xmlns:a16="http://schemas.microsoft.com/office/drawing/2014/main" xmlns="" id="{C8AF2D94-E911-4C81-944E-CC79BE5868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4234" y="2557849"/>
            <a:ext cx="4111766" cy="2508414"/>
          </a:xfrm>
          <a:prstGeom prst="rect">
            <a:avLst/>
          </a:prstGeom>
        </p:spPr>
      </p:pic>
      <p:pic>
        <p:nvPicPr>
          <p:cNvPr id="9" name="Picture 8">
            <a:extLst>
              <a:ext uri="{FF2B5EF4-FFF2-40B4-BE49-F238E27FC236}">
                <a16:creationId xmlns:a16="http://schemas.microsoft.com/office/drawing/2014/main" xmlns="" id="{14FA4F23-C134-48AA-964B-CCDD2A5A4ABA}"/>
              </a:ext>
            </a:extLst>
          </p:cNvPr>
          <p:cNvPicPr/>
          <p:nvPr/>
        </p:nvPicPr>
        <p:blipFill>
          <a:blip r:embed="rId3"/>
          <a:stretch>
            <a:fillRect/>
          </a:stretch>
        </p:blipFill>
        <p:spPr bwMode="auto">
          <a:xfrm>
            <a:off x="1321527" y="303916"/>
            <a:ext cx="1396313" cy="1396313"/>
          </a:xfrm>
          <a:prstGeom prst="ellipse">
            <a:avLst/>
          </a:prstGeom>
          <a:noFill/>
        </p:spPr>
      </p:pic>
    </p:spTree>
    <p:extLst>
      <p:ext uri="{BB962C8B-B14F-4D97-AF65-F5344CB8AC3E}">
        <p14:creationId xmlns:p14="http://schemas.microsoft.com/office/powerpoint/2010/main" xmlns="" val="318904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DEF382D-C89E-46FB-9D00-8937067FC17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11923" y="1174461"/>
            <a:ext cx="8769931" cy="47773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1E5CD49-E79A-4823-BD9E-09C7DC8DD7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67348" y="1301202"/>
            <a:ext cx="8614532" cy="4446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56CC4F6-5F3F-43F6-BE5D-BAB68E3EFC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3743" y="1413160"/>
            <a:ext cx="8540713" cy="4581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089B9C9-B0BC-47A5-9A54-FB5424F66CEE}"/>
              </a:ext>
            </a:extLst>
          </p:cNvPr>
          <p:cNvSpPr txBox="1">
            <a:spLocks/>
          </p:cNvSpPr>
          <p:nvPr/>
        </p:nvSpPr>
        <p:spPr>
          <a:xfrm>
            <a:off x="1785622" y="1717949"/>
            <a:ext cx="9228742" cy="3934705"/>
          </a:xfrm>
          <a:prstGeom prst="rect">
            <a:avLst/>
          </a:prstGeom>
        </p:spPr>
        <p:txBody>
          <a:bodyPr>
            <a:noAutofit/>
          </a:bodyPr>
          <a:lstStyle/>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The switch from written books being from bookstores to being</a:t>
            </a:r>
            <a:br>
              <a:rPr lang="en-IN" dirty="0" smtClean="0">
                <a:solidFill>
                  <a:schemeClr val="tx1">
                    <a:lumMod val="75000"/>
                    <a:lumOff val="25000"/>
                  </a:schemeClr>
                </a:solidFill>
                <a:latin typeface="Century" panose="02040604050505020304" pitchFamily="18" charset="0"/>
              </a:rPr>
            </a:br>
            <a:r>
              <a:rPr lang="en-IN" dirty="0" smtClean="0">
                <a:solidFill>
                  <a:schemeClr val="tx1">
                    <a:lumMod val="75000"/>
                    <a:lumOff val="25000"/>
                  </a:schemeClr>
                </a:solidFill>
                <a:latin typeface="Century" panose="02040604050505020304" pitchFamily="18" charset="0"/>
              </a:rPr>
              <a:t>ordered online or even just digital copies has had profound effects on the</a:t>
            </a:r>
            <a:br>
              <a:rPr lang="en-IN" dirty="0" smtClean="0">
                <a:solidFill>
                  <a:schemeClr val="tx1">
                    <a:lumMod val="75000"/>
                    <a:lumOff val="25000"/>
                  </a:schemeClr>
                </a:solidFill>
                <a:latin typeface="Century" panose="02040604050505020304" pitchFamily="18" charset="0"/>
              </a:rPr>
            </a:br>
            <a:r>
              <a:rPr lang="en-IN" dirty="0" smtClean="0">
                <a:solidFill>
                  <a:schemeClr val="tx1">
                    <a:lumMod val="75000"/>
                    <a:lumOff val="25000"/>
                  </a:schemeClr>
                </a:solidFill>
                <a:latin typeface="Century" panose="02040604050505020304" pitchFamily="18" charset="0"/>
              </a:rPr>
              <a:t>industry including bookstores and libraries and the general people of the</a:t>
            </a:r>
            <a:br>
              <a:rPr lang="en-IN" dirty="0" smtClean="0">
                <a:solidFill>
                  <a:schemeClr val="tx1">
                    <a:lumMod val="75000"/>
                    <a:lumOff val="25000"/>
                  </a:schemeClr>
                </a:solidFill>
                <a:latin typeface="Century" panose="02040604050505020304" pitchFamily="18" charset="0"/>
              </a:rPr>
            </a:br>
            <a:r>
              <a:rPr lang="en-IN" dirty="0" smtClean="0">
                <a:solidFill>
                  <a:schemeClr val="tx1">
                    <a:lumMod val="75000"/>
                    <a:lumOff val="25000"/>
                  </a:schemeClr>
                </a:solidFill>
                <a:latin typeface="Century" panose="02040604050505020304" pitchFamily="18" charset="0"/>
              </a:rPr>
              <a:t>world.  The positives include easy access for everyone and cheaper books along with saving natural resources. The negatives however are much greater and cannot be ignored.  Some of the negatives include the loss of jobs and businesses </a:t>
            </a:r>
            <a:r>
              <a:rPr lang="en-IN" dirty="0" smtClean="0">
                <a:solidFill>
                  <a:schemeClr val="tx1">
                    <a:lumMod val="75000"/>
                    <a:lumOff val="25000"/>
                  </a:schemeClr>
                </a:solidFill>
                <a:latin typeface="Century" panose="02040604050505020304" pitchFamily="18" charset="0"/>
              </a:rPr>
              <a:t>through the digitalization </a:t>
            </a:r>
            <a:r>
              <a:rPr lang="en-IN" dirty="0" smtClean="0">
                <a:solidFill>
                  <a:schemeClr val="tx1">
                    <a:lumMod val="75000"/>
                    <a:lumOff val="25000"/>
                  </a:schemeClr>
                </a:solidFill>
                <a:latin typeface="Century" panose="02040604050505020304" pitchFamily="18" charset="0"/>
              </a:rPr>
              <a:t>of books, the loom threat of Google books, as well as losing </a:t>
            </a:r>
            <a:r>
              <a:rPr lang="en-IN" dirty="0" smtClean="0">
                <a:solidFill>
                  <a:schemeClr val="tx1">
                    <a:lumMod val="75000"/>
                    <a:lumOff val="25000"/>
                  </a:schemeClr>
                </a:solidFill>
                <a:latin typeface="Century" panose="02040604050505020304" pitchFamily="18" charset="0"/>
              </a:rPr>
              <a:t>a sense </a:t>
            </a:r>
            <a:r>
              <a:rPr lang="en-IN" dirty="0" smtClean="0">
                <a:solidFill>
                  <a:schemeClr val="tx1">
                    <a:lumMod val="75000"/>
                    <a:lumOff val="25000"/>
                  </a:schemeClr>
                </a:solidFill>
                <a:latin typeface="Century" panose="02040604050505020304" pitchFamily="18" charset="0"/>
              </a:rPr>
              <a:t>of our past. Books have played such a large role in human history that </a:t>
            </a:r>
            <a:r>
              <a:rPr lang="en-IN" dirty="0" smtClean="0">
                <a:solidFill>
                  <a:schemeClr val="tx1">
                    <a:lumMod val="75000"/>
                    <a:lumOff val="25000"/>
                  </a:schemeClr>
                </a:solidFill>
                <a:latin typeface="Century" panose="02040604050505020304" pitchFamily="18" charset="0"/>
              </a:rPr>
              <a:t>it is </a:t>
            </a:r>
            <a:r>
              <a:rPr lang="en-IN" dirty="0" smtClean="0">
                <a:solidFill>
                  <a:schemeClr val="tx1">
                    <a:lumMod val="75000"/>
                    <a:lumOff val="25000"/>
                  </a:schemeClr>
                </a:solidFill>
                <a:latin typeface="Century" panose="02040604050505020304" pitchFamily="18" charset="0"/>
              </a:rPr>
              <a:t>bittersweet to be replacing them.  To me, it seems that e-books, Google books, and online retailers are the future and that the future is good. But, if you look past all the conveniences and look at the people being affected by this then it becomes clear that this is not a future that I want.</a:t>
            </a:r>
          </a:p>
          <a:p>
            <a:pPr marL="342900" marR="0" lvl="0" indent="-342900" algn="l" defTabSz="457200" rtl="0" eaLnBrk="1" fontAlgn="auto" latinLnBrk="0" hangingPunct="1">
              <a:lnSpc>
                <a:spcPct val="100000"/>
              </a:lnSpc>
              <a:spcBef>
                <a:spcPts val="1000"/>
              </a:spcBef>
              <a:spcAft>
                <a:spcPts val="0"/>
              </a:spcAft>
              <a:buClr>
                <a:schemeClr val="accent1"/>
              </a:buClr>
              <a:buSzTx/>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Century" panose="02040604050505020304"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Char char="•"/>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cs typeface="+mn-cs"/>
            </a:endParaRPr>
          </a:p>
        </p:txBody>
      </p:sp>
      <p:sp>
        <p:nvSpPr>
          <p:cNvPr id="3" name="Title 1">
            <a:extLst>
              <a:ext uri="{FF2B5EF4-FFF2-40B4-BE49-F238E27FC236}">
                <a16:creationId xmlns:a16="http://schemas.microsoft.com/office/drawing/2014/main" xmlns="" id="{22766EC9-8175-4CD4-AEA2-18B546CC1490}"/>
              </a:ext>
            </a:extLst>
          </p:cNvPr>
          <p:cNvSpPr txBox="1">
            <a:spLocks/>
          </p:cNvSpPr>
          <p:nvPr/>
        </p:nvSpPr>
        <p:spPr>
          <a:xfrm>
            <a:off x="3768437" y="651819"/>
            <a:ext cx="4724400"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Conclusion</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089B9C9-B0BC-47A5-9A54-FB5424F66CEE}"/>
              </a:ext>
            </a:extLst>
          </p:cNvPr>
          <p:cNvSpPr txBox="1">
            <a:spLocks/>
          </p:cNvSpPr>
          <p:nvPr/>
        </p:nvSpPr>
        <p:spPr>
          <a:xfrm>
            <a:off x="1785622" y="1717949"/>
            <a:ext cx="9228742" cy="4128669"/>
          </a:xfrm>
          <a:prstGeom prst="rect">
            <a:avLst/>
          </a:prstGeom>
        </p:spPr>
        <p:txBody>
          <a:bodyPr>
            <a:noAutofit/>
          </a:bodyPr>
          <a:lstStyle/>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Should be added payment gateway</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Can be added inventory management system</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Can be added multiple branches</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Can be added multilingual to this site</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Many features can be added this project to make it more robust.</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Want to Increase facilities of this project.</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Want to add printing option.</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Want to develop graphical design.</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Want to publish this website in online.</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Want to remove all the limitation</a:t>
            </a:r>
          </a:p>
          <a:p>
            <a:pPr marL="342900" marR="0" lvl="0" indent="-342900" algn="l" defTabSz="457200" rtl="0" eaLnBrk="1" fontAlgn="auto" latinLnBrk="0" hangingPunct="1">
              <a:lnSpc>
                <a:spcPct val="100000"/>
              </a:lnSpc>
              <a:spcBef>
                <a:spcPts val="1000"/>
              </a:spcBef>
              <a:spcAft>
                <a:spcPts val="0"/>
              </a:spcAft>
              <a:buClr>
                <a:schemeClr val="accent1"/>
              </a:buClr>
              <a:buSzTx/>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Century" panose="02040604050505020304"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Char char="•"/>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cs typeface="+mn-cs"/>
            </a:endParaRPr>
          </a:p>
        </p:txBody>
      </p:sp>
      <p:sp>
        <p:nvSpPr>
          <p:cNvPr id="3" name="Title 1">
            <a:extLst>
              <a:ext uri="{FF2B5EF4-FFF2-40B4-BE49-F238E27FC236}">
                <a16:creationId xmlns:a16="http://schemas.microsoft.com/office/drawing/2014/main" xmlns="" id="{22766EC9-8175-4CD4-AEA2-18B546CC1490}"/>
              </a:ext>
            </a:extLst>
          </p:cNvPr>
          <p:cNvSpPr txBox="1">
            <a:spLocks/>
          </p:cNvSpPr>
          <p:nvPr/>
        </p:nvSpPr>
        <p:spPr>
          <a:xfrm>
            <a:off x="3768437" y="651819"/>
            <a:ext cx="4724400"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Future</a:t>
            </a:r>
            <a:r>
              <a:rPr kumimoji="0" lang="en-IN" sz="3600" b="1" i="0" u="sng" strike="noStrike" kern="1200" cap="none" spc="0" normalizeH="0" noProof="0" dirty="0" smtClean="0">
                <a:ln>
                  <a:noFill/>
                </a:ln>
                <a:solidFill>
                  <a:schemeClr val="tx1">
                    <a:lumMod val="85000"/>
                    <a:lumOff val="15000"/>
                  </a:schemeClr>
                </a:solidFill>
                <a:effectLst/>
                <a:uLnTx/>
                <a:uFillTx/>
                <a:latin typeface="Century" panose="02040604050505020304" pitchFamily="18" charset="0"/>
                <a:ea typeface="+mj-ea"/>
                <a:cs typeface="+mj-cs"/>
              </a:rPr>
              <a:t> Work</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6089B9C9-B0BC-47A5-9A54-FB5424F66CEE}"/>
              </a:ext>
            </a:extLst>
          </p:cNvPr>
          <p:cNvSpPr txBox="1">
            <a:spLocks/>
          </p:cNvSpPr>
          <p:nvPr/>
        </p:nvSpPr>
        <p:spPr>
          <a:xfrm>
            <a:off x="1785622" y="1717949"/>
            <a:ext cx="9228742" cy="3934705"/>
          </a:xfrm>
          <a:prstGeom prst="rect">
            <a:avLst/>
          </a:prstGeom>
        </p:spPr>
        <p:txBody>
          <a:bodyPr>
            <a:noAutofit/>
          </a:bodyPr>
          <a:lstStyle/>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Java Documentation - Get Started (oracle.com)</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Java Tutorial | Learn Java - </a:t>
            </a:r>
            <a:r>
              <a:rPr lang="en-IN" dirty="0" err="1" smtClean="0">
                <a:solidFill>
                  <a:schemeClr val="tx1">
                    <a:lumMod val="75000"/>
                    <a:lumOff val="25000"/>
                  </a:schemeClr>
                </a:solidFill>
                <a:latin typeface="Century" panose="02040604050505020304" pitchFamily="18" charset="0"/>
              </a:rPr>
              <a:t>javatpoint</a:t>
            </a:r>
            <a:endParaRPr lang="en-IN" dirty="0" smtClean="0">
              <a:solidFill>
                <a:schemeClr val="tx1">
                  <a:lumMod val="75000"/>
                  <a:lumOff val="25000"/>
                </a:schemeClr>
              </a:solidFill>
              <a:latin typeface="Century" panose="02040604050505020304" pitchFamily="18" charset="0"/>
            </a:endParaRP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Java Tutorial (w3schools.com)</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SQL Tutorial - Tutorialspoint</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Stack Overflow - Where Developers Learn, Share, &amp; Build Careers</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YouTube</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Herbert Schildt “Java: The Complete Reference” Tata McGraw-Hill Publishing  </a:t>
            </a:r>
          </a:p>
          <a:p>
            <a:pPr marL="342900" lvl="0" indent="-342900" algn="just">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Company Limited, Seventh </a:t>
            </a:r>
            <a:r>
              <a:rPr lang="en-IN" dirty="0" smtClean="0">
                <a:solidFill>
                  <a:schemeClr val="tx1">
                    <a:lumMod val="75000"/>
                    <a:lumOff val="25000"/>
                  </a:schemeClr>
                </a:solidFill>
                <a:latin typeface="Century" panose="02040604050505020304" pitchFamily="18" charset="0"/>
              </a:rPr>
              <a:t>Edition</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Century" panose="02040604050505020304" pitchFamily="18" charset="0"/>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Char char="•"/>
              <a:tabLst/>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cs typeface="+mn-cs"/>
            </a:endParaRPr>
          </a:p>
        </p:txBody>
      </p:sp>
      <p:sp>
        <p:nvSpPr>
          <p:cNvPr id="3" name="Title 1">
            <a:extLst>
              <a:ext uri="{FF2B5EF4-FFF2-40B4-BE49-F238E27FC236}">
                <a16:creationId xmlns:a16="http://schemas.microsoft.com/office/drawing/2014/main" xmlns="" id="{22766EC9-8175-4CD4-AEA2-18B546CC1490}"/>
              </a:ext>
            </a:extLst>
          </p:cNvPr>
          <p:cNvSpPr txBox="1">
            <a:spLocks/>
          </p:cNvSpPr>
          <p:nvPr/>
        </p:nvSpPr>
        <p:spPr>
          <a:xfrm>
            <a:off x="2909426" y="651819"/>
            <a:ext cx="6442363" cy="761345"/>
          </a:xfrm>
          <a:prstGeom prst="rect">
            <a:avLst/>
          </a:prstGeom>
        </p:spPr>
        <p:txBody>
          <a:bodyPr vert="horz" lIns="91440" tIns="45720" rIns="91440" bIns="45720" rtlCol="0" anchor="t">
            <a:normAutofit/>
          </a:bodyPr>
          <a:lstStyle/>
          <a:p>
            <a:pPr lvl="0" algn="ctr" defTabSz="457200">
              <a:spcBef>
                <a:spcPct val="0"/>
              </a:spcBef>
              <a:defRPr/>
            </a:pPr>
            <a:r>
              <a:rPr lang="en-IN" sz="3600" b="1" u="sng" dirty="0" smtClean="0">
                <a:solidFill>
                  <a:srgbClr val="000000"/>
                </a:solidFill>
                <a:latin typeface="Century" panose="02040604050505020304" pitchFamily="18" charset="0"/>
                <a:ea typeface="Times New Roman" panose="02020603050405020304" pitchFamily="18" charset="0"/>
              </a:rPr>
              <a:t>Bibliography and </a:t>
            </a:r>
            <a:r>
              <a:rPr lang="en-IN" sz="3600" b="1" u="sng" dirty="0" smtClean="0">
                <a:solidFill>
                  <a:srgbClr val="000000"/>
                </a:solidFill>
                <a:latin typeface="Century" panose="02040604050505020304" pitchFamily="18" charset="0"/>
                <a:ea typeface="Times New Roman" panose="02020603050405020304" pitchFamily="18" charset="0"/>
              </a:rPr>
              <a:t>References</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089B9C9-B0BC-47A5-9A54-FB5424F66CEE}"/>
              </a:ext>
            </a:extLst>
          </p:cNvPr>
          <p:cNvSpPr>
            <a:spLocks noGrp="1"/>
          </p:cNvSpPr>
          <p:nvPr>
            <p:ph idx="1"/>
          </p:nvPr>
        </p:nvSpPr>
        <p:spPr>
          <a:xfrm>
            <a:off x="1785622" y="1717950"/>
            <a:ext cx="8915400" cy="3777622"/>
          </a:xfrm>
        </p:spPr>
        <p:txBody>
          <a:bodyPr>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rPr>
              <a:t>This project is a web based online book shopping store for an existing shop. The project objective is to deliver the online shopping application into web platform. This project is an attempt to provide the advantages of online shopping to customers of a real shop. It helps buying the products in the shop anywhere through internet by using browser. Thus the customer will get the service of online shopping and home delivery from his favorite shop. This system can be implemented to any shop in the locality or to multinational branded shops having retail outlet chains. If shops are providing an online portal where their customers can enjoy easy shopping from anywhere, the shops won’t be losing any more customers to the trending online shops such as Flipkart. Since the application is available in the Browser it is easily accessible and  always available.</a:t>
            </a:r>
            <a:endParaRPr kumimoji="0" lang="en-IN"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IN" b="0" i="0" u="none" strike="noStrike" kern="1200" cap="none" spc="0" normalizeH="0" baseline="0" noProof="0" dirty="0">
              <a:ln>
                <a:noFill/>
              </a:ln>
              <a:solidFill>
                <a:schemeClr val="tx1">
                  <a:lumMod val="75000"/>
                  <a:lumOff val="25000"/>
                </a:schemeClr>
              </a:solidFill>
              <a:effectLst/>
              <a:uLnTx/>
              <a:uFillTx/>
              <a:latin typeface="Century" panose="02040604050505020304" pitchFamily="18" charset="0"/>
              <a:ea typeface="+mn-ea"/>
            </a:endParaRPr>
          </a:p>
          <a:p>
            <a:pPr marL="342900" indent="-342900">
              <a:buFont typeface="Arial" panose="020B0604020202020204" pitchFamily="34" charset="0"/>
              <a:buChar char="•"/>
            </a:pPr>
            <a:endParaRPr lang="en-IN" dirty="0">
              <a:latin typeface="Century" panose="02040604050505020304" pitchFamily="18" charset="0"/>
            </a:endParaRPr>
          </a:p>
        </p:txBody>
      </p:sp>
      <p:sp>
        <p:nvSpPr>
          <p:cNvPr id="5" name="Title 1">
            <a:extLst>
              <a:ext uri="{FF2B5EF4-FFF2-40B4-BE49-F238E27FC236}">
                <a16:creationId xmlns:a16="http://schemas.microsoft.com/office/drawing/2014/main" xmlns="" id="{22766EC9-8175-4CD4-AEA2-18B546CC1490}"/>
              </a:ext>
            </a:extLst>
          </p:cNvPr>
          <p:cNvSpPr txBox="1">
            <a:spLocks/>
          </p:cNvSpPr>
          <p:nvPr/>
        </p:nvSpPr>
        <p:spPr>
          <a:xfrm>
            <a:off x="3768437" y="651819"/>
            <a:ext cx="4724400"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Abstract</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Tree>
    <p:extLst>
      <p:ext uri="{BB962C8B-B14F-4D97-AF65-F5344CB8AC3E}">
        <p14:creationId xmlns:p14="http://schemas.microsoft.com/office/powerpoint/2010/main" xmlns="" val="360287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2766EC9-8175-4CD4-AEA2-18B546CC1490}"/>
              </a:ext>
            </a:extLst>
          </p:cNvPr>
          <p:cNvSpPr>
            <a:spLocks noGrp="1"/>
          </p:cNvSpPr>
          <p:nvPr>
            <p:ph type="title"/>
          </p:nvPr>
        </p:nvSpPr>
        <p:spPr>
          <a:xfrm>
            <a:off x="3768437" y="651819"/>
            <a:ext cx="4724400" cy="761345"/>
          </a:xfrm>
        </p:spPr>
        <p:txBody>
          <a:bodyPr>
            <a:normAutofit/>
          </a:bodyPr>
          <a:lstStyle/>
          <a:p>
            <a:pPr algn="ctr"/>
            <a:r>
              <a:rPr lang="en-IN" b="1" u="sng" dirty="0" smtClean="0">
                <a:latin typeface="Century" panose="02040604050505020304" pitchFamily="18" charset="0"/>
              </a:rPr>
              <a:t>Introduction</a:t>
            </a:r>
            <a:endParaRPr lang="en-IN" b="1" u="sng" dirty="0">
              <a:latin typeface="Century" panose="02040604050505020304" pitchFamily="18" charset="0"/>
            </a:endParaRPr>
          </a:p>
        </p:txBody>
      </p:sp>
      <p:sp>
        <p:nvSpPr>
          <p:cNvPr id="3" name="Subtitle 2">
            <a:extLst>
              <a:ext uri="{FF2B5EF4-FFF2-40B4-BE49-F238E27FC236}">
                <a16:creationId xmlns:a16="http://schemas.microsoft.com/office/drawing/2014/main" xmlns="" id="{7828A0F6-944D-40D8-A49C-AD5129C68E9B}"/>
              </a:ext>
            </a:extLst>
          </p:cNvPr>
          <p:cNvSpPr>
            <a:spLocks noGrp="1"/>
          </p:cNvSpPr>
          <p:nvPr>
            <p:ph idx="1"/>
          </p:nvPr>
        </p:nvSpPr>
        <p:spPr>
          <a:xfrm>
            <a:off x="2131997" y="1773370"/>
            <a:ext cx="8915400" cy="3777622"/>
          </a:xfrm>
        </p:spPr>
        <p:txBody>
          <a:bodyPr>
            <a:normAutofit/>
          </a:bodyPr>
          <a:lstStyle/>
          <a:p>
            <a:r>
              <a:rPr lang="en-IN" b="0" i="0" dirty="0">
                <a:solidFill>
                  <a:srgbClr val="202124"/>
                </a:solidFill>
                <a:effectLst/>
                <a:latin typeface="Century" panose="02040604050505020304" pitchFamily="18" charset="0"/>
              </a:rPr>
              <a:t>Online Book store is an online web application where </a:t>
            </a:r>
            <a:r>
              <a:rPr lang="en-IN" b="1" i="0" dirty="0">
                <a:solidFill>
                  <a:srgbClr val="202124"/>
                </a:solidFill>
                <a:effectLst/>
                <a:latin typeface="Century" panose="02040604050505020304" pitchFamily="18" charset="0"/>
              </a:rPr>
              <a:t>the customer can purchase books online</a:t>
            </a:r>
            <a:r>
              <a:rPr lang="en-IN" b="0" i="0" dirty="0">
                <a:solidFill>
                  <a:srgbClr val="202124"/>
                </a:solidFill>
                <a:effectLst/>
                <a:latin typeface="Century" panose="02040604050505020304" pitchFamily="18" charset="0"/>
              </a:rPr>
              <a:t>. Through a web browser the customers can search for a book by its title or author, later can add to the shopping cart and finally purchase using credit card </a:t>
            </a:r>
            <a:r>
              <a:rPr lang="en-IN" b="0" i="0" dirty="0" smtClean="0">
                <a:solidFill>
                  <a:srgbClr val="202124"/>
                </a:solidFill>
                <a:effectLst/>
                <a:latin typeface="Century" panose="02040604050505020304" pitchFamily="18" charset="0"/>
              </a:rPr>
              <a:t>transaction.</a:t>
            </a:r>
            <a:endParaRPr lang="en-IN" dirty="0">
              <a:latin typeface="Century" panose="02040604050505020304" pitchFamily="18" charset="0"/>
            </a:endParaRPr>
          </a:p>
        </p:txBody>
      </p:sp>
    </p:spTree>
    <p:extLst>
      <p:ext uri="{BB962C8B-B14F-4D97-AF65-F5344CB8AC3E}">
        <p14:creationId xmlns:p14="http://schemas.microsoft.com/office/powerpoint/2010/main" xmlns="" val="380094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0177F12-DCB3-4608-9FE4-473EF4967EB9}"/>
              </a:ext>
            </a:extLst>
          </p:cNvPr>
          <p:cNvSpPr>
            <a:spLocks noGrp="1"/>
          </p:cNvSpPr>
          <p:nvPr>
            <p:ph idx="1"/>
          </p:nvPr>
        </p:nvSpPr>
        <p:spPr>
          <a:xfrm>
            <a:off x="1343894" y="1731805"/>
            <a:ext cx="9684321" cy="4073250"/>
          </a:xfrm>
        </p:spPr>
        <p:txBody>
          <a:bodyPr>
            <a:noAutofit/>
          </a:bodyPr>
          <a:lstStyle/>
          <a:p>
            <a:pPr marL="342900" lvl="0" indent="-342900">
              <a:spcBef>
                <a:spcPts val="1000"/>
              </a:spcBef>
              <a:buClr>
                <a:schemeClr val="accent1"/>
              </a:buClr>
              <a:buFont typeface="Wingdings 3" charset="2"/>
              <a:buChar char=""/>
              <a:defRPr/>
            </a:pPr>
            <a:r>
              <a:rPr lang="en-IN" b="1" dirty="0">
                <a:solidFill>
                  <a:schemeClr val="tx1">
                    <a:lumMod val="75000"/>
                    <a:lumOff val="25000"/>
                  </a:schemeClr>
                </a:solidFill>
                <a:latin typeface="Century" panose="02040604050505020304" pitchFamily="18" charset="0"/>
              </a:rPr>
              <a:t>Master Maintenance:</a:t>
            </a:r>
            <a:r>
              <a:rPr lang="en-IN" dirty="0">
                <a:solidFill>
                  <a:schemeClr val="tx1">
                    <a:lumMod val="75000"/>
                    <a:lumOff val="25000"/>
                  </a:schemeClr>
                </a:solidFill>
                <a:latin typeface="Century" panose="02040604050505020304" pitchFamily="18" charset="0"/>
              </a:rPr>
              <a:t> This module consists of information about the book items and services. This includes two sub-modules, old books and new books.</a:t>
            </a: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Product master </a:t>
            </a:r>
            <a:r>
              <a:rPr lang="en-US" dirty="0">
                <a:solidFill>
                  <a:schemeClr val="tx1">
                    <a:lumMod val="75000"/>
                    <a:lumOff val="25000"/>
                  </a:schemeClr>
                </a:solidFill>
                <a:latin typeface="Century" panose="02040604050505020304" pitchFamily="18" charset="0"/>
              </a:rPr>
              <a:t>includes the information about particular product, such as product number, item, name, and category, images of products, description, features, and constraints of products. All these will be entered to the database through product master and hence made available in the website. In Other words product master is the admin area for the vendors/sellers where they can put information about their products which are to be displayed in the website.</a:t>
            </a:r>
            <a:endParaRPr lang="en-IN" dirty="0">
              <a:solidFill>
                <a:schemeClr val="tx1">
                  <a:lumMod val="75000"/>
                  <a:lumOff val="25000"/>
                </a:schemeClr>
              </a:solidFill>
              <a:latin typeface="Century" panose="02040604050505020304" pitchFamily="18" charset="0"/>
            </a:endParaRP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Price master</a:t>
            </a:r>
            <a:r>
              <a:rPr lang="en-US" dirty="0">
                <a:solidFill>
                  <a:schemeClr val="tx1">
                    <a:lumMod val="75000"/>
                    <a:lumOff val="25000"/>
                  </a:schemeClr>
                </a:solidFill>
                <a:latin typeface="Century" panose="02040604050505020304" pitchFamily="18" charset="0"/>
              </a:rPr>
              <a:t> deals with the cost of the product, discounts applicable for the particular product of a vendor/seller.</a:t>
            </a:r>
            <a:endParaRPr lang="en-IN" dirty="0">
              <a:solidFill>
                <a:schemeClr val="tx1">
                  <a:lumMod val="75000"/>
                  <a:lumOff val="25000"/>
                </a:schemeClr>
              </a:solidFill>
              <a:latin typeface="Century" panose="02040604050505020304" pitchFamily="18" charset="0"/>
            </a:endParaRP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Transactions:</a:t>
            </a:r>
            <a:r>
              <a:rPr lang="en-US" dirty="0">
                <a:solidFill>
                  <a:schemeClr val="tx1">
                    <a:lumMod val="75000"/>
                    <a:lumOff val="25000"/>
                  </a:schemeClr>
                </a:solidFill>
                <a:latin typeface="Century" panose="02040604050505020304" pitchFamily="18" charset="0"/>
              </a:rPr>
              <a:t> Payment will be done on Delivery of the items (Cash on Delivery).</a:t>
            </a:r>
            <a:endParaRPr lang="en-IN" dirty="0">
              <a:solidFill>
                <a:schemeClr val="tx1">
                  <a:lumMod val="75000"/>
                  <a:lumOff val="25000"/>
                </a:schemeClr>
              </a:solidFill>
              <a:latin typeface="Century" panose="02040604050505020304" pitchFamily="18" charset="0"/>
            </a:endParaRPr>
          </a:p>
          <a:p>
            <a:pPr marL="342900" lvl="0" indent="-342900">
              <a:spcBef>
                <a:spcPts val="1000"/>
              </a:spcBef>
              <a:buClr>
                <a:schemeClr val="accent1"/>
              </a:buClr>
              <a:buFont typeface="Wingdings 3" charset="2"/>
              <a:buChar char=""/>
              <a:defRPr/>
            </a:pPr>
            <a:endParaRPr lang="en-IN" dirty="0">
              <a:solidFill>
                <a:schemeClr val="tx1">
                  <a:lumMod val="75000"/>
                  <a:lumOff val="25000"/>
                </a:schemeClr>
              </a:solidFill>
              <a:latin typeface="Century" panose="02040604050505020304" pitchFamily="18" charset="0"/>
            </a:endParaRPr>
          </a:p>
          <a:p>
            <a:pPr marL="301625" indent="-6350" algn="just">
              <a:lnSpc>
                <a:spcPct val="152000"/>
              </a:lnSpc>
              <a:spcAft>
                <a:spcPts val="765"/>
              </a:spcAft>
            </a:pPr>
            <a:endParaRPr lang="en-IN" dirty="0">
              <a:solidFill>
                <a:srgbClr val="000000"/>
              </a:solidFill>
              <a:effectLst/>
              <a:latin typeface="Century" panose="020406040505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xmlns="" id="{22766EC9-8175-4CD4-AEA2-18B546CC1490}"/>
              </a:ext>
            </a:extLst>
          </p:cNvPr>
          <p:cNvSpPr txBox="1">
            <a:spLocks/>
          </p:cNvSpPr>
          <p:nvPr/>
        </p:nvSpPr>
        <p:spPr>
          <a:xfrm>
            <a:off x="3768437" y="651819"/>
            <a:ext cx="4724400"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Module</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Tree>
    <p:extLst>
      <p:ext uri="{BB962C8B-B14F-4D97-AF65-F5344CB8AC3E}">
        <p14:creationId xmlns:p14="http://schemas.microsoft.com/office/powerpoint/2010/main" xmlns="" val="53074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495526B-4687-4F06-B8AF-6A6F4893766A}"/>
              </a:ext>
            </a:extLst>
          </p:cNvPr>
          <p:cNvSpPr>
            <a:spLocks noGrp="1"/>
          </p:cNvSpPr>
          <p:nvPr>
            <p:ph idx="1"/>
          </p:nvPr>
        </p:nvSpPr>
        <p:spPr>
          <a:xfrm>
            <a:off x="1550087" y="1454705"/>
            <a:ext cx="9616674" cy="3777622"/>
          </a:xfrm>
        </p:spPr>
        <p:txBody>
          <a:bodyPr>
            <a:normAutofit lnSpcReduction="10000"/>
          </a:bodyPr>
          <a:lstStyle/>
          <a:p>
            <a:pPr marL="342900" lvl="0" indent="-342900">
              <a:spcBef>
                <a:spcPts val="1000"/>
              </a:spcBef>
              <a:buClr>
                <a:schemeClr val="accent1"/>
              </a:buClr>
              <a:buFont typeface="Wingdings 3" charset="2"/>
              <a:buChar char=""/>
              <a:defRPr/>
            </a:pPr>
            <a:r>
              <a:rPr lang="en-IN" dirty="0">
                <a:solidFill>
                  <a:schemeClr val="tx1">
                    <a:lumMod val="75000"/>
                    <a:lumOff val="25000"/>
                  </a:schemeClr>
                </a:solidFill>
                <a:latin typeface="Century" panose="02040604050505020304" pitchFamily="18" charset="0"/>
              </a:rPr>
              <a:t> </a:t>
            </a:r>
            <a:r>
              <a:rPr lang="en-IN" b="1" dirty="0">
                <a:solidFill>
                  <a:schemeClr val="tx1">
                    <a:lumMod val="75000"/>
                    <a:lumOff val="25000"/>
                  </a:schemeClr>
                </a:solidFill>
                <a:latin typeface="Century" panose="02040604050505020304" pitchFamily="18" charset="0"/>
              </a:rPr>
              <a:t>Reporting:</a:t>
            </a:r>
            <a:r>
              <a:rPr lang="en-IN" dirty="0">
                <a:solidFill>
                  <a:schemeClr val="tx1">
                    <a:lumMod val="75000"/>
                    <a:lumOff val="25000"/>
                  </a:schemeClr>
                </a:solidFill>
                <a:latin typeface="Century" panose="02040604050505020304" pitchFamily="18" charset="0"/>
              </a:rPr>
              <a:t> In this module all reports will be generated. Whenever an item is sold, or customer orders a product, its vendor should be sent an alert via email immediately so that he can ship that item soon. This module has 3 sub modules; Stock Reports, Order Reports and Delivery Reports.</a:t>
            </a: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Stock Report</a:t>
            </a:r>
            <a:r>
              <a:rPr lang="en-US" dirty="0">
                <a:solidFill>
                  <a:schemeClr val="tx1">
                    <a:lumMod val="75000"/>
                    <a:lumOff val="25000"/>
                  </a:schemeClr>
                </a:solidFill>
                <a:latin typeface="Century" panose="02040604050505020304" pitchFamily="18" charset="0"/>
              </a:rPr>
              <a:t> will produce reports of the quantity of the products available and product status.</a:t>
            </a:r>
            <a:endParaRPr lang="en-IN" dirty="0">
              <a:solidFill>
                <a:schemeClr val="tx1">
                  <a:lumMod val="75000"/>
                  <a:lumOff val="25000"/>
                </a:schemeClr>
              </a:solidFill>
              <a:latin typeface="Century" panose="02040604050505020304" pitchFamily="18" charset="0"/>
            </a:endParaRP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Order Report</a:t>
            </a:r>
            <a:r>
              <a:rPr lang="en-US" dirty="0">
                <a:solidFill>
                  <a:schemeClr val="tx1">
                    <a:lumMod val="75000"/>
                    <a:lumOff val="25000"/>
                  </a:schemeClr>
                </a:solidFill>
                <a:latin typeface="Century" panose="02040604050505020304" pitchFamily="18" charset="0"/>
              </a:rPr>
              <a:t> will have the list of products ordered and the customer details who have bought that product, which are undelivered.</a:t>
            </a:r>
            <a:endParaRPr lang="en-IN" dirty="0">
              <a:solidFill>
                <a:schemeClr val="tx1">
                  <a:lumMod val="75000"/>
                  <a:lumOff val="25000"/>
                </a:schemeClr>
              </a:solidFill>
              <a:latin typeface="Century" panose="02040604050505020304" pitchFamily="18" charset="0"/>
            </a:endParaRP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Delivery Reports</a:t>
            </a:r>
            <a:r>
              <a:rPr lang="en-US" dirty="0">
                <a:solidFill>
                  <a:schemeClr val="tx1">
                    <a:lumMod val="75000"/>
                    <a:lumOff val="25000"/>
                  </a:schemeClr>
                </a:solidFill>
                <a:latin typeface="Century" panose="02040604050505020304" pitchFamily="18" charset="0"/>
              </a:rPr>
              <a:t> will generate products list, which are delivered to customers.</a:t>
            </a:r>
            <a:endParaRPr lang="en-IN" dirty="0">
              <a:solidFill>
                <a:schemeClr val="tx1">
                  <a:lumMod val="75000"/>
                  <a:lumOff val="25000"/>
                </a:schemeClr>
              </a:solidFill>
              <a:latin typeface="Century" panose="02040604050505020304" pitchFamily="18" charset="0"/>
            </a:endParaRPr>
          </a:p>
          <a:p>
            <a:pPr marL="342900" indent="-342900">
              <a:spcBef>
                <a:spcPts val="1000"/>
              </a:spcBef>
              <a:buClr>
                <a:schemeClr val="accent1"/>
              </a:buClr>
              <a:buFont typeface="Wingdings 3" charset="2"/>
              <a:buChar char=""/>
              <a:defRPr/>
            </a:pPr>
            <a:r>
              <a:rPr lang="en-US" b="1" dirty="0">
                <a:solidFill>
                  <a:schemeClr val="tx1">
                    <a:lumMod val="75000"/>
                    <a:lumOff val="25000"/>
                  </a:schemeClr>
                </a:solidFill>
                <a:latin typeface="Century" panose="02040604050505020304" pitchFamily="18" charset="0"/>
              </a:rPr>
              <a:t>House Keeping: </a:t>
            </a:r>
            <a:r>
              <a:rPr lang="en-US" dirty="0">
                <a:solidFill>
                  <a:schemeClr val="tx1">
                    <a:lumMod val="75000"/>
                    <a:lumOff val="25000"/>
                  </a:schemeClr>
                </a:solidFill>
                <a:latin typeface="Century" panose="02040604050505020304" pitchFamily="18" charset="0"/>
              </a:rPr>
              <a:t>This module takes care of data which are older than a certain period. It will allow the vendor to archive the reports generated or transaction and business history reported by Reporting module.</a:t>
            </a:r>
            <a:endParaRPr lang="en-IN" dirty="0">
              <a:solidFill>
                <a:schemeClr val="tx1">
                  <a:lumMod val="75000"/>
                  <a:lumOff val="25000"/>
                </a:schemeClr>
              </a:solidFill>
              <a:latin typeface="Century" panose="02040604050505020304" pitchFamily="18" charset="0"/>
            </a:endParaRPr>
          </a:p>
          <a:p>
            <a:pPr marL="342900" lvl="0" indent="-342900">
              <a:spcBef>
                <a:spcPts val="1000"/>
              </a:spcBef>
              <a:buClr>
                <a:schemeClr val="accent1"/>
              </a:buClr>
              <a:buFont typeface="Wingdings 3" charset="2"/>
              <a:buChar char=""/>
              <a:defRPr/>
            </a:pPr>
            <a:endParaRPr lang="en-IN" dirty="0">
              <a:solidFill>
                <a:schemeClr val="tx1">
                  <a:lumMod val="75000"/>
                  <a:lumOff val="25000"/>
                </a:schemeClr>
              </a:solidFill>
              <a:latin typeface="Century" panose="02040604050505020304" pitchFamily="18" charset="0"/>
            </a:endParaRPr>
          </a:p>
          <a:p>
            <a:pPr marL="539750" marR="635" indent="-6350" algn="just">
              <a:lnSpc>
                <a:spcPct val="107000"/>
              </a:lnSpc>
              <a:spcAft>
                <a:spcPts val="25"/>
              </a:spcAft>
            </a:pPr>
            <a:endParaRPr lang="en-IN" dirty="0">
              <a:solidFill>
                <a:srgbClr val="000000"/>
              </a:solidFill>
              <a:effectLst/>
              <a:latin typeface="Century" panose="02040604050505020304" pitchFamily="18" charset="0"/>
              <a:ea typeface="Times New Roman" panose="02020603050405020304" pitchFamily="18" charset="0"/>
            </a:endParaRPr>
          </a:p>
        </p:txBody>
      </p:sp>
    </p:spTree>
    <p:extLst>
      <p:ext uri="{BB962C8B-B14F-4D97-AF65-F5344CB8AC3E}">
        <p14:creationId xmlns:p14="http://schemas.microsoft.com/office/powerpoint/2010/main" xmlns="" val="249494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2766EC9-8175-4CD4-AEA2-18B546CC1490}"/>
              </a:ext>
            </a:extLst>
          </p:cNvPr>
          <p:cNvSpPr txBox="1">
            <a:spLocks/>
          </p:cNvSpPr>
          <p:nvPr/>
        </p:nvSpPr>
        <p:spPr>
          <a:xfrm>
            <a:off x="1607127" y="651819"/>
            <a:ext cx="8936183"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Software Requirements</a:t>
            </a:r>
            <a:r>
              <a:rPr kumimoji="0" lang="en-IN" sz="3600" b="1" i="0" u="sng" strike="noStrike" kern="1200" cap="none" spc="0" normalizeH="0" noProof="0" dirty="0" smtClean="0">
                <a:ln>
                  <a:noFill/>
                </a:ln>
                <a:solidFill>
                  <a:schemeClr val="tx1">
                    <a:lumMod val="85000"/>
                    <a:lumOff val="15000"/>
                  </a:schemeClr>
                </a:solidFill>
                <a:effectLst/>
                <a:uLnTx/>
                <a:uFillTx/>
                <a:latin typeface="Century" panose="02040604050505020304" pitchFamily="18" charset="0"/>
                <a:ea typeface="+mj-ea"/>
                <a:cs typeface="+mj-cs"/>
              </a:rPr>
              <a:t> Specification</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
        <p:nvSpPr>
          <p:cNvPr id="6" name="Subtitle 2">
            <a:extLst>
              <a:ext uri="{FF2B5EF4-FFF2-40B4-BE49-F238E27FC236}">
                <a16:creationId xmlns:a16="http://schemas.microsoft.com/office/drawing/2014/main" xmlns="" id="{6495526B-4687-4F06-B8AF-6A6F4893766A}"/>
              </a:ext>
            </a:extLst>
          </p:cNvPr>
          <p:cNvSpPr txBox="1">
            <a:spLocks/>
          </p:cNvSpPr>
          <p:nvPr/>
        </p:nvSpPr>
        <p:spPr>
          <a:xfrm>
            <a:off x="1716347" y="1717957"/>
            <a:ext cx="8868532" cy="3320400"/>
          </a:xfrm>
          <a:prstGeom prst="rect">
            <a:avLst/>
          </a:prstGeom>
        </p:spPr>
        <p:txBody>
          <a:bodyPr>
            <a:normAutofit/>
          </a:bodyPr>
          <a:lstStyle/>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 Operating System           	:	Windows 7 and upwards operating system</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Server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Apache Tomcat (Localhost)</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Language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Java 11</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Database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MySQL 8.0.19</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IDE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NetBeans 12.0</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Browser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	Chrome, Edge, Firefox</a:t>
            </a:r>
          </a:p>
          <a:p>
            <a:pPr marL="342900" marR="0" lvl="0" indent="-342900" algn="l" defTabSz="457200" rtl="0" eaLnBrk="1" fontAlgn="auto" latinLnBrk="0" hangingPunct="1">
              <a:lnSpc>
                <a:spcPct val="100000"/>
              </a:lnSpc>
              <a:spcBef>
                <a:spcPts val="1000"/>
              </a:spcBef>
              <a:spcAft>
                <a:spcPts val="0"/>
              </a:spcAft>
              <a:buClr>
                <a:schemeClr val="accent1"/>
              </a:buClr>
              <a:buSzTx/>
              <a:tabLst/>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Century" panose="02040604050505020304" pitchFamily="18" charset="0"/>
              <a:ea typeface="+mn-ea"/>
              <a:cs typeface="+mn-cs"/>
            </a:endParaRPr>
          </a:p>
          <a:p>
            <a:pPr marL="539750" marR="635" lvl="0" indent="-6350" algn="just" defTabSz="457200" rtl="0" eaLnBrk="1" fontAlgn="auto" latinLnBrk="0" hangingPunct="1">
              <a:lnSpc>
                <a:spcPct val="107000"/>
              </a:lnSpc>
              <a:spcBef>
                <a:spcPts val="1000"/>
              </a:spcBef>
              <a:spcAft>
                <a:spcPts val="25"/>
              </a:spcAft>
              <a:buClr>
                <a:schemeClr val="accent1"/>
              </a:buClr>
              <a:buSzTx/>
              <a:buFont typeface="Wingdings 3" charset="2"/>
              <a:buChar char=""/>
              <a:tabLst/>
              <a:defRPr/>
            </a:pPr>
            <a:endParaRPr kumimoji="0" lang="en-IN" sz="1800" b="0" i="0" u="none" strike="noStrike" kern="1200" cap="none" spc="0" normalizeH="0" baseline="0" noProof="0" dirty="0">
              <a:ln>
                <a:noFill/>
              </a:ln>
              <a:solidFill>
                <a:srgbClr val="000000"/>
              </a:solidFill>
              <a:effectLst/>
              <a:uLnTx/>
              <a:uFillTx/>
              <a:latin typeface="Century" panose="02040604050505020304" pitchFamily="18" charset="0"/>
              <a:ea typeface="Times New Roman" panose="02020603050405020304" pitchFamily="18" charset="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66EC9-8175-4CD4-AEA2-18B546CC1490}"/>
              </a:ext>
            </a:extLst>
          </p:cNvPr>
          <p:cNvSpPr txBox="1">
            <a:spLocks/>
          </p:cNvSpPr>
          <p:nvPr/>
        </p:nvSpPr>
        <p:spPr>
          <a:xfrm>
            <a:off x="1607127" y="651819"/>
            <a:ext cx="8936183"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Hardware Requirements</a:t>
            </a:r>
            <a:r>
              <a:rPr kumimoji="0" lang="en-IN" sz="3600" b="1" i="0" u="sng" strike="noStrike" kern="1200" cap="none" spc="0" normalizeH="0" noProof="0" dirty="0" smtClean="0">
                <a:ln>
                  <a:noFill/>
                </a:ln>
                <a:solidFill>
                  <a:schemeClr val="tx1">
                    <a:lumMod val="85000"/>
                    <a:lumOff val="15000"/>
                  </a:schemeClr>
                </a:solidFill>
                <a:effectLst/>
                <a:uLnTx/>
                <a:uFillTx/>
                <a:latin typeface="Century" panose="02040604050505020304" pitchFamily="18" charset="0"/>
                <a:ea typeface="+mj-ea"/>
                <a:cs typeface="+mj-cs"/>
              </a:rPr>
              <a:t> Specification</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sp>
        <p:nvSpPr>
          <p:cNvPr id="3" name="Subtitle 2">
            <a:extLst>
              <a:ext uri="{FF2B5EF4-FFF2-40B4-BE49-F238E27FC236}">
                <a16:creationId xmlns:a16="http://schemas.microsoft.com/office/drawing/2014/main" xmlns="" id="{6495526B-4687-4F06-B8AF-6A6F4893766A}"/>
              </a:ext>
            </a:extLst>
          </p:cNvPr>
          <p:cNvSpPr txBox="1">
            <a:spLocks/>
          </p:cNvSpPr>
          <p:nvPr/>
        </p:nvSpPr>
        <p:spPr>
          <a:xfrm>
            <a:off x="1993447" y="1717957"/>
            <a:ext cx="8439035" cy="3320400"/>
          </a:xfrm>
          <a:prstGeom prst="rect">
            <a:avLst/>
          </a:prstGeom>
        </p:spPr>
        <p:txBody>
          <a:bodyPr>
            <a:normAutofit/>
          </a:bodyPr>
          <a:lstStyle/>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Processor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Dual core Intel </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Clock Speed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1.8 GHz</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Storage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750 MB free disk space</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RAM                       		:	2GB or more</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Keyboard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	101 Keys</a:t>
            </a:r>
          </a:p>
          <a:p>
            <a:pPr marL="342900" lvl="0" indent="-342900" defTabSz="457200">
              <a:spcBef>
                <a:spcPts val="1000"/>
              </a:spcBef>
              <a:buClr>
                <a:schemeClr val="accent1"/>
              </a:buClr>
              <a:buFont typeface="Wingdings 3" charset="2"/>
              <a:buChar char=""/>
              <a:defRPr/>
            </a:pPr>
            <a:r>
              <a:rPr lang="en-IN" dirty="0" smtClean="0">
                <a:solidFill>
                  <a:schemeClr val="tx1">
                    <a:lumMod val="75000"/>
                    <a:lumOff val="25000"/>
                  </a:schemeClr>
                </a:solidFill>
                <a:latin typeface="Century" panose="02040604050505020304" pitchFamily="18" charset="0"/>
              </a:rPr>
              <a:t>Mouse		</a:t>
            </a:r>
            <a:r>
              <a:rPr lang="en-IN" dirty="0" smtClean="0">
                <a:solidFill>
                  <a:schemeClr val="tx1">
                    <a:lumMod val="75000"/>
                    <a:lumOff val="25000"/>
                  </a:schemeClr>
                </a:solidFill>
                <a:latin typeface="Century" panose="02040604050505020304" pitchFamily="18" charset="0"/>
              </a:rPr>
              <a:t>			:</a:t>
            </a:r>
            <a:r>
              <a:rPr lang="en-IN" dirty="0" smtClean="0">
                <a:solidFill>
                  <a:schemeClr val="tx1">
                    <a:lumMod val="75000"/>
                    <a:lumOff val="25000"/>
                  </a:schemeClr>
                </a:solidFill>
                <a:latin typeface="Century" panose="02040604050505020304" pitchFamily="18" charset="0"/>
              </a:rPr>
              <a:t>	Optical </a:t>
            </a:r>
            <a:r>
              <a:rPr lang="en-IN" dirty="0" smtClean="0">
                <a:solidFill>
                  <a:schemeClr val="tx1">
                    <a:lumMod val="75000"/>
                    <a:lumOff val="25000"/>
                  </a:schemeClr>
                </a:solidFill>
                <a:latin typeface="Century" panose="02040604050505020304" pitchFamily="18" charset="0"/>
              </a:rPr>
              <a:t>Mouse</a:t>
            </a:r>
            <a:endParaRPr lang="en-IN" dirty="0" smtClean="0">
              <a:solidFill>
                <a:schemeClr val="tx1">
                  <a:lumMod val="75000"/>
                  <a:lumOff val="25000"/>
                </a:schemeClr>
              </a:solidFill>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66EC9-8175-4CD4-AEA2-18B546CC1490}"/>
              </a:ext>
            </a:extLst>
          </p:cNvPr>
          <p:cNvSpPr txBox="1">
            <a:spLocks/>
          </p:cNvSpPr>
          <p:nvPr/>
        </p:nvSpPr>
        <p:spPr>
          <a:xfrm>
            <a:off x="1607127" y="651819"/>
            <a:ext cx="8936183" cy="761345"/>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3600" b="1" i="0" u="sng" strike="noStrike" kern="1200" cap="none" spc="0" normalizeH="0" baseline="0" noProof="0" dirty="0" smtClean="0">
                <a:ln>
                  <a:noFill/>
                </a:ln>
                <a:solidFill>
                  <a:schemeClr val="tx1">
                    <a:lumMod val="85000"/>
                    <a:lumOff val="15000"/>
                  </a:schemeClr>
                </a:solidFill>
                <a:effectLst/>
                <a:uLnTx/>
                <a:uFillTx/>
                <a:latin typeface="Century" panose="02040604050505020304" pitchFamily="18" charset="0"/>
                <a:ea typeface="+mj-ea"/>
                <a:cs typeface="+mj-cs"/>
              </a:rPr>
              <a:t>Output</a:t>
            </a:r>
            <a:endParaRPr kumimoji="0" lang="en-IN" sz="3600" b="1" i="0" u="sng" strike="noStrike" kern="1200" cap="none" spc="0" normalizeH="0" baseline="0" noProof="0" dirty="0">
              <a:ln>
                <a:noFill/>
              </a:ln>
              <a:solidFill>
                <a:schemeClr val="tx1">
                  <a:lumMod val="85000"/>
                  <a:lumOff val="15000"/>
                </a:schemeClr>
              </a:solidFill>
              <a:effectLst/>
              <a:uLnTx/>
              <a:uFillTx/>
              <a:latin typeface="Century" panose="02040604050505020304" pitchFamily="18" charset="0"/>
              <a:ea typeface="+mj-ea"/>
              <a:cs typeface="+mj-cs"/>
            </a:endParaRPr>
          </a:p>
        </p:txBody>
      </p:sp>
      <p:pic>
        <p:nvPicPr>
          <p:cNvPr id="3" name="Picture 2">
            <a:extLst>
              <a:ext uri="{FF2B5EF4-FFF2-40B4-BE49-F238E27FC236}">
                <a16:creationId xmlns:a16="http://schemas.microsoft.com/office/drawing/2014/main" xmlns="" id="{6E743321-279A-4757-8167-444D7943A5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56183" y="1620982"/>
            <a:ext cx="8370627" cy="4705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B4F0F54-8350-4A6E-B36E-09B457A6729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22763" y="1251989"/>
            <a:ext cx="8576338" cy="4426497"/>
          </a:xfrm>
          <a:prstGeom prst="rect">
            <a:avLst/>
          </a:prstGeom>
        </p:spPr>
      </p:pic>
    </p:spTree>
  </p:cSld>
  <p:clrMapOvr>
    <a:masterClrMapping/>
  </p:clrMapOvr>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Theme1</Template>
  <TotalTime>131</TotalTime>
  <Words>621</Words>
  <Application>Microsoft Office PowerPoint</Application>
  <PresentationFormat>Custom</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Online Book Store</vt:lpstr>
      <vt:lpstr>Slide 2</vt:lpstr>
      <vt:lpstr>Introduction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Pankhuri Srivastava</dc:creator>
  <cp:lastModifiedBy>Chetan gupta</cp:lastModifiedBy>
  <cp:revision>27</cp:revision>
  <dcterms:created xsi:type="dcterms:W3CDTF">2021-05-10T06:42:30Z</dcterms:created>
  <dcterms:modified xsi:type="dcterms:W3CDTF">2021-08-07T06:04:51Z</dcterms:modified>
</cp:coreProperties>
</file>