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4694"/>
  </p:normalViewPr>
  <p:slideViewPr>
    <p:cSldViewPr snapToGrid="0" snapToObjects="1">
      <p:cViewPr varScale="1">
        <p:scale>
          <a:sx n="138" d="100"/>
          <a:sy n="138" d="100"/>
        </p:scale>
        <p:origin x="17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A398-7BA5-0C42-8212-6AE8B2B50A48}"/>
              </a:ext>
            </a:extLst>
          </p:cNvPr>
          <p:cNvSpPr>
            <a:spLocks noGrp="1"/>
          </p:cNvSpPr>
          <p:nvPr>
            <p:ph type="ctrTitle"/>
          </p:nvPr>
        </p:nvSpPr>
        <p:spPr>
          <a:xfrm>
            <a:off x="1403700" y="2547657"/>
            <a:ext cx="7766936" cy="1646302"/>
          </a:xfrm>
        </p:spPr>
        <p:txBody>
          <a:bodyPr/>
          <a:lstStyle/>
          <a:p>
            <a:r>
              <a:rPr lang="en-GB" sz="3600" b="1" dirty="0"/>
              <a:t>Capstone Project – The Battle of London Neighbourhoods</a:t>
            </a:r>
            <a:br>
              <a:rPr lang="en-GB" dirty="0"/>
            </a:br>
            <a:endParaRPr lang="en-US" dirty="0"/>
          </a:p>
        </p:txBody>
      </p:sp>
      <p:sp>
        <p:nvSpPr>
          <p:cNvPr id="3" name="Subtitle 2">
            <a:extLst>
              <a:ext uri="{FF2B5EF4-FFF2-40B4-BE49-F238E27FC236}">
                <a16:creationId xmlns:a16="http://schemas.microsoft.com/office/drawing/2014/main" id="{4319FF79-1143-DE4D-9D2B-51213822F795}"/>
              </a:ext>
            </a:extLst>
          </p:cNvPr>
          <p:cNvSpPr>
            <a:spLocks noGrp="1"/>
          </p:cNvSpPr>
          <p:nvPr>
            <p:ph type="subTitle" idx="1"/>
          </p:nvPr>
        </p:nvSpPr>
        <p:spPr/>
        <p:txBody>
          <a:bodyPr/>
          <a:lstStyle/>
          <a:p>
            <a:r>
              <a:rPr lang="en-US" dirty="0"/>
              <a:t>Sin Wee Lee</a:t>
            </a:r>
          </a:p>
        </p:txBody>
      </p:sp>
    </p:spTree>
    <p:extLst>
      <p:ext uri="{BB962C8B-B14F-4D97-AF65-F5344CB8AC3E}">
        <p14:creationId xmlns:p14="http://schemas.microsoft.com/office/powerpoint/2010/main" val="133505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00EA-6AD8-1547-AEBA-3A298D0266AA}"/>
              </a:ext>
            </a:extLst>
          </p:cNvPr>
          <p:cNvSpPr>
            <a:spLocks noGrp="1"/>
          </p:cNvSpPr>
          <p:nvPr>
            <p:ph type="title"/>
          </p:nvPr>
        </p:nvSpPr>
        <p:spPr/>
        <p:txBody>
          <a:bodyPr/>
          <a:lstStyle/>
          <a:p>
            <a:r>
              <a:rPr lang="en-US" dirty="0"/>
              <a:t>Clustering Analysis:</a:t>
            </a:r>
            <a:br>
              <a:rPr lang="en-US" dirty="0"/>
            </a:br>
            <a:r>
              <a:rPr lang="en-US" dirty="0"/>
              <a:t>Cluster 2 &amp; 4 </a:t>
            </a:r>
          </a:p>
        </p:txBody>
      </p:sp>
      <p:pic>
        <p:nvPicPr>
          <p:cNvPr id="4" name="Content Placeholder 3">
            <a:extLst>
              <a:ext uri="{FF2B5EF4-FFF2-40B4-BE49-F238E27FC236}">
                <a16:creationId xmlns:a16="http://schemas.microsoft.com/office/drawing/2014/main" id="{F2E96584-9994-C546-8408-2CACA223FC0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7172" y="2269193"/>
            <a:ext cx="8937192" cy="1406880"/>
          </a:xfrm>
          <a:prstGeom prst="rect">
            <a:avLst/>
          </a:prstGeom>
        </p:spPr>
      </p:pic>
      <p:pic>
        <p:nvPicPr>
          <p:cNvPr id="5" name="Picture 4">
            <a:extLst>
              <a:ext uri="{FF2B5EF4-FFF2-40B4-BE49-F238E27FC236}">
                <a16:creationId xmlns:a16="http://schemas.microsoft.com/office/drawing/2014/main" id="{E5650EC1-3C3A-5F47-B2DE-7374A7292CF3}"/>
              </a:ext>
            </a:extLst>
          </p:cNvPr>
          <p:cNvPicPr/>
          <p:nvPr/>
        </p:nvPicPr>
        <p:blipFill>
          <a:blip r:embed="rId3">
            <a:extLst>
              <a:ext uri="{28A0092B-C50C-407E-A947-70E740481C1C}">
                <a14:useLocalDpi xmlns:a14="http://schemas.microsoft.com/office/drawing/2010/main" val="0"/>
              </a:ext>
            </a:extLst>
          </a:blip>
          <a:stretch>
            <a:fillRect/>
          </a:stretch>
        </p:blipFill>
        <p:spPr>
          <a:xfrm>
            <a:off x="807171" y="4170535"/>
            <a:ext cx="8937191" cy="1694556"/>
          </a:xfrm>
          <a:prstGeom prst="rect">
            <a:avLst/>
          </a:prstGeom>
        </p:spPr>
      </p:pic>
    </p:spTree>
    <p:extLst>
      <p:ext uri="{BB962C8B-B14F-4D97-AF65-F5344CB8AC3E}">
        <p14:creationId xmlns:p14="http://schemas.microsoft.com/office/powerpoint/2010/main" val="397281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EE65-BFD6-C14A-A3A4-A1C1498C79F9}"/>
              </a:ext>
            </a:extLst>
          </p:cNvPr>
          <p:cNvSpPr>
            <a:spLocks noGrp="1"/>
          </p:cNvSpPr>
          <p:nvPr>
            <p:ph type="title"/>
          </p:nvPr>
        </p:nvSpPr>
        <p:spPr/>
        <p:txBody>
          <a:bodyPr/>
          <a:lstStyle/>
          <a:p>
            <a:r>
              <a:rPr lang="en-US" dirty="0"/>
              <a:t>Clustering Analysis:</a:t>
            </a:r>
            <a:br>
              <a:rPr lang="en-US" dirty="0"/>
            </a:br>
            <a:r>
              <a:rPr lang="en-US" dirty="0"/>
              <a:t>Cluster 5</a:t>
            </a:r>
          </a:p>
        </p:txBody>
      </p:sp>
      <p:sp>
        <p:nvSpPr>
          <p:cNvPr id="3" name="Content Placeholder 2">
            <a:extLst>
              <a:ext uri="{FF2B5EF4-FFF2-40B4-BE49-F238E27FC236}">
                <a16:creationId xmlns:a16="http://schemas.microsoft.com/office/drawing/2014/main" id="{4852988F-6B86-0C4A-A898-12A32C1276E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D76234A-532D-384F-A0E1-9DDA23969144}"/>
              </a:ext>
            </a:extLst>
          </p:cNvPr>
          <p:cNvPicPr/>
          <p:nvPr/>
        </p:nvPicPr>
        <p:blipFill>
          <a:blip r:embed="rId2">
            <a:extLst>
              <a:ext uri="{28A0092B-C50C-407E-A947-70E740481C1C}">
                <a14:useLocalDpi xmlns:a14="http://schemas.microsoft.com/office/drawing/2010/main" val="0"/>
              </a:ext>
            </a:extLst>
          </a:blip>
          <a:stretch>
            <a:fillRect/>
          </a:stretch>
        </p:blipFill>
        <p:spPr>
          <a:xfrm>
            <a:off x="677333" y="2160589"/>
            <a:ext cx="8596667" cy="4415702"/>
          </a:xfrm>
          <a:prstGeom prst="rect">
            <a:avLst/>
          </a:prstGeom>
        </p:spPr>
      </p:pic>
    </p:spTree>
    <p:extLst>
      <p:ext uri="{BB962C8B-B14F-4D97-AF65-F5344CB8AC3E}">
        <p14:creationId xmlns:p14="http://schemas.microsoft.com/office/powerpoint/2010/main" val="10854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A914-0647-8F40-963A-B16B734B18FB}"/>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0C70EA5A-8E99-5841-8CAE-FB0C1C1281EE}"/>
              </a:ext>
            </a:extLst>
          </p:cNvPr>
          <p:cNvSpPr>
            <a:spLocks noGrp="1"/>
          </p:cNvSpPr>
          <p:nvPr>
            <p:ph idx="1"/>
          </p:nvPr>
        </p:nvSpPr>
        <p:spPr/>
        <p:txBody>
          <a:bodyPr/>
          <a:lstStyle/>
          <a:p>
            <a:r>
              <a:rPr lang="en-GB" dirty="0"/>
              <a:t>In conclusion, based on the poverty rate, we can clearly see there are discrepancies in terms of the venues at each borough. At Tower Hamlet, it is clearly shown that most venues provided are essential venues for day-to-day life as in Bromley, much of the venues are lifestyle venues and required certain level of incomes.</a:t>
            </a:r>
          </a:p>
          <a:p>
            <a:endParaRPr lang="en-US" dirty="0"/>
          </a:p>
        </p:txBody>
      </p:sp>
    </p:spTree>
    <p:extLst>
      <p:ext uri="{BB962C8B-B14F-4D97-AF65-F5344CB8AC3E}">
        <p14:creationId xmlns:p14="http://schemas.microsoft.com/office/powerpoint/2010/main" val="7768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E267-93DB-2042-9ED8-E9EC2370DBAC}"/>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60D5D92-168B-0140-A4C7-13140C42AF8D}"/>
              </a:ext>
            </a:extLst>
          </p:cNvPr>
          <p:cNvSpPr>
            <a:spLocks noGrp="1"/>
          </p:cNvSpPr>
          <p:nvPr>
            <p:ph idx="1"/>
          </p:nvPr>
        </p:nvSpPr>
        <p:spPr/>
        <p:txBody>
          <a:bodyPr/>
          <a:lstStyle/>
          <a:p>
            <a:r>
              <a:rPr lang="en-GB" dirty="0"/>
              <a:t>This project aims to address this by carried out a comparative study on the facilities and amenities between the two boroughs with the highest income rate and the lowest in London. </a:t>
            </a:r>
          </a:p>
          <a:p>
            <a:endParaRPr lang="en-US" dirty="0"/>
          </a:p>
        </p:txBody>
      </p:sp>
    </p:spTree>
    <p:extLst>
      <p:ext uri="{BB962C8B-B14F-4D97-AF65-F5344CB8AC3E}">
        <p14:creationId xmlns:p14="http://schemas.microsoft.com/office/powerpoint/2010/main" val="282444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C8CB-CF87-0B4C-B0F6-318745C18F72}"/>
              </a:ext>
            </a:extLst>
          </p:cNvPr>
          <p:cNvSpPr>
            <a:spLocks noGrp="1"/>
          </p:cNvSpPr>
          <p:nvPr>
            <p:ph type="title"/>
          </p:nvPr>
        </p:nvSpPr>
        <p:spPr/>
        <p:txBody>
          <a:bodyPr/>
          <a:lstStyle/>
          <a:p>
            <a:r>
              <a:rPr lang="en-US" dirty="0"/>
              <a:t>Questions to answer </a:t>
            </a:r>
          </a:p>
        </p:txBody>
      </p:sp>
      <p:sp>
        <p:nvSpPr>
          <p:cNvPr id="3" name="Content Placeholder 2">
            <a:extLst>
              <a:ext uri="{FF2B5EF4-FFF2-40B4-BE49-F238E27FC236}">
                <a16:creationId xmlns:a16="http://schemas.microsoft.com/office/drawing/2014/main" id="{61246806-2D9F-C14C-9E98-65A872604768}"/>
              </a:ext>
            </a:extLst>
          </p:cNvPr>
          <p:cNvSpPr>
            <a:spLocks noGrp="1"/>
          </p:cNvSpPr>
          <p:nvPr>
            <p:ph idx="1"/>
          </p:nvPr>
        </p:nvSpPr>
        <p:spPr/>
        <p:txBody>
          <a:bodyPr/>
          <a:lstStyle/>
          <a:p>
            <a:pPr lvl="0"/>
            <a:r>
              <a:rPr lang="en-GB" dirty="0"/>
              <a:t>What types of facilities (venues) and amenities are available in the area with different poverty line?</a:t>
            </a:r>
          </a:p>
          <a:p>
            <a:pPr lvl="0"/>
            <a:r>
              <a:rPr lang="en-GB" dirty="0"/>
              <a:t>How venues changing based on the spending power?</a:t>
            </a:r>
          </a:p>
          <a:p>
            <a:pPr lvl="0"/>
            <a:r>
              <a:rPr lang="en-GB" dirty="0"/>
              <a:t>What are the distinctive venues that represent in these boroughs</a:t>
            </a:r>
          </a:p>
          <a:p>
            <a:pPr marL="0" indent="0">
              <a:buNone/>
            </a:pPr>
            <a:endParaRPr lang="en-US" dirty="0"/>
          </a:p>
          <a:p>
            <a:pPr marL="0" indent="0">
              <a:buNone/>
            </a:pPr>
            <a:r>
              <a:rPr lang="en-GB" dirty="0"/>
              <a:t>By answering the above questions, the findings can be used for the targeting development for the rest of the London Boroughs so that unnecessary development can be avoided and overall budget can be sustained.  </a:t>
            </a:r>
          </a:p>
          <a:p>
            <a:pPr marL="0" indent="0">
              <a:buNone/>
            </a:pPr>
            <a:endParaRPr lang="en-US" dirty="0"/>
          </a:p>
        </p:txBody>
      </p:sp>
    </p:spTree>
    <p:extLst>
      <p:ext uri="{BB962C8B-B14F-4D97-AF65-F5344CB8AC3E}">
        <p14:creationId xmlns:p14="http://schemas.microsoft.com/office/powerpoint/2010/main" val="224027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2C8-5D27-6D4D-BF85-A12ECA89A02E}"/>
              </a:ext>
            </a:extLst>
          </p:cNvPr>
          <p:cNvSpPr>
            <a:spLocks noGrp="1"/>
          </p:cNvSpPr>
          <p:nvPr>
            <p:ph type="title"/>
          </p:nvPr>
        </p:nvSpPr>
        <p:spPr/>
        <p:txBody>
          <a:bodyPr/>
          <a:lstStyle/>
          <a:p>
            <a:r>
              <a:rPr lang="en-US" dirty="0"/>
              <a:t>Boroughs Locations </a:t>
            </a:r>
          </a:p>
        </p:txBody>
      </p:sp>
      <p:pic>
        <p:nvPicPr>
          <p:cNvPr id="4" name="Content Placeholder 3">
            <a:extLst>
              <a:ext uri="{FF2B5EF4-FFF2-40B4-BE49-F238E27FC236}">
                <a16:creationId xmlns:a16="http://schemas.microsoft.com/office/drawing/2014/main" id="{0A39DF08-D5F9-EF4C-9A4A-423A676A42C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41901" y="2160588"/>
            <a:ext cx="5468236" cy="3881437"/>
          </a:xfrm>
          <a:prstGeom prst="rect">
            <a:avLst/>
          </a:prstGeom>
        </p:spPr>
      </p:pic>
    </p:spTree>
    <p:extLst>
      <p:ext uri="{BB962C8B-B14F-4D97-AF65-F5344CB8AC3E}">
        <p14:creationId xmlns:p14="http://schemas.microsoft.com/office/powerpoint/2010/main" val="68945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36B-FAF1-6D48-9E88-6A4C0AF08B24}"/>
              </a:ext>
            </a:extLst>
          </p:cNvPr>
          <p:cNvSpPr>
            <a:spLocks noGrp="1"/>
          </p:cNvSpPr>
          <p:nvPr>
            <p:ph type="title"/>
          </p:nvPr>
        </p:nvSpPr>
        <p:spPr/>
        <p:txBody>
          <a:bodyPr/>
          <a:lstStyle/>
          <a:p>
            <a:r>
              <a:rPr lang="en-US" dirty="0"/>
              <a:t>Data Generations </a:t>
            </a:r>
          </a:p>
        </p:txBody>
      </p:sp>
      <p:sp>
        <p:nvSpPr>
          <p:cNvPr id="3" name="Content Placeholder 2">
            <a:extLst>
              <a:ext uri="{FF2B5EF4-FFF2-40B4-BE49-F238E27FC236}">
                <a16:creationId xmlns:a16="http://schemas.microsoft.com/office/drawing/2014/main" id="{9F48169A-2E6A-4F49-A5F5-A5E56BDE928B}"/>
              </a:ext>
            </a:extLst>
          </p:cNvPr>
          <p:cNvSpPr>
            <a:spLocks noGrp="1"/>
          </p:cNvSpPr>
          <p:nvPr>
            <p:ph idx="1"/>
          </p:nvPr>
        </p:nvSpPr>
        <p:spPr/>
        <p:txBody>
          <a:bodyPr/>
          <a:lstStyle/>
          <a:p>
            <a:r>
              <a:rPr lang="en-US" dirty="0"/>
              <a:t>Tower Hamlet:</a:t>
            </a:r>
          </a:p>
          <a:p>
            <a:endParaRPr lang="en-US" dirty="0"/>
          </a:p>
        </p:txBody>
      </p:sp>
      <p:pic>
        <p:nvPicPr>
          <p:cNvPr id="4" name="Picture 3">
            <a:extLst>
              <a:ext uri="{FF2B5EF4-FFF2-40B4-BE49-F238E27FC236}">
                <a16:creationId xmlns:a16="http://schemas.microsoft.com/office/drawing/2014/main" id="{BFFD6D57-1FB0-714E-A370-BA467CCC80EB}"/>
              </a:ext>
            </a:extLst>
          </p:cNvPr>
          <p:cNvPicPr/>
          <p:nvPr/>
        </p:nvPicPr>
        <p:blipFill>
          <a:blip r:embed="rId2">
            <a:extLst>
              <a:ext uri="{28A0092B-C50C-407E-A947-70E740481C1C}">
                <a14:useLocalDpi xmlns:a14="http://schemas.microsoft.com/office/drawing/2010/main" val="0"/>
              </a:ext>
            </a:extLst>
          </a:blip>
          <a:stretch>
            <a:fillRect/>
          </a:stretch>
        </p:blipFill>
        <p:spPr>
          <a:xfrm>
            <a:off x="2115127" y="2743199"/>
            <a:ext cx="7150158" cy="2909455"/>
          </a:xfrm>
          <a:prstGeom prst="rect">
            <a:avLst/>
          </a:prstGeom>
        </p:spPr>
      </p:pic>
    </p:spTree>
    <p:extLst>
      <p:ext uri="{BB962C8B-B14F-4D97-AF65-F5344CB8AC3E}">
        <p14:creationId xmlns:p14="http://schemas.microsoft.com/office/powerpoint/2010/main" val="88034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A876-4A5B-E040-94AC-C84A0436E611}"/>
              </a:ext>
            </a:extLst>
          </p:cNvPr>
          <p:cNvSpPr>
            <a:spLocks noGrp="1"/>
          </p:cNvSpPr>
          <p:nvPr>
            <p:ph type="title"/>
          </p:nvPr>
        </p:nvSpPr>
        <p:spPr/>
        <p:txBody>
          <a:bodyPr/>
          <a:lstStyle/>
          <a:p>
            <a:r>
              <a:rPr lang="en-US" dirty="0"/>
              <a:t>Data Generations </a:t>
            </a:r>
          </a:p>
        </p:txBody>
      </p:sp>
      <p:pic>
        <p:nvPicPr>
          <p:cNvPr id="4" name="Content Placeholder 3">
            <a:extLst>
              <a:ext uri="{FF2B5EF4-FFF2-40B4-BE49-F238E27FC236}">
                <a16:creationId xmlns:a16="http://schemas.microsoft.com/office/drawing/2014/main" id="{C756D3B8-F39E-4B43-AA92-3161A94DB2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90298" y="1930400"/>
            <a:ext cx="8974137" cy="1958109"/>
          </a:xfrm>
          <a:prstGeom prst="rect">
            <a:avLst/>
          </a:prstGeom>
        </p:spPr>
      </p:pic>
      <p:sp>
        <p:nvSpPr>
          <p:cNvPr id="5" name="TextBox 4">
            <a:extLst>
              <a:ext uri="{FF2B5EF4-FFF2-40B4-BE49-F238E27FC236}">
                <a16:creationId xmlns:a16="http://schemas.microsoft.com/office/drawing/2014/main" id="{24DC8084-CC1A-6D41-877B-6D83701E1FFF}"/>
              </a:ext>
            </a:extLst>
          </p:cNvPr>
          <p:cNvSpPr txBox="1"/>
          <p:nvPr/>
        </p:nvSpPr>
        <p:spPr>
          <a:xfrm>
            <a:off x="1246909" y="4221017"/>
            <a:ext cx="8682182" cy="1754326"/>
          </a:xfrm>
          <a:prstGeom prst="rect">
            <a:avLst/>
          </a:prstGeom>
          <a:noFill/>
        </p:spPr>
        <p:txBody>
          <a:bodyPr wrap="square" rtlCol="0">
            <a:spAutoFit/>
          </a:bodyPr>
          <a:lstStyle/>
          <a:p>
            <a:r>
              <a:rPr lang="en-GB" dirty="0"/>
              <a:t>Using the data, we successfully retrieved the following:</a:t>
            </a:r>
          </a:p>
          <a:p>
            <a:pPr marL="285750" indent="-285750">
              <a:buFont typeface="Arial" panose="020B0604020202020204" pitchFamily="34" charset="0"/>
              <a:buChar char="•"/>
            </a:pPr>
            <a:r>
              <a:rPr lang="en-GB" dirty="0"/>
              <a:t> </a:t>
            </a:r>
          </a:p>
          <a:p>
            <a:pPr marL="285750" lvl="0" indent="-285750">
              <a:buFont typeface="Arial" panose="020B0604020202020204" pitchFamily="34" charset="0"/>
              <a:buChar char="•"/>
            </a:pPr>
            <a:r>
              <a:rPr lang="en-GB" dirty="0"/>
              <a:t>Total venues in Tower Hamlet neighbourhoods returned by Foursquare: </a:t>
            </a:r>
            <a:r>
              <a:rPr lang="en-GB" b="1" dirty="0"/>
              <a:t>520</a:t>
            </a:r>
            <a:endParaRPr lang="en-GB" dirty="0"/>
          </a:p>
          <a:p>
            <a:pPr marL="285750" lvl="0" indent="-285750">
              <a:buFont typeface="Arial" panose="020B0604020202020204" pitchFamily="34" charset="0"/>
              <a:buChar char="•"/>
            </a:pPr>
            <a:r>
              <a:rPr lang="en-GB" dirty="0"/>
              <a:t>Total venues in Bromley neighbourhoods returned by Foursquare: </a:t>
            </a:r>
            <a:r>
              <a:rPr lang="en-GB" b="1" dirty="0"/>
              <a:t>193</a:t>
            </a:r>
            <a:endParaRPr lang="en-GB" dirty="0"/>
          </a:p>
          <a:p>
            <a:pPr marL="285750" lvl="0" indent="-285750">
              <a:buFont typeface="Arial" panose="020B0604020202020204" pitchFamily="34" charset="0"/>
              <a:buChar char="•"/>
            </a:pPr>
            <a:r>
              <a:rPr lang="en-GB" dirty="0"/>
              <a:t>Total unique venue categories in Tower Hamlet = </a:t>
            </a:r>
            <a:r>
              <a:rPr lang="en-GB" b="1" dirty="0"/>
              <a:t>156</a:t>
            </a:r>
            <a:endParaRPr lang="en-GB" dirty="0"/>
          </a:p>
          <a:p>
            <a:pPr marL="285750" lvl="0" indent="-285750">
              <a:buFont typeface="Arial" panose="020B0604020202020204" pitchFamily="34" charset="0"/>
              <a:buChar char="•"/>
            </a:pPr>
            <a:r>
              <a:rPr lang="en-GB" dirty="0"/>
              <a:t>Total unique venue categories in Bromley = </a:t>
            </a:r>
            <a:r>
              <a:rPr lang="en-GB" b="1" dirty="0"/>
              <a:t>76</a:t>
            </a:r>
            <a:endParaRPr lang="en-GB" dirty="0"/>
          </a:p>
        </p:txBody>
      </p:sp>
    </p:spTree>
    <p:extLst>
      <p:ext uri="{BB962C8B-B14F-4D97-AF65-F5344CB8AC3E}">
        <p14:creationId xmlns:p14="http://schemas.microsoft.com/office/powerpoint/2010/main" val="37455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4DA8-1CD9-6F42-9268-0E753B3851AA}"/>
              </a:ext>
            </a:extLst>
          </p:cNvPr>
          <p:cNvSpPr>
            <a:spLocks noGrp="1"/>
          </p:cNvSpPr>
          <p:nvPr>
            <p:ph type="title"/>
          </p:nvPr>
        </p:nvSpPr>
        <p:spPr>
          <a:xfrm>
            <a:off x="677333" y="609600"/>
            <a:ext cx="11217817" cy="720436"/>
          </a:xfrm>
        </p:spPr>
        <p:txBody>
          <a:bodyPr>
            <a:normAutofit fontScale="90000"/>
          </a:bodyPr>
          <a:lstStyle/>
          <a:p>
            <a:r>
              <a:rPr lang="en-GB" b="1" dirty="0"/>
              <a:t>Analysis of Results and Discussions: Most Common Venues </a:t>
            </a:r>
            <a:br>
              <a:rPr lang="en-GB" b="1" dirty="0"/>
            </a:br>
            <a:br>
              <a:rPr lang="en-GB" b="1" dirty="0"/>
            </a:br>
            <a:endParaRPr lang="en-US" dirty="0"/>
          </a:p>
        </p:txBody>
      </p:sp>
      <p:pic>
        <p:nvPicPr>
          <p:cNvPr id="4" name="Picture 3">
            <a:extLst>
              <a:ext uri="{FF2B5EF4-FFF2-40B4-BE49-F238E27FC236}">
                <a16:creationId xmlns:a16="http://schemas.microsoft.com/office/drawing/2014/main" id="{78BED353-C056-E54A-A0AB-31DD38822548}"/>
              </a:ext>
            </a:extLst>
          </p:cNvPr>
          <p:cNvPicPr/>
          <p:nvPr/>
        </p:nvPicPr>
        <p:blipFill>
          <a:blip r:embed="rId2">
            <a:extLst>
              <a:ext uri="{28A0092B-C50C-407E-A947-70E740481C1C}">
                <a14:useLocalDpi xmlns:a14="http://schemas.microsoft.com/office/drawing/2010/main" val="0"/>
              </a:ext>
            </a:extLst>
          </a:blip>
          <a:stretch>
            <a:fillRect/>
          </a:stretch>
        </p:blipFill>
        <p:spPr>
          <a:xfrm>
            <a:off x="831851" y="2630054"/>
            <a:ext cx="4838700" cy="2755900"/>
          </a:xfrm>
          <a:prstGeom prst="rect">
            <a:avLst/>
          </a:prstGeom>
          <a:ln>
            <a:solidFill>
              <a:schemeClr val="accent1"/>
            </a:solidFill>
          </a:ln>
          <a:effectLst>
            <a:softEdge rad="12700"/>
          </a:effectLst>
        </p:spPr>
      </p:pic>
      <p:pic>
        <p:nvPicPr>
          <p:cNvPr id="5" name="Picture 4">
            <a:extLst>
              <a:ext uri="{FF2B5EF4-FFF2-40B4-BE49-F238E27FC236}">
                <a16:creationId xmlns:a16="http://schemas.microsoft.com/office/drawing/2014/main" id="{D6E79439-7FA6-AC47-9E8B-ED6EC5358488}"/>
              </a:ext>
            </a:extLst>
          </p:cNvPr>
          <p:cNvPicPr/>
          <p:nvPr/>
        </p:nvPicPr>
        <p:blipFill>
          <a:blip r:embed="rId3">
            <a:extLst>
              <a:ext uri="{28A0092B-C50C-407E-A947-70E740481C1C}">
                <a14:useLocalDpi xmlns:a14="http://schemas.microsoft.com/office/drawing/2010/main" val="0"/>
              </a:ext>
            </a:extLst>
          </a:blip>
          <a:stretch>
            <a:fillRect/>
          </a:stretch>
        </p:blipFill>
        <p:spPr>
          <a:xfrm>
            <a:off x="5900882" y="2642754"/>
            <a:ext cx="4749800" cy="2743200"/>
          </a:xfrm>
          <a:prstGeom prst="rect">
            <a:avLst/>
          </a:prstGeom>
        </p:spPr>
      </p:pic>
      <p:sp>
        <p:nvSpPr>
          <p:cNvPr id="6" name="Title 1">
            <a:extLst>
              <a:ext uri="{FF2B5EF4-FFF2-40B4-BE49-F238E27FC236}">
                <a16:creationId xmlns:a16="http://schemas.microsoft.com/office/drawing/2014/main" id="{68683D78-1483-0D4B-91A5-89B513205D17}"/>
              </a:ext>
            </a:extLst>
          </p:cNvPr>
          <p:cNvSpPr txBox="1">
            <a:spLocks/>
          </p:cNvSpPr>
          <p:nvPr/>
        </p:nvSpPr>
        <p:spPr>
          <a:xfrm>
            <a:off x="677334" y="1713345"/>
            <a:ext cx="3091584" cy="7204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t>Tower Hamlet </a:t>
            </a:r>
            <a:br>
              <a:rPr lang="en-GB" sz="3200" b="1" dirty="0"/>
            </a:br>
            <a:br>
              <a:rPr lang="en-GB" sz="3200" b="1" dirty="0"/>
            </a:br>
            <a:endParaRPr lang="en-US" sz="3200" dirty="0"/>
          </a:p>
        </p:txBody>
      </p:sp>
      <p:sp>
        <p:nvSpPr>
          <p:cNvPr id="7" name="Title 1">
            <a:extLst>
              <a:ext uri="{FF2B5EF4-FFF2-40B4-BE49-F238E27FC236}">
                <a16:creationId xmlns:a16="http://schemas.microsoft.com/office/drawing/2014/main" id="{1931AF7C-2018-3F40-B20C-8F2D2FD251E4}"/>
              </a:ext>
            </a:extLst>
          </p:cNvPr>
          <p:cNvSpPr txBox="1">
            <a:spLocks/>
          </p:cNvSpPr>
          <p:nvPr/>
        </p:nvSpPr>
        <p:spPr>
          <a:xfrm>
            <a:off x="5670551" y="1713345"/>
            <a:ext cx="3091584" cy="7204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t>Bromley</a:t>
            </a:r>
            <a:br>
              <a:rPr lang="en-GB" sz="3200" b="1" dirty="0"/>
            </a:br>
            <a:br>
              <a:rPr lang="en-GB" sz="3200" b="1" dirty="0"/>
            </a:br>
            <a:br>
              <a:rPr lang="en-GB" sz="3200" b="1" dirty="0"/>
            </a:br>
            <a:endParaRPr lang="en-US" sz="3200" dirty="0"/>
          </a:p>
        </p:txBody>
      </p:sp>
    </p:spTree>
    <p:extLst>
      <p:ext uri="{BB962C8B-B14F-4D97-AF65-F5344CB8AC3E}">
        <p14:creationId xmlns:p14="http://schemas.microsoft.com/office/powerpoint/2010/main" val="18218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71D3-464B-044F-A7A5-7BC285E7DC15}"/>
              </a:ext>
            </a:extLst>
          </p:cNvPr>
          <p:cNvSpPr>
            <a:spLocks noGrp="1"/>
          </p:cNvSpPr>
          <p:nvPr>
            <p:ph type="title"/>
          </p:nvPr>
        </p:nvSpPr>
        <p:spPr/>
        <p:txBody>
          <a:bodyPr/>
          <a:lstStyle/>
          <a:p>
            <a:r>
              <a:rPr lang="en-US" dirty="0"/>
              <a:t>Analysis of results</a:t>
            </a:r>
          </a:p>
        </p:txBody>
      </p:sp>
      <p:sp>
        <p:nvSpPr>
          <p:cNvPr id="3" name="Content Placeholder 2">
            <a:extLst>
              <a:ext uri="{FF2B5EF4-FFF2-40B4-BE49-F238E27FC236}">
                <a16:creationId xmlns:a16="http://schemas.microsoft.com/office/drawing/2014/main" id="{E9205278-109C-5A40-807B-99458017F776}"/>
              </a:ext>
            </a:extLst>
          </p:cNvPr>
          <p:cNvSpPr>
            <a:spLocks noGrp="1"/>
          </p:cNvSpPr>
          <p:nvPr>
            <p:ph idx="1"/>
          </p:nvPr>
        </p:nvSpPr>
        <p:spPr>
          <a:xfrm>
            <a:off x="677334" y="1619900"/>
            <a:ext cx="8596668" cy="3880773"/>
          </a:xfrm>
        </p:spPr>
        <p:txBody>
          <a:bodyPr>
            <a:normAutofit fontScale="92500" lnSpcReduction="20000"/>
          </a:bodyPr>
          <a:lstStyle/>
          <a:p>
            <a:pPr lvl="0"/>
            <a:r>
              <a:rPr lang="en-GB" b="1" dirty="0"/>
              <a:t>Tower Hamlet: </a:t>
            </a:r>
            <a:r>
              <a:rPr lang="en-GB" dirty="0"/>
              <a:t>referring to the first 3 most common venues in Tower Hamlet, we can easily identify that most venues are food and beverage venues, with </a:t>
            </a:r>
            <a:r>
              <a:rPr lang="en-GB" b="1" dirty="0"/>
              <a:t>84%</a:t>
            </a:r>
            <a:r>
              <a:rPr lang="en-GB" dirty="0"/>
              <a:t> of the venues. It is seeming that in most of the Tower Hamlet venues are for essential sustenance providers. Furthermore, due to the location of the borough, the boroughs have provided bike rental and bike share venues for the residents to commute within the area. </a:t>
            </a:r>
          </a:p>
          <a:p>
            <a:pPr lvl="0"/>
            <a:r>
              <a:rPr lang="en-GB" b="1" dirty="0"/>
              <a:t>Bromley: </a:t>
            </a:r>
            <a:r>
              <a:rPr lang="en-GB" dirty="0"/>
              <a:t>However, in Bromley, although also includes food and beverage venues, the venues also includes </a:t>
            </a:r>
            <a:r>
              <a:rPr lang="en-GB" b="1" dirty="0"/>
              <a:t>clothing stores, gyms, parks and Italian restaurants, as such that these are life style luxuries that are mostly common for area that have low poverty rates. </a:t>
            </a:r>
          </a:p>
          <a:p>
            <a:pPr marL="0" indent="0">
              <a:buNone/>
            </a:pPr>
            <a:endParaRPr lang="en-GB" dirty="0"/>
          </a:p>
          <a:p>
            <a:r>
              <a:rPr lang="en-GB" dirty="0"/>
              <a:t>Majority of the venues in Tower Hamlets are food and beverage or sustenance venues, such as cafe, pubs restaurant, grocery stores etc. However, </a:t>
            </a:r>
          </a:p>
          <a:p>
            <a:r>
              <a:rPr lang="en-GB" dirty="0"/>
              <a:t>Bromley provides more lifestyle venues such as Gyms, massage studios, health and beauty studio, golf course, theatre and garden centre just to name a few. </a:t>
            </a:r>
          </a:p>
          <a:p>
            <a:endParaRPr lang="en-US" dirty="0"/>
          </a:p>
        </p:txBody>
      </p:sp>
    </p:spTree>
    <p:extLst>
      <p:ext uri="{BB962C8B-B14F-4D97-AF65-F5344CB8AC3E}">
        <p14:creationId xmlns:p14="http://schemas.microsoft.com/office/powerpoint/2010/main" val="180015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3F1E-99F7-254D-99B4-AE3A29C64FE8}"/>
              </a:ext>
            </a:extLst>
          </p:cNvPr>
          <p:cNvSpPr>
            <a:spLocks noGrp="1"/>
          </p:cNvSpPr>
          <p:nvPr>
            <p:ph type="title"/>
          </p:nvPr>
        </p:nvSpPr>
        <p:spPr/>
        <p:txBody>
          <a:bodyPr/>
          <a:lstStyle/>
          <a:p>
            <a:r>
              <a:rPr lang="en-US" dirty="0"/>
              <a:t>Clustering Analysis:</a:t>
            </a:r>
            <a:br>
              <a:rPr lang="en-US" dirty="0"/>
            </a:br>
            <a:r>
              <a:rPr lang="en-US" dirty="0"/>
              <a:t>Cluster 1</a:t>
            </a:r>
          </a:p>
        </p:txBody>
      </p:sp>
      <p:sp>
        <p:nvSpPr>
          <p:cNvPr id="3" name="Content Placeholder 2">
            <a:extLst>
              <a:ext uri="{FF2B5EF4-FFF2-40B4-BE49-F238E27FC236}">
                <a16:creationId xmlns:a16="http://schemas.microsoft.com/office/drawing/2014/main" id="{C07C115E-9AF2-3742-92EE-AC4C3855A03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35BB876-AB4A-8541-8AED-DDB3D39C6731}"/>
              </a:ext>
            </a:extLst>
          </p:cNvPr>
          <p:cNvPicPr/>
          <p:nvPr/>
        </p:nvPicPr>
        <p:blipFill>
          <a:blip r:embed="rId2">
            <a:extLst>
              <a:ext uri="{28A0092B-C50C-407E-A947-70E740481C1C}">
                <a14:useLocalDpi xmlns:a14="http://schemas.microsoft.com/office/drawing/2010/main" val="0"/>
              </a:ext>
            </a:extLst>
          </a:blip>
          <a:stretch>
            <a:fillRect/>
          </a:stretch>
        </p:blipFill>
        <p:spPr>
          <a:xfrm>
            <a:off x="677334" y="2108980"/>
            <a:ext cx="8596668" cy="3932382"/>
          </a:xfrm>
          <a:prstGeom prst="rect">
            <a:avLst/>
          </a:prstGeom>
        </p:spPr>
      </p:pic>
    </p:spTree>
    <p:extLst>
      <p:ext uri="{BB962C8B-B14F-4D97-AF65-F5344CB8AC3E}">
        <p14:creationId xmlns:p14="http://schemas.microsoft.com/office/powerpoint/2010/main" val="13013395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307</Words>
  <Application>Microsoft Macintosh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Capstone Project – The Battle of London Neighbourhoods </vt:lpstr>
      <vt:lpstr>Objectives </vt:lpstr>
      <vt:lpstr>Questions to answer </vt:lpstr>
      <vt:lpstr>Boroughs Locations </vt:lpstr>
      <vt:lpstr>Data Generations </vt:lpstr>
      <vt:lpstr>Data Generations </vt:lpstr>
      <vt:lpstr>Analysis of Results and Discussions: Most Common Venues   </vt:lpstr>
      <vt:lpstr>Analysis of results</vt:lpstr>
      <vt:lpstr>Clustering Analysis: Cluster 1</vt:lpstr>
      <vt:lpstr>Clustering Analysis: Cluster 2 &amp; 4 </vt:lpstr>
      <vt:lpstr>Clustering Analysis: Cluster 5</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 Wee Lee</dc:creator>
  <cp:lastModifiedBy>Sin Wee Lee</cp:lastModifiedBy>
  <cp:revision>5</cp:revision>
  <dcterms:created xsi:type="dcterms:W3CDTF">2019-03-17T14:06:34Z</dcterms:created>
  <dcterms:modified xsi:type="dcterms:W3CDTF">2019-03-17T14:20:36Z</dcterms:modified>
</cp:coreProperties>
</file>