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embeddedFontLst>
    <p:embeddedFont>
      <p:font typeface="Robot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schemas.openxmlformats.org/officeDocument/2006/relationships/font" Target="fonts/Roboto-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Roboto-italic.fntdata"/><Relationship Id="rId70" Type="http://schemas.openxmlformats.org/officeDocument/2006/relationships/font" Target="fonts/Roboto-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2a33ab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2a33ab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b2a33ab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b2a33ab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0b2a33abf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0b2a33abf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b2a33abf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b2a33abf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0b2a33ab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0b2a33ab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b2a33abf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b2a33ab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b2a33abf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b2a33abf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b2a33abf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b2a33abf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b2a33abf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b2a33abf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b2a33abf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b2a33abf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b2a33abf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b2a33abf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2a33abf9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2a33abf9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eaf50ff3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eaf50ff3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0eaf50ff3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0eaf50ff3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b2a33abf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b2a33abf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0eaf50ff3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0eaf50ff3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eaf50ff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eaf50ff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eaf50ff3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eaf50ff3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eaf50ff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eaf50ff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eaf50ff3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eaf50ff3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eaf50ff3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eaf50ff3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0eaf50ff3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0eaf50ff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0b2a33ab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0b2a33ab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Researchers in the field have some ideas about it, but there was never a consensus. Different school of thoughts appears. Paper accepted based on who is in the committee and their tastes.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eaf50ff3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eaf50ff3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eaf50ff38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0eaf50ff38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eaf50f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eaf50f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b2a33abf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b2a33abf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eaf50ff3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eaf50ff3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0eaf50ff3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0eaf50ff3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eaf50ff3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eaf50ff3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eaf50ff3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eaf50ff3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eaf50ff3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eaf50ff3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eaf50ff3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0eaf50ff3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0b2a33ab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0b2a33ab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eaf50ff38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eaf50ff38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0eaf50ff3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0eaf50ff3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0eaf50ff3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0eaf50ff3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eaf50ff3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eaf50ff3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0b2a33abf9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0b2a33abf9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eaf50ff38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0eaf50ff38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0b2a33abf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0b2a33abf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eaf50ff3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10eaf50ff3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0b2a33abf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0b2a33abf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b2a33abf9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0b2a33abf9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b2a33ab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b2a33ab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b2a33abf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b2a33abf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b2a33abf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b2a33abf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b2a33abf9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10b2a33abf9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b2a33abf9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0b2a33abf9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b2a33abf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b2a33abf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b2a33abf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0b2a33abf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b2a33abf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0b2a33abf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P1</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d87433eb7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d87433eb7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sz="1800">
                <a:solidFill>
                  <a:srgbClr val="595959"/>
                </a:solidFill>
              </a:rPr>
              <a:t>What is this paper about?  </a:t>
            </a:r>
            <a:endParaRPr sz="1800">
              <a:solidFill>
                <a:srgbClr val="595959"/>
              </a:solidFill>
            </a:endParaRPr>
          </a:p>
          <a:p>
            <a:pPr indent="-298450" lvl="0" marL="457200" rtl="0" algn="l">
              <a:spcBef>
                <a:spcPts val="0"/>
              </a:spcBef>
              <a:spcAft>
                <a:spcPts val="0"/>
              </a:spcAft>
              <a:buSzPts val="1100"/>
              <a:buChar char="-"/>
            </a:pPr>
            <a:r>
              <a:rPr lang="en"/>
              <a:t>talk about How do people interact with computers / </a:t>
            </a:r>
            <a:r>
              <a:rPr lang="en"/>
              <a:t>how information is processed in the mind</a:t>
            </a:r>
            <a:endParaRPr/>
          </a:p>
          <a:p>
            <a:pPr indent="-298450" lvl="0" marL="457200" rtl="0" algn="l">
              <a:spcBef>
                <a:spcPts val="0"/>
              </a:spcBef>
              <a:spcAft>
                <a:spcPts val="0"/>
              </a:spcAft>
              <a:buSzPts val="1100"/>
              <a:buChar char="-"/>
            </a:pPr>
            <a:r>
              <a:rPr lang="en">
                <a:solidFill>
                  <a:schemeClr val="dk1"/>
                </a:solidFill>
              </a:rPr>
              <a:t>talk about </a:t>
            </a:r>
            <a:r>
              <a:rPr lang="en"/>
              <a:t>how do people adapt their interaction to the limits imposed by cognition, device design, and environment</a:t>
            </a:r>
            <a:endParaRPr/>
          </a:p>
          <a:p>
            <a:pPr indent="0" lvl="0" marL="0" rtl="0" algn="l">
              <a:spcBef>
                <a:spcPts val="0"/>
              </a:spcBef>
              <a:spcAft>
                <a:spcPts val="0"/>
              </a:spcAft>
              <a:buNone/>
            </a:pPr>
            <a:r>
              <a:rPr lang="en"/>
              <a:t>2.</a:t>
            </a:r>
            <a:r>
              <a:rPr lang="en" sz="1800">
                <a:solidFill>
                  <a:srgbClr val="595959"/>
                </a:solidFill>
              </a:rPr>
              <a:t>What research problem does this paper tries to solve? </a:t>
            </a:r>
            <a:endParaRPr sz="1800">
              <a:solidFill>
                <a:srgbClr val="595959"/>
              </a:solidFill>
            </a:endParaRPr>
          </a:p>
          <a:p>
            <a:pPr indent="-298450" lvl="0" marL="457200" rtl="0" algn="l">
              <a:spcBef>
                <a:spcPts val="0"/>
              </a:spcBef>
              <a:spcAft>
                <a:spcPts val="0"/>
              </a:spcAft>
              <a:buClr>
                <a:schemeClr val="dk1"/>
              </a:buClr>
              <a:buSzPts val="1100"/>
              <a:buChar char="-"/>
            </a:pPr>
            <a:r>
              <a:rPr lang="en">
                <a:solidFill>
                  <a:schemeClr val="dk1"/>
                </a:solidFill>
              </a:rPr>
              <a:t>how do people adapt their interaction to the limits imposed by cognition, device design, and environment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Develop the argument that human adaptation is of general interest to the field of HCI</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Implications for Modeling Human Behavior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Provide a unified framework for defining a broad range of computationally rational models, focusing on integrating cognitive bounds into RL-based models of interaction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paper addresses the fundamental question of how people interact with computers. Specifically, it aims to reframe this question from being about human cognition to being about human adaptation. The authors seek to understand how users adapt their interactions in response to the limits imposed by their cognitive architecture, device design, and the environment. This involves developing models that can explain and predict user behavior in various HCI contexts.</a:t>
            </a:r>
            <a:endParaRPr>
              <a:solidFill>
                <a:schemeClr val="dk1"/>
              </a:solidFill>
            </a:endParaRPr>
          </a:p>
          <a:p>
            <a:pPr indent="0" lvl="0" marL="0" rtl="0" algn="l">
              <a:spcBef>
                <a:spcPts val="0"/>
              </a:spcBef>
              <a:spcAft>
                <a:spcPts val="0"/>
              </a:spcAft>
              <a:buNone/>
            </a:pPr>
            <a:r>
              <a:rPr lang="en"/>
              <a:t>3.</a:t>
            </a:r>
            <a:r>
              <a:rPr lang="en" sz="1800">
                <a:solidFill>
                  <a:srgbClr val="595959"/>
                </a:solidFill>
              </a:rPr>
              <a:t>What is its main contribution to HCI? </a:t>
            </a:r>
            <a:endParaRPr sz="1800">
              <a:solidFill>
                <a:srgbClr val="595959"/>
              </a:solidFill>
            </a:endParaRPr>
          </a:p>
          <a:p>
            <a:pPr indent="-342900" lvl="0" marL="457200" rtl="0" algn="l">
              <a:spcBef>
                <a:spcPts val="0"/>
              </a:spcBef>
              <a:spcAft>
                <a:spcPts val="0"/>
              </a:spcAft>
              <a:buClr>
                <a:srgbClr val="595959"/>
              </a:buClr>
              <a:buSzPts val="1800"/>
              <a:buChar char="-"/>
            </a:pPr>
            <a:r>
              <a:rPr lang="en" sz="1800">
                <a:solidFill>
                  <a:srgbClr val="595959"/>
                </a:solidFill>
              </a:rPr>
              <a:t>Conceptual </a:t>
            </a:r>
            <a:r>
              <a:rPr lang="en">
                <a:solidFill>
                  <a:srgbClr val="595959"/>
                </a:solidFill>
              </a:rPr>
              <a:t>- Framework development, Literature review, Behavior understanding</a:t>
            </a:r>
            <a:endParaRPr>
              <a:solidFill>
                <a:srgbClr val="595959"/>
              </a:solidFill>
            </a:endParaRPr>
          </a:p>
          <a:p>
            <a:pPr indent="-298450" lvl="0" marL="457200" rtl="0" algn="l">
              <a:spcBef>
                <a:spcPts val="0"/>
              </a:spcBef>
              <a:spcAft>
                <a:spcPts val="0"/>
              </a:spcAft>
              <a:buSzPts val="1100"/>
              <a:buChar char="-"/>
            </a:pPr>
            <a:r>
              <a:rPr lang="en"/>
              <a:t>A THEORY: </a:t>
            </a:r>
            <a:r>
              <a:rPr lang="en"/>
              <a:t>The paper reviews the theoretical commitments and emerging applications in HCI, and it concludes by outlining a research agenda for future work.</a:t>
            </a:r>
            <a:endParaRPr/>
          </a:p>
          <a:p>
            <a:pPr indent="0" lvl="0" marL="0" rtl="0" algn="l">
              <a:spcBef>
                <a:spcPts val="0"/>
              </a:spcBef>
              <a:spcAft>
                <a:spcPts val="0"/>
              </a:spcAft>
              <a:buNone/>
            </a:pPr>
            <a:r>
              <a:rPr lang="en"/>
              <a:t>4.</a:t>
            </a:r>
            <a:r>
              <a:rPr lang="en" sz="1800">
                <a:solidFill>
                  <a:srgbClr val="595959"/>
                </a:solidFill>
              </a:rPr>
              <a:t>Are there any secondary contributions? If there are, what are they? </a:t>
            </a:r>
            <a:endParaRPr sz="1800">
              <a:solidFill>
                <a:srgbClr val="595959"/>
              </a:solidFill>
            </a:endParaRPr>
          </a:p>
          <a:p>
            <a:pPr indent="-298450" lvl="0" marL="457200" rtl="0" algn="l">
              <a:spcBef>
                <a:spcPts val="0"/>
              </a:spcBef>
              <a:spcAft>
                <a:spcPts val="0"/>
              </a:spcAft>
              <a:buSzPts val="1100"/>
              <a:buChar char="-"/>
            </a:pPr>
            <a:r>
              <a:rPr lang="en"/>
              <a:t>Behavior Understanding</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eaf50ff3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10eaf50ff3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eaf50ff3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0eaf50ff3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b2a33abf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b2a33abf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0b2a33abf9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0b2a33abf9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76b1c8d2f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76b1c8d2f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0eaf50ff38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0eaf50ff38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276b1c8d2f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276b1c8d2f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b2a33ab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b2a33ab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b2a33abf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b2a33abf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b2a33abf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b2a33abf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quora.com/profile/Ted-Wrigley"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13.png"/><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l.acm.org/doi/abs/10.1145/3491102.3501821"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l.acm.org/doi/abs/10.1145/3472749.3474735?cid=8141460873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dl.acm.org/doi/abs/10.1145/3472749.3474783"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dl.acm.org/doi/10.1145/3491101.351974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l.acm.org/doi/10.1145/3472749.3474774"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l.acm.org/doi/10.1145/3491102.350189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dl.acm.org/doi/10.1145/3025453.302576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dl.acm.org/doi/abs/10.1145/3491102.3517739"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https://docs.google.com/document/d/19CuzjUQ6_cxvSQtM2AK4LehUZWkT8qPRBFPJWmCuTj8/edi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hyperlink" Target="https://forms.gle/rb3RbTuAQvGqiBdA8" TargetMode="Externa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Day 1 Afternoon: Understanding HCI Contributions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Prof. Shengdong Zhao</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Introducing the 1st top-</a:t>
            </a:r>
            <a:r>
              <a:rPr lang="en"/>
              <a:t>down</a:t>
            </a:r>
            <a:r>
              <a:rPr lang="en"/>
              <a:t> framework (2016)</a:t>
            </a:r>
            <a:endParaRPr/>
          </a:p>
        </p:txBody>
      </p:sp>
      <p:sp>
        <p:nvSpPr>
          <p:cNvPr id="118" name="Google Shape;11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3"/>
          <p:cNvPicPr preferRelativeResize="0"/>
          <p:nvPr/>
        </p:nvPicPr>
        <p:blipFill>
          <a:blip r:embed="rId3">
            <a:alphaModFix/>
          </a:blip>
          <a:stretch>
            <a:fillRect/>
          </a:stretch>
        </p:blipFill>
        <p:spPr>
          <a:xfrm>
            <a:off x="0" y="326542"/>
            <a:ext cx="9144001" cy="4490416"/>
          </a:xfrm>
          <a:prstGeom prst="rect">
            <a:avLst/>
          </a:prstGeom>
          <a:noFill/>
          <a:ln>
            <a:noFill/>
          </a:ln>
        </p:spPr>
      </p:pic>
      <p:sp>
        <p:nvSpPr>
          <p:cNvPr id="126" name="Google Shape;126;p23"/>
          <p:cNvSpPr txBox="1"/>
          <p:nvPr/>
        </p:nvSpPr>
        <p:spPr>
          <a:xfrm>
            <a:off x="7298100" y="923850"/>
            <a:ext cx="1810800" cy="615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Remember this as</a:t>
            </a:r>
            <a:endParaRPr>
              <a:solidFill>
                <a:srgbClr val="980000"/>
              </a:solidFill>
            </a:endParaRPr>
          </a:p>
          <a:p>
            <a:pPr indent="0" lvl="0" marL="0" rtl="0" algn="l">
              <a:spcBef>
                <a:spcPts val="0"/>
              </a:spcBef>
              <a:spcAft>
                <a:spcPts val="0"/>
              </a:spcAft>
              <a:buNone/>
            </a:pPr>
            <a:r>
              <a:rPr b="1" lang="en">
                <a:solidFill>
                  <a:srgbClr val="38761D"/>
                </a:solidFill>
              </a:rPr>
              <a:t>O&amp;H’</a:t>
            </a:r>
            <a:r>
              <a:rPr b="1" lang="en">
                <a:solidFill>
                  <a:srgbClr val="38761D"/>
                </a:solidFill>
              </a:rPr>
              <a:t>16</a:t>
            </a:r>
            <a:endParaRPr b="1">
              <a:solidFill>
                <a:srgbClr val="38761D"/>
              </a:solidFill>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Which is HCI research and its “scientific progress”? </a:t>
            </a:r>
            <a:endParaRPr/>
          </a:p>
        </p:txBody>
      </p:sp>
      <p:pic>
        <p:nvPicPr>
          <p:cNvPr id="133" name="Google Shape;133;p24"/>
          <p:cNvPicPr preferRelativeResize="0"/>
          <p:nvPr/>
        </p:nvPicPr>
        <p:blipFill>
          <a:blip r:embed="rId3">
            <a:alphaModFix/>
          </a:blip>
          <a:stretch>
            <a:fillRect/>
          </a:stretch>
        </p:blipFill>
        <p:spPr>
          <a:xfrm>
            <a:off x="108900" y="1744550"/>
            <a:ext cx="8926202" cy="2928150"/>
          </a:xfrm>
          <a:prstGeom prst="rect">
            <a:avLst/>
          </a:prstGeom>
          <a:noFill/>
          <a:ln>
            <a:noFill/>
          </a:ln>
        </p:spPr>
      </p:pic>
      <p:sp>
        <p:nvSpPr>
          <p:cNvPr id="134" name="Google Shape;134;p24"/>
          <p:cNvSpPr txBox="1"/>
          <p:nvPr/>
        </p:nvSpPr>
        <p:spPr>
          <a:xfrm>
            <a:off x="341700" y="1092600"/>
            <a:ext cx="81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HCI research is defined as finding </a:t>
            </a:r>
            <a:r>
              <a:rPr b="1" lang="en"/>
              <a:t>solutions</a:t>
            </a:r>
            <a:r>
              <a:rPr lang="en"/>
              <a:t> to </a:t>
            </a:r>
            <a:r>
              <a:rPr b="1" lang="en"/>
              <a:t>research problems</a:t>
            </a:r>
            <a:r>
              <a:rPr lang="en"/>
              <a:t> that can improve our </a:t>
            </a:r>
            <a:r>
              <a:rPr b="1" lang="en"/>
              <a:t>problem-solving capacity</a:t>
            </a:r>
            <a:r>
              <a:rPr lang="en"/>
              <a:t> </a:t>
            </a:r>
            <a:endParaRPr/>
          </a:p>
        </p:txBody>
      </p:sp>
      <p:sp>
        <p:nvSpPr>
          <p:cNvPr id="135" name="Google Shape;135;p24"/>
          <p:cNvSpPr txBox="1"/>
          <p:nvPr/>
        </p:nvSpPr>
        <p:spPr>
          <a:xfrm>
            <a:off x="3119700" y="4622100"/>
            <a:ext cx="28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“scientific progress” of HCI</a:t>
            </a:r>
            <a:endParaRPr/>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research problem? (5 mins) </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5"/>
          <p:cNvPicPr preferRelativeResize="0"/>
          <p:nvPr/>
        </p:nvPicPr>
        <p:blipFill>
          <a:blip r:embed="rId3">
            <a:alphaModFix/>
          </a:blip>
          <a:stretch>
            <a:fillRect/>
          </a:stretch>
        </p:blipFill>
        <p:spPr>
          <a:xfrm>
            <a:off x="364425" y="1052700"/>
            <a:ext cx="6762750" cy="3848100"/>
          </a:xfrm>
          <a:prstGeom prst="rect">
            <a:avLst/>
          </a:prstGeom>
          <a:noFill/>
          <a:ln>
            <a:noFill/>
          </a:ln>
        </p:spPr>
      </p:pic>
      <p:sp>
        <p:nvSpPr>
          <p:cNvPr id="144" name="Google Shape;144;p25"/>
          <p:cNvSpPr txBox="1"/>
          <p:nvPr/>
        </p:nvSpPr>
        <p:spPr>
          <a:xfrm>
            <a:off x="7403400" y="2263950"/>
            <a:ext cx="149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Dictionary </a:t>
            </a:r>
            <a:endParaRPr/>
          </a:p>
          <a:p>
            <a:pPr indent="0" lvl="0" marL="0" rtl="0" algn="l">
              <a:spcBef>
                <a:spcPts val="0"/>
              </a:spcBef>
              <a:spcAft>
                <a:spcPts val="0"/>
              </a:spcAft>
              <a:buNone/>
            </a:pPr>
            <a:r>
              <a:rPr lang="en"/>
              <a:t>Definition</a:t>
            </a:r>
            <a:endParaRPr/>
          </a:p>
        </p:txBody>
      </p:sp>
      <p:grpSp>
        <p:nvGrpSpPr>
          <p:cNvPr id="145" name="Google Shape;145;p25"/>
          <p:cNvGrpSpPr/>
          <p:nvPr/>
        </p:nvGrpSpPr>
        <p:grpSpPr>
          <a:xfrm>
            <a:off x="348300" y="1109700"/>
            <a:ext cx="6698700" cy="3766500"/>
            <a:chOff x="348300" y="1109700"/>
            <a:chExt cx="6698700" cy="3766500"/>
          </a:xfrm>
        </p:grpSpPr>
        <p:cxnSp>
          <p:nvCxnSpPr>
            <p:cNvPr id="146" name="Google Shape;146;p25"/>
            <p:cNvCxnSpPr/>
            <p:nvPr/>
          </p:nvCxnSpPr>
          <p:spPr>
            <a:xfrm>
              <a:off x="348300" y="1109700"/>
              <a:ext cx="6698700" cy="3734100"/>
            </a:xfrm>
            <a:prstGeom prst="straightConnector1">
              <a:avLst/>
            </a:prstGeom>
            <a:noFill/>
            <a:ln cap="flat" cmpd="sng" w="76200">
              <a:solidFill>
                <a:srgbClr val="FF0000"/>
              </a:solidFill>
              <a:prstDash val="solid"/>
              <a:round/>
              <a:headEnd len="med" w="med" type="none"/>
              <a:tailEnd len="med" w="med" type="none"/>
            </a:ln>
          </p:spPr>
        </p:cxnSp>
        <p:cxnSp>
          <p:nvCxnSpPr>
            <p:cNvPr id="147" name="Google Shape;147;p25"/>
            <p:cNvCxnSpPr/>
            <p:nvPr/>
          </p:nvCxnSpPr>
          <p:spPr>
            <a:xfrm flipH="1" rot="10800000">
              <a:off x="388800" y="1117800"/>
              <a:ext cx="6609600" cy="3758400"/>
            </a:xfrm>
            <a:prstGeom prst="straightConnector1">
              <a:avLst/>
            </a:prstGeom>
            <a:noFill/>
            <a:ln cap="flat" cmpd="sng" w="76200">
              <a:solidFill>
                <a:srgbClr val="FF0000"/>
              </a:solidFill>
              <a:prstDash val="solid"/>
              <a:round/>
              <a:headEnd len="med" w="med" type="none"/>
              <a:tailEnd len="med" w="med" type="none"/>
            </a:ln>
          </p:spPr>
        </p:cxnSp>
      </p:gr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research problem? </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 in the HCI research context </a:t>
            </a:r>
            <a:r>
              <a:rPr b="1" lang="en">
                <a:solidFill>
                  <a:srgbClr val="38761D"/>
                </a:solidFill>
              </a:rPr>
              <a:t>[O&amp;H’16]</a:t>
            </a:r>
            <a:endParaRPr b="1">
              <a:solidFill>
                <a:srgbClr val="38761D"/>
              </a:solidFill>
            </a:endParaRPr>
          </a:p>
          <a:p>
            <a:pPr indent="-342900" lvl="0" marL="457200" rtl="0" algn="l">
              <a:spcBef>
                <a:spcPts val="1200"/>
              </a:spcBef>
              <a:spcAft>
                <a:spcPts val="0"/>
              </a:spcAft>
              <a:buSzPts val="1800"/>
              <a:buChar char="●"/>
            </a:pPr>
            <a:r>
              <a:rPr i="1" lang="en"/>
              <a:t>Inabilities</a:t>
            </a:r>
            <a:r>
              <a:rPr lang="en"/>
              <a:t> and </a:t>
            </a:r>
            <a:r>
              <a:rPr i="1" lang="en"/>
              <a:t>absences</a:t>
            </a:r>
            <a:r>
              <a:rPr lang="en"/>
              <a:t> occurring in </a:t>
            </a:r>
            <a:r>
              <a:rPr b="1" lang="en"/>
              <a:t>knowledge</a:t>
            </a:r>
            <a:r>
              <a:rPr lang="en"/>
              <a:t> or </a:t>
            </a:r>
            <a:r>
              <a:rPr b="1" lang="en"/>
              <a:t>constructive solutions</a:t>
            </a:r>
            <a:endParaRPr b="1"/>
          </a:p>
          <a:p>
            <a:pPr indent="-317500" lvl="1" marL="1371600" rtl="0" algn="l">
              <a:spcBef>
                <a:spcPts val="0"/>
              </a:spcBef>
              <a:spcAft>
                <a:spcPts val="0"/>
              </a:spcAft>
              <a:buSzPts val="1400"/>
              <a:buChar char="○"/>
            </a:pPr>
            <a:r>
              <a:rPr lang="en"/>
              <a:t>A problem ~= a knowledge gap</a:t>
            </a:r>
            <a:endParaRPr/>
          </a:p>
          <a:p>
            <a:pPr indent="-342900" lvl="0" marL="457200" rtl="0" algn="l">
              <a:spcBef>
                <a:spcPts val="0"/>
              </a:spcBef>
              <a:spcAft>
                <a:spcPts val="0"/>
              </a:spcAft>
              <a:buSzPts val="1800"/>
              <a:buChar char="●"/>
            </a:pPr>
            <a:r>
              <a:rPr lang="en"/>
              <a:t>Example: </a:t>
            </a:r>
            <a:endParaRPr/>
          </a:p>
          <a:p>
            <a:pPr indent="-317500" lvl="1" marL="1371600" rtl="0" algn="l">
              <a:spcBef>
                <a:spcPts val="0"/>
              </a:spcBef>
              <a:spcAft>
                <a:spcPts val="0"/>
              </a:spcAft>
              <a:buSzPts val="1400"/>
              <a:buChar char="○"/>
            </a:pPr>
            <a:r>
              <a:rPr b="1" lang="en" sz="1800"/>
              <a:t>Problem:</a:t>
            </a:r>
            <a:r>
              <a:rPr lang="en" sz="1800"/>
              <a:t> </a:t>
            </a:r>
            <a:r>
              <a:rPr i="1" lang="en" sz="1800"/>
              <a:t>lack of the understanding of “how colour schemes on a web page affect user experience”</a:t>
            </a:r>
            <a:r>
              <a:rPr lang="en" sz="1800"/>
              <a:t> </a:t>
            </a:r>
            <a:endParaRPr sz="1800"/>
          </a:p>
          <a:p>
            <a:pPr indent="0" lvl="0" marL="0" rtl="0" algn="l">
              <a:spcBef>
                <a:spcPts val="1200"/>
              </a:spcBef>
              <a:spcAft>
                <a:spcPts val="1200"/>
              </a:spcAft>
              <a:buNone/>
            </a:pPr>
            <a:r>
              <a:rPr lang="en"/>
              <a:t>  </a:t>
            </a:r>
            <a:endParaRPr/>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solution?  </a:t>
            </a:r>
            <a:endParaRPr/>
          </a:p>
        </p:txBody>
      </p:sp>
      <p:sp>
        <p:nvSpPr>
          <p:cNvPr id="161" name="Google Shape;16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373926" y="1109650"/>
            <a:ext cx="7365675" cy="3272450"/>
          </a:xfrm>
          <a:prstGeom prst="rect">
            <a:avLst/>
          </a:prstGeom>
          <a:noFill/>
          <a:ln>
            <a:noFill/>
          </a:ln>
        </p:spPr>
      </p:pic>
      <p:sp>
        <p:nvSpPr>
          <p:cNvPr id="163" name="Google Shape;163;p27"/>
          <p:cNvSpPr txBox="1"/>
          <p:nvPr/>
        </p:nvSpPr>
        <p:spPr>
          <a:xfrm>
            <a:off x="7860600" y="2263950"/>
            <a:ext cx="1498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Dictionary </a:t>
            </a:r>
            <a:endParaRPr/>
          </a:p>
          <a:p>
            <a:pPr indent="0" lvl="0" marL="0" rtl="0" algn="l">
              <a:spcBef>
                <a:spcPts val="0"/>
              </a:spcBef>
              <a:spcAft>
                <a:spcPts val="0"/>
              </a:spcAft>
              <a:buNone/>
            </a:pPr>
            <a:r>
              <a:rPr lang="en"/>
              <a:t>Definition</a:t>
            </a:r>
            <a:endParaRPr/>
          </a:p>
        </p:txBody>
      </p:sp>
      <p:grpSp>
        <p:nvGrpSpPr>
          <p:cNvPr id="164" name="Google Shape;164;p27"/>
          <p:cNvGrpSpPr/>
          <p:nvPr/>
        </p:nvGrpSpPr>
        <p:grpSpPr>
          <a:xfrm>
            <a:off x="348311" y="1109666"/>
            <a:ext cx="7365891" cy="3272335"/>
            <a:chOff x="348300" y="1109700"/>
            <a:chExt cx="6698700" cy="3766500"/>
          </a:xfrm>
        </p:grpSpPr>
        <p:cxnSp>
          <p:nvCxnSpPr>
            <p:cNvPr id="165" name="Google Shape;165;p27"/>
            <p:cNvCxnSpPr/>
            <p:nvPr/>
          </p:nvCxnSpPr>
          <p:spPr>
            <a:xfrm>
              <a:off x="348300" y="1109700"/>
              <a:ext cx="6698700" cy="3734100"/>
            </a:xfrm>
            <a:prstGeom prst="straightConnector1">
              <a:avLst/>
            </a:prstGeom>
            <a:noFill/>
            <a:ln cap="flat" cmpd="sng" w="76200">
              <a:solidFill>
                <a:srgbClr val="FF0000"/>
              </a:solidFill>
              <a:prstDash val="solid"/>
              <a:round/>
              <a:headEnd len="med" w="med" type="none"/>
              <a:tailEnd len="med" w="med" type="none"/>
            </a:ln>
          </p:spPr>
        </p:cxnSp>
        <p:cxnSp>
          <p:nvCxnSpPr>
            <p:cNvPr id="166" name="Google Shape;166;p27"/>
            <p:cNvCxnSpPr/>
            <p:nvPr/>
          </p:nvCxnSpPr>
          <p:spPr>
            <a:xfrm flipH="1" rot="10800000">
              <a:off x="388800" y="1117800"/>
              <a:ext cx="6609600" cy="3758400"/>
            </a:xfrm>
            <a:prstGeom prst="straightConnector1">
              <a:avLst/>
            </a:prstGeom>
            <a:noFill/>
            <a:ln cap="flat" cmpd="sng" w="76200">
              <a:solidFill>
                <a:srgbClr val="FF0000"/>
              </a:solidFill>
              <a:prstDash val="solid"/>
              <a:round/>
              <a:headEnd len="med" w="med" type="none"/>
              <a:tailEnd len="med" w="med" type="none"/>
            </a:ln>
          </p:spPr>
        </p:cxnSp>
      </p:gr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research solution? </a:t>
            </a:r>
            <a:endParaRPr/>
          </a:p>
        </p:txBody>
      </p:sp>
      <p:sp>
        <p:nvSpPr>
          <p:cNvPr id="173" name="Google Shape;17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Definition in the HCI research context </a:t>
            </a:r>
            <a:r>
              <a:rPr b="1" lang="en">
                <a:solidFill>
                  <a:srgbClr val="38761D"/>
                </a:solidFill>
              </a:rPr>
              <a:t>[O&amp;H’16]</a:t>
            </a:r>
            <a:endParaRPr b="1">
              <a:solidFill>
                <a:srgbClr val="38761D"/>
              </a:solidFill>
            </a:endParaRPr>
          </a:p>
          <a:p>
            <a:pPr indent="-342900" lvl="0" marL="457200" rtl="0" algn="l">
              <a:spcBef>
                <a:spcPts val="1200"/>
              </a:spcBef>
              <a:spcAft>
                <a:spcPts val="0"/>
              </a:spcAft>
              <a:buSzPts val="1800"/>
              <a:buChar char="●"/>
            </a:pPr>
            <a:r>
              <a:rPr lang="en"/>
              <a:t>Knowledge that </a:t>
            </a:r>
            <a:r>
              <a:rPr b="1" lang="en"/>
              <a:t>improves</a:t>
            </a:r>
            <a:r>
              <a:rPr lang="en"/>
              <a:t> our problem solving capacity for that particular problem</a:t>
            </a:r>
            <a:endParaRPr b="1"/>
          </a:p>
          <a:p>
            <a:pPr indent="-317500" lvl="1" marL="914400" rtl="0" algn="l">
              <a:spcBef>
                <a:spcPts val="0"/>
              </a:spcBef>
              <a:spcAft>
                <a:spcPts val="0"/>
              </a:spcAft>
              <a:buSzPts val="1400"/>
              <a:buChar char="○"/>
            </a:pPr>
            <a:r>
              <a:rPr lang="en"/>
              <a:t>A problem ~= a knowledge gap</a:t>
            </a:r>
            <a:endParaRPr/>
          </a:p>
          <a:p>
            <a:pPr indent="-317500" lvl="1" marL="914400" rtl="0" algn="l">
              <a:spcBef>
                <a:spcPts val="0"/>
              </a:spcBef>
              <a:spcAft>
                <a:spcPts val="0"/>
              </a:spcAft>
              <a:buSzPts val="1400"/>
              <a:buChar char="○"/>
            </a:pPr>
            <a:r>
              <a:rPr lang="en"/>
              <a:t>A solution ~= new knowledge that helps to fill the gap </a:t>
            </a:r>
            <a:endParaRPr/>
          </a:p>
          <a:p>
            <a:pPr indent="-342900" lvl="0" marL="457200" rtl="0" algn="l">
              <a:spcBef>
                <a:spcPts val="0"/>
              </a:spcBef>
              <a:spcAft>
                <a:spcPts val="0"/>
              </a:spcAft>
              <a:buSzPts val="1800"/>
              <a:buChar char="●"/>
            </a:pPr>
            <a:r>
              <a:rPr lang="en"/>
              <a:t>Example: </a:t>
            </a:r>
            <a:endParaRPr/>
          </a:p>
          <a:p>
            <a:pPr indent="-317500" lvl="1" marL="1371600" rtl="0" algn="l">
              <a:spcBef>
                <a:spcPts val="0"/>
              </a:spcBef>
              <a:spcAft>
                <a:spcPts val="0"/>
              </a:spcAft>
              <a:buSzPts val="1400"/>
              <a:buChar char="○"/>
            </a:pPr>
            <a:r>
              <a:rPr b="1" lang="en" sz="1800"/>
              <a:t>Problem:</a:t>
            </a:r>
            <a:r>
              <a:rPr lang="en" sz="1800"/>
              <a:t> </a:t>
            </a:r>
            <a:r>
              <a:rPr i="1" lang="en" sz="1800"/>
              <a:t>l</a:t>
            </a:r>
            <a:r>
              <a:rPr i="1" lang="en" sz="1800"/>
              <a:t>ack of the understanding of “how colour schemes on a web page affect user experience”</a:t>
            </a:r>
            <a:endParaRPr i="1" sz="1800"/>
          </a:p>
          <a:p>
            <a:pPr indent="0" lvl="0" marL="914400" rtl="0" algn="l">
              <a:spcBef>
                <a:spcPts val="1200"/>
              </a:spcBef>
              <a:spcAft>
                <a:spcPts val="0"/>
              </a:spcAft>
              <a:buNone/>
            </a:pPr>
            <a:r>
              <a:t/>
            </a:r>
            <a:endParaRPr i="1" sz="1800"/>
          </a:p>
          <a:p>
            <a:pPr indent="-317500" lvl="1" marL="1371600" rtl="0" algn="l">
              <a:spcBef>
                <a:spcPts val="1200"/>
              </a:spcBef>
              <a:spcAft>
                <a:spcPts val="0"/>
              </a:spcAft>
              <a:buSzPts val="1400"/>
              <a:buChar char="○"/>
            </a:pPr>
            <a:r>
              <a:rPr b="1" lang="en" sz="1800"/>
              <a:t>Solution:</a:t>
            </a:r>
            <a:r>
              <a:rPr lang="en" sz="1800"/>
              <a:t> </a:t>
            </a:r>
            <a:r>
              <a:rPr i="1" lang="en" sz="1800"/>
              <a:t>new knowledge of how warm vs. cold colours affect user experience in browsing the website</a:t>
            </a:r>
            <a:r>
              <a:rPr lang="en" sz="1800"/>
              <a:t> </a:t>
            </a:r>
            <a:endParaRPr/>
          </a:p>
        </p:txBody>
      </p:sp>
      <p:sp>
        <p:nvSpPr>
          <p:cNvPr id="174" name="Google Shape;174;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1317900" y="21103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Time (5 mins)</a:t>
            </a:r>
            <a:endParaRPr/>
          </a:p>
        </p:txBody>
      </p:sp>
      <p:pic>
        <p:nvPicPr>
          <p:cNvPr id="180" name="Google Shape;180;p29"/>
          <p:cNvPicPr preferRelativeResize="0"/>
          <p:nvPr/>
        </p:nvPicPr>
        <p:blipFill>
          <a:blip r:embed="rId3">
            <a:alphaModFix/>
          </a:blip>
          <a:stretch>
            <a:fillRect/>
          </a:stretch>
        </p:blipFill>
        <p:spPr>
          <a:xfrm>
            <a:off x="1130100" y="1608225"/>
            <a:ext cx="1846050" cy="1846050"/>
          </a:xfrm>
          <a:prstGeom prst="rect">
            <a:avLst/>
          </a:prstGeom>
          <a:noFill/>
          <a:ln>
            <a:noFill/>
          </a:ln>
        </p:spPr>
      </p:pic>
      <p:sp>
        <p:nvSpPr>
          <p:cNvPr id="181" name="Google Shape;181;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9"/>
          <p:cNvSpPr txBox="1"/>
          <p:nvPr/>
        </p:nvSpPr>
        <p:spPr>
          <a:xfrm>
            <a:off x="3920400" y="2952150"/>
            <a:ext cx="30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go to Pollev.com/szhao168</a:t>
            </a:r>
            <a:endParaRPr/>
          </a:p>
          <a:p>
            <a:pPr indent="0" lvl="0" marL="0" rtl="0" algn="l">
              <a:spcBef>
                <a:spcPts val="0"/>
              </a:spcBef>
              <a:spcAft>
                <a:spcPts val="0"/>
              </a:spcAft>
              <a:buNone/>
            </a:pPr>
            <a:r>
              <a:rPr lang="en"/>
              <a:t>(question 1, 2,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main contribution types in HCI? </a:t>
            </a:r>
            <a:endParaRPr/>
          </a:p>
        </p:txBody>
      </p:sp>
      <p:sp>
        <p:nvSpPr>
          <p:cNvPr id="188" name="Google Shape;18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0"/>
          <p:cNvPicPr preferRelativeResize="0"/>
          <p:nvPr/>
        </p:nvPicPr>
        <p:blipFill>
          <a:blip r:embed="rId3">
            <a:alphaModFix/>
          </a:blip>
          <a:stretch>
            <a:fillRect/>
          </a:stretch>
        </p:blipFill>
        <p:spPr>
          <a:xfrm>
            <a:off x="243350" y="1152475"/>
            <a:ext cx="8588951" cy="3592675"/>
          </a:xfrm>
          <a:prstGeom prst="rect">
            <a:avLst/>
          </a:prstGeom>
          <a:noFill/>
          <a:ln>
            <a:noFill/>
          </a:ln>
        </p:spPr>
      </p:pic>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empirical research contribution? </a:t>
            </a:r>
            <a:endParaRPr/>
          </a:p>
        </p:txBody>
      </p:sp>
      <p:sp>
        <p:nvSpPr>
          <p:cNvPr id="196" name="Google Shape;19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[O&amp;H’16]</a:t>
            </a:r>
            <a:r>
              <a:rPr lang="en"/>
              <a:t> Empirical research is aimed at creating or elaborating descriptions of real-world phenomena related to human use of computing </a:t>
            </a:r>
            <a:endParaRPr/>
          </a:p>
          <a:p>
            <a:pPr indent="-342900" lvl="0" marL="457200" rtl="0" algn="l">
              <a:spcBef>
                <a:spcPts val="1200"/>
              </a:spcBef>
              <a:spcAft>
                <a:spcPts val="0"/>
              </a:spcAft>
              <a:buSzPts val="1800"/>
              <a:buChar char="●"/>
            </a:pPr>
            <a:r>
              <a:rPr lang="en"/>
              <a:t>Unknown phenomena</a:t>
            </a:r>
            <a:endParaRPr/>
          </a:p>
          <a:p>
            <a:pPr indent="-342900" lvl="0" marL="457200" rtl="0" algn="l">
              <a:spcBef>
                <a:spcPts val="0"/>
              </a:spcBef>
              <a:spcAft>
                <a:spcPts val="0"/>
              </a:spcAft>
              <a:buSzPts val="1800"/>
              <a:buChar char="●"/>
            </a:pPr>
            <a:r>
              <a:rPr lang="en"/>
              <a:t>Unknown factors</a:t>
            </a:r>
            <a:endParaRPr/>
          </a:p>
          <a:p>
            <a:pPr indent="-342900" lvl="0" marL="457200" rtl="0" algn="l">
              <a:spcBef>
                <a:spcPts val="0"/>
              </a:spcBef>
              <a:spcAft>
                <a:spcPts val="0"/>
              </a:spcAft>
              <a:buSzPts val="1800"/>
              <a:buChar char="●"/>
            </a:pPr>
            <a:r>
              <a:rPr lang="en"/>
              <a:t>Unknown effects </a:t>
            </a:r>
            <a:endParaRPr/>
          </a:p>
          <a:p>
            <a:pPr indent="0" lvl="0" marL="0" rtl="0" algn="l">
              <a:spcBef>
                <a:spcPts val="1200"/>
              </a:spcBef>
              <a:spcAft>
                <a:spcPts val="0"/>
              </a:spcAft>
              <a:buNone/>
            </a:pPr>
            <a:r>
              <a:rPr b="1" lang="en">
                <a:solidFill>
                  <a:srgbClr val="0000FF"/>
                </a:solidFill>
              </a:rPr>
              <a:t>[Wob’12]</a:t>
            </a:r>
            <a:r>
              <a:rPr lang="en"/>
              <a:t> Empirical findings are based on observation and data-gathering </a:t>
            </a:r>
            <a:endParaRPr/>
          </a:p>
          <a:p>
            <a:pPr indent="-342900" lvl="0" marL="457200" rtl="0" algn="l">
              <a:spcBef>
                <a:spcPts val="1200"/>
              </a:spcBef>
              <a:spcAft>
                <a:spcPts val="0"/>
              </a:spcAft>
              <a:buSzPts val="1800"/>
              <a:buChar char="●"/>
            </a:pPr>
            <a:r>
              <a:rPr lang="en"/>
              <a:t>These findings come from variety of sources</a:t>
            </a:r>
            <a:endParaRPr/>
          </a:p>
          <a:p>
            <a:pPr indent="-317500" lvl="1" marL="914400" rtl="0" algn="l">
              <a:spcBef>
                <a:spcPts val="0"/>
              </a:spcBef>
              <a:spcAft>
                <a:spcPts val="0"/>
              </a:spcAft>
              <a:buSzPts val="1400"/>
              <a:buChar char="○"/>
            </a:pPr>
            <a:r>
              <a:rPr lang="en"/>
              <a:t>Experiments, user tests, field observations, interviews, surveys, focus groups, diaries, ethnographies, sensors, log files, etc. </a:t>
            </a:r>
            <a:endParaRPr/>
          </a:p>
        </p:txBody>
      </p:sp>
      <p:sp>
        <p:nvSpPr>
          <p:cNvPr id="197" name="Google Shape;197;p31"/>
          <p:cNvSpPr txBox="1"/>
          <p:nvPr/>
        </p:nvSpPr>
        <p:spPr>
          <a:xfrm>
            <a:off x="6504300" y="2171550"/>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Purpose</a:t>
            </a:r>
            <a:endParaRPr>
              <a:solidFill>
                <a:srgbClr val="980000"/>
              </a:solidFill>
            </a:endParaRPr>
          </a:p>
        </p:txBody>
      </p:sp>
      <p:sp>
        <p:nvSpPr>
          <p:cNvPr id="198" name="Google Shape;198;p31"/>
          <p:cNvSpPr txBox="1"/>
          <p:nvPr/>
        </p:nvSpPr>
        <p:spPr>
          <a:xfrm>
            <a:off x="6580500" y="4305150"/>
            <a:ext cx="12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Form</a:t>
            </a:r>
            <a:endParaRPr>
              <a:solidFill>
                <a:srgbClr val="980000"/>
              </a:solidFill>
            </a:endParaRPr>
          </a:p>
        </p:txBody>
      </p:sp>
      <p:sp>
        <p:nvSpPr>
          <p:cNvPr id="199" name="Google Shape;19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A brief history of HCI contribution </a:t>
            </a:r>
            <a:br>
              <a:rPr lang="en"/>
            </a:br>
            <a:r>
              <a:rPr lang="en"/>
              <a:t>(slide 2-9, ~5 mins)</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e</a:t>
            </a:r>
            <a:r>
              <a:rPr lang="en"/>
              <a:t>mpirical research in HCI</a:t>
            </a:r>
            <a:endParaRPr/>
          </a:p>
        </p:txBody>
      </p:sp>
      <p:sp>
        <p:nvSpPr>
          <p:cNvPr id="205" name="Google Shape;205;p32"/>
          <p:cNvSpPr txBox="1"/>
          <p:nvPr>
            <p:ph idx="1" type="body"/>
          </p:nvPr>
        </p:nvSpPr>
        <p:spPr>
          <a:xfrm>
            <a:off x="311700" y="1152475"/>
            <a:ext cx="8055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Examples of </a:t>
            </a:r>
            <a:r>
              <a:rPr b="1" lang="en"/>
              <a:t>empirical</a:t>
            </a:r>
            <a:r>
              <a:rPr lang="en"/>
              <a:t> research papers </a:t>
            </a:r>
            <a:endParaRPr/>
          </a:p>
          <a:p>
            <a:pPr indent="0" lvl="0" marL="0" rtl="0" algn="l">
              <a:spcBef>
                <a:spcPts val="1200"/>
              </a:spcBef>
              <a:spcAft>
                <a:spcPts val="0"/>
              </a:spcAft>
              <a:buNone/>
            </a:pPr>
            <a:r>
              <a:rPr b="1" lang="en">
                <a:solidFill>
                  <a:srgbClr val="38761D"/>
                </a:solidFill>
              </a:rPr>
              <a:t>[O&amp;H’16]</a:t>
            </a:r>
            <a:endParaRPr b="1">
              <a:solidFill>
                <a:srgbClr val="38761D"/>
              </a:solidFill>
            </a:endParaRPr>
          </a:p>
          <a:p>
            <a:pPr indent="-317500" lvl="0" marL="457200" rtl="0" algn="l">
              <a:spcBef>
                <a:spcPts val="1200"/>
              </a:spcBef>
              <a:spcAft>
                <a:spcPts val="0"/>
              </a:spcAft>
              <a:buSzPts val="1400"/>
              <a:buChar char="●"/>
            </a:pPr>
            <a:r>
              <a:rPr lang="en"/>
              <a:t>[</a:t>
            </a:r>
            <a:r>
              <a:rPr i="1" lang="en">
                <a:solidFill>
                  <a:srgbClr val="999999"/>
                </a:solidFill>
              </a:rPr>
              <a:t>Phenomenon</a:t>
            </a:r>
            <a:r>
              <a:rPr lang="en"/>
              <a:t>] A field study of exploratory learning strategies</a:t>
            </a:r>
            <a:endParaRPr/>
          </a:p>
          <a:p>
            <a:pPr indent="-317500" lvl="0" marL="457200" rtl="0" algn="l">
              <a:spcBef>
                <a:spcPts val="0"/>
              </a:spcBef>
              <a:spcAft>
                <a:spcPts val="0"/>
              </a:spcAft>
              <a:buSzPts val="1400"/>
              <a:buChar char="●"/>
            </a:pPr>
            <a:r>
              <a:rPr lang="en"/>
              <a:t>[</a:t>
            </a:r>
            <a:r>
              <a:rPr i="1" lang="en">
                <a:solidFill>
                  <a:srgbClr val="999999"/>
                </a:solidFill>
              </a:rPr>
              <a:t>Factor</a:t>
            </a:r>
            <a:r>
              <a:rPr lang="en"/>
              <a:t>] Distance matters </a:t>
            </a:r>
            <a:endParaRPr/>
          </a:p>
          <a:p>
            <a:pPr indent="-317500" lvl="0" marL="457200" rtl="0" algn="l">
              <a:spcBef>
                <a:spcPts val="0"/>
              </a:spcBef>
              <a:spcAft>
                <a:spcPts val="0"/>
              </a:spcAft>
              <a:buSzPts val="1400"/>
              <a:buChar char="●"/>
            </a:pPr>
            <a:r>
              <a:rPr lang="en"/>
              <a:t>[</a:t>
            </a:r>
            <a:r>
              <a:rPr i="1" lang="en">
                <a:solidFill>
                  <a:srgbClr val="999999"/>
                </a:solidFill>
              </a:rPr>
              <a:t>Effect</a:t>
            </a:r>
            <a:r>
              <a:rPr lang="en"/>
              <a:t>] Untangling the usability of fisheye menus</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Interview study</a:t>
            </a:r>
            <a:r>
              <a:rPr lang="en"/>
              <a:t>] Social use of computer-mediated communication by adults on the autism spectrum</a:t>
            </a:r>
            <a:endParaRPr/>
          </a:p>
          <a:p>
            <a:pPr indent="-317500" lvl="0" marL="457200" rtl="0" algn="l">
              <a:spcBef>
                <a:spcPts val="0"/>
              </a:spcBef>
              <a:spcAft>
                <a:spcPts val="0"/>
              </a:spcAft>
              <a:buSzPts val="1400"/>
              <a:buChar char="●"/>
            </a:pPr>
            <a:r>
              <a:rPr lang="en"/>
              <a:t>[</a:t>
            </a:r>
            <a:r>
              <a:rPr i="1" lang="en">
                <a:solidFill>
                  <a:srgbClr val="999999"/>
                </a:solidFill>
              </a:rPr>
              <a:t>Diary study</a:t>
            </a:r>
            <a:r>
              <a:rPr lang="en"/>
              <a:t>] A diary study of task switching and interruptions</a:t>
            </a:r>
            <a:endParaRPr/>
          </a:p>
          <a:p>
            <a:pPr indent="-317500" lvl="0" marL="457200" rtl="0" algn="l">
              <a:spcBef>
                <a:spcPts val="0"/>
              </a:spcBef>
              <a:spcAft>
                <a:spcPts val="0"/>
              </a:spcAft>
              <a:buSzPts val="1400"/>
              <a:buChar char="●"/>
            </a:pPr>
            <a:r>
              <a:rPr lang="en"/>
              <a:t>[</a:t>
            </a:r>
            <a:r>
              <a:rPr i="1" lang="en">
                <a:solidFill>
                  <a:srgbClr val="999999"/>
                </a:solidFill>
              </a:rPr>
              <a:t>Lab experiment</a:t>
            </a:r>
            <a:r>
              <a:rPr lang="en"/>
              <a:t>] The performance of touch screen soft buttons</a:t>
            </a:r>
            <a:endParaRPr/>
          </a:p>
          <a:p>
            <a:pPr indent="-317500" lvl="0" marL="457200" rtl="0" algn="l">
              <a:spcBef>
                <a:spcPts val="0"/>
              </a:spcBef>
              <a:spcAft>
                <a:spcPts val="0"/>
              </a:spcAft>
              <a:buSzPts val="1400"/>
              <a:buChar char="●"/>
            </a:pPr>
            <a:r>
              <a:rPr lang="en"/>
              <a:t>[</a:t>
            </a:r>
            <a:r>
              <a:rPr i="1" lang="en">
                <a:solidFill>
                  <a:srgbClr val="999999"/>
                </a:solidFill>
              </a:rPr>
              <a:t>Crowdsourcing study</a:t>
            </a:r>
            <a:r>
              <a:rPr lang="en"/>
              <a:t>] How deceptive are deceptive visualizations …</a:t>
            </a:r>
            <a:endParaRPr/>
          </a:p>
          <a:p>
            <a:pPr indent="-317500" lvl="0" marL="457200" rtl="0" algn="l">
              <a:spcBef>
                <a:spcPts val="0"/>
              </a:spcBef>
              <a:spcAft>
                <a:spcPts val="0"/>
              </a:spcAft>
              <a:buSzPts val="1400"/>
              <a:buChar char="●"/>
            </a:pPr>
            <a:r>
              <a:rPr lang="en"/>
              <a:t>[</a:t>
            </a:r>
            <a:r>
              <a:rPr i="1" lang="en">
                <a:solidFill>
                  <a:srgbClr val="999999"/>
                </a:solidFill>
              </a:rPr>
              <a:t>Qualitative field study</a:t>
            </a:r>
            <a:r>
              <a:rPr lang="en"/>
              <a:t>] Organizational obstacles to interface design and development …</a:t>
            </a:r>
            <a:endParaRPr/>
          </a:p>
        </p:txBody>
      </p:sp>
      <p:sp>
        <p:nvSpPr>
          <p:cNvPr id="206" name="Google Shape;20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1317900" y="21103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Time (3 mins)</a:t>
            </a:r>
            <a:endParaRPr/>
          </a:p>
        </p:txBody>
      </p:sp>
      <p:pic>
        <p:nvPicPr>
          <p:cNvPr id="212" name="Google Shape;212;p33"/>
          <p:cNvPicPr preferRelativeResize="0"/>
          <p:nvPr/>
        </p:nvPicPr>
        <p:blipFill>
          <a:blip r:embed="rId3">
            <a:alphaModFix/>
          </a:blip>
          <a:stretch>
            <a:fillRect/>
          </a:stretch>
        </p:blipFill>
        <p:spPr>
          <a:xfrm>
            <a:off x="1130100" y="1608225"/>
            <a:ext cx="1846050" cy="1846050"/>
          </a:xfrm>
          <a:prstGeom prst="rect">
            <a:avLst/>
          </a:prstGeom>
          <a:noFill/>
          <a:ln>
            <a:noFill/>
          </a:ln>
        </p:spPr>
      </p:pic>
      <p:sp>
        <p:nvSpPr>
          <p:cNvPr id="213" name="Google Shape;21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3"/>
          <p:cNvSpPr txBox="1"/>
          <p:nvPr/>
        </p:nvSpPr>
        <p:spPr>
          <a:xfrm>
            <a:off x="3920400" y="2952150"/>
            <a:ext cx="30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go to Pollev.com/</a:t>
            </a:r>
            <a:r>
              <a:rPr lang="en">
                <a:solidFill>
                  <a:schemeClr val="dk1"/>
                </a:solidFill>
              </a:rPr>
              <a:t>szhao168</a:t>
            </a:r>
            <a:r>
              <a:rPr lang="en"/>
              <a:t> (questions 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conceptual/theoretical research contribution? </a:t>
            </a:r>
            <a:endParaRPr/>
          </a:p>
        </p:txBody>
      </p:sp>
      <p:sp>
        <p:nvSpPr>
          <p:cNvPr id="220" name="Google Shape;22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38761D"/>
                </a:solidFill>
              </a:rPr>
              <a:t>[O&amp;H’16]</a:t>
            </a:r>
            <a:r>
              <a:rPr b="1" lang="en"/>
              <a:t> Definition: </a:t>
            </a:r>
            <a:r>
              <a:rPr lang="en"/>
              <a:t>Work on a conceptual research problem is aimed at explaining previously unconnected phenomena occurring in interaction. </a:t>
            </a:r>
            <a:endParaRPr/>
          </a:p>
          <a:p>
            <a:pPr indent="-317500" lvl="1" marL="914400" rtl="0" algn="l">
              <a:spcBef>
                <a:spcPts val="1200"/>
              </a:spcBef>
              <a:spcAft>
                <a:spcPts val="0"/>
              </a:spcAft>
              <a:buSzPts val="1400"/>
              <a:buChar char="○"/>
            </a:pPr>
            <a:r>
              <a:rPr lang="en"/>
              <a:t>implausibility</a:t>
            </a:r>
            <a:endParaRPr/>
          </a:p>
          <a:p>
            <a:pPr indent="-317500" lvl="1" marL="914400" rtl="0" algn="l">
              <a:spcBef>
                <a:spcPts val="0"/>
              </a:spcBef>
              <a:spcAft>
                <a:spcPts val="0"/>
              </a:spcAft>
              <a:buSzPts val="1400"/>
              <a:buChar char="○"/>
            </a:pPr>
            <a:r>
              <a:rPr lang="en"/>
              <a:t>inconsistency</a:t>
            </a:r>
            <a:endParaRPr/>
          </a:p>
          <a:p>
            <a:pPr indent="-317500" lvl="1" marL="914400" rtl="0" algn="l">
              <a:spcBef>
                <a:spcPts val="0"/>
              </a:spcBef>
              <a:spcAft>
                <a:spcPts val="0"/>
              </a:spcAft>
              <a:buSzPts val="1400"/>
              <a:buChar char="○"/>
            </a:pPr>
            <a:r>
              <a:rPr lang="en"/>
              <a:t>incompatibility </a:t>
            </a:r>
            <a:endParaRPr/>
          </a:p>
          <a:p>
            <a:pPr indent="0" lvl="0" marL="0" rtl="0" algn="l">
              <a:spcBef>
                <a:spcPts val="1200"/>
              </a:spcBef>
              <a:spcAft>
                <a:spcPts val="0"/>
              </a:spcAft>
              <a:buNone/>
            </a:pPr>
            <a:r>
              <a:rPr b="1" lang="en">
                <a:solidFill>
                  <a:srgbClr val="38761D"/>
                </a:solidFill>
              </a:rPr>
              <a:t>[O&amp;H’16]</a:t>
            </a:r>
            <a:r>
              <a:rPr b="1" lang="en"/>
              <a:t> Examples: </a:t>
            </a:r>
            <a:r>
              <a:rPr lang="en"/>
              <a:t>Theories, concepts, </a:t>
            </a:r>
            <a:r>
              <a:rPr b="1" lang="en"/>
              <a:t>methods</a:t>
            </a:r>
            <a:r>
              <a:rPr lang="en"/>
              <a:t>, principles, and models </a:t>
            </a:r>
            <a:endParaRPr/>
          </a:p>
          <a:p>
            <a:pPr indent="0" lvl="0" marL="0" rtl="0" algn="l">
              <a:spcBef>
                <a:spcPts val="1200"/>
              </a:spcBef>
              <a:spcAft>
                <a:spcPts val="0"/>
              </a:spcAft>
              <a:buNone/>
            </a:pPr>
            <a:r>
              <a:rPr b="1" lang="en">
                <a:solidFill>
                  <a:srgbClr val="0000FF"/>
                </a:solidFill>
              </a:rPr>
              <a:t>[Wob’12] </a:t>
            </a:r>
            <a:r>
              <a:rPr b="1" lang="en"/>
              <a:t>Definition: </a:t>
            </a:r>
            <a:r>
              <a:rPr lang="en"/>
              <a:t>Theories should be testable and falsifiable; if they are not, they do not qualify as scientific theories </a:t>
            </a:r>
            <a:endParaRPr/>
          </a:p>
          <a:p>
            <a:pPr indent="0" lvl="0" marL="0" rtl="0" algn="l">
              <a:spcBef>
                <a:spcPts val="1200"/>
              </a:spcBef>
              <a:spcAft>
                <a:spcPts val="1200"/>
              </a:spcAft>
              <a:buClr>
                <a:schemeClr val="dk1"/>
              </a:buClr>
              <a:buSzPts val="1100"/>
              <a:buFont typeface="Arial"/>
              <a:buNone/>
            </a:pPr>
            <a:r>
              <a:rPr b="1" lang="en">
                <a:solidFill>
                  <a:srgbClr val="0000FF"/>
                </a:solidFill>
              </a:rPr>
              <a:t>[Wob’12]</a:t>
            </a:r>
            <a:r>
              <a:rPr b="1" lang="en"/>
              <a:t> Examples: </a:t>
            </a:r>
            <a:r>
              <a:rPr lang="en"/>
              <a:t>consist of new or improved concepts, </a:t>
            </a:r>
            <a:r>
              <a:rPr i="1" lang="en"/>
              <a:t>definitions</a:t>
            </a:r>
            <a:r>
              <a:rPr lang="en"/>
              <a:t>, models, principles, or </a:t>
            </a:r>
            <a:r>
              <a:rPr b="1" lang="en"/>
              <a:t>frameworks</a:t>
            </a:r>
            <a:r>
              <a:rPr lang="en"/>
              <a:t>. </a:t>
            </a:r>
            <a:endParaRPr/>
          </a:p>
        </p:txBody>
      </p:sp>
      <p:sp>
        <p:nvSpPr>
          <p:cNvPr id="221" name="Google Shape;22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Unfortunately, Wob’12’s definition has a serious issue</a:t>
            </a:r>
            <a:endParaRPr/>
          </a:p>
        </p:txBody>
      </p:sp>
      <p:sp>
        <p:nvSpPr>
          <p:cNvPr id="227" name="Google Shape;22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ontradiction in its definition</a:t>
            </a:r>
            <a:r>
              <a:rPr lang="en"/>
              <a:t> </a:t>
            </a:r>
            <a:endParaRPr/>
          </a:p>
        </p:txBody>
      </p:sp>
      <p:sp>
        <p:nvSpPr>
          <p:cNvPr id="233" name="Google Shape;233;p36"/>
          <p:cNvSpPr txBox="1"/>
          <p:nvPr>
            <p:ph idx="2" type="body"/>
          </p:nvPr>
        </p:nvSpPr>
        <p:spPr>
          <a:xfrm>
            <a:off x="336900" y="1152475"/>
            <a:ext cx="844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FF"/>
                </a:solidFill>
              </a:rPr>
              <a:t>[Wob’12]</a:t>
            </a:r>
            <a:r>
              <a:rPr b="1" lang="en"/>
              <a:t> </a:t>
            </a:r>
            <a:r>
              <a:rPr lang="en"/>
              <a:t>Theories should be testable and falsifiable; if they are not, they do not qualify as scientific theories </a:t>
            </a:r>
            <a:endParaRPr/>
          </a:p>
          <a:p>
            <a:pPr indent="0" lvl="0" marL="0" rtl="0" algn="l">
              <a:spcBef>
                <a:spcPts val="1200"/>
              </a:spcBef>
              <a:spcAft>
                <a:spcPts val="0"/>
              </a:spcAft>
              <a:buNone/>
            </a:pPr>
            <a:r>
              <a:rPr lang="en"/>
              <a:t>Examples of </a:t>
            </a:r>
            <a:r>
              <a:rPr b="1" lang="en"/>
              <a:t>theoretical</a:t>
            </a:r>
            <a:r>
              <a:rPr lang="en"/>
              <a:t> research papers </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Thought framework</a:t>
            </a:r>
            <a:r>
              <a:rPr lang="en"/>
              <a:t>] Making sense of sensing systems: Five questions …</a:t>
            </a:r>
            <a:endParaRPr/>
          </a:p>
          <a:p>
            <a:pPr indent="-317500" lvl="0" marL="457200" rtl="0" algn="l">
              <a:spcBef>
                <a:spcPts val="0"/>
              </a:spcBef>
              <a:spcAft>
                <a:spcPts val="0"/>
              </a:spcAft>
              <a:buSzPts val="1400"/>
              <a:buChar char="●"/>
            </a:pPr>
            <a:r>
              <a:rPr lang="en"/>
              <a:t>[</a:t>
            </a:r>
            <a:r>
              <a:rPr i="1" lang="en">
                <a:solidFill>
                  <a:srgbClr val="999999"/>
                </a:solidFill>
              </a:rPr>
              <a:t>Design space</a:t>
            </a:r>
            <a:r>
              <a:rPr lang="en"/>
              <a:t>] The design space of input devices</a:t>
            </a:r>
            <a:endParaRPr/>
          </a:p>
          <a:p>
            <a:pPr indent="-317500" lvl="0" marL="457200" rtl="0" algn="l">
              <a:spcBef>
                <a:spcPts val="0"/>
              </a:spcBef>
              <a:spcAft>
                <a:spcPts val="0"/>
              </a:spcAft>
              <a:buSzPts val="1400"/>
              <a:buChar char="●"/>
            </a:pPr>
            <a:r>
              <a:rPr lang="en"/>
              <a:t>[</a:t>
            </a:r>
            <a:r>
              <a:rPr i="1" lang="en">
                <a:solidFill>
                  <a:srgbClr val="999999"/>
                </a:solidFill>
              </a:rPr>
              <a:t>Conceptual model</a:t>
            </a:r>
            <a:r>
              <a:rPr lang="en"/>
              <a:t>] A conceptual framework of and for CSCW</a:t>
            </a:r>
            <a:endParaRPr/>
          </a:p>
          <a:p>
            <a:pPr indent="-317500" lvl="0" marL="457200" rtl="0" algn="l">
              <a:spcBef>
                <a:spcPts val="0"/>
              </a:spcBef>
              <a:spcAft>
                <a:spcPts val="0"/>
              </a:spcAft>
              <a:buSzPts val="1400"/>
              <a:buChar char="●"/>
            </a:pPr>
            <a:r>
              <a:rPr lang="en"/>
              <a:t>[</a:t>
            </a:r>
            <a:r>
              <a:rPr i="1" lang="en">
                <a:solidFill>
                  <a:srgbClr val="999999"/>
                </a:solidFill>
              </a:rPr>
              <a:t>Design criteria</a:t>
            </a:r>
            <a:r>
              <a:rPr lang="en"/>
              <a:t>] Envisioning systemic effects on persons and society  …</a:t>
            </a:r>
            <a:endParaRPr/>
          </a:p>
          <a:p>
            <a:pPr indent="-317500" lvl="0" marL="457200" rtl="0" algn="l">
              <a:spcBef>
                <a:spcPts val="0"/>
              </a:spcBef>
              <a:spcAft>
                <a:spcPts val="0"/>
              </a:spcAft>
              <a:buSzPts val="1400"/>
              <a:buChar char="●"/>
            </a:pPr>
            <a:r>
              <a:rPr lang="en"/>
              <a:t>[</a:t>
            </a:r>
            <a:r>
              <a:rPr i="1" lang="en">
                <a:solidFill>
                  <a:srgbClr val="999999"/>
                </a:solidFill>
              </a:rPr>
              <a:t>Qualitative model</a:t>
            </a:r>
            <a:r>
              <a:rPr lang="en"/>
              <a:t>] An error model for pointing based on Fitts law</a:t>
            </a:r>
            <a:endParaRPr/>
          </a:p>
          <a:p>
            <a:pPr indent="0" lvl="0" marL="0" rtl="0" algn="l">
              <a:spcBef>
                <a:spcPts val="1200"/>
              </a:spcBef>
              <a:spcAft>
                <a:spcPts val="1200"/>
              </a:spcAft>
              <a:buNone/>
            </a:pPr>
            <a:r>
              <a:rPr b="1" lang="en"/>
              <a:t>Question</a:t>
            </a:r>
            <a:r>
              <a:rPr lang="en"/>
              <a:t>: how many of the above “theories” are testable and falsifiable? </a:t>
            </a:r>
            <a:endParaRPr/>
          </a:p>
        </p:txBody>
      </p:sp>
      <p:sp>
        <p:nvSpPr>
          <p:cNvPr id="234" name="Google Shape;23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testable and falsifiable? </a:t>
            </a:r>
            <a:endParaRPr/>
          </a:p>
        </p:txBody>
      </p:sp>
      <p:sp>
        <p:nvSpPr>
          <p:cNvPr id="240" name="Google Shape;24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sz="1150">
                <a:solidFill>
                  <a:srgbClr val="282829"/>
                </a:solidFill>
                <a:highlight>
                  <a:srgbClr val="FFFFFF"/>
                </a:highlight>
                <a:latin typeface="Roboto"/>
                <a:ea typeface="Roboto"/>
                <a:cs typeface="Roboto"/>
                <a:sym typeface="Roboto"/>
              </a:rPr>
              <a:t>This is easiest to show by example. Let's take a hypothesis like: "</a:t>
            </a:r>
            <a:r>
              <a:rPr i="1" lang="en" sz="1150">
                <a:solidFill>
                  <a:srgbClr val="282829"/>
                </a:solidFill>
                <a:highlight>
                  <a:srgbClr val="FFFFFF"/>
                </a:highlight>
                <a:latin typeface="Roboto"/>
                <a:ea typeface="Roboto"/>
                <a:cs typeface="Roboto"/>
                <a:sym typeface="Roboto"/>
              </a:rPr>
              <a:t>Abraham Lincoln was the greatest US president</a:t>
            </a:r>
            <a:r>
              <a:rPr lang="en" sz="1150">
                <a:solidFill>
                  <a:srgbClr val="282829"/>
                </a:solidFill>
                <a:highlight>
                  <a:srgbClr val="FFFFFF"/>
                </a:highlight>
                <a:latin typeface="Roboto"/>
                <a:ea typeface="Roboto"/>
                <a:cs typeface="Roboto"/>
                <a:sym typeface="Roboto"/>
              </a:rPr>
              <a:t>". There are three things you can do with a claim like that:</a:t>
            </a:r>
            <a:endParaRPr sz="1150">
              <a:solidFill>
                <a:srgbClr val="282829"/>
              </a:solidFill>
              <a:highlight>
                <a:srgbClr val="FFFFFF"/>
              </a:highlight>
              <a:latin typeface="Roboto"/>
              <a:ea typeface="Roboto"/>
              <a:cs typeface="Roboto"/>
              <a:sym typeface="Roboto"/>
            </a:endParaRPr>
          </a:p>
          <a:p>
            <a:pPr indent="-301625" lvl="0" marL="749300" marR="279400" rtl="0" algn="l">
              <a:spcBef>
                <a:spcPts val="1100"/>
              </a:spcBef>
              <a:spcAft>
                <a:spcPts val="0"/>
              </a:spcAft>
              <a:buClr>
                <a:srgbClr val="282829"/>
              </a:buClr>
              <a:buSzPts val="1150"/>
              <a:buFont typeface="Roboto"/>
              <a:buAutoNum type="arabicPeriod"/>
            </a:pPr>
            <a:r>
              <a:rPr lang="en" sz="1150">
                <a:solidFill>
                  <a:srgbClr val="282829"/>
                </a:solidFill>
                <a:highlight>
                  <a:srgbClr val="FFFFFF"/>
                </a:highlight>
                <a:latin typeface="Roboto"/>
                <a:ea typeface="Roboto"/>
                <a:cs typeface="Roboto"/>
                <a:sym typeface="Roboto"/>
              </a:rPr>
              <a:t>Accept it unconditionally as true.</a:t>
            </a:r>
            <a:endParaRPr sz="1150">
              <a:solidFill>
                <a:srgbClr val="282829"/>
              </a:solidFill>
              <a:highlight>
                <a:srgbClr val="FFFFFF"/>
              </a:highlight>
              <a:latin typeface="Roboto"/>
              <a:ea typeface="Roboto"/>
              <a:cs typeface="Roboto"/>
              <a:sym typeface="Roboto"/>
            </a:endParaRPr>
          </a:p>
          <a:p>
            <a:pPr indent="-301625" lvl="0" marL="749300" marR="279400" rtl="0" algn="l">
              <a:spcBef>
                <a:spcPts val="0"/>
              </a:spcBef>
              <a:spcAft>
                <a:spcPts val="0"/>
              </a:spcAft>
              <a:buClr>
                <a:srgbClr val="282829"/>
              </a:buClr>
              <a:buSzPts val="1150"/>
              <a:buFont typeface="Roboto"/>
              <a:buAutoNum type="arabicPeriod"/>
            </a:pPr>
            <a:r>
              <a:rPr lang="en" sz="1150">
                <a:solidFill>
                  <a:srgbClr val="282829"/>
                </a:solidFill>
                <a:highlight>
                  <a:srgbClr val="FFFFFF"/>
                </a:highlight>
                <a:latin typeface="Roboto"/>
                <a:ea typeface="Roboto"/>
                <a:cs typeface="Roboto"/>
                <a:sym typeface="Roboto"/>
              </a:rPr>
              <a:t>Reject it unconditionally as false.</a:t>
            </a:r>
            <a:endParaRPr sz="1150">
              <a:solidFill>
                <a:srgbClr val="282829"/>
              </a:solidFill>
              <a:highlight>
                <a:srgbClr val="FFFFFF"/>
              </a:highlight>
              <a:latin typeface="Roboto"/>
              <a:ea typeface="Roboto"/>
              <a:cs typeface="Roboto"/>
              <a:sym typeface="Roboto"/>
            </a:endParaRPr>
          </a:p>
          <a:p>
            <a:pPr indent="-301625" lvl="0" marL="749300" marR="279400" rtl="0" algn="l">
              <a:spcBef>
                <a:spcPts val="0"/>
              </a:spcBef>
              <a:spcAft>
                <a:spcPts val="0"/>
              </a:spcAft>
              <a:buClr>
                <a:srgbClr val="282829"/>
              </a:buClr>
              <a:buSzPts val="1150"/>
              <a:buFont typeface="Roboto"/>
              <a:buAutoNum type="arabicPeriod"/>
            </a:pPr>
            <a:r>
              <a:rPr lang="en" sz="1150">
                <a:solidFill>
                  <a:srgbClr val="282829"/>
                </a:solidFill>
                <a:highlight>
                  <a:srgbClr val="FFFFFF"/>
                </a:highlight>
                <a:latin typeface="Roboto"/>
                <a:ea typeface="Roboto"/>
                <a:cs typeface="Roboto"/>
                <a:sym typeface="Roboto"/>
              </a:rPr>
              <a:t>Look at Lincoln's presidency and try to determine things that might have made him a great president.</a:t>
            </a:r>
            <a:endParaRPr sz="1150">
              <a:solidFill>
                <a:srgbClr val="282829"/>
              </a:solidFill>
              <a:highlight>
                <a:srgbClr val="FFFFFF"/>
              </a:highlight>
              <a:latin typeface="Roboto"/>
              <a:ea typeface="Roboto"/>
              <a:cs typeface="Roboto"/>
              <a:sym typeface="Roboto"/>
            </a:endParaRPr>
          </a:p>
          <a:p>
            <a:pPr indent="0" lvl="0" marL="0" rtl="0" algn="l">
              <a:spcBef>
                <a:spcPts val="2200"/>
              </a:spcBef>
              <a:spcAft>
                <a:spcPts val="0"/>
              </a:spcAft>
              <a:buClr>
                <a:schemeClr val="dk1"/>
              </a:buClr>
              <a:buSzPts val="1100"/>
              <a:buFont typeface="Arial"/>
              <a:buNone/>
            </a:pPr>
            <a:r>
              <a:rPr lang="en" sz="1150">
                <a:solidFill>
                  <a:srgbClr val="282829"/>
                </a:solidFill>
                <a:highlight>
                  <a:srgbClr val="FFFFFF"/>
                </a:highlight>
                <a:latin typeface="Roboto"/>
                <a:ea typeface="Roboto"/>
                <a:cs typeface="Roboto"/>
                <a:sym typeface="Roboto"/>
              </a:rPr>
              <a:t>To do the third, you need to:</a:t>
            </a:r>
            <a:endParaRPr sz="1150">
              <a:solidFill>
                <a:srgbClr val="282829"/>
              </a:solidFill>
              <a:highlight>
                <a:srgbClr val="FFFFFF"/>
              </a:highlight>
              <a:latin typeface="Roboto"/>
              <a:ea typeface="Roboto"/>
              <a:cs typeface="Roboto"/>
              <a:sym typeface="Roboto"/>
            </a:endParaRPr>
          </a:p>
          <a:p>
            <a:pPr indent="-301625" lvl="0" marL="749300" marR="279400" rtl="0" algn="l">
              <a:spcBef>
                <a:spcPts val="1100"/>
              </a:spcBef>
              <a:spcAft>
                <a:spcPts val="0"/>
              </a:spcAft>
              <a:buClr>
                <a:srgbClr val="282829"/>
              </a:buClr>
              <a:buSzPts val="1150"/>
              <a:buFont typeface="Roboto"/>
              <a:buChar char="●"/>
            </a:pPr>
            <a:r>
              <a:rPr lang="en" sz="1150">
                <a:solidFill>
                  <a:srgbClr val="282829"/>
                </a:solidFill>
                <a:highlight>
                  <a:srgbClr val="FFFFFF"/>
                </a:highlight>
                <a:latin typeface="Roboto"/>
                <a:ea typeface="Roboto"/>
                <a:cs typeface="Roboto"/>
                <a:sym typeface="Roboto"/>
              </a:rPr>
              <a:t>Find things in Lincoln's presidency that </a:t>
            </a:r>
            <a:r>
              <a:rPr b="1" lang="en" sz="1150">
                <a:solidFill>
                  <a:srgbClr val="282829"/>
                </a:solidFill>
                <a:highlight>
                  <a:srgbClr val="FFFFFF"/>
                </a:highlight>
                <a:latin typeface="Roboto"/>
                <a:ea typeface="Roboto"/>
                <a:cs typeface="Roboto"/>
                <a:sym typeface="Roboto"/>
              </a:rPr>
              <a:t>can be measured,</a:t>
            </a:r>
            <a:r>
              <a:rPr lang="en" sz="1150">
                <a:solidFill>
                  <a:srgbClr val="282829"/>
                </a:solidFill>
                <a:highlight>
                  <a:srgbClr val="FFFFFF"/>
                </a:highlight>
                <a:latin typeface="Roboto"/>
                <a:ea typeface="Roboto"/>
                <a:cs typeface="Roboto"/>
                <a:sym typeface="Roboto"/>
              </a:rPr>
              <a:t> so you can compare his acts to the acts of other presidents</a:t>
            </a:r>
            <a:endParaRPr sz="1150">
              <a:solidFill>
                <a:srgbClr val="282829"/>
              </a:solidFill>
              <a:highlight>
                <a:srgbClr val="FFFFFF"/>
              </a:highlight>
              <a:latin typeface="Roboto"/>
              <a:ea typeface="Roboto"/>
              <a:cs typeface="Roboto"/>
              <a:sym typeface="Roboto"/>
            </a:endParaRPr>
          </a:p>
          <a:p>
            <a:pPr indent="-301625" lvl="0" marL="749300" marR="279400" rtl="0" algn="l">
              <a:spcBef>
                <a:spcPts val="0"/>
              </a:spcBef>
              <a:spcAft>
                <a:spcPts val="0"/>
              </a:spcAft>
              <a:buClr>
                <a:srgbClr val="282829"/>
              </a:buClr>
              <a:buSzPts val="1150"/>
              <a:buFont typeface="Roboto"/>
              <a:buChar char="●"/>
            </a:pPr>
            <a:r>
              <a:rPr lang="en" sz="1150">
                <a:solidFill>
                  <a:srgbClr val="282829"/>
                </a:solidFill>
                <a:highlight>
                  <a:srgbClr val="FFFFFF"/>
                </a:highlight>
                <a:latin typeface="Roboto"/>
                <a:ea typeface="Roboto"/>
                <a:cs typeface="Roboto"/>
                <a:sym typeface="Roboto"/>
              </a:rPr>
              <a:t>Accept both possibilities: that the comparisons you make might show Lincoln was the greatest, and might show that he wasn't.</a:t>
            </a:r>
            <a:endParaRPr sz="1150">
              <a:solidFill>
                <a:srgbClr val="282829"/>
              </a:solidFill>
              <a:highlight>
                <a:srgbClr val="FFFFFF"/>
              </a:highlight>
              <a:latin typeface="Roboto"/>
              <a:ea typeface="Roboto"/>
              <a:cs typeface="Roboto"/>
              <a:sym typeface="Roboto"/>
            </a:endParaRPr>
          </a:p>
          <a:p>
            <a:pPr indent="0" lvl="0" marL="0" rtl="0" algn="l">
              <a:spcBef>
                <a:spcPts val="2200"/>
              </a:spcBef>
              <a:spcAft>
                <a:spcPts val="0"/>
              </a:spcAft>
              <a:buNone/>
            </a:pPr>
            <a:r>
              <a:rPr lang="en" sz="1150">
                <a:solidFill>
                  <a:srgbClr val="282829"/>
                </a:solidFill>
                <a:highlight>
                  <a:srgbClr val="FFFFFF"/>
                </a:highlight>
                <a:latin typeface="Roboto"/>
                <a:ea typeface="Roboto"/>
                <a:cs typeface="Roboto"/>
                <a:sym typeface="Roboto"/>
              </a:rPr>
              <a:t>The first is </a:t>
            </a:r>
            <a:r>
              <a:rPr b="1" lang="en" sz="1150">
                <a:solidFill>
                  <a:srgbClr val="282829"/>
                </a:solidFill>
                <a:highlight>
                  <a:srgbClr val="FFFFFF"/>
                </a:highlight>
                <a:latin typeface="Roboto"/>
                <a:ea typeface="Roboto"/>
                <a:cs typeface="Roboto"/>
                <a:sym typeface="Roboto"/>
              </a:rPr>
              <a:t>testability (the capacity to measure and compare)</a:t>
            </a:r>
            <a:r>
              <a:rPr lang="en" sz="1150">
                <a:solidFill>
                  <a:srgbClr val="282829"/>
                </a:solidFill>
                <a:highlight>
                  <a:srgbClr val="FFFFFF"/>
                </a:highlight>
                <a:latin typeface="Roboto"/>
                <a:ea typeface="Roboto"/>
                <a:cs typeface="Roboto"/>
                <a:sym typeface="Roboto"/>
              </a:rPr>
              <a:t>, the second is </a:t>
            </a:r>
            <a:r>
              <a:rPr b="1" lang="en" sz="1150">
                <a:solidFill>
                  <a:srgbClr val="282829"/>
                </a:solidFill>
                <a:highlight>
                  <a:srgbClr val="FFFFFF"/>
                </a:highlight>
                <a:latin typeface="Roboto"/>
                <a:ea typeface="Roboto"/>
                <a:cs typeface="Roboto"/>
                <a:sym typeface="Roboto"/>
              </a:rPr>
              <a:t>falsifiability (the ability to reject the hypothesis)</a:t>
            </a:r>
            <a:r>
              <a:rPr lang="en" sz="1150">
                <a:solidFill>
                  <a:srgbClr val="282829"/>
                </a:solidFill>
                <a:highlight>
                  <a:srgbClr val="FFFFFF"/>
                </a:highlight>
                <a:latin typeface="Roboto"/>
                <a:ea typeface="Roboto"/>
                <a:cs typeface="Roboto"/>
                <a:sym typeface="Roboto"/>
              </a:rPr>
              <a:t>.</a:t>
            </a:r>
            <a:endParaRPr sz="1150">
              <a:solidFill>
                <a:srgbClr val="282829"/>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rgbClr val="282829"/>
              </a:solidFill>
              <a:highlight>
                <a:srgbClr val="FFFFFF"/>
              </a:highlight>
              <a:latin typeface="Roboto"/>
              <a:ea typeface="Roboto"/>
              <a:cs typeface="Roboto"/>
              <a:sym typeface="Roboto"/>
            </a:endParaRPr>
          </a:p>
          <a:p>
            <a:pPr indent="0" lvl="0" marL="0" rtl="0" algn="l">
              <a:spcBef>
                <a:spcPts val="0"/>
              </a:spcBef>
              <a:spcAft>
                <a:spcPts val="0"/>
              </a:spcAft>
              <a:buNone/>
            </a:pPr>
            <a:r>
              <a:rPr lang="en" sz="1150">
                <a:solidFill>
                  <a:srgbClr val="282829"/>
                </a:solidFill>
                <a:highlight>
                  <a:srgbClr val="FFFFFF"/>
                </a:highlight>
                <a:latin typeface="Roboto"/>
                <a:ea typeface="Roboto"/>
                <a:cs typeface="Roboto"/>
                <a:sym typeface="Roboto"/>
              </a:rPr>
              <a:t>Answer provided by </a:t>
            </a:r>
            <a:r>
              <a:rPr b="1" lang="en" sz="1150">
                <a:solidFill>
                  <a:schemeClr val="hlink"/>
                </a:solidFill>
                <a:highlight>
                  <a:srgbClr val="FFFFFF"/>
                </a:highlight>
                <a:uFill>
                  <a:noFill/>
                </a:uFill>
                <a:latin typeface="Roboto"/>
                <a:ea typeface="Roboto"/>
                <a:cs typeface="Roboto"/>
                <a:sym typeface="Roboto"/>
                <a:hlinkClick r:id="rId3"/>
              </a:rPr>
              <a:t>Ted Wrigley</a:t>
            </a:r>
            <a:r>
              <a:rPr lang="en" sz="1150">
                <a:solidFill>
                  <a:srgbClr val="282829"/>
                </a:solidFill>
                <a:highlight>
                  <a:srgbClr val="FFFFFF"/>
                </a:highlight>
                <a:latin typeface="Roboto"/>
                <a:ea typeface="Roboto"/>
                <a:cs typeface="Roboto"/>
                <a:sym typeface="Roboto"/>
              </a:rPr>
              <a:t> from Quora </a:t>
            </a:r>
            <a:endParaRPr sz="1150">
              <a:solidFill>
                <a:srgbClr val="282829"/>
              </a:solidFill>
              <a:highlight>
                <a:srgbClr val="FFFFFF"/>
              </a:highlight>
              <a:latin typeface="Roboto"/>
              <a:ea typeface="Roboto"/>
              <a:cs typeface="Roboto"/>
              <a:sym typeface="Roboto"/>
            </a:endParaRPr>
          </a:p>
        </p:txBody>
      </p:sp>
      <p:sp>
        <p:nvSpPr>
          <p:cNvPr id="241" name="Google Shape;24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ontradiction in its definition </a:t>
            </a:r>
            <a:endParaRPr/>
          </a:p>
        </p:txBody>
      </p:sp>
      <p:sp>
        <p:nvSpPr>
          <p:cNvPr id="247" name="Google Shape;247;p38"/>
          <p:cNvSpPr txBox="1"/>
          <p:nvPr>
            <p:ph idx="2" type="body"/>
          </p:nvPr>
        </p:nvSpPr>
        <p:spPr>
          <a:xfrm>
            <a:off x="336900" y="1152475"/>
            <a:ext cx="844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FF"/>
                </a:solidFill>
              </a:rPr>
              <a:t>[Wob’12]</a:t>
            </a:r>
            <a:r>
              <a:rPr b="1" lang="en"/>
              <a:t> </a:t>
            </a:r>
            <a:r>
              <a:rPr lang="en"/>
              <a:t>Theories should be testable and falsifiable; if they are not, they do not qualify as scientific theories </a:t>
            </a:r>
            <a:endParaRPr/>
          </a:p>
          <a:p>
            <a:pPr indent="0" lvl="0" marL="0" rtl="0" algn="l">
              <a:spcBef>
                <a:spcPts val="1200"/>
              </a:spcBef>
              <a:spcAft>
                <a:spcPts val="0"/>
              </a:spcAft>
              <a:buNone/>
            </a:pPr>
            <a:r>
              <a:rPr lang="en"/>
              <a:t>Examples of </a:t>
            </a:r>
            <a:r>
              <a:rPr b="1" lang="en"/>
              <a:t>theoretical</a:t>
            </a:r>
            <a:r>
              <a:rPr lang="en"/>
              <a:t> research papers </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Thought framework</a:t>
            </a:r>
            <a:r>
              <a:rPr lang="en"/>
              <a:t>] Making sense of sensing systems: Five questions …</a:t>
            </a:r>
            <a:endParaRPr/>
          </a:p>
          <a:p>
            <a:pPr indent="-317500" lvl="0" marL="457200" rtl="0" algn="l">
              <a:spcBef>
                <a:spcPts val="0"/>
              </a:spcBef>
              <a:spcAft>
                <a:spcPts val="0"/>
              </a:spcAft>
              <a:buSzPts val="1400"/>
              <a:buChar char="●"/>
            </a:pPr>
            <a:r>
              <a:rPr lang="en"/>
              <a:t>[</a:t>
            </a:r>
            <a:r>
              <a:rPr i="1" lang="en">
                <a:solidFill>
                  <a:srgbClr val="999999"/>
                </a:solidFill>
              </a:rPr>
              <a:t>Design space</a:t>
            </a:r>
            <a:r>
              <a:rPr lang="en"/>
              <a:t>] The design space of input devices</a:t>
            </a:r>
            <a:endParaRPr/>
          </a:p>
          <a:p>
            <a:pPr indent="-317500" lvl="0" marL="457200" rtl="0" algn="l">
              <a:spcBef>
                <a:spcPts val="0"/>
              </a:spcBef>
              <a:spcAft>
                <a:spcPts val="0"/>
              </a:spcAft>
              <a:buSzPts val="1400"/>
              <a:buChar char="●"/>
            </a:pPr>
            <a:r>
              <a:rPr lang="en"/>
              <a:t>[</a:t>
            </a:r>
            <a:r>
              <a:rPr i="1" lang="en">
                <a:solidFill>
                  <a:srgbClr val="999999"/>
                </a:solidFill>
              </a:rPr>
              <a:t>Conceptual model</a:t>
            </a:r>
            <a:r>
              <a:rPr lang="en"/>
              <a:t>] A conceptual framework of and for CSCW</a:t>
            </a:r>
            <a:endParaRPr/>
          </a:p>
          <a:p>
            <a:pPr indent="-317500" lvl="0" marL="457200" rtl="0" algn="l">
              <a:spcBef>
                <a:spcPts val="0"/>
              </a:spcBef>
              <a:spcAft>
                <a:spcPts val="0"/>
              </a:spcAft>
              <a:buSzPts val="1400"/>
              <a:buChar char="●"/>
            </a:pPr>
            <a:r>
              <a:rPr lang="en"/>
              <a:t>[</a:t>
            </a:r>
            <a:r>
              <a:rPr i="1" lang="en">
                <a:solidFill>
                  <a:srgbClr val="999999"/>
                </a:solidFill>
              </a:rPr>
              <a:t>Design criteria</a:t>
            </a:r>
            <a:r>
              <a:rPr lang="en"/>
              <a:t>] Envisioning systemic effects on persons and society  …</a:t>
            </a:r>
            <a:endParaRPr/>
          </a:p>
          <a:p>
            <a:pPr indent="-317500" lvl="0" marL="457200" rtl="0" algn="l">
              <a:spcBef>
                <a:spcPts val="0"/>
              </a:spcBef>
              <a:spcAft>
                <a:spcPts val="0"/>
              </a:spcAft>
              <a:buSzPts val="1400"/>
              <a:buChar char="●"/>
            </a:pPr>
            <a:r>
              <a:rPr lang="en"/>
              <a:t>[</a:t>
            </a:r>
            <a:r>
              <a:rPr i="1" lang="en">
                <a:solidFill>
                  <a:srgbClr val="999999"/>
                </a:solidFill>
              </a:rPr>
              <a:t>Qualitative model</a:t>
            </a:r>
            <a:r>
              <a:rPr lang="en"/>
              <a:t>] An error model for pointing based on Fitts law</a:t>
            </a:r>
            <a:endParaRPr/>
          </a:p>
          <a:p>
            <a:pPr indent="0" lvl="0" marL="0" rtl="0" algn="l">
              <a:spcBef>
                <a:spcPts val="1200"/>
              </a:spcBef>
              <a:spcAft>
                <a:spcPts val="1200"/>
              </a:spcAft>
              <a:buNone/>
            </a:pPr>
            <a:r>
              <a:rPr b="1" lang="en"/>
              <a:t>Question</a:t>
            </a:r>
            <a:r>
              <a:rPr lang="en"/>
              <a:t>: how many of these theories are testable and falsifiable? </a:t>
            </a:r>
            <a:endParaRPr/>
          </a:p>
        </p:txBody>
      </p:sp>
      <p:sp>
        <p:nvSpPr>
          <p:cNvPr id="248" name="Google Shape;248;p38"/>
          <p:cNvSpPr txBox="1"/>
          <p:nvPr/>
        </p:nvSpPr>
        <p:spPr>
          <a:xfrm>
            <a:off x="6357600" y="3223800"/>
            <a:ext cx="2422800" cy="10467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Question:</a:t>
            </a:r>
            <a:r>
              <a:rPr lang="en"/>
              <a:t> How do you measure a thought framework, design space, design criteria, etc. </a:t>
            </a:r>
            <a:endParaRPr/>
          </a:p>
        </p:txBody>
      </p:sp>
      <p:sp>
        <p:nvSpPr>
          <p:cNvPr id="249" name="Google Shape;24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311700" y="19984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Therefore, [O&amp;H’16] revised it to be the conceptual contributions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980000"/>
                </a:solidFill>
              </a:rPr>
              <a:t>This is good, but …</a:t>
            </a:r>
            <a:endParaRPr>
              <a:solidFill>
                <a:srgbClr val="980000"/>
              </a:solidFill>
            </a:endParaRPr>
          </a:p>
        </p:txBody>
      </p:sp>
      <p:sp>
        <p:nvSpPr>
          <p:cNvPr id="255" name="Google Shape;25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a:t>
            </a:r>
            <a:r>
              <a:rPr lang="en">
                <a:solidFill>
                  <a:srgbClr val="980000"/>
                </a:solidFill>
              </a:rPr>
              <a:t> “magical” </a:t>
            </a:r>
            <a:r>
              <a:rPr lang="en">
                <a:solidFill>
                  <a:srgbClr val="000000"/>
                </a:solidFill>
              </a:rPr>
              <a:t>three subcategories</a:t>
            </a:r>
            <a:r>
              <a:rPr lang="en">
                <a:solidFill>
                  <a:srgbClr val="980000"/>
                </a:solidFill>
              </a:rPr>
              <a:t> </a:t>
            </a:r>
            <a:endParaRPr>
              <a:solidFill>
                <a:srgbClr val="980000"/>
              </a:solidFill>
            </a:endParaRPr>
          </a:p>
        </p:txBody>
      </p:sp>
      <p:sp>
        <p:nvSpPr>
          <p:cNvPr id="261" name="Google Shape;261;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SzPct val="100000"/>
              <a:buChar char="●"/>
            </a:pPr>
            <a:r>
              <a:rPr lang="en" sz="1700"/>
              <a:t>[</a:t>
            </a:r>
            <a:r>
              <a:rPr i="1" lang="en" sz="1700">
                <a:solidFill>
                  <a:srgbClr val="999999"/>
                </a:solidFill>
              </a:rPr>
              <a:t>Implausibility</a:t>
            </a:r>
            <a:r>
              <a:rPr lang="en" sz="1700"/>
              <a:t>] Direct Manipulation Interfaces </a:t>
            </a:r>
            <a:endParaRPr sz="1700"/>
          </a:p>
          <a:p>
            <a:pPr indent="-320357" lvl="0" marL="457200" rtl="0" algn="l">
              <a:spcBef>
                <a:spcPts val="0"/>
              </a:spcBef>
              <a:spcAft>
                <a:spcPts val="0"/>
              </a:spcAft>
              <a:buSzPct val="100000"/>
              <a:buChar char="●"/>
            </a:pPr>
            <a:r>
              <a:rPr lang="en" sz="1700"/>
              <a:t>[</a:t>
            </a:r>
            <a:r>
              <a:rPr i="1" lang="en" sz="1700">
                <a:solidFill>
                  <a:srgbClr val="999999"/>
                </a:solidFill>
              </a:rPr>
              <a:t>Inconsistency</a:t>
            </a:r>
            <a:r>
              <a:rPr lang="en" sz="1700"/>
              <a:t>] Implications for design </a:t>
            </a:r>
            <a:endParaRPr sz="1700"/>
          </a:p>
          <a:p>
            <a:pPr indent="-320357" lvl="0" marL="457200" rtl="0" algn="l">
              <a:spcBef>
                <a:spcPts val="0"/>
              </a:spcBef>
              <a:spcAft>
                <a:spcPts val="0"/>
              </a:spcAft>
              <a:buSzPct val="100000"/>
              <a:buChar char="●"/>
            </a:pPr>
            <a:r>
              <a:rPr lang="en" sz="1700"/>
              <a:t>[</a:t>
            </a:r>
            <a:r>
              <a:rPr i="1" lang="en" sz="1700">
                <a:solidFill>
                  <a:srgbClr val="999999"/>
                </a:solidFill>
              </a:rPr>
              <a:t>Incompatibility</a:t>
            </a:r>
            <a:r>
              <a:rPr lang="en" sz="1700"/>
              <a:t>] Characterizing computer input with Fitts’ law parameters … </a:t>
            </a:r>
            <a:endParaRPr sz="1700"/>
          </a:p>
          <a:p>
            <a:pPr indent="0" lvl="0" marL="0" rtl="0" algn="l">
              <a:spcBef>
                <a:spcPts val="1200"/>
              </a:spcBef>
              <a:spcAft>
                <a:spcPts val="0"/>
              </a:spcAft>
              <a:buNone/>
            </a:pPr>
            <a:r>
              <a:rPr b="1" lang="en" sz="1700">
                <a:solidFill>
                  <a:srgbClr val="38761D"/>
                </a:solidFill>
              </a:rPr>
              <a:t>[O&amp;H ‘16]</a:t>
            </a:r>
            <a:r>
              <a:rPr lang="en" sz="1700"/>
              <a:t>’s definition is problematic: why there are three types of conceptual contributions? </a:t>
            </a:r>
            <a:endParaRPr sz="1700"/>
          </a:p>
          <a:p>
            <a:pPr indent="0" lvl="0" marL="0" rtl="0" algn="l">
              <a:spcBef>
                <a:spcPts val="1200"/>
              </a:spcBef>
              <a:spcAft>
                <a:spcPts val="0"/>
              </a:spcAft>
              <a:buNone/>
            </a:pPr>
            <a:r>
              <a:rPr b="1" lang="en">
                <a:solidFill>
                  <a:srgbClr val="38761D"/>
                </a:solidFill>
              </a:rPr>
              <a:t>[O&amp;H’16] </a:t>
            </a:r>
            <a:r>
              <a:rPr lang="en"/>
              <a:t>Conceptual papers include</a:t>
            </a:r>
            <a:r>
              <a:rPr b="1" lang="en">
                <a:solidFill>
                  <a:srgbClr val="38761D"/>
                </a:solidFill>
              </a:rPr>
              <a:t> </a:t>
            </a:r>
            <a:r>
              <a:rPr lang="en"/>
              <a:t>theories, concepts, </a:t>
            </a:r>
            <a:r>
              <a:rPr b="1" lang="en"/>
              <a:t>methods</a:t>
            </a:r>
            <a:r>
              <a:rPr lang="en"/>
              <a:t>, principles, and models </a:t>
            </a:r>
            <a:endParaRPr/>
          </a:p>
          <a:p>
            <a:pPr indent="0" lvl="0" marL="0" rtl="0" algn="l">
              <a:spcBef>
                <a:spcPts val="1200"/>
              </a:spcBef>
              <a:spcAft>
                <a:spcPts val="0"/>
              </a:spcAft>
              <a:buNone/>
            </a:pPr>
            <a:r>
              <a:rPr b="1" lang="en"/>
              <a:t>Questions:</a:t>
            </a:r>
            <a:r>
              <a:rPr lang="en"/>
              <a:t> </a:t>
            </a:r>
            <a:endParaRPr/>
          </a:p>
          <a:p>
            <a:pPr indent="-325755" lvl="0" marL="457200" rtl="0" algn="l">
              <a:spcBef>
                <a:spcPts val="1200"/>
              </a:spcBef>
              <a:spcAft>
                <a:spcPts val="0"/>
              </a:spcAft>
              <a:buSzPct val="100000"/>
              <a:buChar char="●"/>
            </a:pPr>
            <a:r>
              <a:rPr lang="en"/>
              <a:t>What subcategory is </a:t>
            </a:r>
            <a:r>
              <a:rPr b="1" lang="en"/>
              <a:t>method</a:t>
            </a:r>
            <a:r>
              <a:rPr lang="en"/>
              <a:t>? Is it implausibility, inconsistency, or incompatibility? </a:t>
            </a:r>
            <a:endParaRPr/>
          </a:p>
          <a:p>
            <a:pPr indent="-325755" lvl="0" marL="457200" rtl="0" algn="l">
              <a:spcBef>
                <a:spcPts val="0"/>
              </a:spcBef>
              <a:spcAft>
                <a:spcPts val="0"/>
              </a:spcAft>
              <a:buSzPct val="100000"/>
              <a:buChar char="●"/>
            </a:pPr>
            <a:r>
              <a:rPr lang="en"/>
              <a:t>In addition, what’s the difference between inconsistency and incompatibility? Do we really need to distinguish between them? </a:t>
            </a:r>
            <a:endParaRPr/>
          </a:p>
          <a:p>
            <a:pPr indent="-325755" lvl="0" marL="457200" rtl="0" algn="l">
              <a:spcBef>
                <a:spcPts val="0"/>
              </a:spcBef>
              <a:spcAft>
                <a:spcPts val="0"/>
              </a:spcAft>
              <a:buSzPct val="100000"/>
              <a:buChar char="●"/>
            </a:pPr>
            <a:r>
              <a:rPr lang="en"/>
              <a:t>What exactly is implausibility? </a:t>
            </a:r>
            <a:endParaRPr/>
          </a:p>
          <a:p>
            <a:pPr indent="0" lvl="0" marL="0" rtl="0" algn="l">
              <a:spcBef>
                <a:spcPts val="1200"/>
              </a:spcBef>
              <a:spcAft>
                <a:spcPts val="1200"/>
              </a:spcAft>
              <a:buNone/>
            </a:pPr>
            <a:r>
              <a:t/>
            </a:r>
            <a:endParaRPr sz="1700"/>
          </a:p>
        </p:txBody>
      </p:sp>
      <p:sp>
        <p:nvSpPr>
          <p:cNvPr id="262" name="Google Shape;26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way to think about conceptual contributions </a:t>
            </a:r>
            <a:endParaRPr/>
          </a:p>
        </p:txBody>
      </p:sp>
      <p:sp>
        <p:nvSpPr>
          <p:cNvPr id="268" name="Google Shape;26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Generalizable abstraction</a:t>
            </a:r>
            <a:r>
              <a:rPr lang="en"/>
              <a:t> that can be applied to </a:t>
            </a:r>
            <a:r>
              <a:rPr b="1" lang="en"/>
              <a:t>a range of phenomena and contexts</a:t>
            </a:r>
            <a:r>
              <a:rPr lang="en"/>
              <a:t> </a:t>
            </a:r>
            <a:endParaRPr/>
          </a:p>
          <a:p>
            <a:pPr indent="0" lvl="0" marL="0" rtl="0" algn="l">
              <a:spcBef>
                <a:spcPts val="1200"/>
              </a:spcBef>
              <a:spcAft>
                <a:spcPts val="0"/>
              </a:spcAft>
              <a:buNone/>
            </a:pPr>
            <a:r>
              <a:rPr lang="en"/>
              <a:t>This abstraction can be </a:t>
            </a:r>
            <a:r>
              <a:rPr b="1" lang="en"/>
              <a:t>descriptive (qualitative)</a:t>
            </a:r>
            <a:r>
              <a:rPr lang="en"/>
              <a:t>, which can help people to understand certain phenomena better, or it can be </a:t>
            </a:r>
            <a:r>
              <a:rPr b="1" lang="en"/>
              <a:t>predictive (quantitative)</a:t>
            </a:r>
            <a:r>
              <a:rPr lang="en"/>
              <a:t>, which can help people to predict outcomes based on parameters. </a:t>
            </a:r>
            <a:endParaRPr/>
          </a:p>
          <a:p>
            <a:pPr indent="0" lvl="0" marL="0" rtl="0" algn="l">
              <a:spcBef>
                <a:spcPts val="1200"/>
              </a:spcBef>
              <a:spcAft>
                <a:spcPts val="0"/>
              </a:spcAft>
              <a:buNone/>
            </a:pPr>
            <a:r>
              <a:rPr lang="en"/>
              <a:t>It is motivated by three causes: </a:t>
            </a:r>
            <a:endParaRPr/>
          </a:p>
          <a:p>
            <a:pPr indent="-342900" lvl="0" marL="457200" rtl="0" algn="l">
              <a:spcBef>
                <a:spcPts val="1200"/>
              </a:spcBef>
              <a:spcAft>
                <a:spcPts val="0"/>
              </a:spcAft>
              <a:buSzPts val="1800"/>
              <a:buChar char="●"/>
            </a:pPr>
            <a:r>
              <a:rPr b="1" lang="en"/>
              <a:t>Lack of explanation</a:t>
            </a:r>
            <a:endParaRPr b="1"/>
          </a:p>
          <a:p>
            <a:pPr indent="-342900" lvl="0" marL="457200" rtl="0" algn="l">
              <a:spcBef>
                <a:spcPts val="0"/>
              </a:spcBef>
              <a:spcAft>
                <a:spcPts val="0"/>
              </a:spcAft>
              <a:buSzPts val="1800"/>
              <a:buChar char="●"/>
            </a:pPr>
            <a:r>
              <a:rPr b="1" lang="en"/>
              <a:t>Inconsistency in explanation</a:t>
            </a:r>
            <a:endParaRPr b="1"/>
          </a:p>
          <a:p>
            <a:pPr indent="-342900" lvl="0" marL="457200" rtl="0" algn="l">
              <a:spcBef>
                <a:spcPts val="0"/>
              </a:spcBef>
              <a:spcAft>
                <a:spcPts val="0"/>
              </a:spcAft>
              <a:buSzPts val="1800"/>
              <a:buChar char="●"/>
            </a:pPr>
            <a:r>
              <a:rPr b="1" lang="en"/>
              <a:t>Inefficiency in explanation </a:t>
            </a:r>
            <a:endParaRPr b="1"/>
          </a:p>
        </p:txBody>
      </p:sp>
      <p:sp>
        <p:nvSpPr>
          <p:cNvPr id="269" name="Google Shape;26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research contribution in HCI?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question actually bothers the field for many years</a:t>
            </a:r>
            <a:endParaRPr/>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 conceptual contribution in the revised definition</a:t>
            </a:r>
            <a:endParaRPr/>
          </a:p>
        </p:txBody>
      </p:sp>
      <p:sp>
        <p:nvSpPr>
          <p:cNvPr id="275" name="Google Shape;275;p42"/>
          <p:cNvSpPr txBox="1"/>
          <p:nvPr>
            <p:ph idx="2" type="body"/>
          </p:nvPr>
        </p:nvSpPr>
        <p:spPr>
          <a:xfrm>
            <a:off x="405000" y="1152475"/>
            <a:ext cx="8427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Examples of </a:t>
            </a:r>
            <a:r>
              <a:rPr b="1" lang="en"/>
              <a:t>conceptual</a:t>
            </a:r>
            <a:r>
              <a:rPr lang="en"/>
              <a:t> research papers </a:t>
            </a:r>
            <a:endParaRPr/>
          </a:p>
          <a:p>
            <a:pPr indent="0" lvl="0" marL="0" rtl="0" algn="l">
              <a:spcBef>
                <a:spcPts val="1200"/>
              </a:spcBef>
              <a:spcAft>
                <a:spcPts val="0"/>
              </a:spcAft>
              <a:buNone/>
            </a:pPr>
            <a:r>
              <a:rPr b="1" lang="en">
                <a:solidFill>
                  <a:srgbClr val="38761D"/>
                </a:solidFill>
              </a:rPr>
              <a:t>[O&amp;H’16]</a:t>
            </a:r>
            <a:endParaRPr b="1">
              <a:solidFill>
                <a:srgbClr val="38761D"/>
              </a:solidFill>
            </a:endParaRPr>
          </a:p>
          <a:p>
            <a:pPr indent="-290830" lvl="0" marL="457200" rtl="0" algn="l">
              <a:spcBef>
                <a:spcPts val="1200"/>
              </a:spcBef>
              <a:spcAft>
                <a:spcPts val="0"/>
              </a:spcAft>
              <a:buSzPct val="100000"/>
              <a:buChar char="●"/>
            </a:pPr>
            <a:r>
              <a:rPr lang="en"/>
              <a:t>[</a:t>
            </a:r>
            <a:r>
              <a:rPr i="1" lang="en">
                <a:solidFill>
                  <a:srgbClr val="999999"/>
                </a:solidFill>
              </a:rPr>
              <a:t>Implausibility</a:t>
            </a:r>
            <a:r>
              <a:rPr lang="en"/>
              <a:t>] Direct Manipulation Interfaces</a:t>
            </a:r>
            <a:endParaRPr/>
          </a:p>
          <a:p>
            <a:pPr indent="-281940" lvl="1" marL="914400" rtl="0" algn="l">
              <a:spcBef>
                <a:spcPts val="0"/>
              </a:spcBef>
              <a:spcAft>
                <a:spcPts val="0"/>
              </a:spcAft>
              <a:buSzPct val="100000"/>
              <a:buChar char="○"/>
            </a:pPr>
            <a:r>
              <a:rPr lang="en"/>
              <a:t>descriptive (qualitative) -&gt; to fill in knowledge gap of lack of explanation -&gt; apply to a wide range of DM interfaces</a:t>
            </a:r>
            <a:endParaRPr/>
          </a:p>
          <a:p>
            <a:pPr indent="-290830" lvl="0" marL="457200" rtl="0" algn="l">
              <a:spcBef>
                <a:spcPts val="0"/>
              </a:spcBef>
              <a:spcAft>
                <a:spcPts val="0"/>
              </a:spcAft>
              <a:buSzPct val="100000"/>
              <a:buChar char="●"/>
            </a:pPr>
            <a:r>
              <a:rPr lang="en"/>
              <a:t>[</a:t>
            </a:r>
            <a:r>
              <a:rPr i="1" lang="en">
                <a:solidFill>
                  <a:srgbClr val="999999"/>
                </a:solidFill>
              </a:rPr>
              <a:t>Inconsistency</a:t>
            </a:r>
            <a:r>
              <a:rPr lang="en"/>
              <a:t>] Implications for design (privacy as a reciprocal process) </a:t>
            </a:r>
            <a:endParaRPr/>
          </a:p>
          <a:p>
            <a:pPr indent="-281940" lvl="1" marL="914400" rtl="0" algn="l">
              <a:spcBef>
                <a:spcPts val="0"/>
              </a:spcBef>
              <a:spcAft>
                <a:spcPts val="0"/>
              </a:spcAft>
              <a:buSzPct val="100000"/>
              <a:buChar char="○"/>
            </a:pPr>
            <a:r>
              <a:rPr lang="en"/>
              <a:t>descriptive (qualitative) -&gt; to fill in knowledge gap of lack of explanation -&gt; apply to a wide range of privacy contexts</a:t>
            </a:r>
            <a:endParaRPr/>
          </a:p>
          <a:p>
            <a:pPr indent="-290830" lvl="0" marL="457200" rtl="0" algn="l">
              <a:spcBef>
                <a:spcPts val="0"/>
              </a:spcBef>
              <a:spcAft>
                <a:spcPts val="0"/>
              </a:spcAft>
              <a:buSzPct val="100000"/>
              <a:buChar char="●"/>
            </a:pPr>
            <a:r>
              <a:rPr lang="en"/>
              <a:t>[</a:t>
            </a:r>
            <a:r>
              <a:rPr i="1" lang="en">
                <a:solidFill>
                  <a:srgbClr val="999999"/>
                </a:solidFill>
              </a:rPr>
              <a:t>Incompatibility</a:t>
            </a:r>
            <a:r>
              <a:rPr lang="en"/>
              <a:t>] Characterizing computer input with Fitts’ law parameters … </a:t>
            </a:r>
            <a:endParaRPr/>
          </a:p>
          <a:p>
            <a:pPr indent="-281940" lvl="1" marL="914400" rtl="0" algn="l">
              <a:spcBef>
                <a:spcPts val="0"/>
              </a:spcBef>
              <a:spcAft>
                <a:spcPts val="0"/>
              </a:spcAft>
              <a:buSzPct val="100000"/>
              <a:buChar char="○"/>
            </a:pPr>
            <a:r>
              <a:rPr lang="en"/>
              <a:t>predictive</a:t>
            </a:r>
            <a:r>
              <a:rPr lang="en"/>
              <a:t> (quantitative) -&gt; to resolve inconsistent explanation -&gt; apply to a wide range of pointing contexts</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290830" lvl="0" marL="457200" rtl="0" algn="l">
              <a:spcBef>
                <a:spcPts val="1200"/>
              </a:spcBef>
              <a:spcAft>
                <a:spcPts val="0"/>
              </a:spcAft>
              <a:buSzPct val="100000"/>
              <a:buChar char="●"/>
            </a:pPr>
            <a:r>
              <a:rPr lang="en"/>
              <a:t>[</a:t>
            </a:r>
            <a:r>
              <a:rPr i="1" lang="en">
                <a:solidFill>
                  <a:srgbClr val="999999"/>
                </a:solidFill>
              </a:rPr>
              <a:t>Thought framework</a:t>
            </a:r>
            <a:r>
              <a:rPr lang="en"/>
              <a:t>] Making sense of sensing systems: Five questions …</a:t>
            </a:r>
            <a:endParaRPr/>
          </a:p>
          <a:p>
            <a:pPr indent="-281940" lvl="1" marL="914400" rtl="0" algn="l">
              <a:spcBef>
                <a:spcPts val="0"/>
              </a:spcBef>
              <a:spcAft>
                <a:spcPts val="0"/>
              </a:spcAft>
              <a:buSzPct val="100000"/>
              <a:buChar char="○"/>
            </a:pPr>
            <a:r>
              <a:rPr lang="en"/>
              <a:t>descriptive (qualitative) -&gt; to fill in knowledge gap of lack of explanation -&gt; apply to a wide range of sensing systems</a:t>
            </a:r>
            <a:endParaRPr/>
          </a:p>
          <a:p>
            <a:pPr indent="-290830" lvl="0" marL="457200" rtl="0" algn="l">
              <a:spcBef>
                <a:spcPts val="0"/>
              </a:spcBef>
              <a:spcAft>
                <a:spcPts val="0"/>
              </a:spcAft>
              <a:buSzPct val="100000"/>
              <a:buChar char="●"/>
            </a:pPr>
            <a:r>
              <a:rPr lang="en"/>
              <a:t>[</a:t>
            </a:r>
            <a:r>
              <a:rPr i="1" lang="en">
                <a:solidFill>
                  <a:srgbClr val="999999"/>
                </a:solidFill>
              </a:rPr>
              <a:t>Design space</a:t>
            </a:r>
            <a:r>
              <a:rPr lang="en"/>
              <a:t>] The design space of input devices</a:t>
            </a:r>
            <a:endParaRPr/>
          </a:p>
          <a:p>
            <a:pPr indent="-281940" lvl="1" marL="914400" rtl="0" algn="l">
              <a:spcBef>
                <a:spcPts val="0"/>
              </a:spcBef>
              <a:spcAft>
                <a:spcPts val="0"/>
              </a:spcAft>
              <a:buSzPct val="100000"/>
              <a:buChar char="○"/>
            </a:pPr>
            <a:r>
              <a:rPr b="1" lang="en"/>
              <a:t>Question</a:t>
            </a:r>
            <a:r>
              <a:rPr lang="en"/>
              <a:t>: </a:t>
            </a:r>
            <a:r>
              <a:rPr lang="en" u="sng"/>
              <a:t>can you fill in the blank following other examples?</a:t>
            </a:r>
            <a:endParaRPr u="sng"/>
          </a:p>
          <a:p>
            <a:pPr indent="-290830" lvl="0" marL="457200" rtl="0" algn="l">
              <a:spcBef>
                <a:spcPts val="0"/>
              </a:spcBef>
              <a:spcAft>
                <a:spcPts val="0"/>
              </a:spcAft>
              <a:buSzPct val="100000"/>
              <a:buChar char="●"/>
            </a:pPr>
            <a:r>
              <a:rPr lang="en"/>
              <a:t>[</a:t>
            </a:r>
            <a:r>
              <a:rPr i="1" lang="en">
                <a:solidFill>
                  <a:srgbClr val="999999"/>
                </a:solidFill>
              </a:rPr>
              <a:t>Conceptual model</a:t>
            </a:r>
            <a:r>
              <a:rPr lang="en"/>
              <a:t>] A conceptual framework of and for CSCW</a:t>
            </a:r>
            <a:endParaRPr/>
          </a:p>
          <a:p>
            <a:pPr indent="-281940" lvl="1" marL="914400" rtl="0" algn="l">
              <a:spcBef>
                <a:spcPts val="0"/>
              </a:spcBef>
              <a:spcAft>
                <a:spcPts val="0"/>
              </a:spcAft>
              <a:buSzPct val="100000"/>
              <a:buChar char="○"/>
            </a:pPr>
            <a:r>
              <a:rPr lang="en"/>
              <a:t>descriptive (qualitative) -&gt; to fill in knowledge gap of lack of explanation -&gt; apply to a wide range of CSCW contexts</a:t>
            </a:r>
            <a:endParaRPr/>
          </a:p>
          <a:p>
            <a:pPr indent="-290830" lvl="0" marL="457200" rtl="0" algn="l">
              <a:spcBef>
                <a:spcPts val="0"/>
              </a:spcBef>
              <a:spcAft>
                <a:spcPts val="0"/>
              </a:spcAft>
              <a:buSzPct val="100000"/>
              <a:buChar char="●"/>
            </a:pPr>
            <a:r>
              <a:rPr lang="en"/>
              <a:t>[</a:t>
            </a:r>
            <a:r>
              <a:rPr i="1" lang="en">
                <a:solidFill>
                  <a:srgbClr val="999999"/>
                </a:solidFill>
              </a:rPr>
              <a:t>Design criteria</a:t>
            </a:r>
            <a:r>
              <a:rPr lang="en"/>
              <a:t>] Envisioning systemic effects on persons and society  …</a:t>
            </a:r>
            <a:endParaRPr/>
          </a:p>
          <a:p>
            <a:pPr indent="-281940" lvl="1" marL="914400" rtl="0" algn="l">
              <a:spcBef>
                <a:spcPts val="0"/>
              </a:spcBef>
              <a:spcAft>
                <a:spcPts val="0"/>
              </a:spcAft>
              <a:buSzPct val="100000"/>
              <a:buChar char="○"/>
            </a:pPr>
            <a:r>
              <a:rPr lang="en"/>
              <a:t>descriptive (qualitative) -&gt; to fill in knowledge gap of lack of explanation -&gt; apply to a wide range of design scenarios</a:t>
            </a:r>
            <a:endParaRPr/>
          </a:p>
          <a:p>
            <a:pPr indent="-290830" lvl="0" marL="457200" rtl="0" algn="l">
              <a:spcBef>
                <a:spcPts val="0"/>
              </a:spcBef>
              <a:spcAft>
                <a:spcPts val="0"/>
              </a:spcAft>
              <a:buSzPct val="100000"/>
              <a:buChar char="●"/>
            </a:pPr>
            <a:r>
              <a:rPr lang="en"/>
              <a:t>[</a:t>
            </a:r>
            <a:r>
              <a:rPr i="1" lang="en">
                <a:solidFill>
                  <a:srgbClr val="999999"/>
                </a:solidFill>
              </a:rPr>
              <a:t>Qualitative model</a:t>
            </a:r>
            <a:r>
              <a:rPr lang="en"/>
              <a:t>] An error model for pointing based on Fitts law</a:t>
            </a:r>
            <a:endParaRPr/>
          </a:p>
          <a:p>
            <a:pPr indent="-281940" lvl="1" marL="914400" rtl="0" algn="l">
              <a:spcBef>
                <a:spcPts val="0"/>
              </a:spcBef>
              <a:spcAft>
                <a:spcPts val="0"/>
              </a:spcAft>
              <a:buSzPct val="100000"/>
              <a:buChar char="○"/>
            </a:pPr>
            <a:r>
              <a:rPr b="1" lang="en"/>
              <a:t>Question</a:t>
            </a:r>
            <a:r>
              <a:rPr lang="en"/>
              <a:t>: </a:t>
            </a:r>
            <a:r>
              <a:rPr lang="en" u="sng"/>
              <a:t>can you fill in the blank following other examples?</a:t>
            </a:r>
            <a:r>
              <a:rPr lang="en"/>
              <a:t> </a:t>
            </a:r>
            <a:endParaRPr/>
          </a:p>
        </p:txBody>
      </p:sp>
      <p:sp>
        <p:nvSpPr>
          <p:cNvPr id="276" name="Google Shape;276;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1317900" y="21103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Time (5 mins)</a:t>
            </a:r>
            <a:endParaRPr/>
          </a:p>
        </p:txBody>
      </p:sp>
      <p:pic>
        <p:nvPicPr>
          <p:cNvPr id="282" name="Google Shape;282;p43"/>
          <p:cNvPicPr preferRelativeResize="0"/>
          <p:nvPr/>
        </p:nvPicPr>
        <p:blipFill>
          <a:blip r:embed="rId3">
            <a:alphaModFix/>
          </a:blip>
          <a:stretch>
            <a:fillRect/>
          </a:stretch>
        </p:blipFill>
        <p:spPr>
          <a:xfrm>
            <a:off x="1130100" y="1608225"/>
            <a:ext cx="1846050" cy="1846050"/>
          </a:xfrm>
          <a:prstGeom prst="rect">
            <a:avLst/>
          </a:prstGeom>
          <a:noFill/>
          <a:ln>
            <a:noFill/>
          </a:ln>
        </p:spPr>
      </p:pic>
      <p:sp>
        <p:nvSpPr>
          <p:cNvPr id="283" name="Google Shape;283;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3"/>
          <p:cNvSpPr txBox="1"/>
          <p:nvPr/>
        </p:nvSpPr>
        <p:spPr>
          <a:xfrm>
            <a:off x="3920400" y="2952150"/>
            <a:ext cx="30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go to Pollev.com/</a:t>
            </a:r>
            <a:r>
              <a:rPr lang="en">
                <a:solidFill>
                  <a:schemeClr val="dk1"/>
                </a:solidFill>
              </a:rPr>
              <a:t>szhao168</a:t>
            </a:r>
            <a:br>
              <a:rPr lang="en"/>
            </a:br>
            <a:r>
              <a:rPr lang="en"/>
              <a:t>(question 5, 6)</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Empirical vs. conceptual contributions</a:t>
            </a:r>
            <a:endParaRPr/>
          </a:p>
        </p:txBody>
      </p:sp>
      <p:sp>
        <p:nvSpPr>
          <p:cNvPr id="290" name="Google Shape;290;p4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Examples of </a:t>
            </a:r>
            <a:r>
              <a:rPr b="1" lang="en"/>
              <a:t>empirical</a:t>
            </a:r>
            <a:r>
              <a:rPr lang="en"/>
              <a:t> research papers </a:t>
            </a:r>
            <a:endParaRPr/>
          </a:p>
          <a:p>
            <a:pPr indent="0" lvl="0" marL="0" rtl="0" algn="l">
              <a:spcBef>
                <a:spcPts val="1200"/>
              </a:spcBef>
              <a:spcAft>
                <a:spcPts val="0"/>
              </a:spcAft>
              <a:buNone/>
            </a:pPr>
            <a:r>
              <a:rPr b="1" lang="en"/>
              <a:t>[O&amp;H’16]</a:t>
            </a:r>
            <a:endParaRPr b="1"/>
          </a:p>
          <a:p>
            <a:pPr indent="-290830" lvl="0" marL="457200" rtl="0" algn="l">
              <a:spcBef>
                <a:spcPts val="1200"/>
              </a:spcBef>
              <a:spcAft>
                <a:spcPts val="0"/>
              </a:spcAft>
              <a:buSzPct val="100000"/>
              <a:buChar char="●"/>
            </a:pPr>
            <a:r>
              <a:rPr lang="en"/>
              <a:t>[</a:t>
            </a:r>
            <a:r>
              <a:rPr i="1" lang="en">
                <a:solidFill>
                  <a:srgbClr val="999999"/>
                </a:solidFill>
              </a:rPr>
              <a:t>Phenomenon</a:t>
            </a:r>
            <a:r>
              <a:rPr lang="en"/>
              <a:t>] </a:t>
            </a:r>
            <a:r>
              <a:rPr lang="en"/>
              <a:t>A field study of exploratory learning strategies</a:t>
            </a:r>
            <a:endParaRPr/>
          </a:p>
          <a:p>
            <a:pPr indent="-290830" lvl="0" marL="457200" rtl="0" algn="l">
              <a:spcBef>
                <a:spcPts val="0"/>
              </a:spcBef>
              <a:spcAft>
                <a:spcPts val="0"/>
              </a:spcAft>
              <a:buSzPct val="100000"/>
              <a:buChar char="●"/>
            </a:pPr>
            <a:r>
              <a:rPr lang="en"/>
              <a:t>[</a:t>
            </a:r>
            <a:r>
              <a:rPr i="1" lang="en">
                <a:solidFill>
                  <a:srgbClr val="999999"/>
                </a:solidFill>
              </a:rPr>
              <a:t>Factor</a:t>
            </a:r>
            <a:r>
              <a:rPr lang="en"/>
              <a:t>] Distance matters </a:t>
            </a:r>
            <a:endParaRPr/>
          </a:p>
          <a:p>
            <a:pPr indent="-290830" lvl="0" marL="457200" rtl="0" algn="l">
              <a:spcBef>
                <a:spcPts val="0"/>
              </a:spcBef>
              <a:spcAft>
                <a:spcPts val="0"/>
              </a:spcAft>
              <a:buSzPct val="100000"/>
              <a:buChar char="●"/>
            </a:pPr>
            <a:r>
              <a:rPr lang="en"/>
              <a:t>[</a:t>
            </a:r>
            <a:r>
              <a:rPr i="1" lang="en">
                <a:solidFill>
                  <a:srgbClr val="999999"/>
                </a:solidFill>
              </a:rPr>
              <a:t>Effect</a:t>
            </a:r>
            <a:r>
              <a:rPr lang="en"/>
              <a:t>] Untangling the usability of fisheye menus</a:t>
            </a:r>
            <a:endParaRPr/>
          </a:p>
          <a:p>
            <a:pPr indent="0" lvl="0" marL="0" rtl="0" algn="l">
              <a:spcBef>
                <a:spcPts val="1200"/>
              </a:spcBef>
              <a:spcAft>
                <a:spcPts val="0"/>
              </a:spcAft>
              <a:buNone/>
            </a:pPr>
            <a:r>
              <a:rPr b="1" lang="en"/>
              <a:t>[Wob’12]</a:t>
            </a:r>
            <a:endParaRPr b="1"/>
          </a:p>
          <a:p>
            <a:pPr indent="-290830" lvl="0" marL="457200" rtl="0" algn="l">
              <a:spcBef>
                <a:spcPts val="1200"/>
              </a:spcBef>
              <a:spcAft>
                <a:spcPts val="0"/>
              </a:spcAft>
              <a:buSzPct val="100000"/>
              <a:buChar char="●"/>
            </a:pPr>
            <a:r>
              <a:rPr lang="en"/>
              <a:t>[</a:t>
            </a:r>
            <a:r>
              <a:rPr i="1" lang="en">
                <a:solidFill>
                  <a:srgbClr val="999999"/>
                </a:solidFill>
              </a:rPr>
              <a:t>Interview study</a:t>
            </a:r>
            <a:r>
              <a:rPr lang="en"/>
              <a:t>] Social use of computer-mediated communication by adults on the autism spectrum</a:t>
            </a:r>
            <a:endParaRPr/>
          </a:p>
          <a:p>
            <a:pPr indent="-290830" lvl="0" marL="457200" rtl="0" algn="l">
              <a:spcBef>
                <a:spcPts val="0"/>
              </a:spcBef>
              <a:spcAft>
                <a:spcPts val="0"/>
              </a:spcAft>
              <a:buSzPct val="100000"/>
              <a:buChar char="●"/>
            </a:pPr>
            <a:r>
              <a:rPr lang="en"/>
              <a:t>[</a:t>
            </a:r>
            <a:r>
              <a:rPr i="1" lang="en">
                <a:solidFill>
                  <a:srgbClr val="999999"/>
                </a:solidFill>
              </a:rPr>
              <a:t>Diary study</a:t>
            </a:r>
            <a:r>
              <a:rPr lang="en"/>
              <a:t>] A diary study of task switching and interruptions</a:t>
            </a:r>
            <a:endParaRPr/>
          </a:p>
          <a:p>
            <a:pPr indent="-290830" lvl="0" marL="457200" rtl="0" algn="l">
              <a:spcBef>
                <a:spcPts val="0"/>
              </a:spcBef>
              <a:spcAft>
                <a:spcPts val="0"/>
              </a:spcAft>
              <a:buSzPct val="100000"/>
              <a:buChar char="●"/>
            </a:pPr>
            <a:r>
              <a:rPr lang="en"/>
              <a:t>[</a:t>
            </a:r>
            <a:r>
              <a:rPr i="1" lang="en">
                <a:solidFill>
                  <a:srgbClr val="999999"/>
                </a:solidFill>
              </a:rPr>
              <a:t>Lab experiment</a:t>
            </a:r>
            <a:r>
              <a:rPr lang="en"/>
              <a:t>] The performance of touch screen soft buttons</a:t>
            </a:r>
            <a:endParaRPr/>
          </a:p>
          <a:p>
            <a:pPr indent="-290830" lvl="0" marL="457200" rtl="0" algn="l">
              <a:spcBef>
                <a:spcPts val="0"/>
              </a:spcBef>
              <a:spcAft>
                <a:spcPts val="0"/>
              </a:spcAft>
              <a:buSzPct val="100000"/>
              <a:buChar char="●"/>
            </a:pPr>
            <a:r>
              <a:rPr lang="en"/>
              <a:t>[</a:t>
            </a:r>
            <a:r>
              <a:rPr i="1" lang="en">
                <a:solidFill>
                  <a:srgbClr val="999999"/>
                </a:solidFill>
              </a:rPr>
              <a:t>Crowdsourcing study</a:t>
            </a:r>
            <a:r>
              <a:rPr lang="en"/>
              <a:t>] How deceptive are deceptive visualizations …</a:t>
            </a:r>
            <a:endParaRPr/>
          </a:p>
          <a:p>
            <a:pPr indent="-290830" lvl="0" marL="457200" rtl="0" algn="l">
              <a:spcBef>
                <a:spcPts val="0"/>
              </a:spcBef>
              <a:spcAft>
                <a:spcPts val="0"/>
              </a:spcAft>
              <a:buSzPct val="100000"/>
              <a:buChar char="●"/>
            </a:pPr>
            <a:r>
              <a:rPr lang="en"/>
              <a:t>[</a:t>
            </a:r>
            <a:r>
              <a:rPr i="1" lang="en">
                <a:solidFill>
                  <a:srgbClr val="999999"/>
                </a:solidFill>
              </a:rPr>
              <a:t>Qualitative field study</a:t>
            </a:r>
            <a:r>
              <a:rPr lang="en"/>
              <a:t>] Organizational obstacles to interface design and development …</a:t>
            </a:r>
            <a:endParaRPr/>
          </a:p>
        </p:txBody>
      </p:sp>
      <p:sp>
        <p:nvSpPr>
          <p:cNvPr id="291" name="Google Shape;291;p4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Examples of </a:t>
            </a:r>
            <a:r>
              <a:rPr b="1" lang="en"/>
              <a:t>conceptual</a:t>
            </a:r>
            <a:r>
              <a:rPr lang="en"/>
              <a:t> research papers </a:t>
            </a:r>
            <a:endParaRPr/>
          </a:p>
          <a:p>
            <a:pPr indent="0" lvl="0" marL="0" rtl="0" algn="l">
              <a:spcBef>
                <a:spcPts val="1200"/>
              </a:spcBef>
              <a:spcAft>
                <a:spcPts val="0"/>
              </a:spcAft>
              <a:buClr>
                <a:schemeClr val="dk1"/>
              </a:buClr>
              <a:buSzPct val="78571"/>
              <a:buFont typeface="Arial"/>
              <a:buNone/>
            </a:pPr>
            <a:r>
              <a:rPr b="1" lang="en"/>
              <a:t>[O&amp;H’16]</a:t>
            </a:r>
            <a:endParaRPr b="1"/>
          </a:p>
          <a:p>
            <a:pPr indent="-297497" lvl="0" marL="457200" rtl="0" algn="l">
              <a:spcBef>
                <a:spcPts val="1200"/>
              </a:spcBef>
              <a:spcAft>
                <a:spcPts val="0"/>
              </a:spcAft>
              <a:buSzPct val="100000"/>
              <a:buChar char="●"/>
            </a:pPr>
            <a:r>
              <a:rPr lang="en"/>
              <a:t>[</a:t>
            </a:r>
            <a:r>
              <a:rPr i="1" lang="en">
                <a:solidFill>
                  <a:srgbClr val="999999"/>
                </a:solidFill>
              </a:rPr>
              <a:t>Implausibility</a:t>
            </a:r>
            <a:r>
              <a:rPr lang="en"/>
              <a:t>] Direct Manipulation Interfaces </a:t>
            </a:r>
            <a:endParaRPr/>
          </a:p>
          <a:p>
            <a:pPr indent="-297497" lvl="0" marL="457200" rtl="0" algn="l">
              <a:spcBef>
                <a:spcPts val="0"/>
              </a:spcBef>
              <a:spcAft>
                <a:spcPts val="0"/>
              </a:spcAft>
              <a:buSzPct val="100000"/>
              <a:buChar char="●"/>
            </a:pPr>
            <a:r>
              <a:rPr lang="en"/>
              <a:t>[</a:t>
            </a:r>
            <a:r>
              <a:rPr i="1" lang="en">
                <a:solidFill>
                  <a:srgbClr val="999999"/>
                </a:solidFill>
              </a:rPr>
              <a:t>Inconsistency</a:t>
            </a:r>
            <a:r>
              <a:rPr lang="en"/>
              <a:t>] Implications for design </a:t>
            </a:r>
            <a:endParaRPr/>
          </a:p>
          <a:p>
            <a:pPr indent="-297497" lvl="0" marL="457200" rtl="0" algn="l">
              <a:spcBef>
                <a:spcPts val="0"/>
              </a:spcBef>
              <a:spcAft>
                <a:spcPts val="0"/>
              </a:spcAft>
              <a:buSzPct val="100000"/>
              <a:buChar char="●"/>
            </a:pPr>
            <a:r>
              <a:rPr lang="en"/>
              <a:t>[</a:t>
            </a:r>
            <a:r>
              <a:rPr i="1" lang="en">
                <a:solidFill>
                  <a:srgbClr val="999999"/>
                </a:solidFill>
              </a:rPr>
              <a:t>Incompatibility</a:t>
            </a:r>
            <a:r>
              <a:rPr lang="en"/>
              <a:t>] Characterizing computer input with Fitts’ law parameters … </a:t>
            </a:r>
            <a:endParaRPr/>
          </a:p>
          <a:p>
            <a:pPr indent="0" lvl="0" marL="0" rtl="0" algn="l">
              <a:spcBef>
                <a:spcPts val="1200"/>
              </a:spcBef>
              <a:spcAft>
                <a:spcPts val="0"/>
              </a:spcAft>
              <a:buClr>
                <a:schemeClr val="dk1"/>
              </a:buClr>
              <a:buSzPct val="78571"/>
              <a:buFont typeface="Arial"/>
              <a:buNone/>
            </a:pPr>
            <a:r>
              <a:rPr b="1" lang="en"/>
              <a:t>[Wob’12]</a:t>
            </a:r>
            <a:endParaRPr b="1"/>
          </a:p>
          <a:p>
            <a:pPr indent="-297497" lvl="0" marL="457200" rtl="0" algn="l">
              <a:spcBef>
                <a:spcPts val="1200"/>
              </a:spcBef>
              <a:spcAft>
                <a:spcPts val="0"/>
              </a:spcAft>
              <a:buSzPct val="100000"/>
              <a:buChar char="●"/>
            </a:pPr>
            <a:r>
              <a:rPr lang="en"/>
              <a:t>[</a:t>
            </a:r>
            <a:r>
              <a:rPr i="1" lang="en">
                <a:solidFill>
                  <a:srgbClr val="999999"/>
                </a:solidFill>
              </a:rPr>
              <a:t>Thought framework</a:t>
            </a:r>
            <a:r>
              <a:rPr lang="en"/>
              <a:t>] Making sense of sensing systems: Five questions …</a:t>
            </a:r>
            <a:endParaRPr/>
          </a:p>
          <a:p>
            <a:pPr indent="-297497" lvl="0" marL="457200" rtl="0" algn="l">
              <a:spcBef>
                <a:spcPts val="0"/>
              </a:spcBef>
              <a:spcAft>
                <a:spcPts val="0"/>
              </a:spcAft>
              <a:buSzPct val="100000"/>
              <a:buChar char="●"/>
            </a:pPr>
            <a:r>
              <a:rPr lang="en"/>
              <a:t>[</a:t>
            </a:r>
            <a:r>
              <a:rPr i="1" lang="en">
                <a:solidFill>
                  <a:srgbClr val="999999"/>
                </a:solidFill>
              </a:rPr>
              <a:t>Design space</a:t>
            </a:r>
            <a:r>
              <a:rPr lang="en"/>
              <a:t>] The design space of input devices</a:t>
            </a:r>
            <a:endParaRPr/>
          </a:p>
          <a:p>
            <a:pPr indent="-297497" lvl="0" marL="457200" rtl="0" algn="l">
              <a:spcBef>
                <a:spcPts val="0"/>
              </a:spcBef>
              <a:spcAft>
                <a:spcPts val="0"/>
              </a:spcAft>
              <a:buSzPct val="100000"/>
              <a:buChar char="●"/>
            </a:pPr>
            <a:r>
              <a:rPr lang="en"/>
              <a:t>[</a:t>
            </a:r>
            <a:r>
              <a:rPr i="1" lang="en">
                <a:solidFill>
                  <a:srgbClr val="999999"/>
                </a:solidFill>
              </a:rPr>
              <a:t>Conceptual model</a:t>
            </a:r>
            <a:r>
              <a:rPr lang="en"/>
              <a:t>] A conceptual framework of and for CSCW</a:t>
            </a:r>
            <a:endParaRPr/>
          </a:p>
          <a:p>
            <a:pPr indent="-297497" lvl="0" marL="457200" rtl="0" algn="l">
              <a:spcBef>
                <a:spcPts val="0"/>
              </a:spcBef>
              <a:spcAft>
                <a:spcPts val="0"/>
              </a:spcAft>
              <a:buSzPct val="100000"/>
              <a:buChar char="●"/>
            </a:pPr>
            <a:r>
              <a:rPr lang="en"/>
              <a:t>[</a:t>
            </a:r>
            <a:r>
              <a:rPr i="1" lang="en">
                <a:solidFill>
                  <a:srgbClr val="999999"/>
                </a:solidFill>
              </a:rPr>
              <a:t>Design criteria</a:t>
            </a:r>
            <a:r>
              <a:rPr lang="en"/>
              <a:t>] Envisioning systemic effects on persons and society  …</a:t>
            </a:r>
            <a:endParaRPr/>
          </a:p>
          <a:p>
            <a:pPr indent="-297497" lvl="0" marL="457200" rtl="0" algn="l">
              <a:spcBef>
                <a:spcPts val="0"/>
              </a:spcBef>
              <a:spcAft>
                <a:spcPts val="0"/>
              </a:spcAft>
              <a:buSzPct val="100000"/>
              <a:buChar char="●"/>
            </a:pPr>
            <a:r>
              <a:rPr lang="en"/>
              <a:t>[</a:t>
            </a:r>
            <a:r>
              <a:rPr i="1" lang="en">
                <a:solidFill>
                  <a:srgbClr val="999999"/>
                </a:solidFill>
              </a:rPr>
              <a:t>Qualitative model</a:t>
            </a:r>
            <a:r>
              <a:rPr lang="en"/>
              <a:t>] An error model for pointing based on Fitts law</a:t>
            </a:r>
            <a:endParaRPr/>
          </a:p>
        </p:txBody>
      </p:sp>
      <p:sp>
        <p:nvSpPr>
          <p:cNvPr id="292" name="Google Shape;29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Empirical vs Conceptual?</a:t>
            </a:r>
            <a:endParaRPr/>
          </a:p>
        </p:txBody>
      </p:sp>
      <p:sp>
        <p:nvSpPr>
          <p:cNvPr id="298" name="Google Shape;298;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Scope</a:t>
            </a:r>
            <a:r>
              <a:rPr lang="en"/>
              <a:t> </a:t>
            </a:r>
            <a:endParaRPr/>
          </a:p>
          <a:p>
            <a:pPr indent="-342900" lvl="0" marL="457200" rtl="0" algn="l">
              <a:spcBef>
                <a:spcPts val="1200"/>
              </a:spcBef>
              <a:spcAft>
                <a:spcPts val="0"/>
              </a:spcAft>
              <a:buSzPts val="1800"/>
              <a:buChar char="●"/>
            </a:pPr>
            <a:r>
              <a:rPr lang="en"/>
              <a:t>Empirical contributions are usually specific to certain phenomenon or context while theoretical contributions are generalizable abstractions that can be applied to a broad range of phenomena or contexts </a:t>
            </a:r>
            <a:endParaRPr/>
          </a:p>
          <a:p>
            <a:pPr indent="0" lvl="0" marL="0" rtl="0" algn="l">
              <a:spcBef>
                <a:spcPts val="1200"/>
              </a:spcBef>
              <a:spcAft>
                <a:spcPts val="0"/>
              </a:spcAft>
              <a:buNone/>
            </a:pPr>
            <a:r>
              <a:rPr b="1" lang="en"/>
              <a:t>Predictive power</a:t>
            </a:r>
            <a:endParaRPr/>
          </a:p>
          <a:p>
            <a:pPr indent="-342900" lvl="0" marL="457200" rtl="0" algn="l">
              <a:spcBef>
                <a:spcPts val="1200"/>
              </a:spcBef>
              <a:spcAft>
                <a:spcPts val="0"/>
              </a:spcAft>
              <a:buSzPts val="1800"/>
              <a:buChar char="●"/>
            </a:pPr>
            <a:r>
              <a:rPr lang="en"/>
              <a:t>Quantitative models can help to make precise predictions while empirical findings at best can make rough predictions </a:t>
            </a:r>
            <a:endParaRPr/>
          </a:p>
          <a:p>
            <a:pPr indent="-317500" lvl="1" marL="914400" rtl="0" algn="l">
              <a:spcBef>
                <a:spcPts val="0"/>
              </a:spcBef>
              <a:spcAft>
                <a:spcPts val="0"/>
              </a:spcAft>
              <a:buSzPts val="1400"/>
              <a:buChar char="○"/>
            </a:pPr>
            <a:r>
              <a:rPr lang="en"/>
              <a:t>A is likely better than B, but you don’t know whether it is better for sure, or how much better?  </a:t>
            </a:r>
            <a:endParaRPr/>
          </a:p>
        </p:txBody>
      </p:sp>
      <p:sp>
        <p:nvSpPr>
          <p:cNvPr id="299" name="Google Shape;29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decision tree</a:t>
            </a:r>
            <a:endParaRPr/>
          </a:p>
        </p:txBody>
      </p:sp>
      <p:sp>
        <p:nvSpPr>
          <p:cNvPr id="305" name="Google Shape;305;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Knowledge/finding is predictive? </a:t>
            </a:r>
            <a:endParaRPr/>
          </a:p>
          <a:p>
            <a:pPr indent="0" lvl="0" marL="0" rtl="0" algn="l">
              <a:spcBef>
                <a:spcPts val="1200"/>
              </a:spcBef>
              <a:spcAft>
                <a:spcPts val="0"/>
              </a:spcAft>
              <a:buNone/>
            </a:pPr>
            <a:r>
              <a:rPr lang="en"/>
              <a:t>	Yes -&gt; Can apply knowledge/finding to a wide range of contexts?</a:t>
            </a:r>
            <a:endParaRPr/>
          </a:p>
          <a:p>
            <a:pPr indent="457200" lvl="0" marL="457200" rtl="0" algn="l">
              <a:spcBef>
                <a:spcPts val="1200"/>
              </a:spcBef>
              <a:spcAft>
                <a:spcPts val="0"/>
              </a:spcAft>
              <a:buNone/>
            </a:pPr>
            <a:r>
              <a:rPr lang="en"/>
              <a:t>Yes -&gt; </a:t>
            </a:r>
            <a:r>
              <a:rPr b="1" lang="en"/>
              <a:t>Conceptual</a:t>
            </a:r>
            <a:r>
              <a:rPr lang="en"/>
              <a:t> </a:t>
            </a:r>
            <a:endParaRPr/>
          </a:p>
          <a:p>
            <a:pPr indent="457200" lvl="0" marL="457200" rtl="0" algn="l">
              <a:spcBef>
                <a:spcPts val="1200"/>
              </a:spcBef>
              <a:spcAft>
                <a:spcPts val="0"/>
              </a:spcAft>
              <a:buNone/>
            </a:pPr>
            <a:r>
              <a:rPr lang="en"/>
              <a:t>No -&gt; </a:t>
            </a:r>
            <a:r>
              <a:rPr lang="en">
                <a:solidFill>
                  <a:srgbClr val="999999"/>
                </a:solidFill>
              </a:rPr>
              <a:t>Conceptual</a:t>
            </a:r>
            <a:r>
              <a:rPr lang="en"/>
              <a:t> </a:t>
            </a:r>
            <a:endParaRPr/>
          </a:p>
          <a:p>
            <a:pPr indent="0" lvl="0" marL="457200" rtl="0" algn="l">
              <a:spcBef>
                <a:spcPts val="1200"/>
              </a:spcBef>
              <a:spcAft>
                <a:spcPts val="0"/>
              </a:spcAft>
              <a:buNone/>
            </a:pPr>
            <a:r>
              <a:rPr lang="en"/>
              <a:t>No -&gt; Can apply knowledge/finding to a wide range of contexts? </a:t>
            </a:r>
            <a:endParaRPr/>
          </a:p>
          <a:p>
            <a:pPr indent="457200" lvl="0" marL="457200" rtl="0" algn="l">
              <a:spcBef>
                <a:spcPts val="1200"/>
              </a:spcBef>
              <a:spcAft>
                <a:spcPts val="0"/>
              </a:spcAft>
              <a:buNone/>
            </a:pPr>
            <a:r>
              <a:rPr lang="en"/>
              <a:t>Yes -&gt; </a:t>
            </a:r>
            <a:r>
              <a:rPr lang="en">
                <a:solidFill>
                  <a:srgbClr val="999999"/>
                </a:solidFill>
              </a:rPr>
              <a:t>Conceptual</a:t>
            </a:r>
            <a:endParaRPr>
              <a:solidFill>
                <a:srgbClr val="999999"/>
              </a:solidFill>
            </a:endParaRPr>
          </a:p>
          <a:p>
            <a:pPr indent="0" lvl="0" marL="914400" rtl="0" algn="l">
              <a:spcBef>
                <a:spcPts val="1200"/>
              </a:spcBef>
              <a:spcAft>
                <a:spcPts val="0"/>
              </a:spcAft>
              <a:buNone/>
            </a:pPr>
            <a:r>
              <a:rPr lang="en"/>
              <a:t>No -&gt; Empirical  </a:t>
            </a:r>
            <a:endParaRPr/>
          </a:p>
          <a:p>
            <a:pPr indent="0" lvl="0" marL="0" rtl="0" algn="l">
              <a:spcBef>
                <a:spcPts val="1200"/>
              </a:spcBef>
              <a:spcAft>
                <a:spcPts val="1200"/>
              </a:spcAft>
              <a:buNone/>
            </a:pPr>
            <a:r>
              <a:rPr lang="en"/>
              <a:t>	</a:t>
            </a:r>
            <a:endParaRPr/>
          </a:p>
        </p:txBody>
      </p:sp>
      <p:sp>
        <p:nvSpPr>
          <p:cNvPr id="306" name="Google Shape;30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What about methods?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solidFill>
                  <a:srgbClr val="999999"/>
                </a:solidFill>
              </a:rPr>
              <a:t>Perhaps it can be classified into another category?</a:t>
            </a:r>
            <a:endParaRPr>
              <a:solidFill>
                <a:srgbClr val="999999"/>
              </a:solidFill>
            </a:endParaRPr>
          </a:p>
        </p:txBody>
      </p:sp>
      <p:sp>
        <p:nvSpPr>
          <p:cNvPr id="312" name="Google Shape;31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constructive research contribution? </a:t>
            </a:r>
            <a:endParaRPr/>
          </a:p>
        </p:txBody>
      </p:sp>
      <p:sp>
        <p:nvSpPr>
          <p:cNvPr id="318" name="Google Shape;31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solidFill>
                  <a:srgbClr val="38761D"/>
                </a:solidFill>
              </a:rPr>
              <a:t>[O&amp;H’16]</a:t>
            </a:r>
            <a:r>
              <a:rPr b="1" lang="en"/>
              <a:t> Definition: </a:t>
            </a:r>
            <a:r>
              <a:rPr lang="en"/>
              <a:t>Constructive research is aimed at producing </a:t>
            </a:r>
            <a:r>
              <a:rPr b="1" lang="en"/>
              <a:t>understanding</a:t>
            </a:r>
            <a:r>
              <a:rPr lang="en"/>
              <a:t> about construction of an interactive artefact for some purpose in human use of computing </a:t>
            </a:r>
            <a:r>
              <a:rPr lang="en"/>
              <a:t> </a:t>
            </a:r>
            <a:endParaRPr/>
          </a:p>
          <a:p>
            <a:pPr indent="-304165" lvl="1" marL="914400" rtl="0" algn="l">
              <a:spcBef>
                <a:spcPts val="1200"/>
              </a:spcBef>
              <a:spcAft>
                <a:spcPts val="0"/>
              </a:spcAft>
              <a:buSzPct val="100000"/>
              <a:buChar char="○"/>
            </a:pPr>
            <a:r>
              <a:rPr lang="en"/>
              <a:t>No known solution</a:t>
            </a:r>
            <a:endParaRPr/>
          </a:p>
          <a:p>
            <a:pPr indent="-304165" lvl="1" marL="914400" rtl="0" algn="l">
              <a:spcBef>
                <a:spcPts val="0"/>
              </a:spcBef>
              <a:spcAft>
                <a:spcPts val="0"/>
              </a:spcAft>
              <a:buSzPct val="100000"/>
              <a:buChar char="○"/>
            </a:pPr>
            <a:r>
              <a:rPr lang="en"/>
              <a:t>p</a:t>
            </a:r>
            <a:r>
              <a:rPr lang="en"/>
              <a:t>artial , ineffective, or inefficient solution</a:t>
            </a:r>
            <a:endParaRPr/>
          </a:p>
          <a:p>
            <a:pPr indent="-304165" lvl="1" marL="914400" rtl="0" algn="l">
              <a:spcBef>
                <a:spcPts val="0"/>
              </a:spcBef>
              <a:spcAft>
                <a:spcPts val="0"/>
              </a:spcAft>
              <a:buSzPct val="100000"/>
              <a:buChar char="○"/>
            </a:pPr>
            <a:r>
              <a:rPr lang="en"/>
              <a:t>Insufficient knowledge or resources for implementation or deployment  </a:t>
            </a:r>
            <a:endParaRPr/>
          </a:p>
          <a:p>
            <a:pPr indent="0" lvl="0" marL="0" rtl="0" algn="l">
              <a:spcBef>
                <a:spcPts val="1200"/>
              </a:spcBef>
              <a:spcAft>
                <a:spcPts val="0"/>
              </a:spcAft>
              <a:buNone/>
            </a:pPr>
            <a:r>
              <a:rPr b="1" lang="en">
                <a:solidFill>
                  <a:srgbClr val="38761D"/>
                </a:solidFill>
              </a:rPr>
              <a:t>[O&amp;H’16]</a:t>
            </a:r>
            <a:r>
              <a:rPr b="1" lang="en"/>
              <a:t> Examples: </a:t>
            </a:r>
            <a:r>
              <a:rPr lang="en"/>
              <a:t>Interactive systems/applications, interaction techniques, input devices, sensors, UI/Interaction/Concept/[</a:t>
            </a:r>
            <a:r>
              <a:rPr lang="en">
                <a:solidFill>
                  <a:srgbClr val="980000"/>
                </a:solidFill>
              </a:rPr>
              <a:t>Process</a:t>
            </a:r>
            <a:r>
              <a:rPr lang="en">
                <a:solidFill>
                  <a:srgbClr val="666666"/>
                </a:solidFill>
              </a:rPr>
              <a:t>] </a:t>
            </a:r>
            <a:r>
              <a:rPr lang="en"/>
              <a:t>design.</a:t>
            </a:r>
            <a:r>
              <a:rPr lang="en"/>
              <a:t> </a:t>
            </a:r>
            <a:endParaRPr b="1"/>
          </a:p>
          <a:p>
            <a:pPr indent="0" lvl="0" marL="0" rtl="0" algn="l">
              <a:spcBef>
                <a:spcPts val="1200"/>
              </a:spcBef>
              <a:spcAft>
                <a:spcPts val="0"/>
              </a:spcAft>
              <a:buNone/>
            </a:pPr>
            <a:r>
              <a:rPr b="1" lang="en">
                <a:solidFill>
                  <a:srgbClr val="0000FF"/>
                </a:solidFill>
              </a:rPr>
              <a:t>[Wob’12] </a:t>
            </a:r>
            <a:r>
              <a:rPr b="1" lang="en"/>
              <a:t>Definition: </a:t>
            </a:r>
            <a:r>
              <a:rPr lang="en"/>
              <a:t>Artifact contributions arise from generative design-driven activities (invention). New knowledge is embedded in and manifested by artifacts and the supporting materials that describe them.</a:t>
            </a:r>
            <a:r>
              <a:rPr lang="en"/>
              <a:t>  </a:t>
            </a:r>
            <a:endParaRPr/>
          </a:p>
          <a:p>
            <a:pPr indent="0" lvl="0" marL="0" rtl="0" algn="l">
              <a:spcBef>
                <a:spcPts val="1200"/>
              </a:spcBef>
              <a:spcAft>
                <a:spcPts val="1200"/>
              </a:spcAft>
              <a:buNone/>
            </a:pPr>
            <a:r>
              <a:rPr b="1" lang="en">
                <a:solidFill>
                  <a:srgbClr val="0000FF"/>
                </a:solidFill>
              </a:rPr>
              <a:t>[Wob’12] </a:t>
            </a:r>
            <a:r>
              <a:rPr b="1" lang="en"/>
              <a:t>Examples: </a:t>
            </a:r>
            <a:r>
              <a:rPr lang="en"/>
              <a:t>new systems, architectures, tools, toolkits, techniques, sketches, mockups, environments</a:t>
            </a:r>
            <a:r>
              <a:rPr lang="en"/>
              <a:t> </a:t>
            </a:r>
            <a:endParaRPr/>
          </a:p>
        </p:txBody>
      </p:sp>
      <p:sp>
        <p:nvSpPr>
          <p:cNvPr id="319" name="Google Shape;319;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Subtypes and examples of constructive</a:t>
            </a:r>
            <a:r>
              <a:rPr lang="en"/>
              <a:t> research in HCI</a:t>
            </a:r>
            <a:endParaRPr/>
          </a:p>
        </p:txBody>
      </p:sp>
      <p:sp>
        <p:nvSpPr>
          <p:cNvPr id="325" name="Google Shape;325;p49"/>
          <p:cNvSpPr txBox="1"/>
          <p:nvPr>
            <p:ph idx="1" type="body"/>
          </p:nvPr>
        </p:nvSpPr>
        <p:spPr>
          <a:xfrm>
            <a:off x="311700" y="1152475"/>
            <a:ext cx="8055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38761D"/>
                </a:solidFill>
              </a:rPr>
              <a:t>[O&amp;H’16]</a:t>
            </a:r>
            <a:endParaRPr b="1">
              <a:solidFill>
                <a:srgbClr val="38761D"/>
              </a:solidFill>
            </a:endParaRPr>
          </a:p>
          <a:p>
            <a:pPr indent="-317500" lvl="0" marL="457200" rtl="0" algn="l">
              <a:spcBef>
                <a:spcPts val="1200"/>
              </a:spcBef>
              <a:spcAft>
                <a:spcPts val="0"/>
              </a:spcAft>
              <a:buSzPts val="1400"/>
              <a:buChar char="●"/>
            </a:pPr>
            <a:r>
              <a:rPr lang="en"/>
              <a:t>[</a:t>
            </a:r>
            <a:r>
              <a:rPr i="1" lang="en">
                <a:solidFill>
                  <a:srgbClr val="999999"/>
                </a:solidFill>
              </a:rPr>
              <a:t>No known solution</a:t>
            </a:r>
            <a:r>
              <a:rPr lang="en"/>
              <a:t>] </a:t>
            </a:r>
            <a:r>
              <a:rPr lang="en"/>
              <a:t>Tangible bits </a:t>
            </a:r>
            <a:endParaRPr/>
          </a:p>
          <a:p>
            <a:pPr indent="-317500" lvl="0" marL="457200" rtl="0" algn="l">
              <a:spcBef>
                <a:spcPts val="0"/>
              </a:spcBef>
              <a:spcAft>
                <a:spcPts val="0"/>
              </a:spcAft>
              <a:buSzPts val="1400"/>
              <a:buChar char="●"/>
            </a:pPr>
            <a:r>
              <a:rPr lang="en"/>
              <a:t>[</a:t>
            </a:r>
            <a:r>
              <a:rPr i="1" lang="en">
                <a:solidFill>
                  <a:srgbClr val="999999"/>
                </a:solidFill>
              </a:rPr>
              <a:t>Partial solution</a:t>
            </a:r>
            <a:r>
              <a:rPr lang="en"/>
              <a:t>] SenseTable</a:t>
            </a:r>
            <a:endParaRPr/>
          </a:p>
          <a:p>
            <a:pPr indent="-317500" lvl="0" marL="457200" rtl="0" algn="l">
              <a:spcBef>
                <a:spcPts val="0"/>
              </a:spcBef>
              <a:spcAft>
                <a:spcPts val="0"/>
              </a:spcAft>
              <a:buSzPts val="1400"/>
              <a:buChar char="●"/>
            </a:pPr>
            <a:r>
              <a:rPr lang="en"/>
              <a:t>[</a:t>
            </a:r>
            <a:r>
              <a:rPr i="1" lang="en">
                <a:solidFill>
                  <a:srgbClr val="999999"/>
                </a:solidFill>
              </a:rPr>
              <a:t>Unable to implement or deploy</a:t>
            </a:r>
            <a:r>
              <a:rPr lang="en"/>
              <a:t>] Design and deployment of a collaborative multi-surface system</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System, architecture, tools, toolkits</a:t>
            </a:r>
            <a:r>
              <a:rPr lang="en"/>
              <a:t>] Prefab: … advanced behaviors using pixel-based reverse engineering …</a:t>
            </a:r>
            <a:endParaRPr/>
          </a:p>
          <a:p>
            <a:pPr indent="-304800" lvl="1" marL="914400" rtl="0" algn="l">
              <a:spcBef>
                <a:spcPts val="0"/>
              </a:spcBef>
              <a:spcAft>
                <a:spcPts val="0"/>
              </a:spcAft>
              <a:buSzPts val="1200"/>
              <a:buChar char="○"/>
            </a:pPr>
            <a:r>
              <a:rPr lang="en"/>
              <a:t>Evaluated holistically according to what they make possible and how they do so</a:t>
            </a:r>
            <a:endParaRPr/>
          </a:p>
          <a:p>
            <a:pPr indent="-317500" lvl="0" marL="457200" rtl="0" algn="l">
              <a:spcBef>
                <a:spcPts val="0"/>
              </a:spcBef>
              <a:spcAft>
                <a:spcPts val="0"/>
              </a:spcAft>
              <a:buSzPts val="1400"/>
              <a:buChar char="●"/>
            </a:pPr>
            <a:r>
              <a:rPr lang="en"/>
              <a:t>[</a:t>
            </a:r>
            <a:r>
              <a:rPr i="1" lang="en">
                <a:solidFill>
                  <a:srgbClr val="999999"/>
                </a:solidFill>
              </a:rPr>
              <a:t>Input and interaction techniques</a:t>
            </a:r>
            <a:r>
              <a:rPr lang="en"/>
              <a:t>] The bubble cursor …</a:t>
            </a:r>
            <a:endParaRPr/>
          </a:p>
          <a:p>
            <a:pPr indent="-304800" lvl="1" marL="914400" rtl="0" algn="l">
              <a:spcBef>
                <a:spcPts val="0"/>
              </a:spcBef>
              <a:spcAft>
                <a:spcPts val="0"/>
              </a:spcAft>
              <a:buSzPts val="1200"/>
              <a:buChar char="○"/>
            </a:pPr>
            <a:r>
              <a:rPr lang="en"/>
              <a:t>Evaluated precisely and quantitatively for </a:t>
            </a:r>
            <a:r>
              <a:rPr lang="en"/>
              <a:t>human performance benefits</a:t>
            </a:r>
            <a:endParaRPr/>
          </a:p>
          <a:p>
            <a:pPr indent="-317500" lvl="0" marL="457200" rtl="0" algn="l">
              <a:spcBef>
                <a:spcPts val="0"/>
              </a:spcBef>
              <a:spcAft>
                <a:spcPts val="0"/>
              </a:spcAft>
              <a:buSzPts val="1400"/>
              <a:buChar char="●"/>
            </a:pPr>
            <a:r>
              <a:rPr lang="en"/>
              <a:t>[</a:t>
            </a:r>
            <a:r>
              <a:rPr i="1" lang="en">
                <a:solidFill>
                  <a:srgbClr val="999999"/>
                </a:solidFill>
              </a:rPr>
              <a:t>New design expressions</a:t>
            </a:r>
            <a:r>
              <a:rPr lang="en"/>
              <a:t>] Tangible bits: towards seamless interfaces between people, bits and atoms</a:t>
            </a:r>
            <a:endParaRPr/>
          </a:p>
          <a:p>
            <a:pPr indent="-304800" lvl="1" marL="914400" rtl="0" algn="l">
              <a:spcBef>
                <a:spcPts val="0"/>
              </a:spcBef>
              <a:spcAft>
                <a:spcPts val="0"/>
              </a:spcAft>
              <a:buSzPts val="1200"/>
              <a:buChar char="○"/>
            </a:pPr>
            <a:r>
              <a:rPr lang="en"/>
              <a:t>Evaluated by how insightful, compelling, and innovative is their portrayal</a:t>
            </a:r>
            <a:endParaRPr/>
          </a:p>
        </p:txBody>
      </p:sp>
      <p:sp>
        <p:nvSpPr>
          <p:cNvPr id="326" name="Google Shape;326;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1317900" y="21103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Time (3 mins)</a:t>
            </a:r>
            <a:endParaRPr/>
          </a:p>
        </p:txBody>
      </p:sp>
      <p:pic>
        <p:nvPicPr>
          <p:cNvPr id="332" name="Google Shape;332;p50"/>
          <p:cNvPicPr preferRelativeResize="0"/>
          <p:nvPr/>
        </p:nvPicPr>
        <p:blipFill>
          <a:blip r:embed="rId3">
            <a:alphaModFix/>
          </a:blip>
          <a:stretch>
            <a:fillRect/>
          </a:stretch>
        </p:blipFill>
        <p:spPr>
          <a:xfrm>
            <a:off x="1130100" y="1608225"/>
            <a:ext cx="1846050" cy="1846050"/>
          </a:xfrm>
          <a:prstGeom prst="rect">
            <a:avLst/>
          </a:prstGeom>
          <a:noFill/>
          <a:ln>
            <a:noFill/>
          </a:ln>
        </p:spPr>
      </p:pic>
      <p:sp>
        <p:nvSpPr>
          <p:cNvPr id="333" name="Google Shape;33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50"/>
          <p:cNvSpPr txBox="1"/>
          <p:nvPr/>
        </p:nvSpPr>
        <p:spPr>
          <a:xfrm>
            <a:off x="3920400" y="2952150"/>
            <a:ext cx="30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go to Pollev.com/</a:t>
            </a:r>
            <a:r>
              <a:rPr lang="en">
                <a:solidFill>
                  <a:schemeClr val="dk1"/>
                </a:solidFill>
              </a:rPr>
              <a:t>szhao168</a:t>
            </a:r>
            <a:br>
              <a:rPr lang="en"/>
            </a:br>
            <a:r>
              <a:rPr lang="en"/>
              <a:t>(question 7)</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in these definitions</a:t>
            </a:r>
            <a:endParaRPr/>
          </a:p>
        </p:txBody>
      </p:sp>
      <p:sp>
        <p:nvSpPr>
          <p:cNvPr id="340" name="Google Shape;340;p51"/>
          <p:cNvSpPr txBox="1"/>
          <p:nvPr>
            <p:ph idx="1" type="body"/>
          </p:nvPr>
        </p:nvSpPr>
        <p:spPr>
          <a:xfrm>
            <a:off x="311700" y="1152475"/>
            <a:ext cx="805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38761D"/>
                </a:solidFill>
              </a:rPr>
              <a:t>[O&amp;H’16]</a:t>
            </a:r>
            <a:endParaRPr/>
          </a:p>
          <a:p>
            <a:pPr indent="-317500" lvl="0" marL="457200" rtl="0" algn="l">
              <a:spcBef>
                <a:spcPts val="1200"/>
              </a:spcBef>
              <a:spcAft>
                <a:spcPts val="0"/>
              </a:spcAft>
              <a:buSzPts val="1400"/>
              <a:buChar char="●"/>
            </a:pPr>
            <a:r>
              <a:rPr lang="en"/>
              <a:t>[</a:t>
            </a:r>
            <a:r>
              <a:rPr i="1" lang="en">
                <a:solidFill>
                  <a:srgbClr val="999999"/>
                </a:solidFill>
              </a:rPr>
              <a:t>Unable to implement or deploy</a:t>
            </a:r>
            <a:r>
              <a:rPr lang="en"/>
              <a:t>] Is this subtype parallel to the other two types? Should we list it as a separate category? The curse of magic number of 3? </a:t>
            </a:r>
            <a:endParaRPr/>
          </a:p>
          <a:p>
            <a:pPr indent="0" lvl="0" marL="0" rtl="0" algn="l">
              <a:spcBef>
                <a:spcPts val="1200"/>
              </a:spcBef>
              <a:spcAft>
                <a:spcPts val="0"/>
              </a:spcAft>
              <a:buNone/>
            </a:pPr>
            <a:r>
              <a:rPr b="1" lang="en">
                <a:solidFill>
                  <a:srgbClr val="0000FF"/>
                </a:solidFill>
              </a:rPr>
              <a:t>[Wob’12]</a:t>
            </a:r>
            <a:endParaRPr b="1">
              <a:solidFill>
                <a:srgbClr val="0000FF"/>
              </a:solidFill>
            </a:endParaRPr>
          </a:p>
          <a:p>
            <a:pPr indent="-317500" lvl="0" marL="457200" rtl="0" algn="l">
              <a:spcBef>
                <a:spcPts val="1200"/>
              </a:spcBef>
              <a:spcAft>
                <a:spcPts val="0"/>
              </a:spcAft>
              <a:buSzPts val="1400"/>
              <a:buChar char="●"/>
            </a:pPr>
            <a:r>
              <a:rPr lang="en"/>
              <a:t>[</a:t>
            </a:r>
            <a:r>
              <a:rPr i="1" lang="en">
                <a:solidFill>
                  <a:srgbClr val="999999"/>
                </a:solidFill>
              </a:rPr>
              <a:t>New design expressions</a:t>
            </a:r>
            <a:r>
              <a:rPr lang="en"/>
              <a:t>] Tangible bits: towards seamless interfaces between people, bits and atoms</a:t>
            </a:r>
            <a:endParaRPr/>
          </a:p>
          <a:p>
            <a:pPr indent="-304800" lvl="1" marL="914400" rtl="0" algn="l">
              <a:spcBef>
                <a:spcPts val="0"/>
              </a:spcBef>
              <a:spcAft>
                <a:spcPts val="0"/>
              </a:spcAft>
              <a:buSzPts val="1200"/>
              <a:buChar char="○"/>
            </a:pPr>
            <a:r>
              <a:rPr lang="en"/>
              <a:t>Question: Is new design expression considered conceptual or artefact? </a:t>
            </a:r>
            <a:endParaRPr/>
          </a:p>
          <a:p>
            <a:pPr indent="-304800" lvl="1" marL="914400" rtl="0" algn="l">
              <a:spcBef>
                <a:spcPts val="0"/>
              </a:spcBef>
              <a:spcAft>
                <a:spcPts val="0"/>
              </a:spcAft>
              <a:buSzPts val="1200"/>
              <a:buChar char="○"/>
            </a:pPr>
            <a:r>
              <a:rPr lang="en"/>
              <a:t>Remember: conceptual contributions include concepts! </a:t>
            </a:r>
            <a:endParaRPr/>
          </a:p>
        </p:txBody>
      </p:sp>
      <p:sp>
        <p:nvSpPr>
          <p:cNvPr id="341" name="Google Shape;3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1996 - Age of rough categorizations</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Paper types</a:t>
            </a:r>
            <a:endParaRPr/>
          </a:p>
          <a:p>
            <a:pPr indent="-342900" lvl="0" marL="457200" rtl="0" algn="l">
              <a:spcBef>
                <a:spcPts val="1200"/>
              </a:spcBef>
              <a:spcAft>
                <a:spcPts val="0"/>
              </a:spcAft>
              <a:buSzPts val="1800"/>
              <a:buChar char="●"/>
            </a:pPr>
            <a:r>
              <a:rPr lang="en"/>
              <a:t>Experience papers</a:t>
            </a:r>
            <a:endParaRPr/>
          </a:p>
          <a:p>
            <a:pPr indent="-342900" lvl="0" marL="457200" rtl="0" algn="l">
              <a:spcBef>
                <a:spcPts val="0"/>
              </a:spcBef>
              <a:spcAft>
                <a:spcPts val="0"/>
              </a:spcAft>
              <a:buSzPts val="1800"/>
              <a:buChar char="●"/>
            </a:pPr>
            <a:r>
              <a:rPr lang="en"/>
              <a:t>System papers </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distribution of contribution types in a typical conference? </a:t>
            </a:r>
            <a:endParaRPr/>
          </a:p>
        </p:txBody>
      </p:sp>
      <p:sp>
        <p:nvSpPr>
          <p:cNvPr id="347" name="Google Shape;347;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8" name="Google Shape;348;p52"/>
          <p:cNvPicPr preferRelativeResize="0"/>
          <p:nvPr/>
        </p:nvPicPr>
        <p:blipFill>
          <a:blip r:embed="rId3">
            <a:alphaModFix/>
          </a:blip>
          <a:stretch>
            <a:fillRect/>
          </a:stretch>
        </p:blipFill>
        <p:spPr>
          <a:xfrm>
            <a:off x="1100100" y="1322525"/>
            <a:ext cx="6667762" cy="3734300"/>
          </a:xfrm>
          <a:prstGeom prst="rect">
            <a:avLst/>
          </a:prstGeom>
          <a:noFill/>
          <a:ln>
            <a:noFill/>
          </a:ln>
        </p:spPr>
      </p:pic>
      <p:grpSp>
        <p:nvGrpSpPr>
          <p:cNvPr id="349" name="Google Shape;349;p52"/>
          <p:cNvGrpSpPr/>
          <p:nvPr/>
        </p:nvGrpSpPr>
        <p:grpSpPr>
          <a:xfrm>
            <a:off x="1069200" y="1268400"/>
            <a:ext cx="1863000" cy="3632100"/>
            <a:chOff x="1069200" y="1268400"/>
            <a:chExt cx="1863000" cy="3632100"/>
          </a:xfrm>
        </p:grpSpPr>
        <p:sp>
          <p:nvSpPr>
            <p:cNvPr id="350" name="Google Shape;350;p52"/>
            <p:cNvSpPr/>
            <p:nvPr/>
          </p:nvSpPr>
          <p:spPr>
            <a:xfrm>
              <a:off x="1069200" y="1514700"/>
              <a:ext cx="1863000" cy="3385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2"/>
            <p:cNvSpPr txBox="1"/>
            <p:nvPr/>
          </p:nvSpPr>
          <p:spPr>
            <a:xfrm>
              <a:off x="1302300" y="1268400"/>
              <a:ext cx="132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72% Empirical</a:t>
              </a:r>
              <a:endParaRPr>
                <a:solidFill>
                  <a:srgbClr val="980000"/>
                </a:solidFill>
              </a:endParaRPr>
            </a:p>
          </p:txBody>
        </p:sp>
      </p:grpSp>
      <p:grpSp>
        <p:nvGrpSpPr>
          <p:cNvPr id="352" name="Google Shape;352;p52"/>
          <p:cNvGrpSpPr/>
          <p:nvPr/>
        </p:nvGrpSpPr>
        <p:grpSpPr>
          <a:xfrm>
            <a:off x="2282400" y="2190150"/>
            <a:ext cx="1595700" cy="2723250"/>
            <a:chOff x="2282400" y="2190150"/>
            <a:chExt cx="1595700" cy="2723250"/>
          </a:xfrm>
        </p:grpSpPr>
        <p:sp>
          <p:nvSpPr>
            <p:cNvPr id="353" name="Google Shape;353;p52"/>
            <p:cNvSpPr/>
            <p:nvPr/>
          </p:nvSpPr>
          <p:spPr>
            <a:xfrm>
              <a:off x="2452800" y="2627700"/>
              <a:ext cx="1281300" cy="22857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2"/>
            <p:cNvSpPr txBox="1"/>
            <p:nvPr/>
          </p:nvSpPr>
          <p:spPr>
            <a:xfrm>
              <a:off x="2282400" y="2190150"/>
              <a:ext cx="15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24</a:t>
              </a:r>
              <a:r>
                <a:rPr lang="en">
                  <a:solidFill>
                    <a:srgbClr val="980000"/>
                  </a:solidFill>
                </a:rPr>
                <a:t>% Constructive</a:t>
              </a:r>
              <a:endParaRPr>
                <a:solidFill>
                  <a:srgbClr val="980000"/>
                </a:solidFill>
              </a:endParaRPr>
            </a:p>
          </p:txBody>
        </p:sp>
      </p:grpSp>
      <p:grpSp>
        <p:nvGrpSpPr>
          <p:cNvPr id="355" name="Google Shape;355;p52"/>
          <p:cNvGrpSpPr/>
          <p:nvPr/>
        </p:nvGrpSpPr>
        <p:grpSpPr>
          <a:xfrm>
            <a:off x="3150900" y="2612925"/>
            <a:ext cx="1595700" cy="2307075"/>
            <a:chOff x="3150900" y="2612925"/>
            <a:chExt cx="1595700" cy="2307075"/>
          </a:xfrm>
        </p:grpSpPr>
        <p:sp>
          <p:nvSpPr>
            <p:cNvPr id="356" name="Google Shape;356;p52"/>
            <p:cNvSpPr/>
            <p:nvPr/>
          </p:nvSpPr>
          <p:spPr>
            <a:xfrm>
              <a:off x="3358200" y="3035700"/>
              <a:ext cx="934800" cy="1884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2"/>
            <p:cNvSpPr txBox="1"/>
            <p:nvPr/>
          </p:nvSpPr>
          <p:spPr>
            <a:xfrm>
              <a:off x="3150900" y="2612925"/>
              <a:ext cx="15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?19</a:t>
              </a:r>
              <a:r>
                <a:rPr lang="en">
                  <a:solidFill>
                    <a:srgbClr val="980000"/>
                  </a:solidFill>
                </a:rPr>
                <a:t>% Methods?</a:t>
              </a:r>
              <a:endParaRPr>
                <a:solidFill>
                  <a:srgbClr val="98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summary</a:t>
            </a:r>
            <a:endParaRPr/>
          </a:p>
        </p:txBody>
      </p:sp>
      <p:pic>
        <p:nvPicPr>
          <p:cNvPr id="363" name="Google Shape;363;p53"/>
          <p:cNvPicPr preferRelativeResize="0"/>
          <p:nvPr/>
        </p:nvPicPr>
        <p:blipFill>
          <a:blip r:embed="rId3">
            <a:alphaModFix/>
          </a:blip>
          <a:stretch>
            <a:fillRect/>
          </a:stretch>
        </p:blipFill>
        <p:spPr>
          <a:xfrm>
            <a:off x="4357825" y="1934075"/>
            <a:ext cx="4276450" cy="1788800"/>
          </a:xfrm>
          <a:prstGeom prst="rect">
            <a:avLst/>
          </a:prstGeom>
          <a:noFill/>
          <a:ln>
            <a:noFill/>
          </a:ln>
        </p:spPr>
      </p:pic>
      <p:pic>
        <p:nvPicPr>
          <p:cNvPr id="364" name="Google Shape;364;p53"/>
          <p:cNvPicPr preferRelativeResize="0"/>
          <p:nvPr/>
        </p:nvPicPr>
        <p:blipFill>
          <a:blip r:embed="rId4">
            <a:alphaModFix/>
          </a:blip>
          <a:stretch>
            <a:fillRect/>
          </a:stretch>
        </p:blipFill>
        <p:spPr>
          <a:xfrm>
            <a:off x="718100" y="1398000"/>
            <a:ext cx="2902100" cy="2586975"/>
          </a:xfrm>
          <a:prstGeom prst="rect">
            <a:avLst/>
          </a:prstGeom>
          <a:noFill/>
          <a:ln>
            <a:noFill/>
          </a:ln>
        </p:spPr>
      </p:pic>
      <p:sp>
        <p:nvSpPr>
          <p:cNvPr id="365" name="Google Shape;365;p53"/>
          <p:cNvSpPr txBox="1"/>
          <p:nvPr/>
        </p:nvSpPr>
        <p:spPr>
          <a:xfrm>
            <a:off x="741900" y="997800"/>
            <a:ext cx="28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Wobbrock’s bottom-up approach</a:t>
            </a:r>
            <a:endParaRPr/>
          </a:p>
        </p:txBody>
      </p:sp>
      <p:sp>
        <p:nvSpPr>
          <p:cNvPr id="366" name="Google Shape;366;p53"/>
          <p:cNvSpPr txBox="1"/>
          <p:nvPr/>
        </p:nvSpPr>
        <p:spPr>
          <a:xfrm>
            <a:off x="5041500" y="1000075"/>
            <a:ext cx="285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O&amp;H</a:t>
            </a:r>
            <a:r>
              <a:rPr lang="en"/>
              <a:t>’s top-down approach</a:t>
            </a:r>
            <a:endParaRPr/>
          </a:p>
        </p:txBody>
      </p:sp>
      <p:sp>
        <p:nvSpPr>
          <p:cNvPr id="367" name="Google Shape;367;p53"/>
          <p:cNvSpPr txBox="1"/>
          <p:nvPr/>
        </p:nvSpPr>
        <p:spPr>
          <a:xfrm>
            <a:off x="464100" y="4043400"/>
            <a:ext cx="360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Pros:</a:t>
            </a:r>
            <a:r>
              <a:rPr lang="en">
                <a:solidFill>
                  <a:srgbClr val="980000"/>
                </a:solidFill>
              </a:rPr>
              <a:t> matches well with paper submission, data driven</a:t>
            </a:r>
            <a:endParaRPr>
              <a:solidFill>
                <a:srgbClr val="980000"/>
              </a:solidFill>
            </a:endParaRPr>
          </a:p>
          <a:p>
            <a:pPr indent="0" lvl="0" marL="0" rtl="0" algn="l">
              <a:spcBef>
                <a:spcPts val="0"/>
              </a:spcBef>
              <a:spcAft>
                <a:spcPts val="0"/>
              </a:spcAft>
              <a:buNone/>
            </a:pPr>
            <a:r>
              <a:rPr b="1" lang="en">
                <a:solidFill>
                  <a:srgbClr val="980000"/>
                </a:solidFill>
              </a:rPr>
              <a:t>Cons:</a:t>
            </a:r>
            <a:r>
              <a:rPr lang="en">
                <a:solidFill>
                  <a:srgbClr val="980000"/>
                </a:solidFill>
              </a:rPr>
              <a:t> relationship between categories unclear, lack of systematic understanding</a:t>
            </a:r>
            <a:endParaRPr>
              <a:solidFill>
                <a:srgbClr val="980000"/>
              </a:solidFill>
            </a:endParaRPr>
          </a:p>
        </p:txBody>
      </p:sp>
      <p:sp>
        <p:nvSpPr>
          <p:cNvPr id="368" name="Google Shape;368;p53"/>
          <p:cNvSpPr txBox="1"/>
          <p:nvPr/>
        </p:nvSpPr>
        <p:spPr>
          <a:xfrm>
            <a:off x="4872300" y="4096800"/>
            <a:ext cx="3604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980000"/>
                </a:solidFill>
              </a:rPr>
              <a:t>Pros:</a:t>
            </a:r>
            <a:r>
              <a:rPr lang="en">
                <a:solidFill>
                  <a:srgbClr val="980000"/>
                </a:solidFill>
              </a:rPr>
              <a:t> systematic, with a clear purpose, better defines/explains HCI research </a:t>
            </a:r>
            <a:endParaRPr>
              <a:solidFill>
                <a:srgbClr val="980000"/>
              </a:solidFill>
            </a:endParaRPr>
          </a:p>
          <a:p>
            <a:pPr indent="0" lvl="0" marL="0" rtl="0" algn="l">
              <a:spcBef>
                <a:spcPts val="0"/>
              </a:spcBef>
              <a:spcAft>
                <a:spcPts val="0"/>
              </a:spcAft>
              <a:buNone/>
            </a:pPr>
            <a:r>
              <a:rPr b="1" lang="en">
                <a:solidFill>
                  <a:srgbClr val="980000"/>
                </a:solidFill>
              </a:rPr>
              <a:t>Cons:</a:t>
            </a:r>
            <a:r>
              <a:rPr lang="en">
                <a:solidFill>
                  <a:srgbClr val="980000"/>
                </a:solidFill>
              </a:rPr>
              <a:t> missing types, “forceful” magic number of 3</a:t>
            </a:r>
            <a:endParaRPr>
              <a:solidFill>
                <a:srgbClr val="980000"/>
              </a:solidFill>
            </a:endParaRPr>
          </a:p>
        </p:txBody>
      </p:sp>
      <p:sp>
        <p:nvSpPr>
          <p:cNvPr id="369" name="Google Shape;369;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 revised classification that combines both approaches</a:t>
            </a:r>
            <a:endParaRPr/>
          </a:p>
        </p:txBody>
      </p:sp>
      <p:pic>
        <p:nvPicPr>
          <p:cNvPr id="375" name="Google Shape;375;p54"/>
          <p:cNvPicPr preferRelativeResize="0"/>
          <p:nvPr/>
        </p:nvPicPr>
        <p:blipFill>
          <a:blip r:embed="rId3">
            <a:alphaModFix/>
          </a:blip>
          <a:stretch>
            <a:fillRect/>
          </a:stretch>
        </p:blipFill>
        <p:spPr>
          <a:xfrm>
            <a:off x="108900" y="1744550"/>
            <a:ext cx="8926202" cy="2928150"/>
          </a:xfrm>
          <a:prstGeom prst="rect">
            <a:avLst/>
          </a:prstGeom>
          <a:noFill/>
          <a:ln>
            <a:noFill/>
          </a:ln>
        </p:spPr>
      </p:pic>
      <p:sp>
        <p:nvSpPr>
          <p:cNvPr id="376" name="Google Shape;376;p54"/>
          <p:cNvSpPr txBox="1"/>
          <p:nvPr/>
        </p:nvSpPr>
        <p:spPr>
          <a:xfrm>
            <a:off x="341700" y="1092600"/>
            <a:ext cx="81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It adopts the same definition from </a:t>
            </a:r>
            <a:r>
              <a:rPr lang="en">
                <a:solidFill>
                  <a:srgbClr val="38761D"/>
                </a:solidFill>
              </a:rPr>
              <a:t>[O&amp;H’16]</a:t>
            </a:r>
            <a:r>
              <a:rPr lang="en"/>
              <a:t>: </a:t>
            </a:r>
            <a:r>
              <a:rPr lang="en"/>
              <a:t>HCI research is defined as finding </a:t>
            </a:r>
            <a:r>
              <a:rPr b="1" lang="en"/>
              <a:t>solutions</a:t>
            </a:r>
            <a:r>
              <a:rPr lang="en"/>
              <a:t> to </a:t>
            </a:r>
            <a:r>
              <a:rPr b="1" lang="en"/>
              <a:t>research problems</a:t>
            </a:r>
            <a:r>
              <a:rPr lang="en"/>
              <a:t> that can improve our </a:t>
            </a:r>
            <a:r>
              <a:rPr b="1" lang="en"/>
              <a:t>problem-solving capacity</a:t>
            </a:r>
            <a:r>
              <a:rPr lang="en"/>
              <a:t> </a:t>
            </a:r>
            <a:endParaRPr/>
          </a:p>
        </p:txBody>
      </p:sp>
      <p:sp>
        <p:nvSpPr>
          <p:cNvPr id="377" name="Google Shape;377;p54"/>
          <p:cNvSpPr txBox="1"/>
          <p:nvPr/>
        </p:nvSpPr>
        <p:spPr>
          <a:xfrm>
            <a:off x="3119700" y="4622100"/>
            <a:ext cx="28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“scientific progress” of HCI</a:t>
            </a:r>
            <a:endParaRPr/>
          </a:p>
        </p:txBody>
      </p:sp>
      <p:sp>
        <p:nvSpPr>
          <p:cNvPr id="378" name="Google Shape;37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revised classification that combines both approaches</a:t>
            </a:r>
            <a:endParaRPr/>
          </a:p>
        </p:txBody>
      </p:sp>
      <p:sp>
        <p:nvSpPr>
          <p:cNvPr id="384" name="Google Shape;384;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5"/>
          <p:cNvSpPr txBox="1"/>
          <p:nvPr/>
        </p:nvSpPr>
        <p:spPr>
          <a:xfrm>
            <a:off x="1814400" y="4665600"/>
            <a:ext cx="466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a:t>
            </a:r>
            <a:r>
              <a:rPr lang="en"/>
              <a:t>: what about vision &amp; opinion papers? </a:t>
            </a:r>
            <a:endParaRPr/>
          </a:p>
        </p:txBody>
      </p:sp>
      <p:pic>
        <p:nvPicPr>
          <p:cNvPr id="386" name="Google Shape;386;p55"/>
          <p:cNvPicPr preferRelativeResize="0"/>
          <p:nvPr/>
        </p:nvPicPr>
        <p:blipFill>
          <a:blip r:embed="rId3">
            <a:alphaModFix/>
          </a:blip>
          <a:stretch>
            <a:fillRect/>
          </a:stretch>
        </p:blipFill>
        <p:spPr>
          <a:xfrm>
            <a:off x="428425" y="1086325"/>
            <a:ext cx="8359497" cy="35769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evaluate these contributions? </a:t>
            </a:r>
            <a:endParaRPr/>
          </a:p>
        </p:txBody>
      </p:sp>
      <p:sp>
        <p:nvSpPr>
          <p:cNvPr id="392" name="Google Shape;392;p56"/>
          <p:cNvSpPr txBox="1"/>
          <p:nvPr>
            <p:ph idx="1" type="body"/>
          </p:nvPr>
        </p:nvSpPr>
        <p:spPr>
          <a:xfrm>
            <a:off x="4572000" y="1233475"/>
            <a:ext cx="437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Aspects of Problem Solving Capacity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Significance</a:t>
            </a:r>
            <a:endParaRPr/>
          </a:p>
          <a:p>
            <a:pPr indent="-342900" lvl="0" marL="457200" rtl="0" algn="l">
              <a:spcBef>
                <a:spcPts val="0"/>
              </a:spcBef>
              <a:spcAft>
                <a:spcPts val="0"/>
              </a:spcAft>
              <a:buSzPts val="1800"/>
              <a:buChar char="●"/>
            </a:pPr>
            <a:r>
              <a:rPr lang="en"/>
              <a:t>Effectiveness</a:t>
            </a:r>
            <a:endParaRPr/>
          </a:p>
          <a:p>
            <a:pPr indent="-342900" lvl="0" marL="457200" rtl="0" algn="l">
              <a:spcBef>
                <a:spcPts val="0"/>
              </a:spcBef>
              <a:spcAft>
                <a:spcPts val="0"/>
              </a:spcAft>
              <a:buSzPts val="1800"/>
              <a:buChar char="●"/>
            </a:pPr>
            <a:r>
              <a:rPr lang="en"/>
              <a:t>Efficiency</a:t>
            </a:r>
            <a:endParaRPr/>
          </a:p>
          <a:p>
            <a:pPr indent="-342900" lvl="0" marL="457200" rtl="0" algn="l">
              <a:spcBef>
                <a:spcPts val="0"/>
              </a:spcBef>
              <a:spcAft>
                <a:spcPts val="0"/>
              </a:spcAft>
              <a:buSzPts val="1800"/>
              <a:buChar char="●"/>
            </a:pPr>
            <a:r>
              <a:rPr lang="en"/>
              <a:t>Transfer</a:t>
            </a:r>
            <a:endParaRPr/>
          </a:p>
          <a:p>
            <a:pPr indent="-342900" lvl="0" marL="457200" rtl="0" algn="l">
              <a:spcBef>
                <a:spcPts val="0"/>
              </a:spcBef>
              <a:spcAft>
                <a:spcPts val="0"/>
              </a:spcAft>
              <a:buSzPts val="1800"/>
              <a:buChar char="●"/>
            </a:pPr>
            <a:r>
              <a:rPr lang="en"/>
              <a:t>Confidence </a:t>
            </a:r>
            <a:endParaRPr/>
          </a:p>
        </p:txBody>
      </p:sp>
      <p:sp>
        <p:nvSpPr>
          <p:cNvPr id="393" name="Google Shape;393;p56"/>
          <p:cNvSpPr txBox="1"/>
          <p:nvPr>
            <p:ph idx="1" type="body"/>
          </p:nvPr>
        </p:nvSpPr>
        <p:spPr>
          <a:xfrm>
            <a:off x="311700" y="1233475"/>
            <a:ext cx="437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criteria </a:t>
            </a:r>
            <a:endParaRPr/>
          </a:p>
          <a:p>
            <a:pPr indent="-342900" lvl="0" marL="457200" rtl="0" algn="l">
              <a:spcBef>
                <a:spcPts val="1200"/>
              </a:spcBef>
              <a:spcAft>
                <a:spcPts val="0"/>
              </a:spcAft>
              <a:buSzPts val="1800"/>
              <a:buChar char="●"/>
            </a:pPr>
            <a:r>
              <a:rPr lang="en"/>
              <a:t>Originality</a:t>
            </a:r>
            <a:endParaRPr/>
          </a:p>
          <a:p>
            <a:pPr indent="-342900" lvl="0" marL="457200" rtl="0" algn="l">
              <a:spcBef>
                <a:spcPts val="0"/>
              </a:spcBef>
              <a:spcAft>
                <a:spcPts val="0"/>
              </a:spcAft>
              <a:buSzPts val="1800"/>
              <a:buChar char="●"/>
            </a:pPr>
            <a:r>
              <a:rPr lang="en"/>
              <a:t>Significance</a:t>
            </a:r>
            <a:endParaRPr/>
          </a:p>
          <a:p>
            <a:pPr indent="-342900" lvl="0" marL="457200" rtl="0" algn="l">
              <a:spcBef>
                <a:spcPts val="0"/>
              </a:spcBef>
              <a:spcAft>
                <a:spcPts val="0"/>
              </a:spcAft>
              <a:buSzPts val="1800"/>
              <a:buChar char="●"/>
            </a:pPr>
            <a:r>
              <a:rPr lang="en"/>
              <a:t>Validity</a:t>
            </a:r>
            <a:endParaRPr/>
          </a:p>
        </p:txBody>
      </p:sp>
      <p:sp>
        <p:nvSpPr>
          <p:cNvPr id="394" name="Google Shape;394;p56"/>
          <p:cNvSpPr txBox="1"/>
          <p:nvPr/>
        </p:nvSpPr>
        <p:spPr>
          <a:xfrm>
            <a:off x="3867300" y="2271000"/>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vs</a:t>
            </a:r>
            <a:endParaRPr/>
          </a:p>
        </p:txBody>
      </p:sp>
      <p:sp>
        <p:nvSpPr>
          <p:cNvPr id="395" name="Google Shape;395;p56"/>
          <p:cNvSpPr/>
          <p:nvPr/>
        </p:nvSpPr>
        <p:spPr>
          <a:xfrm>
            <a:off x="4489200" y="2666700"/>
            <a:ext cx="129600" cy="77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56"/>
          <p:cNvCxnSpPr>
            <a:endCxn id="395" idx="1"/>
          </p:cNvCxnSpPr>
          <p:nvPr/>
        </p:nvCxnSpPr>
        <p:spPr>
          <a:xfrm>
            <a:off x="2195100" y="2319900"/>
            <a:ext cx="2294100" cy="735600"/>
          </a:xfrm>
          <a:prstGeom prst="straightConnector1">
            <a:avLst/>
          </a:prstGeom>
          <a:noFill/>
          <a:ln cap="flat" cmpd="sng" w="9525">
            <a:solidFill>
              <a:schemeClr val="dk2"/>
            </a:solidFill>
            <a:prstDash val="solid"/>
            <a:round/>
            <a:headEnd len="med" w="med" type="none"/>
            <a:tailEnd len="med" w="med" type="none"/>
          </a:ln>
        </p:spPr>
      </p:cxnSp>
      <p:sp>
        <p:nvSpPr>
          <p:cNvPr id="397" name="Google Shape;397;p56"/>
          <p:cNvSpPr/>
          <p:nvPr/>
        </p:nvSpPr>
        <p:spPr>
          <a:xfrm>
            <a:off x="4503600" y="3521400"/>
            <a:ext cx="129600" cy="57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8" name="Google Shape;398;p56"/>
          <p:cNvCxnSpPr>
            <a:endCxn id="397" idx="1"/>
          </p:cNvCxnSpPr>
          <p:nvPr/>
        </p:nvCxnSpPr>
        <p:spPr>
          <a:xfrm>
            <a:off x="1628100" y="2575650"/>
            <a:ext cx="2875500" cy="1232100"/>
          </a:xfrm>
          <a:prstGeom prst="straightConnector1">
            <a:avLst/>
          </a:prstGeom>
          <a:noFill/>
          <a:ln cap="flat" cmpd="sng" w="9525">
            <a:solidFill>
              <a:schemeClr val="dk2"/>
            </a:solidFill>
            <a:prstDash val="solid"/>
            <a:round/>
            <a:headEnd len="med" w="med" type="none"/>
            <a:tailEnd len="med" w="med" type="none"/>
          </a:ln>
        </p:spPr>
      </p:cxnSp>
      <p:cxnSp>
        <p:nvCxnSpPr>
          <p:cNvPr id="399" name="Google Shape;399;p56"/>
          <p:cNvCxnSpPr/>
          <p:nvPr/>
        </p:nvCxnSpPr>
        <p:spPr>
          <a:xfrm>
            <a:off x="2025000" y="1935900"/>
            <a:ext cx="2397600" cy="226800"/>
          </a:xfrm>
          <a:prstGeom prst="straightConnector1">
            <a:avLst/>
          </a:prstGeom>
          <a:noFill/>
          <a:ln cap="flat" cmpd="sng" w="9525">
            <a:solidFill>
              <a:schemeClr val="dk2"/>
            </a:solidFill>
            <a:prstDash val="solid"/>
            <a:round/>
            <a:headEnd len="med" w="med" type="none"/>
            <a:tailEnd len="med" w="med" type="none"/>
          </a:ln>
        </p:spPr>
      </p:cxnSp>
      <p:sp>
        <p:nvSpPr>
          <p:cNvPr id="400" name="Google Shape;400;p56"/>
          <p:cNvSpPr txBox="1"/>
          <p:nvPr/>
        </p:nvSpPr>
        <p:spPr>
          <a:xfrm>
            <a:off x="4602300" y="1916250"/>
            <a:ext cx="406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No longer an explicit goal, yet to i</a:t>
            </a:r>
            <a:r>
              <a:rPr lang="en" sz="1100">
                <a:solidFill>
                  <a:srgbClr val="FF0000"/>
                </a:solidFill>
              </a:rPr>
              <a:t>mprove problem solving capacity, which includes originality</a:t>
            </a:r>
            <a:r>
              <a:rPr lang="en" sz="1100"/>
              <a:t> </a:t>
            </a:r>
            <a:endParaRPr sz="1100"/>
          </a:p>
        </p:txBody>
      </p:sp>
      <p:sp>
        <p:nvSpPr>
          <p:cNvPr id="401" name="Google Shape;401;p56"/>
          <p:cNvSpPr txBox="1"/>
          <p:nvPr/>
        </p:nvSpPr>
        <p:spPr>
          <a:xfrm>
            <a:off x="1332000" y="4168200"/>
            <a:ext cx="60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a:t>
            </a:r>
            <a:r>
              <a:rPr lang="en"/>
              <a:t> which evaluation criteria you should adopt for your paper? </a:t>
            </a:r>
            <a:endParaRPr/>
          </a:p>
        </p:txBody>
      </p:sp>
      <p:sp>
        <p:nvSpPr>
          <p:cNvPr id="402" name="Google Shape;402;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3" name="Google Shape;403;p56"/>
          <p:cNvSpPr txBox="1"/>
          <p:nvPr/>
        </p:nvSpPr>
        <p:spPr>
          <a:xfrm>
            <a:off x="1332000" y="4473000"/>
            <a:ext cx="601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a:t>
            </a:r>
            <a:r>
              <a:rPr lang="en"/>
              <a:t> Does the contribution type of a paper affects how you evaluate it?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7"/>
          <p:cNvSpPr txBox="1"/>
          <p:nvPr>
            <p:ph type="title"/>
          </p:nvPr>
        </p:nvSpPr>
        <p:spPr>
          <a:xfrm>
            <a:off x="1317900" y="21103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Interactive Time (5 mins)</a:t>
            </a:r>
            <a:endParaRPr/>
          </a:p>
        </p:txBody>
      </p:sp>
      <p:pic>
        <p:nvPicPr>
          <p:cNvPr id="409" name="Google Shape;409;p57"/>
          <p:cNvPicPr preferRelativeResize="0"/>
          <p:nvPr/>
        </p:nvPicPr>
        <p:blipFill>
          <a:blip r:embed="rId3">
            <a:alphaModFix/>
          </a:blip>
          <a:stretch>
            <a:fillRect/>
          </a:stretch>
        </p:blipFill>
        <p:spPr>
          <a:xfrm>
            <a:off x="1130100" y="1608225"/>
            <a:ext cx="1846050" cy="1846050"/>
          </a:xfrm>
          <a:prstGeom prst="rect">
            <a:avLst/>
          </a:prstGeom>
          <a:noFill/>
          <a:ln>
            <a:noFill/>
          </a:ln>
        </p:spPr>
      </p:pic>
      <p:sp>
        <p:nvSpPr>
          <p:cNvPr id="410" name="Google Shape;410;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7"/>
          <p:cNvSpPr txBox="1"/>
          <p:nvPr/>
        </p:nvSpPr>
        <p:spPr>
          <a:xfrm>
            <a:off x="3920400" y="2952150"/>
            <a:ext cx="3086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Please go to Pollev.com/</a:t>
            </a:r>
            <a:r>
              <a:rPr lang="en">
                <a:solidFill>
                  <a:schemeClr val="dk1"/>
                </a:solidFill>
              </a:rPr>
              <a:t>szhao168</a:t>
            </a:r>
            <a:br>
              <a:rPr lang="en"/>
            </a:br>
            <a:r>
              <a:rPr lang="en"/>
              <a:t>(question 8, 9)</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contributions does a paper usually have?</a:t>
            </a:r>
            <a:endParaRPr/>
          </a:p>
        </p:txBody>
      </p:sp>
      <p:sp>
        <p:nvSpPr>
          <p:cNvPr id="417" name="Google Shape;417;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Typically many  </a:t>
            </a:r>
            <a:endParaRPr/>
          </a:p>
          <a:p>
            <a:pPr indent="-334327" lvl="0" marL="457200" rtl="0" algn="l">
              <a:spcBef>
                <a:spcPts val="1200"/>
              </a:spcBef>
              <a:spcAft>
                <a:spcPts val="0"/>
              </a:spcAft>
              <a:buSzPct val="100000"/>
              <a:buChar char="●"/>
            </a:pPr>
            <a:r>
              <a:rPr lang="en"/>
              <a:t>Good literature review (conceptual contribution) </a:t>
            </a:r>
            <a:endParaRPr/>
          </a:p>
          <a:p>
            <a:pPr indent="-334327" lvl="0" marL="457200" rtl="0" algn="l">
              <a:spcBef>
                <a:spcPts val="0"/>
              </a:spcBef>
              <a:spcAft>
                <a:spcPts val="0"/>
              </a:spcAft>
              <a:buSzPct val="100000"/>
              <a:buChar char="●"/>
            </a:pPr>
            <a:r>
              <a:rPr lang="en"/>
              <a:t>A good design space exploration (conceptual contribution) </a:t>
            </a:r>
            <a:endParaRPr/>
          </a:p>
          <a:p>
            <a:pPr indent="-334327" lvl="0" marL="457200" rtl="0" algn="l">
              <a:spcBef>
                <a:spcPts val="0"/>
              </a:spcBef>
              <a:spcAft>
                <a:spcPts val="0"/>
              </a:spcAft>
              <a:buSzPct val="100000"/>
              <a:buChar char="●"/>
            </a:pPr>
            <a:r>
              <a:rPr lang="en"/>
              <a:t>Software architecture and implementation (constructive contribution) </a:t>
            </a:r>
            <a:endParaRPr/>
          </a:p>
          <a:p>
            <a:pPr indent="-334327" lvl="0" marL="457200" rtl="0" algn="l">
              <a:spcBef>
                <a:spcPts val="0"/>
              </a:spcBef>
              <a:spcAft>
                <a:spcPts val="0"/>
              </a:spcAft>
              <a:buSzPct val="100000"/>
              <a:buChar char="●"/>
            </a:pPr>
            <a:r>
              <a:rPr lang="en"/>
              <a:t>Interface/interaction design (constructive contribution) </a:t>
            </a:r>
            <a:endParaRPr/>
          </a:p>
          <a:p>
            <a:pPr indent="-334327" lvl="0" marL="457200" rtl="0" algn="l">
              <a:spcBef>
                <a:spcPts val="0"/>
              </a:spcBef>
              <a:spcAft>
                <a:spcPts val="0"/>
              </a:spcAft>
              <a:buSzPct val="100000"/>
              <a:buChar char="●"/>
            </a:pPr>
            <a:r>
              <a:rPr lang="en"/>
              <a:t>Field studies/interview to understand the problem space (empirical contribution)</a:t>
            </a:r>
            <a:endParaRPr/>
          </a:p>
          <a:p>
            <a:pPr indent="-334327" lvl="0" marL="457200" rtl="0" algn="l">
              <a:spcBef>
                <a:spcPts val="0"/>
              </a:spcBef>
              <a:spcAft>
                <a:spcPts val="0"/>
              </a:spcAft>
              <a:buSzPct val="100000"/>
              <a:buChar char="●"/>
            </a:pPr>
            <a:r>
              <a:rPr lang="en"/>
              <a:t>Experiments to validate its effectiveness (empirical contribution) </a:t>
            </a:r>
            <a:endParaRPr/>
          </a:p>
          <a:p>
            <a:pPr indent="-334327" lvl="0" marL="457200" rtl="0" algn="l">
              <a:spcBef>
                <a:spcPts val="0"/>
              </a:spcBef>
              <a:spcAft>
                <a:spcPts val="0"/>
              </a:spcAft>
              <a:buSzPct val="100000"/>
              <a:buChar char="●"/>
            </a:pPr>
            <a:r>
              <a:rPr lang="en"/>
              <a:t>Design implications (conceptual contribution) </a:t>
            </a:r>
            <a:endParaRPr/>
          </a:p>
          <a:p>
            <a:pPr indent="-334327" lvl="0" marL="457200" rtl="0" algn="l">
              <a:spcBef>
                <a:spcPts val="0"/>
              </a:spcBef>
              <a:spcAft>
                <a:spcPts val="0"/>
              </a:spcAft>
              <a:buSzPct val="100000"/>
              <a:buChar char="●"/>
            </a:pPr>
            <a:r>
              <a:rPr lang="en"/>
              <a:t>Explain why using theoretical analysis (conceptual contribution) </a:t>
            </a:r>
            <a:endParaRPr/>
          </a:p>
          <a:p>
            <a:pPr indent="0" lvl="0" marL="0" rtl="0" algn="l">
              <a:spcBef>
                <a:spcPts val="1200"/>
              </a:spcBef>
              <a:spcAft>
                <a:spcPts val="1200"/>
              </a:spcAft>
              <a:buNone/>
            </a:pPr>
            <a:r>
              <a:rPr lang="en"/>
              <a:t>Many good papers have a </a:t>
            </a:r>
            <a:r>
              <a:rPr b="1" lang="en"/>
              <a:t>good literature review</a:t>
            </a:r>
            <a:r>
              <a:rPr lang="en"/>
              <a:t> + </a:t>
            </a:r>
            <a:r>
              <a:rPr b="1" lang="en"/>
              <a:t>a field study to </a:t>
            </a:r>
            <a:r>
              <a:rPr b="1" lang="en"/>
              <a:t>understand</a:t>
            </a:r>
            <a:r>
              <a:rPr b="1" lang="en"/>
              <a:t> the problem space</a:t>
            </a:r>
            <a:r>
              <a:rPr lang="en"/>
              <a:t> + </a:t>
            </a:r>
            <a:r>
              <a:rPr b="1" lang="en"/>
              <a:t>a good design space exploration</a:t>
            </a:r>
            <a:r>
              <a:rPr lang="en"/>
              <a:t> + </a:t>
            </a:r>
            <a:r>
              <a:rPr b="1" lang="en"/>
              <a:t>a design</a:t>
            </a:r>
            <a:r>
              <a:rPr lang="en"/>
              <a:t> + </a:t>
            </a:r>
            <a:r>
              <a:rPr b="1" lang="en"/>
              <a:t>implementation</a:t>
            </a:r>
            <a:r>
              <a:rPr lang="en"/>
              <a:t> + </a:t>
            </a:r>
            <a:r>
              <a:rPr b="1" lang="en"/>
              <a:t>experiments</a:t>
            </a:r>
            <a:r>
              <a:rPr lang="en"/>
              <a:t> + </a:t>
            </a:r>
            <a:r>
              <a:rPr b="1" lang="en"/>
              <a:t>design implications</a:t>
            </a:r>
            <a:r>
              <a:rPr lang="en"/>
              <a:t> </a:t>
            </a:r>
            <a:endParaRPr/>
          </a:p>
        </p:txBody>
      </p:sp>
      <p:sp>
        <p:nvSpPr>
          <p:cNvPr id="418" name="Google Shape;418;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many contributions does a paper usually have?</a:t>
            </a:r>
            <a:endParaRPr/>
          </a:p>
        </p:txBody>
      </p:sp>
      <p:sp>
        <p:nvSpPr>
          <p:cNvPr id="424" name="Google Shape;42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However, there is only one main contribution </a:t>
            </a:r>
            <a:endParaRPr/>
          </a:p>
          <a:p>
            <a:pPr indent="0" lvl="0" marL="0" rtl="0" algn="l">
              <a:spcBef>
                <a:spcPts val="1200"/>
              </a:spcBef>
              <a:spcAft>
                <a:spcPts val="0"/>
              </a:spcAft>
              <a:buNone/>
            </a:pPr>
            <a:r>
              <a:rPr lang="en"/>
              <a:t>Many good papers have a </a:t>
            </a:r>
            <a:r>
              <a:rPr b="1" lang="en"/>
              <a:t>good literature review</a:t>
            </a:r>
            <a:r>
              <a:rPr lang="en"/>
              <a:t> + </a:t>
            </a:r>
            <a:r>
              <a:rPr b="1" lang="en"/>
              <a:t>a field study to understand the problem space</a:t>
            </a:r>
            <a:r>
              <a:rPr lang="en"/>
              <a:t> + </a:t>
            </a:r>
            <a:r>
              <a:rPr b="1" lang="en"/>
              <a:t>a good design space exploration</a:t>
            </a:r>
            <a:r>
              <a:rPr lang="en"/>
              <a:t> + </a:t>
            </a:r>
            <a:r>
              <a:rPr b="1" lang="en"/>
              <a:t>a design</a:t>
            </a:r>
            <a:r>
              <a:rPr lang="en"/>
              <a:t> + </a:t>
            </a:r>
            <a:r>
              <a:rPr b="1" lang="en"/>
              <a:t>implementation</a:t>
            </a:r>
            <a:r>
              <a:rPr lang="en"/>
              <a:t> + </a:t>
            </a:r>
            <a:r>
              <a:rPr b="1" lang="en"/>
              <a:t>experiments</a:t>
            </a:r>
            <a:r>
              <a:rPr lang="en"/>
              <a:t> + </a:t>
            </a:r>
            <a:r>
              <a:rPr b="1" lang="en"/>
              <a:t>design implications</a:t>
            </a:r>
            <a:r>
              <a:rPr lang="en"/>
              <a:t> </a:t>
            </a:r>
            <a:endParaRPr/>
          </a:p>
          <a:p>
            <a:pPr indent="0" lvl="0" marL="0" rtl="0" algn="l">
              <a:spcBef>
                <a:spcPts val="1200"/>
              </a:spcBef>
              <a:spcAft>
                <a:spcPts val="0"/>
              </a:spcAft>
              <a:buNone/>
            </a:pPr>
            <a:r>
              <a:rPr b="1" lang="en"/>
              <a:t>Question</a:t>
            </a:r>
            <a:r>
              <a:rPr lang="en"/>
              <a:t>: what is the main contribution of the paper above? </a:t>
            </a:r>
            <a:endParaRPr/>
          </a:p>
          <a:p>
            <a:pPr indent="0" lvl="0" marL="0" rtl="0" algn="l">
              <a:spcBef>
                <a:spcPts val="1200"/>
              </a:spcBef>
              <a:spcAft>
                <a:spcPts val="0"/>
              </a:spcAft>
              <a:buNone/>
            </a:pPr>
            <a:r>
              <a:rPr b="1" lang="en"/>
              <a:t>Question:</a:t>
            </a:r>
            <a:r>
              <a:rPr lang="en"/>
              <a:t> what does a </a:t>
            </a:r>
            <a:r>
              <a:rPr b="1" lang="en"/>
              <a:t>conceptual-contribution-as-its-main-contribution</a:t>
            </a:r>
            <a:r>
              <a:rPr lang="en"/>
              <a:t> paper look like?</a:t>
            </a:r>
            <a:endParaRPr/>
          </a:p>
          <a:p>
            <a:pPr indent="0" lvl="0" marL="0" rtl="0" algn="l">
              <a:spcBef>
                <a:spcPts val="1200"/>
              </a:spcBef>
              <a:spcAft>
                <a:spcPts val="1200"/>
              </a:spcAft>
              <a:buNone/>
            </a:pPr>
            <a:r>
              <a:rPr b="1" lang="en"/>
              <a:t>Question:</a:t>
            </a:r>
            <a:r>
              <a:rPr lang="en"/>
              <a:t> what does an </a:t>
            </a:r>
            <a:r>
              <a:rPr b="1" lang="en"/>
              <a:t>empirical-contribution-as-its-main-contribution</a:t>
            </a:r>
            <a:r>
              <a:rPr lang="en"/>
              <a:t> paper look like?</a:t>
            </a:r>
            <a:r>
              <a:rPr lang="en"/>
              <a:t> </a:t>
            </a:r>
            <a:endParaRPr/>
          </a:p>
        </p:txBody>
      </p:sp>
      <p:sp>
        <p:nvSpPr>
          <p:cNvPr id="425" name="Google Shape;425;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reviewers evaluate the contribution of a paper?</a:t>
            </a:r>
            <a:endParaRPr/>
          </a:p>
        </p:txBody>
      </p:sp>
      <p:pic>
        <p:nvPicPr>
          <p:cNvPr id="431" name="Google Shape;431;p60"/>
          <p:cNvPicPr preferRelativeResize="0"/>
          <p:nvPr/>
        </p:nvPicPr>
        <p:blipFill>
          <a:blip r:embed="rId3">
            <a:alphaModFix/>
          </a:blip>
          <a:stretch>
            <a:fillRect/>
          </a:stretch>
        </p:blipFill>
        <p:spPr>
          <a:xfrm>
            <a:off x="3006900" y="1162025"/>
            <a:ext cx="3192900" cy="3451775"/>
          </a:xfrm>
          <a:prstGeom prst="rect">
            <a:avLst/>
          </a:prstGeom>
          <a:noFill/>
          <a:ln>
            <a:noFill/>
          </a:ln>
        </p:spPr>
      </p:pic>
      <p:pic>
        <p:nvPicPr>
          <p:cNvPr id="432" name="Google Shape;432;p60"/>
          <p:cNvPicPr preferRelativeResize="0"/>
          <p:nvPr/>
        </p:nvPicPr>
        <p:blipFill>
          <a:blip r:embed="rId4">
            <a:alphaModFix/>
          </a:blip>
          <a:stretch>
            <a:fillRect/>
          </a:stretch>
        </p:blipFill>
        <p:spPr>
          <a:xfrm>
            <a:off x="625500" y="2132425"/>
            <a:ext cx="1886850" cy="1510975"/>
          </a:xfrm>
          <a:prstGeom prst="rect">
            <a:avLst/>
          </a:prstGeom>
          <a:noFill/>
          <a:ln>
            <a:noFill/>
          </a:ln>
        </p:spPr>
      </p:pic>
      <p:pic>
        <p:nvPicPr>
          <p:cNvPr id="433" name="Google Shape;433;p60"/>
          <p:cNvPicPr preferRelativeResize="0"/>
          <p:nvPr/>
        </p:nvPicPr>
        <p:blipFill>
          <a:blip r:embed="rId5">
            <a:alphaModFix/>
          </a:blip>
          <a:stretch>
            <a:fillRect/>
          </a:stretch>
        </p:blipFill>
        <p:spPr>
          <a:xfrm>
            <a:off x="7137900" y="2334925"/>
            <a:ext cx="861750" cy="1180475"/>
          </a:xfrm>
          <a:prstGeom prst="rect">
            <a:avLst/>
          </a:prstGeom>
          <a:noFill/>
          <a:ln>
            <a:noFill/>
          </a:ln>
        </p:spPr>
      </p:pic>
      <p:sp>
        <p:nvSpPr>
          <p:cNvPr id="434" name="Google Shape;434;p60"/>
          <p:cNvSpPr txBox="1"/>
          <p:nvPr/>
        </p:nvSpPr>
        <p:spPr>
          <a:xfrm>
            <a:off x="6855900" y="3680500"/>
            <a:ext cx="149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Acceptance threshold</a:t>
            </a:r>
            <a:endParaRPr/>
          </a:p>
        </p:txBody>
      </p:sp>
      <p:sp>
        <p:nvSpPr>
          <p:cNvPr id="435" name="Google Shape;435;p60"/>
          <p:cNvSpPr txBox="1"/>
          <p:nvPr/>
        </p:nvSpPr>
        <p:spPr>
          <a:xfrm>
            <a:off x="779400" y="3719500"/>
            <a:ext cx="1498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Contributions in a paper</a:t>
            </a:r>
            <a:endParaRPr/>
          </a:p>
        </p:txBody>
      </p:sp>
      <p:sp>
        <p:nvSpPr>
          <p:cNvPr id="436" name="Google Shape;436;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Exercises &amp; Discussion </a:t>
            </a:r>
            <a:br>
              <a:rPr lang="en"/>
            </a:br>
            <a:r>
              <a:rPr lang="en"/>
              <a:t>(20-30 mins)</a:t>
            </a:r>
            <a:endParaRPr/>
          </a:p>
        </p:txBody>
      </p:sp>
      <p:sp>
        <p:nvSpPr>
          <p:cNvPr id="442" name="Google Shape;442;p6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Please compare your notes and briefly fill in the following sections</a:t>
            </a:r>
            <a:endParaRPr/>
          </a:p>
        </p:txBody>
      </p:sp>
      <p:sp>
        <p:nvSpPr>
          <p:cNvPr id="443" name="Google Shape;44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2006 - 2008 - Elaboration of the list of things</a:t>
            </a:r>
            <a:endParaRPr/>
          </a:p>
        </p:txBody>
      </p:sp>
      <p:pic>
        <p:nvPicPr>
          <p:cNvPr id="82" name="Google Shape;82;p17"/>
          <p:cNvPicPr preferRelativeResize="0"/>
          <p:nvPr/>
        </p:nvPicPr>
        <p:blipFill>
          <a:blip r:embed="rId3">
            <a:alphaModFix/>
          </a:blip>
          <a:stretch>
            <a:fillRect/>
          </a:stretch>
        </p:blipFill>
        <p:spPr>
          <a:xfrm>
            <a:off x="395400" y="1017725"/>
            <a:ext cx="4701823" cy="3820975"/>
          </a:xfrm>
          <a:prstGeom prst="rect">
            <a:avLst/>
          </a:prstGeom>
          <a:noFill/>
          <a:ln>
            <a:noFill/>
          </a:ln>
        </p:spPr>
      </p:pic>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VRception: Rapid Prototyping of Cross-Reality Systems in Virtual Reality</a:t>
            </a:r>
            <a:br>
              <a:rPr lang="en"/>
            </a:br>
            <a:r>
              <a:rPr lang="en" u="sng">
                <a:solidFill>
                  <a:schemeClr val="hlink"/>
                </a:solidFill>
                <a:hlinkClick r:id="rId3"/>
              </a:rPr>
              <a:t>https://dl.acm.org/doi/abs/10.1145/3491102.3501821</a:t>
            </a:r>
            <a:endParaRPr/>
          </a:p>
          <a:p>
            <a:pPr indent="0" lvl="0" marL="0" rtl="0" algn="l">
              <a:spcBef>
                <a:spcPts val="0"/>
              </a:spcBef>
              <a:spcAft>
                <a:spcPts val="0"/>
              </a:spcAft>
              <a:buNone/>
            </a:pPr>
            <a:r>
              <a:t/>
            </a:r>
            <a:endParaRPr/>
          </a:p>
        </p:txBody>
      </p:sp>
      <p:sp>
        <p:nvSpPr>
          <p:cNvPr id="449" name="Google Shape;449;p62"/>
          <p:cNvSpPr txBox="1"/>
          <p:nvPr>
            <p:ph idx="1" type="body"/>
          </p:nvPr>
        </p:nvSpPr>
        <p:spPr>
          <a:xfrm>
            <a:off x="311700" y="1688100"/>
            <a:ext cx="78045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
              <a:t>What is this paper about?  </a:t>
            </a:r>
            <a:endParaRPr b="1"/>
          </a:p>
          <a:p>
            <a:pPr indent="0" lvl="0" marL="0" rtl="0" algn="l">
              <a:spcBef>
                <a:spcPts val="1200"/>
              </a:spcBef>
              <a:spcAft>
                <a:spcPts val="0"/>
              </a:spcAft>
              <a:buNone/>
            </a:pPr>
            <a:r>
              <a:rPr lang="en" sz="1682"/>
              <a:t>Propose a new concept and system to support prototyping in a cross-reality context.</a:t>
            </a:r>
            <a:endParaRPr sz="1682"/>
          </a:p>
          <a:p>
            <a:pPr indent="0" lvl="0" marL="0" rtl="0" algn="l">
              <a:spcBef>
                <a:spcPts val="1200"/>
              </a:spcBef>
              <a:spcAft>
                <a:spcPts val="0"/>
              </a:spcAft>
              <a:buNone/>
            </a:pPr>
            <a:r>
              <a:rPr b="1" lang="en"/>
              <a:t>What research problem does this paper tries to solve? </a:t>
            </a:r>
            <a:endParaRPr b="1"/>
          </a:p>
          <a:p>
            <a:pPr indent="0" lvl="0" marL="0" rtl="0" algn="l">
              <a:spcBef>
                <a:spcPts val="1200"/>
              </a:spcBef>
              <a:spcAft>
                <a:spcPts val="0"/>
              </a:spcAft>
              <a:buNone/>
            </a:pPr>
            <a:r>
              <a:rPr lang="en" sz="1691"/>
              <a:t>How to prototype or collaborate with others in a cross-reality context </a:t>
            </a:r>
            <a:r>
              <a:rPr lang="en" sz="1691"/>
              <a:t>effectively?</a:t>
            </a:r>
            <a:endParaRPr sz="1691"/>
          </a:p>
          <a:p>
            <a:pPr indent="0" lvl="0" marL="0" rtl="0" algn="l">
              <a:spcBef>
                <a:spcPts val="1200"/>
              </a:spcBef>
              <a:spcAft>
                <a:spcPts val="0"/>
              </a:spcAft>
              <a:buNone/>
            </a:pPr>
            <a:r>
              <a:rPr b="1" lang="en"/>
              <a:t>What is its main contribution to HCI? </a:t>
            </a:r>
            <a:endParaRPr b="1"/>
          </a:p>
          <a:p>
            <a:pPr indent="0" lvl="0" marL="0" rtl="0" algn="l">
              <a:spcBef>
                <a:spcPts val="1200"/>
              </a:spcBef>
              <a:spcAft>
                <a:spcPts val="0"/>
              </a:spcAft>
              <a:buNone/>
            </a:pPr>
            <a:r>
              <a:rPr lang="en" sz="1691"/>
              <a:t>Constructive contribution,</a:t>
            </a:r>
            <a:r>
              <a:rPr lang="en" sz="1650">
                <a:solidFill>
                  <a:srgbClr val="37352F"/>
                </a:solidFill>
                <a:highlight>
                  <a:schemeClr val="lt1"/>
                </a:highlight>
              </a:rPr>
              <a:t>a multi-user toolkit for cross-reality systems; rapid prototyping in VR without hardware expenses or physical prototyping skills</a:t>
            </a:r>
            <a:endParaRPr sz="1691"/>
          </a:p>
          <a:p>
            <a:pPr indent="0" lvl="0" marL="0" rtl="0" algn="l">
              <a:spcBef>
                <a:spcPts val="1200"/>
              </a:spcBef>
              <a:spcAft>
                <a:spcPts val="0"/>
              </a:spcAft>
              <a:buNone/>
            </a:pPr>
            <a:r>
              <a:rPr b="1" lang="en"/>
              <a:t>Are there any secondary contributions? If there are, what are they? </a:t>
            </a:r>
            <a:endParaRPr b="1"/>
          </a:p>
          <a:p>
            <a:pPr indent="0" lvl="0" marL="0" rtl="0" algn="l">
              <a:spcBef>
                <a:spcPts val="1200"/>
              </a:spcBef>
              <a:spcAft>
                <a:spcPts val="0"/>
              </a:spcAft>
              <a:buNone/>
            </a:pPr>
            <a:r>
              <a:rPr lang="en" sz="1650">
                <a:solidFill>
                  <a:srgbClr val="37352F"/>
                </a:solidFill>
                <a:highlight>
                  <a:srgbClr val="FFFFFF"/>
                </a:highlight>
              </a:rPr>
              <a:t>conceptual contribution, proposing VRception, a concept to simulate </a:t>
            </a:r>
            <a:r>
              <a:rPr lang="en" sz="1650">
                <a:solidFill>
                  <a:srgbClr val="37352F"/>
                </a:solidFill>
                <a:highlight>
                  <a:srgbClr val="FFFFFF"/>
                </a:highlight>
              </a:rPr>
              <a:t>different</a:t>
            </a:r>
            <a:r>
              <a:rPr lang="en" sz="1650">
                <a:solidFill>
                  <a:srgbClr val="37352F"/>
                </a:solidFill>
                <a:highlight>
                  <a:srgbClr val="FFFFFF"/>
                </a:highlight>
              </a:rPr>
              <a:t> realities in Virtual Reality</a:t>
            </a:r>
            <a:endParaRPr sz="1650">
              <a:solidFill>
                <a:srgbClr val="37352F"/>
              </a:solidFill>
              <a:highlight>
                <a:srgbClr val="FFFFFF"/>
              </a:highlight>
            </a:endParaRPr>
          </a:p>
          <a:p>
            <a:pPr indent="0" lvl="0" marL="0" rtl="0" algn="l">
              <a:spcBef>
                <a:spcPts val="1200"/>
              </a:spcBef>
              <a:spcAft>
                <a:spcPts val="1200"/>
              </a:spcAft>
              <a:buNone/>
            </a:pPr>
            <a:r>
              <a:rPr lang="en" sz="1650">
                <a:solidFill>
                  <a:srgbClr val="37352F"/>
                </a:solidFill>
                <a:highlight>
                  <a:srgbClr val="FFFFFF"/>
                </a:highlight>
              </a:rPr>
              <a:t>empirical contributions to understanding how humans interact with the proposed system and their feedback.</a:t>
            </a:r>
            <a:endParaRPr sz="1650">
              <a:solidFill>
                <a:srgbClr val="37352F"/>
              </a:solidFill>
              <a:highlight>
                <a:srgbClr val="FFFFFF"/>
              </a:highlight>
            </a:endParaRPr>
          </a:p>
        </p:txBody>
      </p:sp>
      <p:sp>
        <p:nvSpPr>
          <p:cNvPr id="450" name="Google Shape;45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False positive vs false negative</a:t>
            </a:r>
            <a:br>
              <a:rPr lang="en"/>
            </a:br>
            <a:r>
              <a:rPr lang="en" sz="2244" u="sng">
                <a:solidFill>
                  <a:schemeClr val="hlink"/>
                </a:solidFill>
                <a:hlinkClick r:id="rId3"/>
              </a:rPr>
              <a:t>https://dl.acm.org/doi/abs/10.1145/3472749.3474735?cid=81414608731</a:t>
            </a:r>
            <a:endParaRPr sz="2244"/>
          </a:p>
          <a:p>
            <a:pPr indent="0" lvl="0" marL="0" rtl="0" algn="l">
              <a:spcBef>
                <a:spcPts val="0"/>
              </a:spcBef>
              <a:spcAft>
                <a:spcPts val="0"/>
              </a:spcAft>
              <a:buNone/>
            </a:pPr>
            <a:r>
              <a:t/>
            </a:r>
            <a:endParaRPr/>
          </a:p>
        </p:txBody>
      </p:sp>
      <p:sp>
        <p:nvSpPr>
          <p:cNvPr id="456" name="Google Shape;456;p63"/>
          <p:cNvSpPr txBox="1"/>
          <p:nvPr>
            <p:ph idx="1" type="body"/>
          </p:nvPr>
        </p:nvSpPr>
        <p:spPr>
          <a:xfrm>
            <a:off x="311700" y="1862000"/>
            <a:ext cx="7804500" cy="28593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None/>
            </a:pPr>
            <a:r>
              <a:rPr b="1" lang="en"/>
              <a:t>What is this paper about?  </a:t>
            </a:r>
            <a:endParaRPr b="1"/>
          </a:p>
          <a:p>
            <a:pPr indent="0" lvl="0" marL="0" rtl="0" algn="l">
              <a:spcBef>
                <a:spcPts val="1200"/>
              </a:spcBef>
              <a:spcAft>
                <a:spcPts val="0"/>
              </a:spcAft>
              <a:buNone/>
            </a:pPr>
            <a:r>
              <a:rPr lang="en"/>
              <a:t>This paper is a empirical research on investigates user preferences for false positives and false negatives in input recognition systems. It explores how the temporal cost of error recovery and cognitive load affect user experience. </a:t>
            </a:r>
            <a:endParaRPr/>
          </a:p>
          <a:p>
            <a:pPr indent="0" lvl="0" marL="0" rtl="0" algn="l">
              <a:spcBef>
                <a:spcPts val="1200"/>
              </a:spcBef>
              <a:spcAft>
                <a:spcPts val="0"/>
              </a:spcAft>
              <a:buNone/>
            </a:pPr>
            <a:r>
              <a:rPr b="1" lang="en"/>
              <a:t>What research problem does this paper tries to solve? </a:t>
            </a:r>
            <a:endParaRPr b="1"/>
          </a:p>
          <a:p>
            <a:pPr indent="0" lvl="0" marL="0" rtl="0" algn="l">
              <a:spcBef>
                <a:spcPts val="1200"/>
              </a:spcBef>
              <a:spcAft>
                <a:spcPts val="0"/>
              </a:spcAft>
              <a:buNone/>
            </a:pPr>
            <a:r>
              <a:rPr lang="en"/>
              <a:t>This paper addresses the challenge of optimizing input recognition systems by investigating how users perceive and are affected by false positive versus false negative errors, aiming to inform more dynamic and context-aware approaches to setting error trade-offs.</a:t>
            </a:r>
            <a:endParaRPr/>
          </a:p>
          <a:p>
            <a:pPr indent="0" lvl="0" marL="0" rtl="0" algn="l">
              <a:spcBef>
                <a:spcPts val="1200"/>
              </a:spcBef>
              <a:spcAft>
                <a:spcPts val="0"/>
              </a:spcAft>
              <a:buNone/>
            </a:pPr>
            <a:r>
              <a:rPr b="1" lang="en"/>
              <a:t>What is its main contribution to HCI?</a:t>
            </a:r>
            <a:r>
              <a:rPr lang="en"/>
              <a:t> </a:t>
            </a:r>
            <a:endParaRPr/>
          </a:p>
          <a:p>
            <a:pPr indent="0" lvl="0" marL="0" rtl="0" algn="l">
              <a:spcBef>
                <a:spcPts val="1200"/>
              </a:spcBef>
              <a:spcAft>
                <a:spcPts val="0"/>
              </a:spcAft>
              <a:buNone/>
            </a:pPr>
            <a:r>
              <a:rPr lang="en"/>
              <a:t>conceptual contribution： Clusters of error occurrences, known as "peak effects," and the type of error experienced at the end of a task block, known as "end effects," can influence users' preferences for error types when reflecting on their experience. </a:t>
            </a:r>
            <a:endParaRPr b="1"/>
          </a:p>
          <a:p>
            <a:pPr indent="0" lvl="0" marL="0" rtl="0" algn="l">
              <a:spcBef>
                <a:spcPts val="1200"/>
              </a:spcBef>
              <a:spcAft>
                <a:spcPts val="0"/>
              </a:spcAft>
              <a:buNone/>
            </a:pPr>
            <a:r>
              <a:rPr b="1" lang="en"/>
              <a:t>Are there any secondary contributions? If there are, what are they?</a:t>
            </a:r>
            <a:r>
              <a:rPr lang="en"/>
              <a:t> </a:t>
            </a:r>
            <a:endParaRPr/>
          </a:p>
          <a:p>
            <a:pPr indent="0" lvl="0" marL="0" rtl="0" algn="l">
              <a:spcBef>
                <a:spcPts val="1200"/>
              </a:spcBef>
              <a:spcAft>
                <a:spcPts val="0"/>
              </a:spcAft>
              <a:buNone/>
            </a:pPr>
            <a:r>
              <a:rPr lang="en"/>
              <a:t>Empirical contribution：The bias against false positive errors is in-part driven by the </a:t>
            </a:r>
            <a:r>
              <a:rPr b="1" lang="en"/>
              <a:t>attentional demands</a:t>
            </a:r>
            <a:r>
              <a:rPr lang="en"/>
              <a:t> of noticing when false positive errors have occurred.</a:t>
            </a:r>
            <a:endParaRPr/>
          </a:p>
          <a:p>
            <a:pPr indent="0" lvl="0" marL="0" rtl="0" algn="l">
              <a:spcBef>
                <a:spcPts val="1200"/>
              </a:spcBef>
              <a:spcAft>
                <a:spcPts val="1200"/>
              </a:spcAft>
              <a:buNone/>
            </a:pPr>
            <a:r>
              <a:rPr lang="en"/>
              <a:t>temporal cost is not the sole driver of error preference.</a:t>
            </a:r>
            <a:endParaRPr/>
          </a:p>
        </p:txBody>
      </p:sp>
      <p:sp>
        <p:nvSpPr>
          <p:cNvPr id="457" name="Google Shape;45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2D3C45"/>
                </a:solidFill>
                <a:highlight>
                  <a:srgbClr val="FFFFFF"/>
                </a:highlight>
              </a:rPr>
              <a:t>Do We Need a Faster Mouse? Empirical Evaluation of Asynchronicity-Induced Jitter</a:t>
            </a:r>
            <a:br>
              <a:rPr lang="en" sz="2500">
                <a:solidFill>
                  <a:srgbClr val="2D3C45"/>
                </a:solidFill>
                <a:highlight>
                  <a:srgbClr val="FFFFFF"/>
                </a:highlight>
              </a:rPr>
            </a:br>
            <a:r>
              <a:rPr lang="en" sz="2500" u="sng">
                <a:solidFill>
                  <a:schemeClr val="hlink"/>
                </a:solidFill>
                <a:highlight>
                  <a:srgbClr val="FFFFFF"/>
                </a:highlight>
                <a:hlinkClick r:id="rId3"/>
              </a:rPr>
              <a:t>https://dl.acm.org/doi/abs/10.1145/3472749.3474783</a:t>
            </a:r>
            <a:endParaRPr sz="2500">
              <a:solidFill>
                <a:srgbClr val="2D3C45"/>
              </a:solidFill>
              <a:highlight>
                <a:srgbClr val="FFFFFF"/>
              </a:highlight>
            </a:endParaRPr>
          </a:p>
          <a:p>
            <a:pPr indent="0" lvl="0" marL="0" rtl="0" algn="l">
              <a:spcBef>
                <a:spcPts val="0"/>
              </a:spcBef>
              <a:spcAft>
                <a:spcPts val="0"/>
              </a:spcAft>
              <a:buNone/>
            </a:pPr>
            <a:r>
              <a:t/>
            </a:r>
            <a:endParaRPr sz="2500">
              <a:solidFill>
                <a:srgbClr val="2D3C45"/>
              </a:solidFill>
              <a:highlight>
                <a:srgbClr val="FFFFFF"/>
              </a:highlight>
            </a:endParaRPr>
          </a:p>
        </p:txBody>
      </p:sp>
      <p:sp>
        <p:nvSpPr>
          <p:cNvPr id="463" name="Google Shape;463;p64"/>
          <p:cNvSpPr txBox="1"/>
          <p:nvPr>
            <p:ph idx="1" type="body"/>
          </p:nvPr>
        </p:nvSpPr>
        <p:spPr>
          <a:xfrm>
            <a:off x="311700" y="1628900"/>
            <a:ext cx="7804500" cy="3321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What is this paper about?  </a:t>
            </a:r>
            <a:endParaRPr/>
          </a:p>
          <a:p>
            <a:pPr indent="0" lvl="0" marL="0" rtl="0" algn="l">
              <a:spcBef>
                <a:spcPts val="1200"/>
              </a:spcBef>
              <a:spcAft>
                <a:spcPts val="0"/>
              </a:spcAft>
              <a:buNone/>
            </a:pPr>
            <a:r>
              <a:rPr lang="en"/>
              <a:t>Article on the unstable response due to asynchronicity between input and output signal frequencies, i.e. jitter, and the impact of this jitter on human performance.</a:t>
            </a:r>
            <a:endParaRPr/>
          </a:p>
          <a:p>
            <a:pPr indent="0" lvl="0" marL="0" rtl="0" algn="l">
              <a:spcBef>
                <a:spcPts val="1200"/>
              </a:spcBef>
              <a:spcAft>
                <a:spcPts val="0"/>
              </a:spcAft>
              <a:buNone/>
            </a:pPr>
            <a:r>
              <a:rPr lang="en"/>
              <a:t>What research problem does this paper tries to solve? </a:t>
            </a:r>
            <a:endParaRPr/>
          </a:p>
          <a:p>
            <a:pPr indent="0" lvl="0" marL="0" rtl="0" algn="l">
              <a:spcBef>
                <a:spcPts val="1200"/>
              </a:spcBef>
              <a:spcAft>
                <a:spcPts val="0"/>
              </a:spcAft>
              <a:buClr>
                <a:schemeClr val="dk1"/>
              </a:buClr>
              <a:buSzPct val="61111"/>
              <a:buFont typeface="Arial"/>
              <a:buNone/>
            </a:pPr>
            <a:r>
              <a:rPr lang="en"/>
              <a:t>How asynchrony between input and output devices affects the user's perceived experience and task performance, and the extent to which this effect is perceptible.</a:t>
            </a:r>
            <a:endParaRPr/>
          </a:p>
          <a:p>
            <a:pPr indent="0" lvl="0" marL="0" rtl="0" algn="l">
              <a:spcBef>
                <a:spcPts val="1200"/>
              </a:spcBef>
              <a:spcAft>
                <a:spcPts val="0"/>
              </a:spcAft>
              <a:buNone/>
            </a:pPr>
            <a:r>
              <a:rPr lang="en"/>
              <a:t>What is its main contribution to HCI? </a:t>
            </a:r>
            <a:endParaRPr/>
          </a:p>
          <a:p>
            <a:pPr indent="0" lvl="0" marL="0" rtl="0" algn="l">
              <a:spcBef>
                <a:spcPts val="1200"/>
              </a:spcBef>
              <a:spcAft>
                <a:spcPts val="0"/>
              </a:spcAft>
              <a:buNone/>
            </a:pPr>
            <a:r>
              <a:rPr lang="en"/>
              <a:t>The main contribution of this paper HCI is the empirical contribution. The study provides insights into the perceptual threshold of jitter for human side and recommends display and mouse combinations that could minimize jitter effects based on the findings.</a:t>
            </a:r>
            <a:endParaRPr/>
          </a:p>
          <a:p>
            <a:pPr indent="0" lvl="0" marL="0" rtl="0" algn="l">
              <a:spcBef>
                <a:spcPts val="1200"/>
              </a:spcBef>
              <a:spcAft>
                <a:spcPts val="0"/>
              </a:spcAft>
              <a:buNone/>
            </a:pPr>
            <a:r>
              <a:rPr lang="en"/>
              <a:t>Are there any secondary contributions? If there are, what are they? </a:t>
            </a:r>
            <a:endParaRPr/>
          </a:p>
          <a:p>
            <a:pPr indent="0" lvl="0" marL="0" rtl="0" algn="l">
              <a:spcBef>
                <a:spcPts val="1200"/>
              </a:spcBef>
              <a:spcAft>
                <a:spcPts val="0"/>
              </a:spcAft>
              <a:buNone/>
            </a:pPr>
            <a:r>
              <a:rPr b="1" lang="en" sz="1050">
                <a:solidFill>
                  <a:schemeClr val="dk1"/>
                </a:solidFill>
              </a:rPr>
              <a:t>Theoretical Contribution：</a:t>
            </a:r>
            <a:r>
              <a:rPr lang="en" sz="1050">
                <a:solidFill>
                  <a:schemeClr val="dk1"/>
                </a:solidFill>
              </a:rPr>
              <a:t>The paper defines the threshold at which jitter becomes noticeable to users, enhancing theoretical understanding in HCI.</a:t>
            </a:r>
            <a:endParaRPr sz="1050">
              <a:solidFill>
                <a:schemeClr val="dk1"/>
              </a:solidFill>
            </a:endParaRPr>
          </a:p>
          <a:p>
            <a:pPr indent="0" lvl="0" marL="0" rtl="0" algn="l">
              <a:spcBef>
                <a:spcPts val="1200"/>
              </a:spcBef>
              <a:spcAft>
                <a:spcPts val="0"/>
              </a:spcAft>
              <a:buNone/>
            </a:pPr>
            <a:r>
              <a:rPr b="1" lang="en" sz="1050">
                <a:solidFill>
                  <a:schemeClr val="dk1"/>
                </a:solidFill>
              </a:rPr>
              <a:t>Constructive Contribution(but it can be seen as test design format)：</a:t>
            </a:r>
            <a:r>
              <a:rPr lang="en" sz="1050">
                <a:solidFill>
                  <a:schemeClr val="dk1"/>
                </a:solidFill>
              </a:rPr>
              <a:t>It provides actionable recommendations for hardware configurations to mitigate jitter effects, improving user experience in interactive systems.</a:t>
            </a:r>
            <a:endParaRPr sz="1050">
              <a:solidFill>
                <a:schemeClr val="dk1"/>
              </a:solidFill>
            </a:endParaRPr>
          </a:p>
          <a:p>
            <a:pPr indent="0" lvl="0" marL="0" rtl="0" algn="l">
              <a:spcBef>
                <a:spcPts val="1100"/>
              </a:spcBef>
              <a:spcAft>
                <a:spcPts val="1200"/>
              </a:spcAft>
              <a:buNone/>
            </a:pPr>
            <a:r>
              <a:t/>
            </a:r>
            <a:endParaRPr b="1" sz="1050">
              <a:solidFill>
                <a:schemeClr val="dk1"/>
              </a:solidFill>
            </a:endParaRPr>
          </a:p>
        </p:txBody>
      </p:sp>
      <p:sp>
        <p:nvSpPr>
          <p:cNvPr id="464" name="Google Shape;46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5"/>
          <p:cNvSpPr txBox="1"/>
          <p:nvPr>
            <p:ph type="title"/>
          </p:nvPr>
        </p:nvSpPr>
        <p:spPr>
          <a:xfrm>
            <a:off x="311700" y="-12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2D3C45"/>
                </a:solidFill>
                <a:highlight>
                  <a:srgbClr val="FFFFFF"/>
                </a:highlight>
              </a:rPr>
              <a:t>What Kinds of Experiences Do You Desire? A Preliminary Study of the Desired Experiences of Contributors to Location-Based Mobile Crowdsourcing</a:t>
            </a:r>
            <a:br>
              <a:rPr lang="en" sz="2500">
                <a:solidFill>
                  <a:srgbClr val="2D3C45"/>
                </a:solidFill>
                <a:highlight>
                  <a:srgbClr val="FFFFFF"/>
                </a:highlight>
              </a:rPr>
            </a:br>
            <a:r>
              <a:rPr lang="en" sz="2500" u="sng">
                <a:solidFill>
                  <a:schemeClr val="hlink"/>
                </a:solidFill>
                <a:highlight>
                  <a:srgbClr val="FFFFFF"/>
                </a:highlight>
                <a:hlinkClick r:id="rId3"/>
              </a:rPr>
              <a:t>https://dl.acm.org/doi/10.1145/3491101.3519744</a:t>
            </a:r>
            <a:br>
              <a:rPr lang="en" sz="2500">
                <a:solidFill>
                  <a:srgbClr val="2D3C45"/>
                </a:solidFill>
                <a:highlight>
                  <a:srgbClr val="FFFFFF"/>
                </a:highlight>
              </a:rPr>
            </a:br>
            <a:endParaRPr sz="2500"/>
          </a:p>
        </p:txBody>
      </p:sp>
      <p:sp>
        <p:nvSpPr>
          <p:cNvPr id="470" name="Google Shape;470;p65"/>
          <p:cNvSpPr txBox="1"/>
          <p:nvPr>
            <p:ph idx="1" type="body"/>
          </p:nvPr>
        </p:nvSpPr>
        <p:spPr>
          <a:xfrm>
            <a:off x="306050" y="1743975"/>
            <a:ext cx="78045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en"/>
              <a:t>What is this paper about?  </a:t>
            </a:r>
            <a:endParaRPr/>
          </a:p>
          <a:p>
            <a:pPr indent="0" lvl="0" marL="0" rtl="0" algn="l">
              <a:spcBef>
                <a:spcPts val="1200"/>
              </a:spcBef>
              <a:spcAft>
                <a:spcPts val="0"/>
              </a:spcAft>
              <a:buNone/>
            </a:pPr>
            <a:r>
              <a:rPr lang="en"/>
              <a:t>The paper investigates the types of location-related information desired by users of mobile crowdsourcing platforms as well as the characteristics of the information.</a:t>
            </a:r>
            <a:endParaRPr/>
          </a:p>
          <a:p>
            <a:pPr indent="0" lvl="0" marL="0" rtl="0" algn="l">
              <a:spcBef>
                <a:spcPts val="1200"/>
              </a:spcBef>
              <a:spcAft>
                <a:spcPts val="0"/>
              </a:spcAft>
              <a:buNone/>
            </a:pPr>
            <a:r>
              <a:rPr lang="en"/>
              <a:t>What research problem does this paper tries to solve? </a:t>
            </a:r>
            <a:endParaRPr/>
          </a:p>
          <a:p>
            <a:pPr indent="0" lvl="0" marL="0" rtl="0" algn="just">
              <a:spcBef>
                <a:spcPts val="1200"/>
              </a:spcBef>
              <a:spcAft>
                <a:spcPts val="0"/>
              </a:spcAft>
              <a:buNone/>
            </a:pPr>
            <a:r>
              <a:rPr lang="en" sz="1050">
                <a:solidFill>
                  <a:schemeClr val="dk1"/>
                </a:solidFill>
              </a:rPr>
              <a:t>1. The key characteristics of the location-related information available from these platforms.</a:t>
            </a:r>
            <a:endParaRPr sz="1050">
              <a:solidFill>
                <a:schemeClr val="dk1"/>
              </a:solidFill>
            </a:endParaRPr>
          </a:p>
          <a:p>
            <a:pPr indent="0" lvl="0" marL="0" rtl="0" algn="just">
              <a:spcBef>
                <a:spcPts val="0"/>
              </a:spcBef>
              <a:spcAft>
                <a:spcPts val="0"/>
              </a:spcAft>
              <a:buNone/>
            </a:pPr>
            <a:r>
              <a:rPr lang="en" sz="1050">
                <a:solidFill>
                  <a:schemeClr val="dk1"/>
                </a:solidFill>
              </a:rPr>
              <a:t>2. The aspects of information quality that information seekers care about the most.</a:t>
            </a:r>
            <a:endParaRPr sz="1050">
              <a:solidFill>
                <a:schemeClr val="dk1"/>
              </a:solidFill>
            </a:endParaRPr>
          </a:p>
          <a:p>
            <a:pPr indent="0" lvl="0" marL="0" rtl="0" algn="just">
              <a:spcBef>
                <a:spcPts val="0"/>
              </a:spcBef>
              <a:spcAft>
                <a:spcPts val="0"/>
              </a:spcAft>
              <a:buNone/>
            </a:pPr>
            <a:r>
              <a:rPr lang="en" sz="1050">
                <a:solidFill>
                  <a:schemeClr val="dk1"/>
                </a:solidFill>
              </a:rPr>
              <a:t>3. The kinds of experience information seekers expect or desire information contributors to possess.</a:t>
            </a:r>
            <a:endParaRPr sz="1050">
              <a:solidFill>
                <a:schemeClr val="dk1"/>
              </a:solidFill>
            </a:endParaRPr>
          </a:p>
          <a:p>
            <a:pPr indent="0" lvl="0" marL="457200" rtl="0" algn="just">
              <a:spcBef>
                <a:spcPts val="0"/>
              </a:spcBef>
              <a:spcAft>
                <a:spcPts val="0"/>
              </a:spcAft>
              <a:buNone/>
            </a:pPr>
            <a:r>
              <a:t/>
            </a:r>
            <a:endParaRPr sz="105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rPr lang="en"/>
              <a:t>What is its main contribution to HCI? </a:t>
            </a:r>
            <a:endParaRPr/>
          </a:p>
          <a:p>
            <a:pPr indent="0" lvl="0" marL="0" rtl="0" algn="l">
              <a:spcBef>
                <a:spcPts val="1200"/>
              </a:spcBef>
              <a:spcAft>
                <a:spcPts val="0"/>
              </a:spcAft>
              <a:buNone/>
            </a:pPr>
            <a:r>
              <a:rPr lang="en"/>
              <a:t>Conceptual contribution of the types and characteristics of the information that </a:t>
            </a:r>
            <a:r>
              <a:rPr lang="en"/>
              <a:t>location</a:t>
            </a:r>
            <a:r>
              <a:rPr lang="en"/>
              <a:t>-based mobile crowdsourcing contributors desire.</a:t>
            </a:r>
            <a:endParaRPr/>
          </a:p>
          <a:p>
            <a:pPr indent="0" lvl="0" marL="0" rtl="0" algn="l">
              <a:spcBef>
                <a:spcPts val="1200"/>
              </a:spcBef>
              <a:spcAft>
                <a:spcPts val="0"/>
              </a:spcAft>
              <a:buNone/>
            </a:pPr>
            <a:r>
              <a:rPr lang="en"/>
              <a:t>Are there any secondary contributions? If there are, what are they? </a:t>
            </a:r>
            <a:endParaRPr/>
          </a:p>
          <a:p>
            <a:pPr indent="-291465" lvl="0" marL="457200" rtl="0" algn="l">
              <a:spcBef>
                <a:spcPts val="1200"/>
              </a:spcBef>
              <a:spcAft>
                <a:spcPts val="0"/>
              </a:spcAft>
              <a:buSzPct val="100000"/>
              <a:buAutoNum type="arabicPeriod"/>
            </a:pPr>
            <a:r>
              <a:rPr lang="en"/>
              <a:t>The follow-up application should be utilize a survey study and a theory of user preferences and perceptions</a:t>
            </a:r>
            <a:endParaRPr/>
          </a:p>
          <a:p>
            <a:pPr indent="-291465" lvl="0" marL="457200" rtl="0" algn="l">
              <a:spcBef>
                <a:spcPts val="0"/>
              </a:spcBef>
              <a:spcAft>
                <a:spcPts val="0"/>
              </a:spcAft>
              <a:buSzPct val="100000"/>
              <a:buAutoNum type="arabicPeriod"/>
            </a:pPr>
            <a:r>
              <a:rPr lang="en"/>
              <a:t>Data-driven insights: provide </a:t>
            </a:r>
            <a:r>
              <a:rPr lang="en"/>
              <a:t>date</a:t>
            </a:r>
            <a:r>
              <a:rPr lang="en"/>
              <a:t> related to the location, desired information, contribution experience. </a:t>
            </a:r>
            <a:endParaRPr/>
          </a:p>
        </p:txBody>
      </p:sp>
      <p:sp>
        <p:nvSpPr>
          <p:cNvPr id="471" name="Google Shape;471;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6"/>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2D3C45"/>
                </a:solidFill>
                <a:highlight>
                  <a:srgbClr val="FFFFFF"/>
                </a:highlight>
              </a:rPr>
              <a:t>Rapido: Prototyping Interactive AR Experiences through Programming by Demonstration</a:t>
            </a:r>
            <a:br>
              <a:rPr lang="en" sz="2500">
                <a:solidFill>
                  <a:srgbClr val="2D3C45"/>
                </a:solidFill>
                <a:highlight>
                  <a:srgbClr val="FFFFFF"/>
                </a:highlight>
              </a:rPr>
            </a:br>
            <a:r>
              <a:rPr lang="en" sz="2500" u="sng">
                <a:solidFill>
                  <a:schemeClr val="hlink"/>
                </a:solidFill>
                <a:highlight>
                  <a:srgbClr val="FFFFFF"/>
                </a:highlight>
                <a:hlinkClick r:id="rId3"/>
              </a:rPr>
              <a:t>https://dl.acm.org/doi/10.1145/3472749.3474774</a:t>
            </a:r>
            <a:endParaRPr sz="2500">
              <a:solidFill>
                <a:srgbClr val="2D3C45"/>
              </a:solidFill>
              <a:highlight>
                <a:srgbClr val="FFFFFF"/>
              </a:highlight>
            </a:endParaRPr>
          </a:p>
          <a:p>
            <a:pPr indent="0" lvl="0" marL="0" rtl="0" algn="l">
              <a:spcBef>
                <a:spcPts val="0"/>
              </a:spcBef>
              <a:spcAft>
                <a:spcPts val="0"/>
              </a:spcAft>
              <a:buNone/>
            </a:pPr>
            <a:r>
              <a:t/>
            </a:r>
            <a:endParaRPr sz="2500">
              <a:solidFill>
                <a:srgbClr val="2D3C45"/>
              </a:solidFill>
              <a:highlight>
                <a:srgbClr val="FFFFFF"/>
              </a:highlight>
            </a:endParaRPr>
          </a:p>
        </p:txBody>
      </p:sp>
      <p:sp>
        <p:nvSpPr>
          <p:cNvPr id="477" name="Google Shape;477;p66"/>
          <p:cNvSpPr txBox="1"/>
          <p:nvPr>
            <p:ph idx="1" type="body"/>
          </p:nvPr>
        </p:nvSpPr>
        <p:spPr>
          <a:xfrm>
            <a:off x="311700" y="1511500"/>
            <a:ext cx="7804500" cy="30573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n"/>
              <a:t>What is this paper about?  </a:t>
            </a:r>
            <a:endParaRPr b="1"/>
          </a:p>
          <a:p>
            <a:pPr indent="0" lvl="0" marL="0" rtl="0" algn="l">
              <a:spcBef>
                <a:spcPts val="1200"/>
              </a:spcBef>
              <a:spcAft>
                <a:spcPts val="0"/>
              </a:spcAft>
              <a:buNone/>
            </a:pPr>
            <a:r>
              <a:rPr lang="en">
                <a:latin typeface="Comic Sans MS"/>
                <a:ea typeface="Comic Sans MS"/>
                <a:cs typeface="Comic Sans MS"/>
                <a:sym typeface="Comic Sans MS"/>
              </a:rPr>
              <a:t>The paper introduced a novel AR prototyping tool, Rapido, and how we could use it to turn a video prototype into an executable state machine through Pbd.</a:t>
            </a:r>
            <a:endParaRPr>
              <a:latin typeface="Comic Sans MS"/>
              <a:ea typeface="Comic Sans MS"/>
              <a:cs typeface="Comic Sans MS"/>
              <a:sym typeface="Comic Sans MS"/>
            </a:endParaRPr>
          </a:p>
          <a:p>
            <a:pPr indent="0" lvl="0" marL="0" rtl="0" algn="l">
              <a:spcBef>
                <a:spcPts val="1200"/>
              </a:spcBef>
              <a:spcAft>
                <a:spcPts val="0"/>
              </a:spcAft>
              <a:buNone/>
            </a:pPr>
            <a:r>
              <a:rPr b="1" lang="en"/>
              <a:t>What research problem does this paper tries to solve? </a:t>
            </a:r>
            <a:endParaRPr b="1"/>
          </a:p>
          <a:p>
            <a:pPr indent="0" lvl="0" marL="0" rtl="0" algn="l">
              <a:spcBef>
                <a:spcPts val="1200"/>
              </a:spcBef>
              <a:spcAft>
                <a:spcPts val="0"/>
              </a:spcAft>
              <a:buNone/>
            </a:pPr>
            <a:r>
              <a:rPr lang="en">
                <a:latin typeface="Comic Sans MS"/>
                <a:ea typeface="Comic Sans MS"/>
                <a:cs typeface="Comic Sans MS"/>
                <a:sym typeface="Comic Sans MS"/>
              </a:rPr>
              <a:t>There is a need for authoring tools that do not rely in codes to allow non-programmers to prototype nre AR ideas. </a:t>
            </a:r>
            <a:endParaRPr>
              <a:latin typeface="Comic Sans MS"/>
              <a:ea typeface="Comic Sans MS"/>
              <a:cs typeface="Comic Sans MS"/>
              <a:sym typeface="Comic Sans MS"/>
            </a:endParaRPr>
          </a:p>
          <a:p>
            <a:pPr indent="0" lvl="0" marL="0" rtl="0" algn="l">
              <a:spcBef>
                <a:spcPts val="1200"/>
              </a:spcBef>
              <a:spcAft>
                <a:spcPts val="0"/>
              </a:spcAft>
              <a:buNone/>
            </a:pPr>
            <a:r>
              <a:rPr b="1" lang="en"/>
              <a:t>What is its main contribution to HCI? </a:t>
            </a:r>
            <a:endParaRPr b="1"/>
          </a:p>
          <a:p>
            <a:pPr indent="0" lvl="0" marL="0" rtl="0" algn="l">
              <a:spcBef>
                <a:spcPts val="1200"/>
              </a:spcBef>
              <a:spcAft>
                <a:spcPts val="0"/>
              </a:spcAft>
              <a:buNone/>
            </a:pPr>
            <a:r>
              <a:rPr lang="en"/>
              <a:t>Constructive study: </a:t>
            </a:r>
            <a:r>
              <a:rPr lang="en"/>
              <a:t>a method that enables designers to turn a video prototype into an executable state machine using Programming by Demonstration (PbD).</a:t>
            </a:r>
            <a:endParaRPr/>
          </a:p>
          <a:p>
            <a:pPr indent="0" lvl="0" marL="0" rtl="0" algn="l">
              <a:spcBef>
                <a:spcPts val="1200"/>
              </a:spcBef>
              <a:spcAft>
                <a:spcPts val="0"/>
              </a:spcAft>
              <a:buNone/>
            </a:pPr>
            <a:r>
              <a:rPr b="1" lang="en"/>
              <a:t>Are there any secondary contributions? If there are, what are they? </a:t>
            </a:r>
            <a:endParaRPr b="1"/>
          </a:p>
          <a:p>
            <a:pPr indent="0" lvl="0" marL="0" rtl="0" algn="l">
              <a:spcBef>
                <a:spcPts val="1200"/>
              </a:spcBef>
              <a:spcAft>
                <a:spcPts val="1200"/>
              </a:spcAft>
              <a:buNone/>
            </a:pPr>
            <a:r>
              <a:rPr lang="en">
                <a:solidFill>
                  <a:srgbClr val="434343"/>
                </a:solidFill>
              </a:rPr>
              <a:t>Conceptual? An </a:t>
            </a:r>
            <a:r>
              <a:rPr lang="en">
                <a:solidFill>
                  <a:srgbClr val="434343"/>
                </a:solidFill>
              </a:rPr>
              <a:t>illustration of the </a:t>
            </a:r>
            <a:r>
              <a:rPr lang="en">
                <a:solidFill>
                  <a:srgbClr val="434343"/>
                </a:solidFill>
              </a:rPr>
              <a:t>the power of Rapido’s approach by prototyping the main interactions of three popular AR mobile applications.</a:t>
            </a:r>
            <a:endParaRPr>
              <a:solidFill>
                <a:srgbClr val="434343"/>
              </a:solidFill>
            </a:endParaRPr>
          </a:p>
        </p:txBody>
      </p:sp>
      <p:sp>
        <p:nvSpPr>
          <p:cNvPr id="478" name="Google Shape;47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7"/>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2D3C45"/>
                </a:solidFill>
                <a:highlight>
                  <a:srgbClr val="FFFFFF"/>
                </a:highlight>
              </a:rPr>
              <a:t>“I Don't Even Remember What I Read”: How Design Influences Dissociation on Social Media</a:t>
            </a:r>
            <a:br>
              <a:rPr lang="en" sz="2500">
                <a:solidFill>
                  <a:srgbClr val="2D3C45"/>
                </a:solidFill>
                <a:highlight>
                  <a:srgbClr val="FFFFFF"/>
                </a:highlight>
              </a:rPr>
            </a:br>
            <a:r>
              <a:rPr lang="en" sz="2500" u="sng">
                <a:solidFill>
                  <a:schemeClr val="hlink"/>
                </a:solidFill>
                <a:highlight>
                  <a:srgbClr val="FFFFFF"/>
                </a:highlight>
                <a:hlinkClick r:id="rId3"/>
              </a:rPr>
              <a:t>https://dl.acm.org/doi/10.1145/3491102.3501899</a:t>
            </a:r>
            <a:endParaRPr sz="2500">
              <a:solidFill>
                <a:srgbClr val="2D3C45"/>
              </a:solidFill>
              <a:highlight>
                <a:srgbClr val="FFFFFF"/>
              </a:highlight>
            </a:endParaRPr>
          </a:p>
          <a:p>
            <a:pPr indent="0" lvl="0" marL="0" rtl="0" algn="l">
              <a:spcBef>
                <a:spcPts val="0"/>
              </a:spcBef>
              <a:spcAft>
                <a:spcPts val="0"/>
              </a:spcAft>
              <a:buNone/>
            </a:pPr>
            <a:r>
              <a:t/>
            </a:r>
            <a:endParaRPr sz="2500">
              <a:solidFill>
                <a:srgbClr val="2D3C45"/>
              </a:solidFill>
              <a:highlight>
                <a:srgbClr val="FFFFFF"/>
              </a:highlight>
            </a:endParaRPr>
          </a:p>
        </p:txBody>
      </p:sp>
      <p:sp>
        <p:nvSpPr>
          <p:cNvPr id="484" name="Google Shape;484;p67"/>
          <p:cNvSpPr txBox="1"/>
          <p:nvPr>
            <p:ph idx="1" type="body"/>
          </p:nvPr>
        </p:nvSpPr>
        <p:spPr>
          <a:xfrm>
            <a:off x="311700" y="1556025"/>
            <a:ext cx="78045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What is this paper about?  </a:t>
            </a:r>
            <a:endParaRPr/>
          </a:p>
          <a:p>
            <a:pPr indent="0" lvl="0" marL="0" rtl="0" algn="l">
              <a:spcBef>
                <a:spcPts val="1200"/>
              </a:spcBef>
              <a:spcAft>
                <a:spcPts val="0"/>
              </a:spcAft>
              <a:buNone/>
            </a:pPr>
            <a:r>
              <a:rPr lang="en"/>
              <a:t>Paper talks about “dissociating” from what one has said due to constantly being </a:t>
            </a:r>
            <a:r>
              <a:rPr lang="en"/>
              <a:t>online</a:t>
            </a:r>
            <a:r>
              <a:rPr lang="en"/>
              <a:t> and getting fed so much data daily.</a:t>
            </a:r>
            <a:endParaRPr/>
          </a:p>
          <a:p>
            <a:pPr indent="0" lvl="0" marL="0" rtl="0" algn="l">
              <a:spcBef>
                <a:spcPts val="1200"/>
              </a:spcBef>
              <a:spcAft>
                <a:spcPts val="0"/>
              </a:spcAft>
              <a:buNone/>
            </a:pPr>
            <a:r>
              <a:rPr lang="en"/>
              <a:t>What research problem does this paper tries to solve? </a:t>
            </a:r>
            <a:endParaRPr/>
          </a:p>
          <a:p>
            <a:pPr indent="0" lvl="0" marL="0" rtl="0" algn="l">
              <a:spcBef>
                <a:spcPts val="1200"/>
              </a:spcBef>
              <a:spcAft>
                <a:spcPts val="0"/>
              </a:spcAft>
              <a:buNone/>
            </a:pPr>
            <a:r>
              <a:rPr lang="en"/>
              <a:t>Understanding if users actually enter a flow state and “daydream” while scrolling through social media</a:t>
            </a:r>
            <a:endParaRPr/>
          </a:p>
          <a:p>
            <a:pPr indent="0" lvl="0" marL="0" rtl="0" algn="l">
              <a:spcBef>
                <a:spcPts val="1200"/>
              </a:spcBef>
              <a:spcAft>
                <a:spcPts val="0"/>
              </a:spcAft>
              <a:buNone/>
            </a:pPr>
            <a:r>
              <a:rPr lang="en"/>
              <a:t>What is its main contribution to HCI? </a:t>
            </a:r>
            <a:endParaRPr/>
          </a:p>
          <a:p>
            <a:pPr indent="0" lvl="0" marL="0" rtl="0" algn="l">
              <a:spcBef>
                <a:spcPts val="1200"/>
              </a:spcBef>
              <a:spcAft>
                <a:spcPts val="0"/>
              </a:spcAft>
              <a:buNone/>
            </a:pPr>
            <a:r>
              <a:rPr lang="en"/>
              <a:t>Conceptual Contribution - understanding if there is a dissociation</a:t>
            </a:r>
            <a:endParaRPr/>
          </a:p>
          <a:p>
            <a:pPr indent="0" lvl="0" marL="0" rtl="0" algn="l">
              <a:spcBef>
                <a:spcPts val="1200"/>
              </a:spcBef>
              <a:spcAft>
                <a:spcPts val="0"/>
              </a:spcAft>
              <a:buNone/>
            </a:pPr>
            <a:r>
              <a:rPr lang="en"/>
              <a:t>Are there any secondary contributions? If there are, what are they? </a:t>
            </a:r>
            <a:endParaRPr/>
          </a:p>
          <a:p>
            <a:pPr indent="0" lvl="0" marL="0" rtl="0" algn="l">
              <a:spcBef>
                <a:spcPts val="1200"/>
              </a:spcBef>
              <a:spcAft>
                <a:spcPts val="1200"/>
              </a:spcAft>
              <a:buNone/>
            </a:pPr>
            <a:r>
              <a:rPr lang="en"/>
              <a:t>Constructive Contribution - due to design experiments</a:t>
            </a:r>
            <a:endParaRPr/>
          </a:p>
        </p:txBody>
      </p:sp>
      <p:sp>
        <p:nvSpPr>
          <p:cNvPr id="485" name="Google Shape;48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2D3C45"/>
                </a:solidFill>
                <a:highlight>
                  <a:srgbClr val="FFFFFF"/>
                </a:highlight>
              </a:rPr>
              <a:t>What is interaction?</a:t>
            </a:r>
            <a:br>
              <a:rPr lang="en" sz="2500">
                <a:solidFill>
                  <a:srgbClr val="2D3C45"/>
                </a:solidFill>
                <a:highlight>
                  <a:srgbClr val="FFFFFF"/>
                </a:highlight>
              </a:rPr>
            </a:br>
            <a:r>
              <a:rPr lang="en" sz="2500" u="sng">
                <a:solidFill>
                  <a:schemeClr val="hlink"/>
                </a:solidFill>
                <a:highlight>
                  <a:srgbClr val="FFFFFF"/>
                </a:highlight>
                <a:hlinkClick r:id="rId3"/>
              </a:rPr>
              <a:t>https://dl.acm.org/doi/10.1145/3025453.3025765</a:t>
            </a:r>
            <a:endParaRPr sz="2500">
              <a:solidFill>
                <a:srgbClr val="2D3C45"/>
              </a:solidFill>
              <a:highlight>
                <a:srgbClr val="FFFFFF"/>
              </a:highlight>
            </a:endParaRPr>
          </a:p>
          <a:p>
            <a:pPr indent="0" lvl="0" marL="0" rtl="0" algn="l">
              <a:spcBef>
                <a:spcPts val="0"/>
              </a:spcBef>
              <a:spcAft>
                <a:spcPts val="0"/>
              </a:spcAft>
              <a:buNone/>
            </a:pPr>
            <a:r>
              <a:t/>
            </a:r>
            <a:endParaRPr sz="2500">
              <a:solidFill>
                <a:srgbClr val="2D3C45"/>
              </a:solidFill>
              <a:highlight>
                <a:srgbClr val="FFFFFF"/>
              </a:highlight>
            </a:endParaRPr>
          </a:p>
        </p:txBody>
      </p:sp>
      <p:sp>
        <p:nvSpPr>
          <p:cNvPr id="491" name="Google Shape;491;p68"/>
          <p:cNvSpPr txBox="1"/>
          <p:nvPr>
            <p:ph idx="1" type="body"/>
          </p:nvPr>
        </p:nvSpPr>
        <p:spPr>
          <a:xfrm>
            <a:off x="311700" y="1401450"/>
            <a:ext cx="7804500" cy="3402000"/>
          </a:xfrm>
          <a:prstGeom prst="rect">
            <a:avLst/>
          </a:prstGeom>
          <a:solidFill>
            <a:schemeClr val="lt1"/>
          </a:solidFill>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What is this paper about?  </a:t>
            </a:r>
            <a:endParaRPr/>
          </a:p>
          <a:p>
            <a:pPr indent="0" lvl="0" marL="0" rtl="0" algn="l">
              <a:spcBef>
                <a:spcPts val="1200"/>
              </a:spcBef>
              <a:spcAft>
                <a:spcPts val="0"/>
              </a:spcAft>
              <a:buNone/>
            </a:pPr>
            <a:r>
              <a:rPr b="1" lang="en" sz="1179">
                <a:solidFill>
                  <a:srgbClr val="060607"/>
                </a:solidFill>
                <a:highlight>
                  <a:schemeClr val="lt1"/>
                </a:highlight>
              </a:rPr>
              <a:t>Define "interaction" and proven the importance of stop misusing the term</a:t>
            </a:r>
            <a:endParaRPr/>
          </a:p>
          <a:p>
            <a:pPr indent="0" lvl="0" marL="0" rtl="0" algn="l">
              <a:spcBef>
                <a:spcPts val="1200"/>
              </a:spcBef>
              <a:spcAft>
                <a:spcPts val="0"/>
              </a:spcAft>
              <a:buNone/>
            </a:pPr>
            <a:r>
              <a:rPr lang="en"/>
              <a:t>What research problem does this paper tries to solve? </a:t>
            </a:r>
            <a:endParaRPr/>
          </a:p>
          <a:p>
            <a:pPr indent="0" lvl="0" marL="0" rtl="0" algn="l">
              <a:spcBef>
                <a:spcPts val="1200"/>
              </a:spcBef>
              <a:spcAft>
                <a:spcPts val="0"/>
              </a:spcAft>
              <a:buNone/>
            </a:pPr>
            <a:r>
              <a:rPr b="1" lang="en" sz="1179">
                <a:solidFill>
                  <a:srgbClr val="060607"/>
                </a:solidFill>
                <a:highlight>
                  <a:schemeClr val="lt1"/>
                </a:highlight>
              </a:rPr>
              <a:t>Do we have an undefined and descriptive properties of "interaction"</a:t>
            </a:r>
            <a:endParaRPr/>
          </a:p>
          <a:p>
            <a:pPr indent="0" lvl="0" marL="0" rtl="0" algn="l">
              <a:spcBef>
                <a:spcPts val="1200"/>
              </a:spcBef>
              <a:spcAft>
                <a:spcPts val="0"/>
              </a:spcAft>
              <a:buNone/>
            </a:pPr>
            <a:r>
              <a:rPr lang="en"/>
              <a:t>What is its main contribution to HCI? </a:t>
            </a:r>
            <a:endParaRPr/>
          </a:p>
          <a:p>
            <a:pPr indent="0" lvl="0" marL="0" rtl="0" algn="l">
              <a:spcBef>
                <a:spcPts val="1200"/>
              </a:spcBef>
              <a:spcAft>
                <a:spcPts val="0"/>
              </a:spcAft>
              <a:buClr>
                <a:schemeClr val="dk1"/>
              </a:buClr>
              <a:buSzPct val="93297"/>
              <a:buFont typeface="Arial"/>
              <a:buNone/>
            </a:pPr>
            <a:r>
              <a:rPr lang="en" sz="1179">
                <a:solidFill>
                  <a:srgbClr val="060607"/>
                </a:solidFill>
                <a:highlight>
                  <a:schemeClr val="lt1"/>
                </a:highlight>
              </a:rPr>
              <a:t>The main contribution of the paper is </a:t>
            </a:r>
            <a:r>
              <a:rPr b="1" lang="en" sz="1179">
                <a:solidFill>
                  <a:srgbClr val="060607"/>
                </a:solidFill>
                <a:highlight>
                  <a:schemeClr val="lt1"/>
                </a:highlight>
              </a:rPr>
              <a:t>the extraction and analysis of distinct concepts of interaction from existing HCI literature. It identifies seven concepts of interaction: dialogue, transmission, optimal behavior, embodiment, tool use, experience, and control. stop the deviation of "interaction" create concrete fundamentals for the term "interaction"</a:t>
            </a:r>
            <a:endParaRPr/>
          </a:p>
          <a:p>
            <a:pPr indent="0" lvl="0" marL="0" rtl="0" algn="l">
              <a:spcBef>
                <a:spcPts val="1200"/>
              </a:spcBef>
              <a:spcAft>
                <a:spcPts val="0"/>
              </a:spcAft>
              <a:buNone/>
            </a:pPr>
            <a:r>
              <a:rPr lang="en"/>
              <a:t>Are there any secondary contributions? If there are, what are they? </a:t>
            </a:r>
            <a:endParaRPr/>
          </a:p>
          <a:p>
            <a:pPr indent="0" lvl="0" marL="0" rtl="0" algn="l">
              <a:spcBef>
                <a:spcPts val="1200"/>
              </a:spcBef>
              <a:spcAft>
                <a:spcPts val="0"/>
              </a:spcAft>
              <a:buNone/>
            </a:pPr>
            <a:r>
              <a:rPr b="1" lang="en" sz="1179">
                <a:solidFill>
                  <a:srgbClr val="060607"/>
                </a:solidFill>
                <a:highlight>
                  <a:schemeClr val="lt1"/>
                </a:highlight>
              </a:rPr>
              <a:t>empirical (deviation in word usage of "interaction")</a:t>
            </a:r>
            <a:endParaRPr b="1"/>
          </a:p>
          <a:p>
            <a:pPr indent="0" lvl="0" marL="0" rtl="0" algn="l">
              <a:spcBef>
                <a:spcPts val="1200"/>
              </a:spcBef>
              <a:spcAft>
                <a:spcPts val="1200"/>
              </a:spcAft>
              <a:buClr>
                <a:schemeClr val="dk1"/>
              </a:buClr>
              <a:buSzPct val="93297"/>
              <a:buFont typeface="Arial"/>
              <a:buNone/>
            </a:pPr>
            <a:r>
              <a:rPr b="1" lang="en" sz="1179">
                <a:solidFill>
                  <a:srgbClr val="060607"/>
                </a:solidFill>
                <a:highlight>
                  <a:schemeClr val="lt1"/>
                </a:highlight>
              </a:rPr>
              <a:t>future work on interaction, emphasizing the need to improve scope and specificity, to better account for the effects and agency that computers have in interaction, and to generate strong propositions about interaction.</a:t>
            </a:r>
            <a:endParaRPr b="1"/>
          </a:p>
        </p:txBody>
      </p:sp>
      <p:sp>
        <p:nvSpPr>
          <p:cNvPr id="492" name="Google Shape;492;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500">
                <a:solidFill>
                  <a:srgbClr val="2D3C45"/>
                </a:solidFill>
                <a:highlight>
                  <a:srgbClr val="FFFFFF"/>
                </a:highlight>
              </a:rPr>
              <a:t>Computational Rationality as a Theory of Interaction</a:t>
            </a:r>
            <a:br>
              <a:rPr lang="en" sz="2500">
                <a:solidFill>
                  <a:srgbClr val="2D3C45"/>
                </a:solidFill>
                <a:highlight>
                  <a:srgbClr val="FFFFFF"/>
                </a:highlight>
              </a:rPr>
            </a:br>
            <a:r>
              <a:rPr lang="en" sz="2500" u="sng">
                <a:solidFill>
                  <a:schemeClr val="hlink"/>
                </a:solidFill>
                <a:highlight>
                  <a:srgbClr val="FFFFFF"/>
                </a:highlight>
                <a:hlinkClick r:id="rId3"/>
              </a:rPr>
              <a:t>https://dl.acm.org/doi/abs/10.1145/3491102.3517739</a:t>
            </a:r>
            <a:endParaRPr sz="2500">
              <a:solidFill>
                <a:srgbClr val="2D3C45"/>
              </a:solidFill>
              <a:highlight>
                <a:srgbClr val="FFFFFF"/>
              </a:highlight>
            </a:endParaRPr>
          </a:p>
          <a:p>
            <a:pPr indent="0" lvl="0" marL="0" rtl="0" algn="l">
              <a:spcBef>
                <a:spcPts val="0"/>
              </a:spcBef>
              <a:spcAft>
                <a:spcPts val="0"/>
              </a:spcAft>
              <a:buNone/>
            </a:pPr>
            <a:r>
              <a:t/>
            </a:r>
            <a:endParaRPr sz="2500">
              <a:solidFill>
                <a:srgbClr val="2D3C45"/>
              </a:solidFill>
              <a:highlight>
                <a:srgbClr val="FFFFFF"/>
              </a:highlight>
            </a:endParaRPr>
          </a:p>
        </p:txBody>
      </p:sp>
      <p:sp>
        <p:nvSpPr>
          <p:cNvPr id="498" name="Google Shape;498;p69"/>
          <p:cNvSpPr txBox="1"/>
          <p:nvPr>
            <p:ph idx="1" type="body"/>
          </p:nvPr>
        </p:nvSpPr>
        <p:spPr>
          <a:xfrm>
            <a:off x="196300" y="1444525"/>
            <a:ext cx="7804500" cy="3218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What is this paper about?  </a:t>
            </a:r>
            <a:endParaRPr/>
          </a:p>
          <a:p>
            <a:pPr indent="-287972" lvl="0" marL="457200" rtl="0" algn="l">
              <a:lnSpc>
                <a:spcPct val="100000"/>
              </a:lnSpc>
              <a:spcBef>
                <a:spcPts val="1200"/>
              </a:spcBef>
              <a:spcAft>
                <a:spcPts val="0"/>
              </a:spcAft>
              <a:buClr>
                <a:schemeClr val="dk1"/>
              </a:buClr>
              <a:buSzPct val="100000"/>
              <a:buChar char="-"/>
            </a:pPr>
            <a:r>
              <a:rPr lang="en" sz="1100">
                <a:solidFill>
                  <a:schemeClr val="dk1"/>
                </a:solidFill>
              </a:rPr>
              <a:t>talk about How do people interact with computers / how information is processed in the mind</a:t>
            </a:r>
            <a:endParaRPr sz="1100">
              <a:solidFill>
                <a:schemeClr val="dk1"/>
              </a:solidFill>
            </a:endParaRPr>
          </a:p>
          <a:p>
            <a:pPr indent="-287972" lvl="0" marL="457200" rtl="0" algn="l">
              <a:lnSpc>
                <a:spcPct val="100000"/>
              </a:lnSpc>
              <a:spcBef>
                <a:spcPts val="0"/>
              </a:spcBef>
              <a:spcAft>
                <a:spcPts val="0"/>
              </a:spcAft>
              <a:buClr>
                <a:schemeClr val="dk1"/>
              </a:buClr>
              <a:buSzPct val="100000"/>
              <a:buChar char="-"/>
            </a:pPr>
            <a:r>
              <a:rPr lang="en" sz="1100">
                <a:solidFill>
                  <a:schemeClr val="dk1"/>
                </a:solidFill>
              </a:rPr>
              <a:t>talk about how do people adapt their interaction to the limits imposed by cognition, device design, and environment</a:t>
            </a:r>
            <a:endParaRPr/>
          </a:p>
          <a:p>
            <a:pPr indent="0" lvl="0" marL="0" rtl="0" algn="l">
              <a:spcBef>
                <a:spcPts val="0"/>
              </a:spcBef>
              <a:spcAft>
                <a:spcPts val="0"/>
              </a:spcAft>
              <a:buNone/>
            </a:pPr>
            <a:r>
              <a:rPr lang="en"/>
              <a:t>What research problem does this paper tries to solve? </a:t>
            </a:r>
            <a:endParaRPr/>
          </a:p>
          <a:p>
            <a:pPr indent="-287972" lvl="0" marL="457200" rtl="0" algn="l">
              <a:lnSpc>
                <a:spcPct val="100000"/>
              </a:lnSpc>
              <a:spcBef>
                <a:spcPts val="1200"/>
              </a:spcBef>
              <a:spcAft>
                <a:spcPts val="0"/>
              </a:spcAft>
              <a:buClr>
                <a:schemeClr val="dk1"/>
              </a:buClr>
              <a:buSzPct val="100000"/>
              <a:buChar char="-"/>
            </a:pPr>
            <a:r>
              <a:rPr lang="en" sz="1100">
                <a:solidFill>
                  <a:schemeClr val="dk1"/>
                </a:solidFill>
              </a:rPr>
              <a:t>Develop the argument that human adaptation is of general interest to the field of HCI</a:t>
            </a:r>
            <a:endParaRPr sz="1100">
              <a:solidFill>
                <a:schemeClr val="dk1"/>
              </a:solidFill>
            </a:endParaRPr>
          </a:p>
          <a:p>
            <a:pPr indent="-287972" lvl="0" marL="457200" rtl="0" algn="l">
              <a:lnSpc>
                <a:spcPct val="100000"/>
              </a:lnSpc>
              <a:spcBef>
                <a:spcPts val="0"/>
              </a:spcBef>
              <a:spcAft>
                <a:spcPts val="0"/>
              </a:spcAft>
              <a:buClr>
                <a:schemeClr val="dk1"/>
              </a:buClr>
              <a:buSzPct val="100000"/>
              <a:buChar char="-"/>
            </a:pPr>
            <a:r>
              <a:rPr lang="en" sz="1100">
                <a:solidFill>
                  <a:schemeClr val="dk1"/>
                </a:solidFill>
              </a:rPr>
              <a:t>Implications for Modeling Human Behavior</a:t>
            </a:r>
            <a:endParaRPr sz="1100">
              <a:solidFill>
                <a:schemeClr val="dk1"/>
              </a:solidFill>
            </a:endParaRPr>
          </a:p>
          <a:p>
            <a:pPr indent="-287972" lvl="0" marL="457200" rtl="0" algn="l">
              <a:lnSpc>
                <a:spcPct val="100000"/>
              </a:lnSpc>
              <a:spcBef>
                <a:spcPts val="0"/>
              </a:spcBef>
              <a:spcAft>
                <a:spcPts val="0"/>
              </a:spcAft>
              <a:buClr>
                <a:schemeClr val="dk1"/>
              </a:buClr>
              <a:buSzPct val="100000"/>
              <a:buChar char="-"/>
            </a:pPr>
            <a:r>
              <a:rPr lang="en" sz="1100">
                <a:solidFill>
                  <a:schemeClr val="dk1"/>
                </a:solidFill>
              </a:rPr>
              <a:t>Provide a unified framework for defining a broad range of computationally rational models, focusing on integrating cognitive bounds into RL-based models of interaction</a:t>
            </a:r>
            <a:endParaRPr sz="1100">
              <a:solidFill>
                <a:schemeClr val="dk1"/>
              </a:solidFill>
            </a:endParaRPr>
          </a:p>
          <a:p>
            <a:pPr indent="-287972" lvl="0" marL="457200" rtl="0" algn="l">
              <a:lnSpc>
                <a:spcPct val="100000"/>
              </a:lnSpc>
              <a:spcBef>
                <a:spcPts val="0"/>
              </a:spcBef>
              <a:spcAft>
                <a:spcPts val="0"/>
              </a:spcAft>
              <a:buClr>
                <a:schemeClr val="dk1"/>
              </a:buClr>
              <a:buSzPct val="100000"/>
              <a:buChar char="-"/>
            </a:pPr>
            <a:r>
              <a:rPr lang="en" sz="1100">
                <a:solidFill>
                  <a:schemeClr val="dk1"/>
                </a:solidFill>
              </a:rPr>
              <a:t>The paper addresses the fundamental question of how people interact with computers. Specifically, it aims to reframe this question from being about human cognition to being about human adaptation. The authors seek to understand how users adapt their interactions in response to the limits imposed by their cognitive architecture, device design, and the environment. This involves developing models that can explain and predict user behavior in various HCI contexts.</a:t>
            </a:r>
            <a:endParaRPr/>
          </a:p>
          <a:p>
            <a:pPr indent="0" lvl="0" marL="0" rtl="0" algn="l">
              <a:spcBef>
                <a:spcPts val="0"/>
              </a:spcBef>
              <a:spcAft>
                <a:spcPts val="0"/>
              </a:spcAft>
              <a:buNone/>
            </a:pPr>
            <a:r>
              <a:rPr lang="en"/>
              <a:t>What is its main contribution to HCI?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Are there any secondary contributions? If there are, what are they? </a:t>
            </a:r>
            <a:endParaRPr/>
          </a:p>
        </p:txBody>
      </p:sp>
      <p:sp>
        <p:nvSpPr>
          <p:cNvPr id="499" name="Google Shape;499;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HCI contributions</a:t>
            </a:r>
            <a:endParaRPr/>
          </a:p>
        </p:txBody>
      </p:sp>
      <p:sp>
        <p:nvSpPr>
          <p:cNvPr id="505" name="Google Shape;505;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6" name="Google Shape;506;p70"/>
          <p:cNvPicPr preferRelativeResize="0"/>
          <p:nvPr/>
        </p:nvPicPr>
        <p:blipFill>
          <a:blip r:embed="rId3">
            <a:alphaModFix/>
          </a:blip>
          <a:stretch>
            <a:fillRect/>
          </a:stretch>
        </p:blipFill>
        <p:spPr>
          <a:xfrm>
            <a:off x="447700" y="1155025"/>
            <a:ext cx="7964575" cy="34079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HCI contributions</a:t>
            </a:r>
            <a:endParaRPr/>
          </a:p>
        </p:txBody>
      </p:sp>
      <p:sp>
        <p:nvSpPr>
          <p:cNvPr id="512" name="Google Shape;512;p71"/>
          <p:cNvSpPr txBox="1"/>
          <p:nvPr>
            <p:ph idx="1" type="body"/>
          </p:nvPr>
        </p:nvSpPr>
        <p:spPr>
          <a:xfrm>
            <a:off x="4572000" y="1233475"/>
            <a:ext cx="437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Five Aspects of Problem Solving Capacity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Significance</a:t>
            </a:r>
            <a:endParaRPr/>
          </a:p>
          <a:p>
            <a:pPr indent="-342900" lvl="0" marL="457200" rtl="0" algn="l">
              <a:spcBef>
                <a:spcPts val="0"/>
              </a:spcBef>
              <a:spcAft>
                <a:spcPts val="0"/>
              </a:spcAft>
              <a:buSzPts val="1800"/>
              <a:buChar char="●"/>
            </a:pPr>
            <a:r>
              <a:rPr lang="en"/>
              <a:t>Effectiveness</a:t>
            </a:r>
            <a:endParaRPr/>
          </a:p>
          <a:p>
            <a:pPr indent="-342900" lvl="0" marL="457200" rtl="0" algn="l">
              <a:spcBef>
                <a:spcPts val="0"/>
              </a:spcBef>
              <a:spcAft>
                <a:spcPts val="0"/>
              </a:spcAft>
              <a:buSzPts val="1800"/>
              <a:buChar char="●"/>
            </a:pPr>
            <a:r>
              <a:rPr lang="en"/>
              <a:t>Efficiency</a:t>
            </a:r>
            <a:endParaRPr/>
          </a:p>
          <a:p>
            <a:pPr indent="-342900" lvl="0" marL="457200" rtl="0" algn="l">
              <a:spcBef>
                <a:spcPts val="0"/>
              </a:spcBef>
              <a:spcAft>
                <a:spcPts val="0"/>
              </a:spcAft>
              <a:buSzPts val="1800"/>
              <a:buChar char="●"/>
            </a:pPr>
            <a:r>
              <a:rPr lang="en"/>
              <a:t>Transfer</a:t>
            </a:r>
            <a:endParaRPr/>
          </a:p>
          <a:p>
            <a:pPr indent="-342900" lvl="0" marL="457200" rtl="0" algn="l">
              <a:spcBef>
                <a:spcPts val="0"/>
              </a:spcBef>
              <a:spcAft>
                <a:spcPts val="0"/>
              </a:spcAft>
              <a:buSzPts val="1800"/>
              <a:buChar char="●"/>
            </a:pPr>
            <a:r>
              <a:rPr lang="en"/>
              <a:t>Confidence </a:t>
            </a:r>
            <a:endParaRPr/>
          </a:p>
        </p:txBody>
      </p:sp>
      <p:sp>
        <p:nvSpPr>
          <p:cNvPr id="513" name="Google Shape;513;p71"/>
          <p:cNvSpPr txBox="1"/>
          <p:nvPr>
            <p:ph idx="1" type="body"/>
          </p:nvPr>
        </p:nvSpPr>
        <p:spPr>
          <a:xfrm>
            <a:off x="311700" y="1233475"/>
            <a:ext cx="4370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criteria </a:t>
            </a:r>
            <a:endParaRPr/>
          </a:p>
          <a:p>
            <a:pPr indent="-342900" lvl="0" marL="457200" rtl="0" algn="l">
              <a:spcBef>
                <a:spcPts val="1200"/>
              </a:spcBef>
              <a:spcAft>
                <a:spcPts val="0"/>
              </a:spcAft>
              <a:buSzPts val="1800"/>
              <a:buChar char="●"/>
            </a:pPr>
            <a:r>
              <a:rPr lang="en"/>
              <a:t>Originality</a:t>
            </a:r>
            <a:endParaRPr/>
          </a:p>
          <a:p>
            <a:pPr indent="-342900" lvl="0" marL="457200" rtl="0" algn="l">
              <a:spcBef>
                <a:spcPts val="0"/>
              </a:spcBef>
              <a:spcAft>
                <a:spcPts val="0"/>
              </a:spcAft>
              <a:buSzPts val="1800"/>
              <a:buChar char="●"/>
            </a:pPr>
            <a:r>
              <a:rPr lang="en"/>
              <a:t>Significance</a:t>
            </a:r>
            <a:endParaRPr/>
          </a:p>
          <a:p>
            <a:pPr indent="-342900" lvl="0" marL="457200" rtl="0" algn="l">
              <a:spcBef>
                <a:spcPts val="0"/>
              </a:spcBef>
              <a:spcAft>
                <a:spcPts val="0"/>
              </a:spcAft>
              <a:buSzPts val="1800"/>
              <a:buChar char="●"/>
            </a:pPr>
            <a:r>
              <a:rPr lang="en"/>
              <a:t>Validity</a:t>
            </a:r>
            <a:endParaRPr/>
          </a:p>
        </p:txBody>
      </p:sp>
      <p:sp>
        <p:nvSpPr>
          <p:cNvPr id="514" name="Google Shape;514;p71"/>
          <p:cNvSpPr txBox="1"/>
          <p:nvPr/>
        </p:nvSpPr>
        <p:spPr>
          <a:xfrm>
            <a:off x="3867300" y="2271000"/>
            <a:ext cx="4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vs</a:t>
            </a:r>
            <a:endParaRPr/>
          </a:p>
        </p:txBody>
      </p:sp>
      <p:sp>
        <p:nvSpPr>
          <p:cNvPr id="515" name="Google Shape;515;p71"/>
          <p:cNvSpPr/>
          <p:nvPr/>
        </p:nvSpPr>
        <p:spPr>
          <a:xfrm>
            <a:off x="4489200" y="2666700"/>
            <a:ext cx="129600" cy="777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6" name="Google Shape;516;p71"/>
          <p:cNvCxnSpPr>
            <a:endCxn id="515" idx="1"/>
          </p:cNvCxnSpPr>
          <p:nvPr/>
        </p:nvCxnSpPr>
        <p:spPr>
          <a:xfrm>
            <a:off x="2195100" y="2319900"/>
            <a:ext cx="2294100" cy="735600"/>
          </a:xfrm>
          <a:prstGeom prst="straightConnector1">
            <a:avLst/>
          </a:prstGeom>
          <a:noFill/>
          <a:ln cap="flat" cmpd="sng" w="9525">
            <a:solidFill>
              <a:schemeClr val="dk2"/>
            </a:solidFill>
            <a:prstDash val="solid"/>
            <a:round/>
            <a:headEnd len="med" w="med" type="none"/>
            <a:tailEnd len="med" w="med" type="none"/>
          </a:ln>
        </p:spPr>
      </p:cxnSp>
      <p:sp>
        <p:nvSpPr>
          <p:cNvPr id="517" name="Google Shape;517;p71"/>
          <p:cNvSpPr/>
          <p:nvPr/>
        </p:nvSpPr>
        <p:spPr>
          <a:xfrm>
            <a:off x="4503600" y="3521400"/>
            <a:ext cx="129600" cy="5727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8" name="Google Shape;518;p71"/>
          <p:cNvCxnSpPr>
            <a:endCxn id="517" idx="1"/>
          </p:cNvCxnSpPr>
          <p:nvPr/>
        </p:nvCxnSpPr>
        <p:spPr>
          <a:xfrm>
            <a:off x="1628100" y="2575650"/>
            <a:ext cx="2875500" cy="1232100"/>
          </a:xfrm>
          <a:prstGeom prst="straightConnector1">
            <a:avLst/>
          </a:prstGeom>
          <a:noFill/>
          <a:ln cap="flat" cmpd="sng" w="9525">
            <a:solidFill>
              <a:schemeClr val="dk2"/>
            </a:solidFill>
            <a:prstDash val="solid"/>
            <a:round/>
            <a:headEnd len="med" w="med" type="none"/>
            <a:tailEnd len="med" w="med" type="none"/>
          </a:ln>
        </p:spPr>
      </p:cxnSp>
      <p:cxnSp>
        <p:nvCxnSpPr>
          <p:cNvPr id="519" name="Google Shape;519;p71"/>
          <p:cNvCxnSpPr/>
          <p:nvPr/>
        </p:nvCxnSpPr>
        <p:spPr>
          <a:xfrm>
            <a:off x="2025000" y="1935900"/>
            <a:ext cx="2397600" cy="226800"/>
          </a:xfrm>
          <a:prstGeom prst="straightConnector1">
            <a:avLst/>
          </a:prstGeom>
          <a:noFill/>
          <a:ln cap="flat" cmpd="sng" w="9525">
            <a:solidFill>
              <a:schemeClr val="dk2"/>
            </a:solidFill>
            <a:prstDash val="solid"/>
            <a:round/>
            <a:headEnd len="med" w="med" type="none"/>
            <a:tailEnd len="med" w="med" type="none"/>
          </a:ln>
        </p:spPr>
      </p:cxnSp>
      <p:sp>
        <p:nvSpPr>
          <p:cNvPr id="520" name="Google Shape;520;p71"/>
          <p:cNvSpPr txBox="1"/>
          <p:nvPr/>
        </p:nvSpPr>
        <p:spPr>
          <a:xfrm>
            <a:off x="4602300" y="1916250"/>
            <a:ext cx="406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0000"/>
                </a:solidFill>
              </a:rPr>
              <a:t>No longer an explicit goal, yet to improve problem solving capacity, which includes originality</a:t>
            </a:r>
            <a:r>
              <a:rPr lang="en" sz="1100"/>
              <a:t> </a:t>
            </a:r>
            <a:endParaRPr sz="1100"/>
          </a:p>
        </p:txBody>
      </p:sp>
      <p:sp>
        <p:nvSpPr>
          <p:cNvPr id="521" name="Google Shape;521;p71"/>
          <p:cNvSpPr txBox="1"/>
          <p:nvPr/>
        </p:nvSpPr>
        <p:spPr>
          <a:xfrm>
            <a:off x="1332000" y="4320600"/>
            <a:ext cx="601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Question:</a:t>
            </a:r>
            <a:r>
              <a:rPr lang="en"/>
              <a:t> which evaluation criteria you should adopt for your paper? </a:t>
            </a:r>
            <a:endParaRPr/>
          </a:p>
        </p:txBody>
      </p:sp>
      <p:sp>
        <p:nvSpPr>
          <p:cNvPr id="522" name="Google Shape;522;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2009 - 2015 - A refined list </a:t>
            </a:r>
            <a:endParaRPr/>
          </a:p>
        </p:txBody>
      </p:sp>
      <p:pic>
        <p:nvPicPr>
          <p:cNvPr id="89" name="Google Shape;89;p18"/>
          <p:cNvPicPr preferRelativeResize="0"/>
          <p:nvPr/>
        </p:nvPicPr>
        <p:blipFill>
          <a:blip r:embed="rId3">
            <a:alphaModFix/>
          </a:blip>
          <a:stretch>
            <a:fillRect/>
          </a:stretch>
        </p:blipFill>
        <p:spPr>
          <a:xfrm>
            <a:off x="304800" y="1093925"/>
            <a:ext cx="7524750" cy="3467100"/>
          </a:xfrm>
          <a:prstGeom prst="rect">
            <a:avLst/>
          </a:prstGeom>
          <a:noFill/>
          <a:ln>
            <a:noFill/>
          </a:ln>
        </p:spPr>
      </p:pic>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Q&amp;A and Discussions</a:t>
            </a:r>
            <a:endParaRPr/>
          </a:p>
        </p:txBody>
      </p:sp>
      <p:sp>
        <p:nvSpPr>
          <p:cNvPr id="528" name="Google Shape;528;p7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29" name="Google Shape;52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Paperthon Introduction</a:t>
            </a:r>
            <a:endParaRPr/>
          </a:p>
        </p:txBody>
      </p:sp>
      <p:sp>
        <p:nvSpPr>
          <p:cNvPr id="535" name="Google Shape;535;p7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u="sng">
                <a:solidFill>
                  <a:schemeClr val="hlink"/>
                </a:solidFill>
                <a:hlinkClick r:id="rId3"/>
              </a:rPr>
              <a:t>https://docs.google.com/document/d/19CuzjUQ6_cxvSQtM2AK4LehUZWkT8qPRBFPJWmCuTj8/edit</a:t>
            </a:r>
            <a:endParaRPr/>
          </a:p>
          <a:p>
            <a:pPr indent="0" lvl="0" marL="0" rtl="0" algn="ctr">
              <a:spcBef>
                <a:spcPts val="0"/>
              </a:spcBef>
              <a:spcAft>
                <a:spcPts val="0"/>
              </a:spcAft>
              <a:buNone/>
            </a:pPr>
            <a:r>
              <a:t/>
            </a:r>
            <a:endParaRPr/>
          </a:p>
        </p:txBody>
      </p:sp>
      <p:sp>
        <p:nvSpPr>
          <p:cNvPr id="536" name="Google Shape;53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Brainstorming &amp; Team formation</a:t>
            </a:r>
            <a:endParaRPr sz="3044">
              <a:solidFill>
                <a:srgbClr val="666666"/>
              </a:solidFill>
            </a:endParaRPr>
          </a:p>
        </p:txBody>
      </p:sp>
      <p:sp>
        <p:nvSpPr>
          <p:cNvPr id="542" name="Google Shape;542;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5"/>
          <p:cNvSpPr txBox="1"/>
          <p:nvPr>
            <p:ph type="ctrTitle"/>
          </p:nvPr>
        </p:nvSpPr>
        <p:spPr>
          <a:xfrm>
            <a:off x="311700" y="515975"/>
            <a:ext cx="5470200" cy="333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End of Day Survey</a:t>
            </a:r>
            <a:endParaRPr/>
          </a:p>
          <a:p>
            <a:pPr indent="0" lvl="0" marL="0" rtl="0" algn="ctr">
              <a:spcBef>
                <a:spcPts val="0"/>
              </a:spcBef>
              <a:spcAft>
                <a:spcPts val="0"/>
              </a:spcAft>
              <a:buNone/>
            </a:pPr>
            <a:r>
              <a:rPr lang="en" u="sng">
                <a:solidFill>
                  <a:schemeClr val="hlink"/>
                </a:solidFill>
                <a:hlinkClick r:id="rId3"/>
              </a:rPr>
              <a:t>https://forms.gle/rb3RbTuAQvGqiBdA8</a:t>
            </a:r>
            <a:endParaRPr/>
          </a:p>
        </p:txBody>
      </p:sp>
      <p:sp>
        <p:nvSpPr>
          <p:cNvPr id="548" name="Google Shape;548;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49" name="Google Shape;549;p75"/>
          <p:cNvPicPr preferRelativeResize="0"/>
          <p:nvPr/>
        </p:nvPicPr>
        <p:blipFill>
          <a:blip r:embed="rId4">
            <a:alphaModFix/>
          </a:blip>
          <a:stretch>
            <a:fillRect/>
          </a:stretch>
        </p:blipFill>
        <p:spPr>
          <a:xfrm>
            <a:off x="5934300" y="685800"/>
            <a:ext cx="3057300" cy="39628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2012 - An attempt to formalize this list</a:t>
            </a:r>
            <a:endParaRPr/>
          </a:p>
        </p:txBody>
      </p:sp>
      <p:pic>
        <p:nvPicPr>
          <p:cNvPr id="96" name="Google Shape;96;p19"/>
          <p:cNvPicPr preferRelativeResize="0"/>
          <p:nvPr/>
        </p:nvPicPr>
        <p:blipFill>
          <a:blip r:embed="rId3">
            <a:alphaModFix/>
          </a:blip>
          <a:stretch>
            <a:fillRect/>
          </a:stretch>
        </p:blipFill>
        <p:spPr>
          <a:xfrm>
            <a:off x="381000" y="1093925"/>
            <a:ext cx="3771900" cy="3362325"/>
          </a:xfrm>
          <a:prstGeom prst="rect">
            <a:avLst/>
          </a:prstGeom>
          <a:noFill/>
          <a:ln>
            <a:noFill/>
          </a:ln>
        </p:spPr>
      </p:pic>
      <p:sp>
        <p:nvSpPr>
          <p:cNvPr id="97" name="Google Shape;97;p19"/>
          <p:cNvSpPr txBox="1"/>
          <p:nvPr/>
        </p:nvSpPr>
        <p:spPr>
          <a:xfrm>
            <a:off x="5994000" y="2295450"/>
            <a:ext cx="1668600" cy="6156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Remember this as</a:t>
            </a:r>
            <a:endParaRPr>
              <a:solidFill>
                <a:srgbClr val="980000"/>
              </a:solidFill>
            </a:endParaRPr>
          </a:p>
          <a:p>
            <a:pPr indent="0" lvl="0" marL="0" rtl="0" algn="l">
              <a:spcBef>
                <a:spcPts val="0"/>
              </a:spcBef>
              <a:spcAft>
                <a:spcPts val="0"/>
              </a:spcAft>
              <a:buNone/>
            </a:pPr>
            <a:r>
              <a:rPr b="1" lang="en">
                <a:solidFill>
                  <a:srgbClr val="0000FF"/>
                </a:solidFill>
              </a:rPr>
              <a:t>Wob’12</a:t>
            </a:r>
            <a:endParaRPr b="1">
              <a:solidFill>
                <a:srgbClr val="0000FF"/>
              </a:solidFill>
            </a:endParaRPr>
          </a:p>
        </p:txBody>
      </p:sp>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2016 - official use of the list</a:t>
            </a:r>
            <a:endParaRPr/>
          </a:p>
        </p:txBody>
      </p:sp>
      <p:pic>
        <p:nvPicPr>
          <p:cNvPr id="104" name="Google Shape;104;p20"/>
          <p:cNvPicPr preferRelativeResize="0"/>
          <p:nvPr/>
        </p:nvPicPr>
        <p:blipFill>
          <a:blip r:embed="rId3">
            <a:alphaModFix/>
          </a:blip>
          <a:stretch>
            <a:fillRect/>
          </a:stretch>
        </p:blipFill>
        <p:spPr>
          <a:xfrm>
            <a:off x="381000" y="1093925"/>
            <a:ext cx="3762375" cy="3371850"/>
          </a:xfrm>
          <a:prstGeom prst="rect">
            <a:avLst/>
          </a:prstGeom>
          <a:noFill/>
          <a:ln>
            <a:noFill/>
          </a:ln>
        </p:spPr>
      </p:pic>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This is one step forward, yet it also raises many questions</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these 7 types? </a:t>
            </a:r>
            <a:endParaRPr/>
          </a:p>
          <a:p>
            <a:pPr indent="-342900" lvl="0" marL="457200" rtl="0" algn="l">
              <a:spcBef>
                <a:spcPts val="0"/>
              </a:spcBef>
              <a:spcAft>
                <a:spcPts val="0"/>
              </a:spcAft>
              <a:buSzPts val="1800"/>
              <a:buChar char="●"/>
            </a:pPr>
            <a:r>
              <a:rPr lang="en"/>
              <a:t>Is this a complete list? </a:t>
            </a:r>
            <a:endParaRPr/>
          </a:p>
          <a:p>
            <a:pPr indent="-342900" lvl="0" marL="457200" rtl="0" algn="l">
              <a:spcBef>
                <a:spcPts val="0"/>
              </a:spcBef>
              <a:spcAft>
                <a:spcPts val="0"/>
              </a:spcAft>
              <a:buSzPts val="1800"/>
              <a:buChar char="●"/>
            </a:pPr>
            <a:r>
              <a:rPr lang="en"/>
              <a:t>What’s the relationship among the different types? </a:t>
            </a:r>
            <a:endParaRPr/>
          </a:p>
          <a:p>
            <a:pPr indent="-342900" lvl="0" marL="457200" rtl="0" algn="l">
              <a:spcBef>
                <a:spcPts val="0"/>
              </a:spcBef>
              <a:spcAft>
                <a:spcPts val="0"/>
              </a:spcAft>
              <a:buSzPts val="1800"/>
              <a:buChar char="●"/>
            </a:pPr>
            <a:r>
              <a:rPr lang="en"/>
              <a:t>Are they parallel concepts or nodes at different levels of a knowledge structure? </a:t>
            </a:r>
            <a:endParaRPr/>
          </a:p>
          <a:p>
            <a:pPr indent="-342900" lvl="0" marL="457200" rtl="0" algn="l">
              <a:spcBef>
                <a:spcPts val="0"/>
              </a:spcBef>
              <a:spcAft>
                <a:spcPts val="0"/>
              </a:spcAft>
              <a:buSzPts val="1800"/>
              <a:buChar char="●"/>
            </a:pPr>
            <a:r>
              <a:rPr lang="en"/>
              <a:t>…</a:t>
            </a:r>
            <a:endParaRPr/>
          </a:p>
        </p:txBody>
      </p:sp>
      <p:sp>
        <p:nvSpPr>
          <p:cNvPr id="112" name="Google Shape;11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