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oboto"/>
      <p:regular r:id="rId67"/>
      <p:bold r:id="rId68"/>
      <p:italic r:id="rId69"/>
      <p:boldItalic r:id="rId70"/>
    </p:embeddedFont>
    <p:embeddedFont>
      <p:font typeface="Merriweather"/>
      <p:regular r:id="rId71"/>
      <p:bold r:id="rId72"/>
      <p:italic r:id="rId73"/>
      <p:boldItalic r:id="rId74"/>
    </p:embeddedFont>
    <p:embeddedFont>
      <p:font typeface="Gill Sans"/>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erriweather-italic.fntdata"/><Relationship Id="rId72" Type="http://schemas.openxmlformats.org/officeDocument/2006/relationships/font" Target="fonts/Merriweather-bold.fntdata"/><Relationship Id="rId31" Type="http://schemas.openxmlformats.org/officeDocument/2006/relationships/slide" Target="slides/slide26.xml"/><Relationship Id="rId75" Type="http://schemas.openxmlformats.org/officeDocument/2006/relationships/font" Target="fonts/GillSans-regular.fntdata"/><Relationship Id="rId30" Type="http://schemas.openxmlformats.org/officeDocument/2006/relationships/slide" Target="slides/slide25.xml"/><Relationship Id="rId74" Type="http://schemas.openxmlformats.org/officeDocument/2006/relationships/font" Target="fonts/Merriweather-boldItalic.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GillSans-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erriweather-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6b22626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6b22626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f0d871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f0d871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148e347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148e347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148e347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148e347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f0d871f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f0d871f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f0d871f8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f0d871f8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f0d871f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f0d871f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9ce25ec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f9ce25ec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f9ce25ecf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f9ce25ecf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148e347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148e347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f9ce25ec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f9ce25ec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48e347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148e347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f9ce25ecf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f9ce25ecf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148e3472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148e3472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f9ce25ecf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f9ce25ecf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ac6e0a0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ac6e0a0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148e347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148e347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148e347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148e347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148e3472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148e3472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f9ce25ecf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f9ce25ec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f9ce25ec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f9ce25ec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9ce25ec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9ce25ec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f9ce25ec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f9ce25ec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f9ce25ec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f9ce25ec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9ce25ecf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f9ce25ecf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ac6e0a0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ac6e0a0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9ce25ec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9ce25ec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9ce25ec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9ce25ec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f9ce25ecf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f9ce25ecf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f9ce25ecf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f9ce25ecf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ac6e0a0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ac6e0a0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9ce25ecf_0_583: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0f9ce25ecf_0_583: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9ce25ecf_0_588: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f9ce25ecf_0_588: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f9ce25e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f9ce25e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f9ce25ecf_0_593: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0f9ce25ecf_0_593: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f9ce25ecf_0_599: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10f9ce25ecf_0_599: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f9ce25ecf_0_610: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10f9ce25ecf_0_610: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f9ce25ecf_0_622: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0f9ce25ecf_0_622: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9ce25ecf_0_642: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0f9ce25ecf_0_642: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f9ce25ecf_0_647: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10f9ce25ecf_0_647: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f9ce25ecf_0_652: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0f9ce25ecf_0_652: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f9ce25ecf_0_662: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10f9ce25ecf_0_662: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0f9ce25ecf_0_668: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10f9ce25ecf_0_668: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f9ce25ecf_0_673: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0f9ce25ecf_0_673: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148e3472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148e3472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f9ce25ecf_0_829: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10f9ce25ecf_0_829: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f9ce25ecf_0_678:notes"/>
          <p:cNvSpPr txBox="1"/>
          <p:nvPr>
            <p:ph idx="1" type="body"/>
          </p:nvPr>
        </p:nvSpPr>
        <p:spPr>
          <a:xfrm>
            <a:off x="686114" y="4342763"/>
            <a:ext cx="54858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0f9ce25ecf_0_678:notes"/>
          <p:cNvSpPr/>
          <p:nvPr>
            <p:ph idx="2" type="sldImg"/>
          </p:nvPr>
        </p:nvSpPr>
        <p:spPr>
          <a:xfrm>
            <a:off x="422852" y="686118"/>
            <a:ext cx="601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f9ce25ecf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f9ce25ec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f9ce25ecf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f9ce25ecf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f9ce25ec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f9ce25ec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XMind to show the process (so that I can show each step here)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f9ce25ec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f9ce25ec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f9ce25ec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f9ce25ec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f9ce25ec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0f9ce25ec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f9ce25ec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f9ce25ec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f9ce25ec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f9ce25ec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f0d871f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f0d871f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f9ce25ecf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f9ce25ecf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f9ce25ecf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0f9ce25ecf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f0d871f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f0d871f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f0d871f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f0d871f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f0d871f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f0d871f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 name="Google Shape;52;p13"/>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lvl1pPr indent="-298450" lvl="0" marL="457200" rtl="0" algn="l">
              <a:lnSpc>
                <a:spcPct val="80000"/>
              </a:lnSpc>
              <a:spcBef>
                <a:spcPts val="200"/>
              </a:spcBef>
              <a:spcAft>
                <a:spcPts val="0"/>
              </a:spcAft>
              <a:buClr>
                <a:schemeClr val="dk1"/>
              </a:buClr>
              <a:buSzPts val="1100"/>
              <a:buChar char="●"/>
              <a:defRPr/>
            </a:lvl1pPr>
            <a:lvl2pPr indent="-298450" lvl="1" marL="914400" rtl="0" algn="l">
              <a:lnSpc>
                <a:spcPct val="80000"/>
              </a:lnSpc>
              <a:spcBef>
                <a:spcPts val="200"/>
              </a:spcBef>
              <a:spcAft>
                <a:spcPts val="0"/>
              </a:spcAft>
              <a:buClr>
                <a:schemeClr val="dk1"/>
              </a:buClr>
              <a:buSzPts val="1100"/>
              <a:buChar char="○"/>
              <a:defRPr/>
            </a:lvl2pPr>
            <a:lvl3pPr indent="-298450" lvl="2" marL="1371600" rtl="0" algn="l">
              <a:lnSpc>
                <a:spcPct val="80000"/>
              </a:lnSpc>
              <a:spcBef>
                <a:spcPts val="200"/>
              </a:spcBef>
              <a:spcAft>
                <a:spcPts val="0"/>
              </a:spcAft>
              <a:buClr>
                <a:schemeClr val="dk1"/>
              </a:buClr>
              <a:buSzPts val="1100"/>
              <a:buChar char="■"/>
              <a:defRPr/>
            </a:lvl3pPr>
            <a:lvl4pPr indent="-298450" lvl="3" marL="1828800" rtl="0" algn="l">
              <a:lnSpc>
                <a:spcPct val="80000"/>
              </a:lnSpc>
              <a:spcBef>
                <a:spcPts val="200"/>
              </a:spcBef>
              <a:spcAft>
                <a:spcPts val="0"/>
              </a:spcAft>
              <a:buClr>
                <a:schemeClr val="dk1"/>
              </a:buClr>
              <a:buSzPts val="1100"/>
              <a:buChar char="●"/>
              <a:defRPr/>
            </a:lvl4pPr>
            <a:lvl5pPr indent="-298450" lvl="4" marL="2286000" rtl="0" algn="l">
              <a:lnSpc>
                <a:spcPct val="80000"/>
              </a:lnSpc>
              <a:spcBef>
                <a:spcPts val="200"/>
              </a:spcBef>
              <a:spcAft>
                <a:spcPts val="0"/>
              </a:spcAft>
              <a:buClr>
                <a:schemeClr val="dk1"/>
              </a:buClr>
              <a:buSzPts val="1100"/>
              <a:buChar char="○"/>
              <a:defRPr/>
            </a:lvl5pPr>
            <a:lvl6pPr indent="-298450" lvl="5" marL="2743200" rtl="0" algn="l">
              <a:lnSpc>
                <a:spcPct val="80000"/>
              </a:lnSpc>
              <a:spcBef>
                <a:spcPts val="200"/>
              </a:spcBef>
              <a:spcAft>
                <a:spcPts val="0"/>
              </a:spcAft>
              <a:buClr>
                <a:schemeClr val="dk1"/>
              </a:buClr>
              <a:buSzPts val="1100"/>
              <a:buChar char="■"/>
              <a:defRPr/>
            </a:lvl6pPr>
            <a:lvl7pPr indent="-298450" lvl="6" marL="3200400" rtl="0" algn="l">
              <a:lnSpc>
                <a:spcPct val="80000"/>
              </a:lnSpc>
              <a:spcBef>
                <a:spcPts val="200"/>
              </a:spcBef>
              <a:spcAft>
                <a:spcPts val="0"/>
              </a:spcAft>
              <a:buClr>
                <a:schemeClr val="dk1"/>
              </a:buClr>
              <a:buSzPts val="1100"/>
              <a:buChar char="●"/>
              <a:defRPr/>
            </a:lvl7pPr>
            <a:lvl8pPr indent="-298450" lvl="7" marL="3657600" rtl="0" algn="l">
              <a:lnSpc>
                <a:spcPct val="80000"/>
              </a:lnSpc>
              <a:spcBef>
                <a:spcPts val="200"/>
              </a:spcBef>
              <a:spcAft>
                <a:spcPts val="0"/>
              </a:spcAft>
              <a:buClr>
                <a:schemeClr val="dk1"/>
              </a:buClr>
              <a:buSzPts val="1100"/>
              <a:buChar char="○"/>
              <a:defRPr/>
            </a:lvl8pPr>
            <a:lvl9pPr indent="-298450" lvl="8" marL="4114800" rtl="0" algn="l">
              <a:lnSpc>
                <a:spcPct val="80000"/>
              </a:lnSpc>
              <a:spcBef>
                <a:spcPts val="200"/>
              </a:spcBef>
              <a:spcAft>
                <a:spcPts val="0"/>
              </a:spcAft>
              <a:buClr>
                <a:schemeClr val="dk1"/>
              </a:buClr>
              <a:buSzPts val="1100"/>
              <a:buChar char="■"/>
              <a:defRPr/>
            </a:lvl9pPr>
          </a:lstStyle>
          <a:p/>
        </p:txBody>
      </p:sp>
      <p:sp>
        <p:nvSpPr>
          <p:cNvPr id="53" name="Google Shape;53;p13"/>
          <p:cNvSpPr txBox="1"/>
          <p:nvPr>
            <p:ph idx="10" type="dt"/>
          </p:nvPr>
        </p:nvSpPr>
        <p:spPr>
          <a:xfrm>
            <a:off x="457200" y="4683918"/>
            <a:ext cx="2133600" cy="357300"/>
          </a:xfrm>
          <a:prstGeom prst="rect">
            <a:avLst/>
          </a:prstGeom>
          <a:noFill/>
          <a:ln>
            <a:noFill/>
          </a:ln>
        </p:spPr>
        <p:txBody>
          <a:bodyPr anchorCtr="0" anchor="t" bIns="41900" lIns="83775" spcFirstLastPara="1" rIns="83775" wrap="square" tIns="41900">
            <a:noAutofit/>
          </a:bodyPr>
          <a:lstStyle>
            <a:lvl1pPr lvl="0" rtl="0" algn="l">
              <a:lnSpc>
                <a:spcPct val="100000"/>
              </a:lnSpc>
              <a:spcBef>
                <a:spcPts val="0"/>
              </a:spcBef>
              <a:spcAft>
                <a:spcPts val="0"/>
              </a:spcAft>
              <a:buSzPts val="900"/>
              <a:buNone/>
              <a:defRPr sz="900"/>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54" name="Google Shape;54;p13"/>
          <p:cNvSpPr txBox="1"/>
          <p:nvPr>
            <p:ph idx="11" type="ftr"/>
          </p:nvPr>
        </p:nvSpPr>
        <p:spPr>
          <a:xfrm>
            <a:off x="3124200" y="4683918"/>
            <a:ext cx="2895600" cy="357300"/>
          </a:xfrm>
          <a:prstGeom prst="rect">
            <a:avLst/>
          </a:prstGeom>
          <a:noFill/>
          <a:ln>
            <a:noFill/>
          </a:ln>
        </p:spPr>
        <p:txBody>
          <a:bodyPr anchorCtr="0" anchor="t" bIns="41900" lIns="83775" spcFirstLastPara="1" rIns="83775" wrap="square" tIns="41900">
            <a:noAutofit/>
          </a:bodyPr>
          <a:lstStyle>
            <a:lvl1pPr lvl="0" rtl="0" algn="l">
              <a:lnSpc>
                <a:spcPct val="100000"/>
              </a:lnSpc>
              <a:spcBef>
                <a:spcPts val="0"/>
              </a:spcBef>
              <a:spcAft>
                <a:spcPts val="0"/>
              </a:spcAft>
              <a:buSzPts val="900"/>
              <a:buNone/>
              <a:defRPr sz="900"/>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55" name="Google Shape;55;p13"/>
          <p:cNvSpPr txBox="1"/>
          <p:nvPr>
            <p:ph idx="12" type="sldNum"/>
          </p:nvPr>
        </p:nvSpPr>
        <p:spPr>
          <a:xfrm>
            <a:off x="6553200" y="4683918"/>
            <a:ext cx="2133600" cy="357300"/>
          </a:xfrm>
          <a:prstGeom prst="rect">
            <a:avLst/>
          </a:prstGeom>
          <a:noFill/>
          <a:ln>
            <a:noFill/>
          </a:ln>
        </p:spPr>
        <p:txBody>
          <a:bodyPr anchorCtr="0" anchor="t" bIns="41900" lIns="83775" spcFirstLastPara="1" rIns="83775" wrap="square" tIns="41900">
            <a:noAutofit/>
          </a:bodyPr>
          <a:lstStyle>
            <a:lvl1pPr indent="0" lvl="0"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8" name="Google Shape;58;p14"/>
          <p:cNvSpPr txBox="1"/>
          <p:nvPr>
            <p:ph idx="1" type="body"/>
          </p:nvPr>
        </p:nvSpPr>
        <p:spPr>
          <a:xfrm>
            <a:off x="457200" y="914400"/>
            <a:ext cx="4064100" cy="3680700"/>
          </a:xfrm>
          <a:prstGeom prst="rect">
            <a:avLst/>
          </a:prstGeom>
          <a:noFill/>
          <a:ln>
            <a:noFill/>
          </a:ln>
        </p:spPr>
        <p:txBody>
          <a:bodyPr anchorCtr="0" anchor="t" bIns="41900" lIns="83775" spcFirstLastPara="1" rIns="83775" wrap="square" tIns="41900">
            <a:noAutofit/>
          </a:bodyPr>
          <a:lstStyle>
            <a:lvl1pPr indent="-336550" lvl="0" marL="457200" rtl="0" algn="l">
              <a:lnSpc>
                <a:spcPct val="80000"/>
              </a:lnSpc>
              <a:spcBef>
                <a:spcPts val="300"/>
              </a:spcBef>
              <a:spcAft>
                <a:spcPts val="0"/>
              </a:spcAft>
              <a:buClr>
                <a:schemeClr val="dk1"/>
              </a:buClr>
              <a:buSzPts val="1700"/>
              <a:buFont typeface="Gill Sans"/>
              <a:buChar char="●"/>
              <a:defRPr sz="1700"/>
            </a:lvl1pPr>
            <a:lvl2pPr indent="-323850" lvl="1" marL="914400" rtl="0" algn="l">
              <a:lnSpc>
                <a:spcPct val="80000"/>
              </a:lnSpc>
              <a:spcBef>
                <a:spcPts val="300"/>
              </a:spcBef>
              <a:spcAft>
                <a:spcPts val="0"/>
              </a:spcAft>
              <a:buClr>
                <a:schemeClr val="dk1"/>
              </a:buClr>
              <a:buSzPts val="1500"/>
              <a:buFont typeface="Gill Sans"/>
              <a:buChar char="○"/>
              <a:defRPr sz="1500"/>
            </a:lvl2pPr>
            <a:lvl3pPr indent="-304800" lvl="2" marL="1371600" rtl="0" algn="l">
              <a:lnSpc>
                <a:spcPct val="80000"/>
              </a:lnSpc>
              <a:spcBef>
                <a:spcPts val="200"/>
              </a:spcBef>
              <a:spcAft>
                <a:spcPts val="0"/>
              </a:spcAft>
              <a:buClr>
                <a:schemeClr val="dk1"/>
              </a:buClr>
              <a:buSzPts val="1200"/>
              <a:buFont typeface="Gill Sans"/>
              <a:buChar char="■"/>
              <a:defRPr sz="1200"/>
            </a:lvl3pPr>
            <a:lvl4pPr indent="-298450" lvl="3" marL="1828800" rtl="0" algn="l">
              <a:lnSpc>
                <a:spcPct val="80000"/>
              </a:lnSpc>
              <a:spcBef>
                <a:spcPts val="200"/>
              </a:spcBef>
              <a:spcAft>
                <a:spcPts val="0"/>
              </a:spcAft>
              <a:buClr>
                <a:schemeClr val="dk1"/>
              </a:buClr>
              <a:buSzPts val="1100"/>
              <a:buFont typeface="Gill Sans"/>
              <a:buChar char="●"/>
              <a:defRPr sz="1100"/>
            </a:lvl4pPr>
            <a:lvl5pPr indent="-298450" lvl="4" marL="2286000" rtl="0" algn="l">
              <a:lnSpc>
                <a:spcPct val="80000"/>
              </a:lnSpc>
              <a:spcBef>
                <a:spcPts val="200"/>
              </a:spcBef>
              <a:spcAft>
                <a:spcPts val="0"/>
              </a:spcAft>
              <a:buClr>
                <a:schemeClr val="dk1"/>
              </a:buClr>
              <a:buSzPts val="1100"/>
              <a:buFont typeface="Gill Sans"/>
              <a:buChar char="○"/>
              <a:defRPr sz="1100"/>
            </a:lvl5pPr>
            <a:lvl6pPr indent="-298450" lvl="5" marL="2743200" rtl="0" algn="l">
              <a:lnSpc>
                <a:spcPct val="80000"/>
              </a:lnSpc>
              <a:spcBef>
                <a:spcPts val="200"/>
              </a:spcBef>
              <a:spcAft>
                <a:spcPts val="0"/>
              </a:spcAft>
              <a:buClr>
                <a:schemeClr val="dk1"/>
              </a:buClr>
              <a:buSzPts val="1100"/>
              <a:buFont typeface="Gill Sans"/>
              <a:buChar char="■"/>
              <a:defRPr sz="1100"/>
            </a:lvl6pPr>
            <a:lvl7pPr indent="-298450" lvl="6" marL="3200400" rtl="0" algn="l">
              <a:lnSpc>
                <a:spcPct val="80000"/>
              </a:lnSpc>
              <a:spcBef>
                <a:spcPts val="200"/>
              </a:spcBef>
              <a:spcAft>
                <a:spcPts val="0"/>
              </a:spcAft>
              <a:buClr>
                <a:schemeClr val="dk1"/>
              </a:buClr>
              <a:buSzPts val="1100"/>
              <a:buFont typeface="Gill Sans"/>
              <a:buChar char="●"/>
              <a:defRPr sz="1100"/>
            </a:lvl7pPr>
            <a:lvl8pPr indent="-298450" lvl="7" marL="3657600" rtl="0" algn="l">
              <a:lnSpc>
                <a:spcPct val="80000"/>
              </a:lnSpc>
              <a:spcBef>
                <a:spcPts val="200"/>
              </a:spcBef>
              <a:spcAft>
                <a:spcPts val="0"/>
              </a:spcAft>
              <a:buClr>
                <a:schemeClr val="dk1"/>
              </a:buClr>
              <a:buSzPts val="1100"/>
              <a:buFont typeface="Gill Sans"/>
              <a:buChar char="○"/>
              <a:defRPr sz="1100"/>
            </a:lvl8pPr>
            <a:lvl9pPr indent="-298450" lvl="8" marL="4114800" rtl="0" algn="l">
              <a:lnSpc>
                <a:spcPct val="80000"/>
              </a:lnSpc>
              <a:spcBef>
                <a:spcPts val="200"/>
              </a:spcBef>
              <a:spcAft>
                <a:spcPts val="0"/>
              </a:spcAft>
              <a:buClr>
                <a:schemeClr val="dk1"/>
              </a:buClr>
              <a:buSzPts val="1100"/>
              <a:buFont typeface="Gill Sans"/>
              <a:buChar char="■"/>
              <a:defRPr sz="1100"/>
            </a:lvl9pPr>
          </a:lstStyle>
          <a:p/>
        </p:txBody>
      </p:sp>
      <p:sp>
        <p:nvSpPr>
          <p:cNvPr id="59" name="Google Shape;59;p14"/>
          <p:cNvSpPr txBox="1"/>
          <p:nvPr>
            <p:ph idx="2" type="body"/>
          </p:nvPr>
        </p:nvSpPr>
        <p:spPr>
          <a:xfrm>
            <a:off x="4622800" y="914400"/>
            <a:ext cx="4064100" cy="3680700"/>
          </a:xfrm>
          <a:prstGeom prst="rect">
            <a:avLst/>
          </a:prstGeom>
          <a:noFill/>
          <a:ln>
            <a:noFill/>
          </a:ln>
        </p:spPr>
        <p:txBody>
          <a:bodyPr anchorCtr="0" anchor="t" bIns="41900" lIns="83775" spcFirstLastPara="1" rIns="83775" wrap="square" tIns="41900">
            <a:noAutofit/>
          </a:bodyPr>
          <a:lstStyle>
            <a:lvl1pPr indent="-336550" lvl="0" marL="457200" rtl="0" algn="l">
              <a:lnSpc>
                <a:spcPct val="80000"/>
              </a:lnSpc>
              <a:spcBef>
                <a:spcPts val="300"/>
              </a:spcBef>
              <a:spcAft>
                <a:spcPts val="0"/>
              </a:spcAft>
              <a:buClr>
                <a:schemeClr val="dk1"/>
              </a:buClr>
              <a:buSzPts val="1700"/>
              <a:buFont typeface="Gill Sans"/>
              <a:buChar char="●"/>
              <a:defRPr sz="1700"/>
            </a:lvl1pPr>
            <a:lvl2pPr indent="-323850" lvl="1" marL="914400" rtl="0" algn="l">
              <a:lnSpc>
                <a:spcPct val="80000"/>
              </a:lnSpc>
              <a:spcBef>
                <a:spcPts val="300"/>
              </a:spcBef>
              <a:spcAft>
                <a:spcPts val="0"/>
              </a:spcAft>
              <a:buClr>
                <a:schemeClr val="dk1"/>
              </a:buClr>
              <a:buSzPts val="1500"/>
              <a:buFont typeface="Gill Sans"/>
              <a:buChar char="○"/>
              <a:defRPr sz="1500"/>
            </a:lvl2pPr>
            <a:lvl3pPr indent="-304800" lvl="2" marL="1371600" rtl="0" algn="l">
              <a:lnSpc>
                <a:spcPct val="80000"/>
              </a:lnSpc>
              <a:spcBef>
                <a:spcPts val="200"/>
              </a:spcBef>
              <a:spcAft>
                <a:spcPts val="0"/>
              </a:spcAft>
              <a:buClr>
                <a:schemeClr val="dk1"/>
              </a:buClr>
              <a:buSzPts val="1200"/>
              <a:buFont typeface="Gill Sans"/>
              <a:buChar char="■"/>
              <a:defRPr sz="1200"/>
            </a:lvl3pPr>
            <a:lvl4pPr indent="-298450" lvl="3" marL="1828800" rtl="0" algn="l">
              <a:lnSpc>
                <a:spcPct val="80000"/>
              </a:lnSpc>
              <a:spcBef>
                <a:spcPts val="200"/>
              </a:spcBef>
              <a:spcAft>
                <a:spcPts val="0"/>
              </a:spcAft>
              <a:buClr>
                <a:schemeClr val="dk1"/>
              </a:buClr>
              <a:buSzPts val="1100"/>
              <a:buFont typeface="Gill Sans"/>
              <a:buChar char="●"/>
              <a:defRPr sz="1100"/>
            </a:lvl4pPr>
            <a:lvl5pPr indent="-298450" lvl="4" marL="2286000" rtl="0" algn="l">
              <a:lnSpc>
                <a:spcPct val="80000"/>
              </a:lnSpc>
              <a:spcBef>
                <a:spcPts val="200"/>
              </a:spcBef>
              <a:spcAft>
                <a:spcPts val="0"/>
              </a:spcAft>
              <a:buClr>
                <a:schemeClr val="dk1"/>
              </a:buClr>
              <a:buSzPts val="1100"/>
              <a:buFont typeface="Gill Sans"/>
              <a:buChar char="○"/>
              <a:defRPr sz="1100"/>
            </a:lvl5pPr>
            <a:lvl6pPr indent="-298450" lvl="5" marL="2743200" rtl="0" algn="l">
              <a:lnSpc>
                <a:spcPct val="80000"/>
              </a:lnSpc>
              <a:spcBef>
                <a:spcPts val="200"/>
              </a:spcBef>
              <a:spcAft>
                <a:spcPts val="0"/>
              </a:spcAft>
              <a:buClr>
                <a:schemeClr val="dk1"/>
              </a:buClr>
              <a:buSzPts val="1100"/>
              <a:buFont typeface="Gill Sans"/>
              <a:buChar char="■"/>
              <a:defRPr sz="1100"/>
            </a:lvl6pPr>
            <a:lvl7pPr indent="-298450" lvl="6" marL="3200400" rtl="0" algn="l">
              <a:lnSpc>
                <a:spcPct val="80000"/>
              </a:lnSpc>
              <a:spcBef>
                <a:spcPts val="200"/>
              </a:spcBef>
              <a:spcAft>
                <a:spcPts val="0"/>
              </a:spcAft>
              <a:buClr>
                <a:schemeClr val="dk1"/>
              </a:buClr>
              <a:buSzPts val="1100"/>
              <a:buFont typeface="Gill Sans"/>
              <a:buChar char="●"/>
              <a:defRPr sz="1100"/>
            </a:lvl7pPr>
            <a:lvl8pPr indent="-298450" lvl="7" marL="3657600" rtl="0" algn="l">
              <a:lnSpc>
                <a:spcPct val="80000"/>
              </a:lnSpc>
              <a:spcBef>
                <a:spcPts val="200"/>
              </a:spcBef>
              <a:spcAft>
                <a:spcPts val="0"/>
              </a:spcAft>
              <a:buClr>
                <a:schemeClr val="dk1"/>
              </a:buClr>
              <a:buSzPts val="1100"/>
              <a:buFont typeface="Gill Sans"/>
              <a:buChar char="○"/>
              <a:defRPr sz="1100"/>
            </a:lvl8pPr>
            <a:lvl9pPr indent="-298450" lvl="8" marL="4114800" rtl="0" algn="l">
              <a:lnSpc>
                <a:spcPct val="80000"/>
              </a:lnSpc>
              <a:spcBef>
                <a:spcPts val="200"/>
              </a:spcBef>
              <a:spcAft>
                <a:spcPts val="0"/>
              </a:spcAft>
              <a:buClr>
                <a:schemeClr val="dk1"/>
              </a:buClr>
              <a:buSzPts val="1100"/>
              <a:buFont typeface="Gill Sans"/>
              <a:buChar char="■"/>
              <a:defRPr sz="1100"/>
            </a:lvl9pPr>
          </a:lstStyle>
          <a:p/>
        </p:txBody>
      </p:sp>
      <p:sp>
        <p:nvSpPr>
          <p:cNvPr id="60" name="Google Shape;60;p14"/>
          <p:cNvSpPr txBox="1"/>
          <p:nvPr>
            <p:ph idx="10" type="dt"/>
          </p:nvPr>
        </p:nvSpPr>
        <p:spPr>
          <a:xfrm>
            <a:off x="457200" y="4683918"/>
            <a:ext cx="2133600" cy="357300"/>
          </a:xfrm>
          <a:prstGeom prst="rect">
            <a:avLst/>
          </a:prstGeom>
          <a:noFill/>
          <a:ln>
            <a:noFill/>
          </a:ln>
        </p:spPr>
        <p:txBody>
          <a:bodyPr anchorCtr="0" anchor="t" bIns="41900" lIns="83775" spcFirstLastPara="1" rIns="83775" wrap="square" tIns="41900">
            <a:noAutofit/>
          </a:bodyPr>
          <a:lstStyle>
            <a:lvl1pPr lvl="0" rtl="0" algn="l">
              <a:lnSpc>
                <a:spcPct val="100000"/>
              </a:lnSpc>
              <a:spcBef>
                <a:spcPts val="0"/>
              </a:spcBef>
              <a:spcAft>
                <a:spcPts val="0"/>
              </a:spcAft>
              <a:buSzPts val="900"/>
              <a:buNone/>
              <a:defRPr sz="900"/>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61" name="Google Shape;61;p14"/>
          <p:cNvSpPr txBox="1"/>
          <p:nvPr>
            <p:ph idx="11" type="ftr"/>
          </p:nvPr>
        </p:nvSpPr>
        <p:spPr>
          <a:xfrm>
            <a:off x="3124200" y="4683918"/>
            <a:ext cx="2895600" cy="357300"/>
          </a:xfrm>
          <a:prstGeom prst="rect">
            <a:avLst/>
          </a:prstGeom>
          <a:noFill/>
          <a:ln>
            <a:noFill/>
          </a:ln>
        </p:spPr>
        <p:txBody>
          <a:bodyPr anchorCtr="0" anchor="t" bIns="41900" lIns="83775" spcFirstLastPara="1" rIns="83775" wrap="square" tIns="41900">
            <a:noAutofit/>
          </a:bodyPr>
          <a:lstStyle>
            <a:lvl1pPr lvl="0" rtl="0" algn="l">
              <a:lnSpc>
                <a:spcPct val="100000"/>
              </a:lnSpc>
              <a:spcBef>
                <a:spcPts val="0"/>
              </a:spcBef>
              <a:spcAft>
                <a:spcPts val="0"/>
              </a:spcAft>
              <a:buSzPts val="900"/>
              <a:buNone/>
              <a:defRPr sz="900"/>
            </a:lvl1pPr>
            <a:lvl2pPr lvl="1" rtl="0" algn="l">
              <a:lnSpc>
                <a:spcPct val="100000"/>
              </a:lnSpc>
              <a:spcBef>
                <a:spcPts val="0"/>
              </a:spcBef>
              <a:spcAft>
                <a:spcPts val="0"/>
              </a:spcAft>
              <a:buSzPts val="900"/>
              <a:buNone/>
              <a:defRPr sz="900"/>
            </a:lvl2pPr>
            <a:lvl3pPr lvl="2" rtl="0" algn="l">
              <a:lnSpc>
                <a:spcPct val="100000"/>
              </a:lnSpc>
              <a:spcBef>
                <a:spcPts val="0"/>
              </a:spcBef>
              <a:spcAft>
                <a:spcPts val="0"/>
              </a:spcAft>
              <a:buSzPts val="900"/>
              <a:buNone/>
              <a:defRPr sz="900"/>
            </a:lvl3pPr>
            <a:lvl4pPr lvl="3" rtl="0" algn="l">
              <a:lnSpc>
                <a:spcPct val="100000"/>
              </a:lnSpc>
              <a:spcBef>
                <a:spcPts val="0"/>
              </a:spcBef>
              <a:spcAft>
                <a:spcPts val="0"/>
              </a:spcAft>
              <a:buSzPts val="900"/>
              <a:buNone/>
              <a:defRPr sz="900"/>
            </a:lvl4pPr>
            <a:lvl5pPr lvl="4" rtl="0" algn="l">
              <a:lnSpc>
                <a:spcPct val="100000"/>
              </a:lnSpc>
              <a:spcBef>
                <a:spcPts val="0"/>
              </a:spcBef>
              <a:spcAft>
                <a:spcPts val="0"/>
              </a:spcAft>
              <a:buSzPts val="900"/>
              <a:buNone/>
              <a:defRPr sz="900"/>
            </a:lvl5pPr>
            <a:lvl6pPr lvl="5" rtl="0" algn="l">
              <a:lnSpc>
                <a:spcPct val="100000"/>
              </a:lnSpc>
              <a:spcBef>
                <a:spcPts val="0"/>
              </a:spcBef>
              <a:spcAft>
                <a:spcPts val="0"/>
              </a:spcAft>
              <a:buSzPts val="900"/>
              <a:buNone/>
              <a:defRPr sz="900"/>
            </a:lvl6pPr>
            <a:lvl7pPr lvl="6" rtl="0" algn="l">
              <a:lnSpc>
                <a:spcPct val="100000"/>
              </a:lnSpc>
              <a:spcBef>
                <a:spcPts val="0"/>
              </a:spcBef>
              <a:spcAft>
                <a:spcPts val="0"/>
              </a:spcAft>
              <a:buSzPts val="900"/>
              <a:buNone/>
              <a:defRPr sz="900"/>
            </a:lvl7pPr>
            <a:lvl8pPr lvl="7" rtl="0" algn="l">
              <a:lnSpc>
                <a:spcPct val="100000"/>
              </a:lnSpc>
              <a:spcBef>
                <a:spcPts val="0"/>
              </a:spcBef>
              <a:spcAft>
                <a:spcPts val="0"/>
              </a:spcAft>
              <a:buSzPts val="900"/>
              <a:buNone/>
              <a:defRPr sz="900"/>
            </a:lvl8pPr>
            <a:lvl9pPr lvl="8" rtl="0" algn="l">
              <a:lnSpc>
                <a:spcPct val="100000"/>
              </a:lnSpc>
              <a:spcBef>
                <a:spcPts val="0"/>
              </a:spcBef>
              <a:spcAft>
                <a:spcPts val="0"/>
              </a:spcAft>
              <a:buSzPts val="900"/>
              <a:buNone/>
              <a:defRPr sz="900"/>
            </a:lvl9pPr>
          </a:lstStyle>
          <a:p/>
        </p:txBody>
      </p:sp>
      <p:sp>
        <p:nvSpPr>
          <p:cNvPr id="62" name="Google Shape;62;p14"/>
          <p:cNvSpPr txBox="1"/>
          <p:nvPr>
            <p:ph idx="12" type="sldNum"/>
          </p:nvPr>
        </p:nvSpPr>
        <p:spPr>
          <a:xfrm>
            <a:off x="6553200" y="4683918"/>
            <a:ext cx="2133600" cy="357300"/>
          </a:xfrm>
          <a:prstGeom prst="rect">
            <a:avLst/>
          </a:prstGeom>
          <a:noFill/>
          <a:ln>
            <a:noFill/>
          </a:ln>
        </p:spPr>
        <p:txBody>
          <a:bodyPr anchorCtr="0" anchor="t" bIns="41900" lIns="83775" spcFirstLastPara="1" rIns="83775" wrap="square" tIns="41900">
            <a:noAutofit/>
          </a:bodyPr>
          <a:lstStyle>
            <a:lvl1pPr indent="0" lvl="0"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l.acm.org/doi/10.1145/3411764.3445198" TargetMode="External"/><Relationship Id="rId4" Type="http://schemas.openxmlformats.org/officeDocument/2006/relationships/hyperlink" Target="https://dl.acm.org/doi/10.1145/3411764.3445410" TargetMode="External"/><Relationship Id="rId5" Type="http://schemas.openxmlformats.org/officeDocument/2006/relationships/hyperlink" Target="https://dl.acm.org/doi/10.1145/3411764.344526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l.acm.org/doi/10.1145/3411764.3445671" TargetMode="External"/><Relationship Id="rId4" Type="http://schemas.openxmlformats.org/officeDocument/2006/relationships/hyperlink" Target="https://dl.acm.org/doi/10.1145/3411764.3445675" TargetMode="External"/><Relationship Id="rId5" Type="http://schemas.openxmlformats.org/officeDocument/2006/relationships/hyperlink" Target="https://dl.acm.org/doi/10.1145/3411764.344577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figma.com/board/8X4TQ8RfbV0gjjlK21yyc6/Day-2---In-class-exercise?node-id=0-1&amp;t=dTNPcYNtRR1opkYZ-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figma.com/board/8X4TQ8RfbV0gjjlK21yyc6/Day-2---In-class-exercise?node-id=0-1&amp;t=dTNPcYNtRR1opkYZ-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6.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www.youtube.com/watch?v=3vG-5pnBDX8" TargetMode="External"/><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www.youtube.com/watch?v=EYqUKCy7UCo" TargetMode="External"/><Relationship Id="rId4" Type="http://schemas.openxmlformats.org/officeDocument/2006/relationships/image" Target="../media/image1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Day 2 Morning: </a:t>
            </a:r>
            <a:r>
              <a:rPr lang="en"/>
              <a:t>Empirical Research in HCI</a:t>
            </a:r>
            <a:endParaRPr/>
          </a:p>
        </p:txBody>
      </p:sp>
      <p:sp>
        <p:nvSpPr>
          <p:cNvPr id="68" name="Google Shape;68;p15"/>
          <p:cNvSpPr txBox="1"/>
          <p:nvPr>
            <p:ph idx="1" type="subTitle"/>
          </p:nvPr>
        </p:nvSpPr>
        <p:spPr>
          <a:xfrm>
            <a:off x="311700" y="3089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PollEv.com/szhao168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469625" y="1956525"/>
            <a:ext cx="1414126" cy="939076"/>
          </a:xfrm>
          <a:prstGeom prst="rect">
            <a:avLst/>
          </a:prstGeom>
          <a:noFill/>
          <a:ln>
            <a:noFill/>
          </a:ln>
        </p:spPr>
      </p:pic>
      <p:cxnSp>
        <p:nvCxnSpPr>
          <p:cNvPr id="133" name="Google Shape;133;p24"/>
          <p:cNvCxnSpPr>
            <a:endCxn id="134" idx="1"/>
          </p:cNvCxnSpPr>
          <p:nvPr/>
        </p:nvCxnSpPr>
        <p:spPr>
          <a:xfrm flipH="1" rot="10800000">
            <a:off x="2091050" y="2426075"/>
            <a:ext cx="586200" cy="7800"/>
          </a:xfrm>
          <a:prstGeom prst="straightConnector1">
            <a:avLst/>
          </a:prstGeom>
          <a:noFill/>
          <a:ln cap="flat" cmpd="sng" w="38100">
            <a:solidFill>
              <a:schemeClr val="dk2"/>
            </a:solidFill>
            <a:prstDash val="solid"/>
            <a:round/>
            <a:headEnd len="med" w="med" type="none"/>
            <a:tailEnd len="med" w="med" type="triangle"/>
          </a:ln>
        </p:spPr>
      </p:cxnSp>
      <p:sp>
        <p:nvSpPr>
          <p:cNvPr id="134" name="Google Shape;134;p24"/>
          <p:cNvSpPr txBox="1"/>
          <p:nvPr/>
        </p:nvSpPr>
        <p:spPr>
          <a:xfrm>
            <a:off x="2677250" y="2010425"/>
            <a:ext cx="135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Empirical</a:t>
            </a:r>
            <a:r>
              <a:rPr lang="en">
                <a:solidFill>
                  <a:schemeClr val="dk1"/>
                </a:solidFill>
              </a:rPr>
              <a:t> </a:t>
            </a:r>
            <a:r>
              <a:rPr lang="en"/>
              <a:t>Understand a phenomenon</a:t>
            </a:r>
            <a:endParaRPr/>
          </a:p>
        </p:txBody>
      </p:sp>
      <p:sp>
        <p:nvSpPr>
          <p:cNvPr id="135" name="Google Shape;135;p24"/>
          <p:cNvSpPr txBox="1"/>
          <p:nvPr/>
        </p:nvSpPr>
        <p:spPr>
          <a:xfrm>
            <a:off x="4707600" y="2118263"/>
            <a:ext cx="172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Conceptual</a:t>
            </a:r>
            <a:endParaRPr b="1">
              <a:solidFill>
                <a:schemeClr val="dk1"/>
              </a:solidFill>
            </a:endParaRPr>
          </a:p>
          <a:p>
            <a:pPr indent="0" lvl="0" marL="0" rtl="0" algn="l">
              <a:spcBef>
                <a:spcPts val="0"/>
              </a:spcBef>
              <a:spcAft>
                <a:spcPts val="0"/>
              </a:spcAft>
              <a:buNone/>
            </a:pPr>
            <a:r>
              <a:rPr lang="en"/>
              <a:t>Form a theory</a:t>
            </a:r>
            <a:endParaRPr/>
          </a:p>
        </p:txBody>
      </p:sp>
      <p:sp>
        <p:nvSpPr>
          <p:cNvPr id="136" name="Google Shape;136;p24"/>
          <p:cNvSpPr txBox="1"/>
          <p:nvPr/>
        </p:nvSpPr>
        <p:spPr>
          <a:xfrm>
            <a:off x="6758300" y="2118263"/>
            <a:ext cx="172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Constructive</a:t>
            </a:r>
            <a:endParaRPr b="1">
              <a:solidFill>
                <a:schemeClr val="dk1"/>
              </a:solidFill>
            </a:endParaRPr>
          </a:p>
          <a:p>
            <a:pPr indent="0" lvl="0" marL="0" rtl="0" algn="l">
              <a:spcBef>
                <a:spcPts val="0"/>
              </a:spcBef>
              <a:spcAft>
                <a:spcPts val="0"/>
              </a:spcAft>
              <a:buNone/>
            </a:pPr>
            <a:r>
              <a:rPr lang="en"/>
              <a:t>Develop a solution</a:t>
            </a:r>
            <a:endParaRPr/>
          </a:p>
        </p:txBody>
      </p:sp>
      <p:cxnSp>
        <p:nvCxnSpPr>
          <p:cNvPr id="137" name="Google Shape;137;p24"/>
          <p:cNvCxnSpPr>
            <a:endCxn id="136" idx="1"/>
          </p:cNvCxnSpPr>
          <p:nvPr/>
        </p:nvCxnSpPr>
        <p:spPr>
          <a:xfrm flipH="1" rot="10800000">
            <a:off x="6206900" y="2426063"/>
            <a:ext cx="551400" cy="7800"/>
          </a:xfrm>
          <a:prstGeom prst="straightConnector1">
            <a:avLst/>
          </a:prstGeom>
          <a:noFill/>
          <a:ln cap="flat" cmpd="sng" w="38100">
            <a:solidFill>
              <a:schemeClr val="dk2"/>
            </a:solidFill>
            <a:prstDash val="solid"/>
            <a:round/>
            <a:headEnd len="med" w="med" type="none"/>
            <a:tailEnd len="med" w="med" type="triangle"/>
          </a:ln>
        </p:spPr>
      </p:cxnSp>
      <p:sp>
        <p:nvSpPr>
          <p:cNvPr id="138" name="Google Shape;138;p24"/>
          <p:cNvSpPr/>
          <p:nvPr/>
        </p:nvSpPr>
        <p:spPr>
          <a:xfrm>
            <a:off x="4028450" y="1270750"/>
            <a:ext cx="2729683" cy="948025"/>
          </a:xfrm>
          <a:custGeom>
            <a:rect b="b" l="l" r="r" t="t"/>
            <a:pathLst>
              <a:path extrusionOk="0" h="37921" w="186645">
                <a:moveTo>
                  <a:pt x="0" y="37921"/>
                </a:moveTo>
                <a:cubicBezTo>
                  <a:pt x="14926" y="31601"/>
                  <a:pt x="58450" y="90"/>
                  <a:pt x="89557" y="0"/>
                </a:cubicBezTo>
                <a:cubicBezTo>
                  <a:pt x="120665" y="-90"/>
                  <a:pt x="170464" y="31153"/>
                  <a:pt x="186645" y="37383"/>
                </a:cubicBezTo>
              </a:path>
            </a:pathLst>
          </a:custGeom>
          <a:noFill/>
          <a:ln cap="flat" cmpd="sng" w="38100">
            <a:solidFill>
              <a:schemeClr val="dk2"/>
            </a:solidFill>
            <a:prstDash val="solid"/>
            <a:round/>
            <a:headEnd len="med" w="med" type="none"/>
            <a:tailEnd len="med" w="med" type="stealth"/>
          </a:ln>
        </p:spPr>
      </p:sp>
      <p:sp>
        <p:nvSpPr>
          <p:cNvPr id="139" name="Google Shape;139;p24"/>
          <p:cNvSpPr/>
          <p:nvPr/>
        </p:nvSpPr>
        <p:spPr>
          <a:xfrm>
            <a:off x="1505050" y="2682700"/>
            <a:ext cx="5959225" cy="1353125"/>
          </a:xfrm>
          <a:custGeom>
            <a:rect b="b" l="l" r="r" t="t"/>
            <a:pathLst>
              <a:path extrusionOk="0" h="54125" w="238369">
                <a:moveTo>
                  <a:pt x="238369" y="0"/>
                </a:moveTo>
                <a:cubicBezTo>
                  <a:pt x="219237" y="9010"/>
                  <a:pt x="163302" y="52177"/>
                  <a:pt x="123574" y="54057"/>
                </a:cubicBezTo>
                <a:cubicBezTo>
                  <a:pt x="83846" y="55938"/>
                  <a:pt x="20596" y="18412"/>
                  <a:pt x="0" y="11283"/>
                </a:cubicBezTo>
              </a:path>
            </a:pathLst>
          </a:custGeom>
          <a:noFill/>
          <a:ln cap="flat" cmpd="sng" w="38100">
            <a:solidFill>
              <a:schemeClr val="dk2"/>
            </a:solidFill>
            <a:prstDash val="solid"/>
            <a:round/>
            <a:headEnd len="med" w="med" type="none"/>
            <a:tailEnd len="med" w="med" type="stealth"/>
          </a:ln>
        </p:spPr>
      </p:sp>
      <p:cxnSp>
        <p:nvCxnSpPr>
          <p:cNvPr id="140" name="Google Shape;140;p24"/>
          <p:cNvCxnSpPr/>
          <p:nvPr/>
        </p:nvCxnSpPr>
        <p:spPr>
          <a:xfrm flipH="1" rot="10800000">
            <a:off x="4074925" y="2422163"/>
            <a:ext cx="586200" cy="7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152400" y="152400"/>
            <a:ext cx="8839198" cy="47894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469625" y="801400"/>
            <a:ext cx="1414126" cy="939076"/>
          </a:xfrm>
          <a:prstGeom prst="rect">
            <a:avLst/>
          </a:prstGeom>
          <a:noFill/>
          <a:ln>
            <a:noFill/>
          </a:ln>
        </p:spPr>
      </p:pic>
      <p:sp>
        <p:nvSpPr>
          <p:cNvPr id="151" name="Google Shape;151;p26"/>
          <p:cNvSpPr txBox="1"/>
          <p:nvPr/>
        </p:nvSpPr>
        <p:spPr>
          <a:xfrm>
            <a:off x="2648138" y="855300"/>
            <a:ext cx="135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Empirical</a:t>
            </a:r>
            <a:r>
              <a:rPr lang="en" sz="1200">
                <a:solidFill>
                  <a:schemeClr val="dk1"/>
                </a:solidFill>
              </a:rPr>
              <a:t> </a:t>
            </a:r>
            <a:r>
              <a:rPr lang="en" sz="1200"/>
              <a:t>Understand a phenomenon</a:t>
            </a:r>
            <a:endParaRPr sz="1200"/>
          </a:p>
        </p:txBody>
      </p:sp>
      <p:sp>
        <p:nvSpPr>
          <p:cNvPr id="152" name="Google Shape;152;p26"/>
          <p:cNvSpPr txBox="1"/>
          <p:nvPr/>
        </p:nvSpPr>
        <p:spPr>
          <a:xfrm>
            <a:off x="3891213" y="963150"/>
            <a:ext cx="130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Conceptual</a:t>
            </a:r>
            <a:endParaRPr b="1" sz="1200">
              <a:solidFill>
                <a:schemeClr val="dk1"/>
              </a:solidFill>
            </a:endParaRPr>
          </a:p>
          <a:p>
            <a:pPr indent="0" lvl="0" marL="0" rtl="0" algn="l">
              <a:spcBef>
                <a:spcPts val="0"/>
              </a:spcBef>
              <a:spcAft>
                <a:spcPts val="0"/>
              </a:spcAft>
              <a:buNone/>
            </a:pPr>
            <a:r>
              <a:rPr lang="en" sz="1200"/>
              <a:t>Form a theory</a:t>
            </a:r>
            <a:endParaRPr sz="1200"/>
          </a:p>
        </p:txBody>
      </p:sp>
      <p:sp>
        <p:nvSpPr>
          <p:cNvPr id="153" name="Google Shape;153;p26"/>
          <p:cNvSpPr txBox="1"/>
          <p:nvPr/>
        </p:nvSpPr>
        <p:spPr>
          <a:xfrm>
            <a:off x="5821125" y="963138"/>
            <a:ext cx="172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Constructive</a:t>
            </a:r>
            <a:endParaRPr b="1" sz="1200">
              <a:solidFill>
                <a:schemeClr val="dk1"/>
              </a:solidFill>
            </a:endParaRPr>
          </a:p>
          <a:p>
            <a:pPr indent="0" lvl="0" marL="0" rtl="0" algn="l">
              <a:spcBef>
                <a:spcPts val="0"/>
              </a:spcBef>
              <a:spcAft>
                <a:spcPts val="0"/>
              </a:spcAft>
              <a:buNone/>
            </a:pPr>
            <a:r>
              <a:rPr lang="en" sz="1200"/>
              <a:t>Develop a solution</a:t>
            </a:r>
            <a:endParaRPr sz="1200"/>
          </a:p>
        </p:txBody>
      </p:sp>
      <p:sp>
        <p:nvSpPr>
          <p:cNvPr id="154" name="Google Shape;154;p26"/>
          <p:cNvSpPr/>
          <p:nvPr/>
        </p:nvSpPr>
        <p:spPr>
          <a:xfrm>
            <a:off x="1505050" y="1527575"/>
            <a:ext cx="5011708" cy="584275"/>
          </a:xfrm>
          <a:custGeom>
            <a:rect b="b" l="l" r="r" t="t"/>
            <a:pathLst>
              <a:path extrusionOk="0" h="23371" w="238369">
                <a:moveTo>
                  <a:pt x="238369" y="0"/>
                </a:moveTo>
                <a:cubicBezTo>
                  <a:pt x="218926" y="3862"/>
                  <a:pt x="161437" y="21289"/>
                  <a:pt x="121709" y="23169"/>
                </a:cubicBezTo>
                <a:cubicBezTo>
                  <a:pt x="81981" y="25050"/>
                  <a:pt x="20285" y="13264"/>
                  <a:pt x="0" y="11283"/>
                </a:cubicBezTo>
              </a:path>
            </a:pathLst>
          </a:custGeom>
          <a:noFill/>
          <a:ln cap="flat" cmpd="sng" w="38100">
            <a:solidFill>
              <a:schemeClr val="dk2"/>
            </a:solidFill>
            <a:prstDash val="solid"/>
            <a:round/>
            <a:headEnd len="med" w="med" type="none"/>
            <a:tailEnd len="med" w="med" type="stealth"/>
          </a:ln>
        </p:spPr>
      </p:sp>
      <p:pic>
        <p:nvPicPr>
          <p:cNvPr id="155" name="Google Shape;155;p26"/>
          <p:cNvPicPr preferRelativeResize="0"/>
          <p:nvPr/>
        </p:nvPicPr>
        <p:blipFill rotWithShape="1">
          <a:blip r:embed="rId4">
            <a:alphaModFix/>
          </a:blip>
          <a:srcRect b="14221" l="0" r="0" t="22877"/>
          <a:stretch/>
        </p:blipFill>
        <p:spPr>
          <a:xfrm>
            <a:off x="2296388" y="2413525"/>
            <a:ext cx="6240499" cy="2127000"/>
          </a:xfrm>
          <a:prstGeom prst="rect">
            <a:avLst/>
          </a:prstGeom>
          <a:noFill/>
          <a:ln>
            <a:noFill/>
          </a:ln>
        </p:spPr>
      </p:pic>
      <p:sp>
        <p:nvSpPr>
          <p:cNvPr id="156" name="Google Shape;156;p26"/>
          <p:cNvSpPr/>
          <p:nvPr/>
        </p:nvSpPr>
        <p:spPr>
          <a:xfrm>
            <a:off x="3487125" y="698845"/>
            <a:ext cx="688175" cy="202100"/>
          </a:xfrm>
          <a:custGeom>
            <a:rect b="b" l="l" r="r" t="t"/>
            <a:pathLst>
              <a:path extrusionOk="0" h="8084" w="27527">
                <a:moveTo>
                  <a:pt x="0" y="6001"/>
                </a:moveTo>
                <a:cubicBezTo>
                  <a:pt x="2436" y="5004"/>
                  <a:pt x="10030" y="-331"/>
                  <a:pt x="14618" y="16"/>
                </a:cubicBezTo>
                <a:cubicBezTo>
                  <a:pt x="19206" y="363"/>
                  <a:pt x="25376" y="6739"/>
                  <a:pt x="27527" y="8084"/>
                </a:cubicBezTo>
              </a:path>
            </a:pathLst>
          </a:custGeom>
          <a:noFill/>
          <a:ln cap="flat" cmpd="sng" w="38100">
            <a:solidFill>
              <a:schemeClr val="dk2"/>
            </a:solidFill>
            <a:prstDash val="solid"/>
            <a:round/>
            <a:headEnd len="med" w="med" type="none"/>
            <a:tailEnd len="med" w="med" type="stealth"/>
          </a:ln>
        </p:spPr>
      </p:sp>
      <p:sp>
        <p:nvSpPr>
          <p:cNvPr id="157" name="Google Shape;157;p26"/>
          <p:cNvSpPr/>
          <p:nvPr/>
        </p:nvSpPr>
        <p:spPr>
          <a:xfrm>
            <a:off x="4639225" y="678404"/>
            <a:ext cx="1324550" cy="242725"/>
          </a:xfrm>
          <a:custGeom>
            <a:rect b="b" l="l" r="r" t="t"/>
            <a:pathLst>
              <a:path extrusionOk="0" h="9709" w="52982">
                <a:moveTo>
                  <a:pt x="0" y="6819"/>
                </a:moveTo>
                <a:cubicBezTo>
                  <a:pt x="4483" y="5687"/>
                  <a:pt x="18065" y="-455"/>
                  <a:pt x="26895" y="27"/>
                </a:cubicBezTo>
                <a:cubicBezTo>
                  <a:pt x="35725" y="509"/>
                  <a:pt x="48634" y="8095"/>
                  <a:pt x="52982" y="9709"/>
                </a:cubicBezTo>
              </a:path>
            </a:pathLst>
          </a:custGeom>
          <a:noFill/>
          <a:ln cap="flat" cmpd="sng" w="38100">
            <a:solidFill>
              <a:schemeClr val="dk2"/>
            </a:solidFill>
            <a:prstDash val="solid"/>
            <a:round/>
            <a:headEnd len="med" w="med" type="none"/>
            <a:tailEnd len="med" w="med" type="stealth"/>
          </a:ln>
        </p:spPr>
      </p:sp>
      <p:cxnSp>
        <p:nvCxnSpPr>
          <p:cNvPr id="158" name="Google Shape;158;p26"/>
          <p:cNvCxnSpPr/>
          <p:nvPr/>
        </p:nvCxnSpPr>
        <p:spPr>
          <a:xfrm>
            <a:off x="3879425" y="123502"/>
            <a:ext cx="0" cy="4662300"/>
          </a:xfrm>
          <a:prstGeom prst="straightConnector1">
            <a:avLst/>
          </a:prstGeom>
          <a:noFill/>
          <a:ln cap="flat" cmpd="sng" w="38100">
            <a:solidFill>
              <a:srgbClr val="93C47D"/>
            </a:solidFill>
            <a:prstDash val="dash"/>
            <a:round/>
            <a:headEnd len="med" w="med" type="none"/>
            <a:tailEnd len="med" w="med" type="none"/>
          </a:ln>
        </p:spPr>
      </p:cxnSp>
      <p:cxnSp>
        <p:nvCxnSpPr>
          <p:cNvPr id="159" name="Google Shape;159;p26"/>
          <p:cNvCxnSpPr/>
          <p:nvPr/>
        </p:nvCxnSpPr>
        <p:spPr>
          <a:xfrm>
            <a:off x="5041800" y="139832"/>
            <a:ext cx="0" cy="4662300"/>
          </a:xfrm>
          <a:prstGeom prst="straightConnector1">
            <a:avLst/>
          </a:prstGeom>
          <a:noFill/>
          <a:ln cap="flat" cmpd="sng" w="38100">
            <a:solidFill>
              <a:srgbClr val="93C47D"/>
            </a:solidFill>
            <a:prstDash val="dash"/>
            <a:round/>
            <a:headEnd len="med" w="med" type="none"/>
            <a:tailEnd len="med" w="med" type="none"/>
          </a:ln>
        </p:spPr>
      </p:cxnSp>
      <p:sp>
        <p:nvSpPr>
          <p:cNvPr id="160" name="Google Shape;160;p26"/>
          <p:cNvSpPr/>
          <p:nvPr/>
        </p:nvSpPr>
        <p:spPr>
          <a:xfrm>
            <a:off x="3429000" y="174308"/>
            <a:ext cx="2709575" cy="659425"/>
          </a:xfrm>
          <a:custGeom>
            <a:rect b="b" l="l" r="r" t="t"/>
            <a:pathLst>
              <a:path extrusionOk="0" h="26377" w="108383">
                <a:moveTo>
                  <a:pt x="0" y="22074"/>
                </a:moveTo>
                <a:cubicBezTo>
                  <a:pt x="8965" y="18398"/>
                  <a:pt x="35724" y="-697"/>
                  <a:pt x="53788" y="20"/>
                </a:cubicBezTo>
                <a:cubicBezTo>
                  <a:pt x="71852" y="737"/>
                  <a:pt x="99284" y="21984"/>
                  <a:pt x="108383" y="26377"/>
                </a:cubicBezTo>
              </a:path>
            </a:pathLst>
          </a:custGeom>
          <a:noFill/>
          <a:ln cap="flat" cmpd="sng" w="38100">
            <a:solidFill>
              <a:schemeClr val="dk2"/>
            </a:solidFill>
            <a:prstDash val="solid"/>
            <a:round/>
            <a:headEnd len="med" w="med" type="none"/>
            <a:tailEnd len="med" w="med" type="stealth"/>
          </a:ln>
        </p:spPr>
      </p:sp>
      <p:sp>
        <p:nvSpPr>
          <p:cNvPr id="161" name="Google Shape;161;p26"/>
          <p:cNvSpPr/>
          <p:nvPr/>
        </p:nvSpPr>
        <p:spPr>
          <a:xfrm>
            <a:off x="1959975" y="678395"/>
            <a:ext cx="688175" cy="202100"/>
          </a:xfrm>
          <a:custGeom>
            <a:rect b="b" l="l" r="r" t="t"/>
            <a:pathLst>
              <a:path extrusionOk="0" h="8084" w="27527">
                <a:moveTo>
                  <a:pt x="0" y="6001"/>
                </a:moveTo>
                <a:cubicBezTo>
                  <a:pt x="2436" y="5004"/>
                  <a:pt x="10030" y="-331"/>
                  <a:pt x="14618" y="16"/>
                </a:cubicBezTo>
                <a:cubicBezTo>
                  <a:pt x="19206" y="363"/>
                  <a:pt x="25376" y="6739"/>
                  <a:pt x="27527" y="8084"/>
                </a:cubicBezTo>
              </a:path>
            </a:pathLst>
          </a:custGeom>
          <a:noFill/>
          <a:ln cap="flat" cmpd="sng" w="38100">
            <a:solidFill>
              <a:schemeClr val="dk2"/>
            </a:solidFill>
            <a:prstDash val="solid"/>
            <a:round/>
            <a:headEnd len="med" w="med" type="none"/>
            <a:tailEnd len="med" w="med" type="stealth"/>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330200" lvl="0" marL="457200" rtl="0" algn="l">
              <a:spcBef>
                <a:spcPts val="1200"/>
              </a:spcBef>
              <a:spcAft>
                <a:spcPts val="0"/>
              </a:spcAft>
              <a:buSzPts val="1600"/>
              <a:buChar char="-"/>
            </a:pPr>
            <a:r>
              <a:rPr lang="en" sz="1600"/>
              <a:t>Core of a user-centered discipline</a:t>
            </a:r>
            <a:endParaRPr sz="1600"/>
          </a:p>
          <a:p>
            <a:pPr indent="-330200" lvl="0" marL="457200" rtl="0" algn="l">
              <a:spcBef>
                <a:spcPts val="0"/>
              </a:spcBef>
              <a:spcAft>
                <a:spcPts val="0"/>
              </a:spcAft>
              <a:buSzPts val="1600"/>
              <a:buChar char="-"/>
            </a:pPr>
            <a:r>
              <a:rPr lang="en" sz="1600"/>
              <a:t>Users are the end goal</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rPr lang="en"/>
              <a:t>How does it relate to other HCI research?</a:t>
            </a:r>
            <a:endParaRPr/>
          </a:p>
          <a:p>
            <a:pPr indent="-330200" lvl="0" marL="457200" rtl="0" algn="l">
              <a:spcBef>
                <a:spcPts val="1200"/>
              </a:spcBef>
              <a:spcAft>
                <a:spcPts val="0"/>
              </a:spcAft>
              <a:buSzPts val="1600"/>
              <a:buChar char="-"/>
            </a:pPr>
            <a:r>
              <a:rPr lang="en" sz="1600"/>
              <a:t>Understanding users key to developing theories and solutions</a:t>
            </a:r>
            <a:endParaRPr sz="1600"/>
          </a:p>
          <a:p>
            <a:pPr indent="-330200" lvl="0" marL="457200" rtl="0" algn="l">
              <a:spcBef>
                <a:spcPts val="0"/>
              </a:spcBef>
              <a:spcAft>
                <a:spcPts val="0"/>
              </a:spcAft>
              <a:buSzPts val="1600"/>
              <a:buChar char="-"/>
            </a:pPr>
            <a:r>
              <a:rPr lang="en" sz="1600"/>
              <a:t>Empirical skills needed to evaluate solutions</a:t>
            </a:r>
            <a:endParaRPr sz="1600"/>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Why understand </a:t>
            </a:r>
            <a:r>
              <a:rPr lang="en"/>
              <a:t>empirical research</a:t>
            </a:r>
            <a:r>
              <a:rPr lang="en"/>
              <a:t>?</a:t>
            </a:r>
            <a:endParaRPr sz="1600"/>
          </a:p>
        </p:txBody>
      </p:sp>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understand empirical research?</a:t>
            </a:r>
            <a:endParaRPr/>
          </a:p>
          <a:p>
            <a:pPr indent="-330200" lvl="0" marL="457200" rtl="0" algn="l">
              <a:spcBef>
                <a:spcPts val="1200"/>
              </a:spcBef>
              <a:spcAft>
                <a:spcPts val="0"/>
              </a:spcAft>
              <a:buSzPts val="1600"/>
              <a:buChar char="-"/>
            </a:pPr>
            <a:r>
              <a:rPr lang="en" sz="1600"/>
              <a:t>Empathising with users useful for all types of HCI research</a:t>
            </a:r>
            <a:endParaRPr sz="1600"/>
          </a:p>
        </p:txBody>
      </p:sp>
      <p:sp>
        <p:nvSpPr>
          <p:cNvPr id="182" name="Google Shape;18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empirical research in HCI</a:t>
            </a:r>
            <a:endParaRPr/>
          </a:p>
        </p:txBody>
      </p:sp>
      <p:sp>
        <p:nvSpPr>
          <p:cNvPr id="188" name="Google Shape;188;p30"/>
          <p:cNvSpPr txBox="1"/>
          <p:nvPr>
            <p:ph idx="1" type="body"/>
          </p:nvPr>
        </p:nvSpPr>
        <p:spPr>
          <a:xfrm>
            <a:off x="311700" y="1152475"/>
            <a:ext cx="8055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Examples of </a:t>
            </a:r>
            <a:r>
              <a:rPr b="1" lang="en"/>
              <a:t>empirical</a:t>
            </a:r>
            <a:r>
              <a:rPr lang="en"/>
              <a:t> research papers </a:t>
            </a:r>
            <a:endParaRPr/>
          </a:p>
          <a:p>
            <a:pPr indent="0" lvl="0" marL="0" rtl="0" algn="l">
              <a:spcBef>
                <a:spcPts val="1200"/>
              </a:spcBef>
              <a:spcAft>
                <a:spcPts val="0"/>
              </a:spcAft>
              <a:buNone/>
            </a:pPr>
            <a:r>
              <a:rPr b="1" lang="en">
                <a:solidFill>
                  <a:srgbClr val="38761D"/>
                </a:solidFill>
              </a:rPr>
              <a:t>[O&amp;H’16]</a:t>
            </a:r>
            <a:endParaRPr b="1">
              <a:solidFill>
                <a:srgbClr val="38761D"/>
              </a:solidFill>
            </a:endParaRPr>
          </a:p>
          <a:p>
            <a:pPr indent="-317500" lvl="0" marL="457200" rtl="0" algn="l">
              <a:spcBef>
                <a:spcPts val="1200"/>
              </a:spcBef>
              <a:spcAft>
                <a:spcPts val="0"/>
              </a:spcAft>
              <a:buSzPts val="1400"/>
              <a:buChar char="●"/>
            </a:pPr>
            <a:r>
              <a:rPr lang="en"/>
              <a:t>[</a:t>
            </a:r>
            <a:r>
              <a:rPr i="1" lang="en">
                <a:solidFill>
                  <a:srgbClr val="999999"/>
                </a:solidFill>
              </a:rPr>
              <a:t>Phenomenon</a:t>
            </a:r>
            <a:r>
              <a:rPr lang="en"/>
              <a:t>] A field study of exploratory learning strategies</a:t>
            </a:r>
            <a:endParaRPr/>
          </a:p>
          <a:p>
            <a:pPr indent="-317500" lvl="0" marL="457200" rtl="0" algn="l">
              <a:spcBef>
                <a:spcPts val="0"/>
              </a:spcBef>
              <a:spcAft>
                <a:spcPts val="0"/>
              </a:spcAft>
              <a:buSzPts val="1400"/>
              <a:buChar char="●"/>
            </a:pPr>
            <a:r>
              <a:rPr lang="en"/>
              <a:t>[</a:t>
            </a:r>
            <a:r>
              <a:rPr i="1" lang="en">
                <a:solidFill>
                  <a:srgbClr val="999999"/>
                </a:solidFill>
              </a:rPr>
              <a:t>Factor</a:t>
            </a:r>
            <a:r>
              <a:rPr lang="en"/>
              <a:t>] Distance matters </a:t>
            </a:r>
            <a:endParaRPr/>
          </a:p>
          <a:p>
            <a:pPr indent="-317500" lvl="0" marL="457200" rtl="0" algn="l">
              <a:spcBef>
                <a:spcPts val="0"/>
              </a:spcBef>
              <a:spcAft>
                <a:spcPts val="0"/>
              </a:spcAft>
              <a:buSzPts val="1400"/>
              <a:buChar char="●"/>
            </a:pPr>
            <a:r>
              <a:rPr lang="en"/>
              <a:t>[</a:t>
            </a:r>
            <a:r>
              <a:rPr i="1" lang="en">
                <a:solidFill>
                  <a:srgbClr val="999999"/>
                </a:solidFill>
              </a:rPr>
              <a:t>Effect</a:t>
            </a:r>
            <a:r>
              <a:rPr lang="en"/>
              <a:t>] Untangling the usability of fisheye menus</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Interview study</a:t>
            </a:r>
            <a:r>
              <a:rPr lang="en"/>
              <a:t>] Social use of computer-mediated communication by adults on the autism spectrum</a:t>
            </a:r>
            <a:endParaRPr/>
          </a:p>
          <a:p>
            <a:pPr indent="-317500" lvl="0" marL="457200" rtl="0" algn="l">
              <a:spcBef>
                <a:spcPts val="0"/>
              </a:spcBef>
              <a:spcAft>
                <a:spcPts val="0"/>
              </a:spcAft>
              <a:buSzPts val="1400"/>
              <a:buChar char="●"/>
            </a:pPr>
            <a:r>
              <a:rPr lang="en"/>
              <a:t>[</a:t>
            </a:r>
            <a:r>
              <a:rPr i="1" lang="en">
                <a:solidFill>
                  <a:srgbClr val="999999"/>
                </a:solidFill>
              </a:rPr>
              <a:t>Diary study</a:t>
            </a:r>
            <a:r>
              <a:rPr lang="en"/>
              <a:t>] A diary study of task switching and interruptions</a:t>
            </a:r>
            <a:endParaRPr/>
          </a:p>
          <a:p>
            <a:pPr indent="-317500" lvl="0" marL="457200" rtl="0" algn="l">
              <a:spcBef>
                <a:spcPts val="0"/>
              </a:spcBef>
              <a:spcAft>
                <a:spcPts val="0"/>
              </a:spcAft>
              <a:buSzPts val="1400"/>
              <a:buChar char="●"/>
            </a:pPr>
            <a:r>
              <a:rPr lang="en"/>
              <a:t>[</a:t>
            </a:r>
            <a:r>
              <a:rPr i="1" lang="en">
                <a:solidFill>
                  <a:srgbClr val="999999"/>
                </a:solidFill>
              </a:rPr>
              <a:t>Lab experiment</a:t>
            </a:r>
            <a:r>
              <a:rPr lang="en"/>
              <a:t>] The performance of touch screen soft buttons</a:t>
            </a:r>
            <a:endParaRPr/>
          </a:p>
          <a:p>
            <a:pPr indent="-317500" lvl="0" marL="457200" rtl="0" algn="l">
              <a:spcBef>
                <a:spcPts val="0"/>
              </a:spcBef>
              <a:spcAft>
                <a:spcPts val="0"/>
              </a:spcAft>
              <a:buSzPts val="1400"/>
              <a:buChar char="●"/>
            </a:pPr>
            <a:r>
              <a:rPr lang="en"/>
              <a:t>[</a:t>
            </a:r>
            <a:r>
              <a:rPr i="1" lang="en">
                <a:solidFill>
                  <a:srgbClr val="999999"/>
                </a:solidFill>
              </a:rPr>
              <a:t>Crowdsourcing study</a:t>
            </a:r>
            <a:r>
              <a:rPr lang="en"/>
              <a:t>] How deceptive are deceptive visualizations …</a:t>
            </a:r>
            <a:endParaRPr/>
          </a:p>
          <a:p>
            <a:pPr indent="-317500" lvl="0" marL="457200" rtl="0" algn="l">
              <a:spcBef>
                <a:spcPts val="0"/>
              </a:spcBef>
              <a:spcAft>
                <a:spcPts val="0"/>
              </a:spcAft>
              <a:buSzPts val="1400"/>
              <a:buChar char="●"/>
            </a:pPr>
            <a:r>
              <a:rPr lang="en"/>
              <a:t>[</a:t>
            </a:r>
            <a:r>
              <a:rPr i="1" lang="en">
                <a:solidFill>
                  <a:srgbClr val="999999"/>
                </a:solidFill>
              </a:rPr>
              <a:t>Qualitative field study</a:t>
            </a:r>
            <a:r>
              <a:rPr lang="en"/>
              <a:t>] Organizational obstacles to interface design and development …</a:t>
            </a:r>
            <a:endParaRPr/>
          </a:p>
        </p:txBody>
      </p:sp>
      <p:sp>
        <p:nvSpPr>
          <p:cNvPr id="189" name="Google Shape;18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Subtype 1: holistic understanding of a phenomenon</a:t>
            </a:r>
            <a:endParaRPr/>
          </a:p>
        </p:txBody>
      </p:sp>
      <p:sp>
        <p:nvSpPr>
          <p:cNvPr id="195" name="Google Shape;195;p31"/>
          <p:cNvSpPr txBox="1"/>
          <p:nvPr>
            <p:ph idx="1" type="body"/>
          </p:nvPr>
        </p:nvSpPr>
        <p:spPr>
          <a:xfrm>
            <a:off x="249001" y="110906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from CHI 2021 papers:  </a:t>
            </a:r>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What Do Hackathons Do? Understanding Participation in Hackathons Through Program Theory Analysis</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3"/>
              </a:rPr>
              <a:t>https://dl.acm.org/doi/10.1145/3411764.3445198</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"Can I Not Be Suicidal on a Sunday?": Understanding Technology-Mediated Pathways to Mental Health Support</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4"/>
              </a:rPr>
              <a:t>https://dl.acm.org/doi/10.1145/3411764.3445410</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The Landscape and Gaps in Open Source Fairness Toolkits</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5"/>
              </a:rPr>
              <a:t>https://dl.acm.org/doi/10.1145/3411764.3445261</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2620050" y="3242050"/>
            <a:ext cx="3903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Q1</a:t>
            </a:r>
            <a:endParaRPr/>
          </a:p>
        </p:txBody>
      </p:sp>
      <p:sp>
        <p:nvSpPr>
          <p:cNvPr id="201" name="Google Shape;201;p32"/>
          <p:cNvSpPr txBox="1"/>
          <p:nvPr>
            <p:ph idx="1" type="body"/>
          </p:nvPr>
        </p:nvSpPr>
        <p:spPr>
          <a:xfrm>
            <a:off x="2885550" y="2369425"/>
            <a:ext cx="33729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PollEv.com/szhao168</a:t>
            </a:r>
            <a:endParaRPr sz="2100"/>
          </a:p>
          <a:p>
            <a:pPr indent="0" lvl="0" marL="0" rtl="0" algn="ctr">
              <a:spcBef>
                <a:spcPts val="1200"/>
              </a:spcBef>
              <a:spcAft>
                <a:spcPts val="1200"/>
              </a:spcAft>
              <a:buNone/>
            </a:pPr>
            <a:r>
              <a:t/>
            </a:r>
            <a:endParaRPr/>
          </a:p>
        </p:txBody>
      </p:sp>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2"/>
          <p:cNvPicPr preferRelativeResize="0"/>
          <p:nvPr/>
        </p:nvPicPr>
        <p:blipFill>
          <a:blip r:embed="rId3">
            <a:alphaModFix/>
          </a:blip>
          <a:stretch>
            <a:fillRect/>
          </a:stretch>
        </p:blipFill>
        <p:spPr>
          <a:xfrm>
            <a:off x="1976713" y="1334401"/>
            <a:ext cx="5190573" cy="84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Recipe for subtype 1</a:t>
            </a:r>
            <a:r>
              <a:rPr lang="en"/>
              <a:t> </a:t>
            </a:r>
            <a:endParaRPr/>
          </a:p>
        </p:txBody>
      </p:sp>
      <p:sp>
        <p:nvSpPr>
          <p:cNvPr id="209" name="Google Shape;20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t>
            </a:r>
            <a:r>
              <a:rPr lang="en"/>
              <a:t>Interesting” phenomena </a:t>
            </a:r>
            <a:endParaRPr/>
          </a:p>
          <a:p>
            <a:pPr indent="-310832" lvl="1" marL="914400" rtl="0" algn="l">
              <a:spcBef>
                <a:spcPts val="0"/>
              </a:spcBef>
              <a:spcAft>
                <a:spcPts val="0"/>
              </a:spcAft>
              <a:buSzPct val="100000"/>
              <a:buChar char="○"/>
            </a:pPr>
            <a:r>
              <a:rPr lang="en"/>
              <a:t>Trendy, emergent phenomena</a:t>
            </a:r>
            <a:endParaRPr/>
          </a:p>
          <a:p>
            <a:pPr indent="-310832" lvl="2" marL="1371600" rtl="0" algn="l">
              <a:spcBef>
                <a:spcPts val="0"/>
              </a:spcBef>
              <a:spcAft>
                <a:spcPts val="0"/>
              </a:spcAft>
              <a:buSzPct val="100000"/>
              <a:buChar char="■"/>
            </a:pPr>
            <a:r>
              <a:rPr lang="en"/>
              <a:t>Open-source fairness toolkit </a:t>
            </a:r>
            <a:endParaRPr/>
          </a:p>
          <a:p>
            <a:pPr indent="-310832" lvl="2" marL="1371600" rtl="0" algn="l">
              <a:spcBef>
                <a:spcPts val="0"/>
              </a:spcBef>
              <a:spcAft>
                <a:spcPts val="0"/>
              </a:spcAft>
              <a:buSzPct val="100000"/>
              <a:buChar char="■"/>
            </a:pPr>
            <a:r>
              <a:rPr lang="en"/>
              <a:t>Voice-based interaction, Human-AI/agent interaction, metaverse, etc. </a:t>
            </a:r>
            <a:endParaRPr/>
          </a:p>
          <a:p>
            <a:pPr indent="-310832" lvl="1" marL="914400" rtl="0" algn="l">
              <a:spcBef>
                <a:spcPts val="0"/>
              </a:spcBef>
              <a:spcAft>
                <a:spcPts val="0"/>
              </a:spcAft>
              <a:buSzPct val="100000"/>
              <a:buChar char="○"/>
            </a:pPr>
            <a:r>
              <a:rPr lang="en"/>
              <a:t>Niche, but important/cool phenomena </a:t>
            </a:r>
            <a:endParaRPr/>
          </a:p>
          <a:p>
            <a:pPr indent="-310832" lvl="2" marL="1371600" rtl="0" algn="l">
              <a:spcBef>
                <a:spcPts val="0"/>
              </a:spcBef>
              <a:spcAft>
                <a:spcPts val="0"/>
              </a:spcAft>
              <a:buSzPct val="100000"/>
              <a:buChar char="■"/>
            </a:pPr>
            <a:r>
              <a:rPr lang="en"/>
              <a:t>Hackathon </a:t>
            </a:r>
            <a:endParaRPr/>
          </a:p>
          <a:p>
            <a:pPr indent="-310832" lvl="1" marL="914400" rtl="0" algn="l">
              <a:spcBef>
                <a:spcPts val="0"/>
              </a:spcBef>
              <a:spcAft>
                <a:spcPts val="0"/>
              </a:spcAft>
              <a:buSzPct val="100000"/>
              <a:buChar char="○"/>
            </a:pPr>
            <a:r>
              <a:rPr lang="en"/>
              <a:t>Involving people with special needs </a:t>
            </a:r>
            <a:endParaRPr/>
          </a:p>
          <a:p>
            <a:pPr indent="-310832" lvl="2" marL="1371600" rtl="0" algn="l">
              <a:spcBef>
                <a:spcPts val="0"/>
              </a:spcBef>
              <a:spcAft>
                <a:spcPts val="0"/>
              </a:spcAft>
              <a:buSzPct val="100000"/>
              <a:buChar char="■"/>
            </a:pPr>
            <a:r>
              <a:rPr lang="en"/>
              <a:t>People with suicidal thoughts (depression) </a:t>
            </a:r>
            <a:endParaRPr/>
          </a:p>
          <a:p>
            <a:pPr indent="-334327" lvl="0" marL="457200" rtl="0" algn="l">
              <a:spcBef>
                <a:spcPts val="0"/>
              </a:spcBef>
              <a:spcAft>
                <a:spcPts val="0"/>
              </a:spcAft>
              <a:buSzPct val="100000"/>
              <a:buChar char="●"/>
            </a:pPr>
            <a:r>
              <a:rPr b="1" lang="en"/>
              <a:t>Insightful findings (usually qualitative) </a:t>
            </a:r>
            <a:endParaRPr b="1"/>
          </a:p>
          <a:p>
            <a:pPr indent="-334327" lvl="0" marL="457200" rtl="0" algn="l">
              <a:spcBef>
                <a:spcPts val="0"/>
              </a:spcBef>
              <a:spcAft>
                <a:spcPts val="0"/>
              </a:spcAft>
              <a:buSzPct val="100000"/>
              <a:buChar char="●"/>
            </a:pPr>
            <a:r>
              <a:rPr lang="en"/>
              <a:t>Solid methodology</a:t>
            </a:r>
            <a:endParaRPr/>
          </a:p>
          <a:p>
            <a:pPr indent="-334327" lvl="0" marL="457200" rtl="0" algn="l">
              <a:spcBef>
                <a:spcPts val="0"/>
              </a:spcBef>
              <a:spcAft>
                <a:spcPts val="0"/>
              </a:spcAft>
              <a:buSzPct val="100000"/>
              <a:buChar char="●"/>
            </a:pPr>
            <a:r>
              <a:rPr b="1" lang="en"/>
              <a:t>Note</a:t>
            </a:r>
            <a:r>
              <a:rPr lang="en"/>
              <a:t>: you need to be an excellent writer with good analysis skills to do well in this category! </a:t>
            </a:r>
            <a:endParaRPr/>
          </a:p>
          <a:p>
            <a:pPr indent="-334327" lvl="0" marL="457200" rtl="0" algn="l">
              <a:spcBef>
                <a:spcPts val="0"/>
              </a:spcBef>
              <a:spcAft>
                <a:spcPts val="0"/>
              </a:spcAft>
              <a:buSzPct val="100000"/>
              <a:buChar char="●"/>
            </a:pPr>
            <a:r>
              <a:rPr b="1" lang="en"/>
              <a:t>Note:</a:t>
            </a:r>
            <a:r>
              <a:rPr lang="en"/>
              <a:t> evaluation of the paper can be more subjective (it depends on whether the reviewers think your topic and findings are interesting)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0" lvl="0" marL="0" rtl="0" algn="l">
              <a:spcBef>
                <a:spcPts val="1200"/>
              </a:spcBef>
              <a:spcAft>
                <a:spcPts val="0"/>
              </a:spcAft>
              <a:buNone/>
            </a:pPr>
            <a:r>
              <a:rPr lang="en"/>
              <a:t>What</a:t>
            </a:r>
            <a:r>
              <a:rPr lang="en"/>
              <a:t> is </a:t>
            </a:r>
            <a:r>
              <a:rPr lang="en"/>
              <a:t>empirical</a:t>
            </a:r>
            <a:r>
              <a:rPr lang="en"/>
              <a:t> research?</a:t>
            </a:r>
            <a:endParaRPr/>
          </a:p>
          <a:p>
            <a:pPr indent="0" lvl="0" marL="0" rtl="0" algn="l">
              <a:spcBef>
                <a:spcPts val="1200"/>
              </a:spcBef>
              <a:spcAft>
                <a:spcPts val="0"/>
              </a:spcAft>
              <a:buNone/>
            </a:pPr>
            <a:r>
              <a:rPr lang="en"/>
              <a:t>How to do empirical research?</a:t>
            </a:r>
            <a:endParaRPr/>
          </a:p>
          <a:p>
            <a:pPr indent="0" lvl="0" marL="0" rtl="0" algn="l">
              <a:spcBef>
                <a:spcPts val="1200"/>
              </a:spcBef>
              <a:spcAft>
                <a:spcPts val="1200"/>
              </a:spcAft>
              <a:buNone/>
            </a:pPr>
            <a:r>
              <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Subtype 2 &amp; 3: factors and effects of a phenomenon</a:t>
            </a:r>
            <a:endParaRPr/>
          </a:p>
        </p:txBody>
      </p:sp>
      <p:sp>
        <p:nvSpPr>
          <p:cNvPr id="215" name="Google Shape;21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Examples from CHI 2021 papers:  </a:t>
            </a:r>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Understanding, Detecting and Mitigating the Effects of Coactivations in Ten-Finger Mid-Air Typing in Virtual Reality</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3"/>
              </a:rPr>
              <a:t>https://dl.acm.org/doi/10.1145/3411764.3445671</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A User-Oriented Approach to Space-Adaptive Augmentation: The Effects of Spatial Affordance on Narrative Experience in an Augmented Reality Detective Game</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4"/>
              </a:rPr>
              <a:t>https://dl.acm.org/doi/10.1145/3411764.3445675</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Interaction Pace and User Preferences</a:t>
            </a:r>
            <a:br>
              <a:rPr lang="en" sz="1200">
                <a:solidFill>
                  <a:srgbClr val="333333"/>
                </a:solidFill>
                <a:highlight>
                  <a:srgbClr val="FFFFFF"/>
                </a:highlight>
                <a:latin typeface="Roboto"/>
                <a:ea typeface="Roboto"/>
                <a:cs typeface="Roboto"/>
                <a:sym typeface="Roboto"/>
              </a:rPr>
            </a:br>
            <a:r>
              <a:rPr lang="en" sz="1200" u="sng">
                <a:solidFill>
                  <a:schemeClr val="hlink"/>
                </a:solidFill>
                <a:highlight>
                  <a:srgbClr val="FFFFFF"/>
                </a:highlight>
                <a:latin typeface="Roboto"/>
                <a:ea typeface="Roboto"/>
                <a:cs typeface="Roboto"/>
                <a:sym typeface="Roboto"/>
                <a:hlinkClick r:id="rId5"/>
              </a:rPr>
              <a:t>https://dl.acm.org/doi/10.1145/3411764.3445772</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2620050" y="3242050"/>
            <a:ext cx="3903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Q2</a:t>
            </a:r>
            <a:endParaRPr/>
          </a:p>
        </p:txBody>
      </p:sp>
      <p:sp>
        <p:nvSpPr>
          <p:cNvPr id="221" name="Google Shape;221;p35"/>
          <p:cNvSpPr txBox="1"/>
          <p:nvPr>
            <p:ph idx="1" type="body"/>
          </p:nvPr>
        </p:nvSpPr>
        <p:spPr>
          <a:xfrm>
            <a:off x="2885550" y="2369425"/>
            <a:ext cx="33729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PollEv.com/szhao168</a:t>
            </a:r>
            <a:endParaRPr sz="2100"/>
          </a:p>
          <a:p>
            <a:pPr indent="0" lvl="0" marL="0" rtl="0" algn="ctr">
              <a:spcBef>
                <a:spcPts val="1200"/>
              </a:spcBef>
              <a:spcAft>
                <a:spcPts val="1200"/>
              </a:spcAft>
              <a:buNone/>
            </a:pPr>
            <a:r>
              <a:t/>
            </a:r>
            <a:endParaRPr/>
          </a:p>
        </p:txBody>
      </p:sp>
      <p:sp>
        <p:nvSpPr>
          <p:cNvPr id="222" name="Google Shape;22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35"/>
          <p:cNvPicPr preferRelativeResize="0"/>
          <p:nvPr/>
        </p:nvPicPr>
        <p:blipFill>
          <a:blip r:embed="rId3">
            <a:alphaModFix/>
          </a:blip>
          <a:stretch>
            <a:fillRect/>
          </a:stretch>
        </p:blipFill>
        <p:spPr>
          <a:xfrm>
            <a:off x="1976713" y="1334401"/>
            <a:ext cx="5190573" cy="84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Recipe for subtype 2&amp;3  </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“Interesting” research questions  </a:t>
            </a:r>
            <a:endParaRPr/>
          </a:p>
          <a:p>
            <a:pPr indent="-317500" lvl="1" marL="914400" rtl="0" algn="l">
              <a:spcBef>
                <a:spcPts val="0"/>
              </a:spcBef>
              <a:spcAft>
                <a:spcPts val="0"/>
              </a:spcAft>
              <a:buSzPts val="1400"/>
              <a:buChar char="○"/>
            </a:pPr>
            <a:r>
              <a:rPr lang="en"/>
              <a:t>Important factors/effects about key tasks in HCI </a:t>
            </a:r>
            <a:endParaRPr/>
          </a:p>
          <a:p>
            <a:pPr indent="-317500" lvl="2" marL="1371600" rtl="0" algn="l">
              <a:spcBef>
                <a:spcPts val="0"/>
              </a:spcBef>
              <a:spcAft>
                <a:spcPts val="0"/>
              </a:spcAft>
              <a:buSzPts val="1400"/>
              <a:buChar char="■"/>
            </a:pPr>
            <a:r>
              <a:rPr lang="en"/>
              <a:t>Coactivation in ten finger mid-air typing </a:t>
            </a:r>
            <a:endParaRPr/>
          </a:p>
          <a:p>
            <a:pPr indent="-317500" lvl="1" marL="914400" rtl="0" algn="l">
              <a:spcBef>
                <a:spcPts val="0"/>
              </a:spcBef>
              <a:spcAft>
                <a:spcPts val="0"/>
              </a:spcAft>
              <a:buSzPts val="1400"/>
              <a:buChar char="○"/>
            </a:pPr>
            <a:r>
              <a:rPr lang="en"/>
              <a:t>Involving (complex) unknown answers and </a:t>
            </a:r>
            <a:r>
              <a:rPr lang="en"/>
              <a:t>controversies</a:t>
            </a:r>
            <a:r>
              <a:rPr lang="en"/>
              <a:t> </a:t>
            </a:r>
            <a:endParaRPr/>
          </a:p>
          <a:p>
            <a:pPr indent="-330200" lvl="2" marL="1371600" rtl="0" algn="l">
              <a:spcBef>
                <a:spcPts val="0"/>
              </a:spcBef>
              <a:spcAft>
                <a:spcPts val="0"/>
              </a:spcAft>
              <a:buSzPts val="1600"/>
              <a:buChar char="■"/>
            </a:pPr>
            <a:r>
              <a:rPr lang="en">
                <a:highlight>
                  <a:srgbClr val="FFFFFF"/>
                </a:highlight>
              </a:rPr>
              <a:t>Space-Adaptive Augmentation</a:t>
            </a:r>
            <a:endParaRPr sz="1600"/>
          </a:p>
          <a:p>
            <a:pPr indent="-317500" lvl="1" marL="914400" rtl="0" algn="l">
              <a:spcBef>
                <a:spcPts val="0"/>
              </a:spcBef>
              <a:spcAft>
                <a:spcPts val="0"/>
              </a:spcAft>
              <a:buSzPts val="1400"/>
              <a:buChar char="○"/>
            </a:pPr>
            <a:r>
              <a:rPr lang="en"/>
              <a:t>Has wide applicability or implications  </a:t>
            </a:r>
            <a:endParaRPr/>
          </a:p>
          <a:p>
            <a:pPr indent="-317500" lvl="2" marL="1371600" rtl="0" algn="l">
              <a:spcBef>
                <a:spcPts val="0"/>
              </a:spcBef>
              <a:spcAft>
                <a:spcPts val="0"/>
              </a:spcAft>
              <a:buSzPts val="1400"/>
              <a:buChar char="■"/>
            </a:pPr>
            <a:r>
              <a:rPr lang="en"/>
              <a:t>Interaction pace  </a:t>
            </a:r>
            <a:endParaRPr/>
          </a:p>
          <a:p>
            <a:pPr indent="-342900" lvl="0" marL="457200" rtl="0" algn="l">
              <a:spcBef>
                <a:spcPts val="0"/>
              </a:spcBef>
              <a:spcAft>
                <a:spcPts val="0"/>
              </a:spcAft>
              <a:buSzPts val="1800"/>
              <a:buChar char="●"/>
            </a:pPr>
            <a:r>
              <a:rPr b="1" lang="en"/>
              <a:t>Insightful findings</a:t>
            </a:r>
            <a:endParaRPr b="1"/>
          </a:p>
          <a:p>
            <a:pPr indent="-342900" lvl="0" marL="457200" rtl="0" algn="l">
              <a:spcBef>
                <a:spcPts val="0"/>
              </a:spcBef>
              <a:spcAft>
                <a:spcPts val="0"/>
              </a:spcAft>
              <a:buSzPts val="1800"/>
              <a:buChar char="●"/>
            </a:pPr>
            <a:r>
              <a:rPr lang="en"/>
              <a:t>Solid methodology/convincing data support (usually quantitative)</a:t>
            </a:r>
            <a:endParaRPr/>
          </a:p>
          <a:p>
            <a:pPr indent="-342900" lvl="0" marL="457200" rtl="0" algn="l">
              <a:spcBef>
                <a:spcPts val="0"/>
              </a:spcBef>
              <a:spcAft>
                <a:spcPts val="0"/>
              </a:spcAft>
              <a:buSzPts val="1800"/>
              <a:buChar char="●"/>
            </a:pPr>
            <a:r>
              <a:rPr b="1" lang="en"/>
              <a:t>Note:</a:t>
            </a:r>
            <a:r>
              <a:rPr lang="en"/>
              <a:t> you need to be logical and meticulous to succeed in this category</a:t>
            </a:r>
            <a:endParaRPr/>
          </a:p>
          <a:p>
            <a:pPr indent="-342900" lvl="0" marL="457200" rtl="0" algn="l">
              <a:spcBef>
                <a:spcPts val="0"/>
              </a:spcBef>
              <a:spcAft>
                <a:spcPts val="0"/>
              </a:spcAft>
              <a:buSzPts val="1800"/>
              <a:buChar char="●"/>
            </a:pPr>
            <a:r>
              <a:rPr b="1" lang="en"/>
              <a:t>Note:</a:t>
            </a:r>
            <a:r>
              <a:rPr lang="en"/>
              <a:t> evaluation of the paper is more objective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2620050" y="3242050"/>
            <a:ext cx="3903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Q3</a:t>
            </a:r>
            <a:endParaRPr/>
          </a:p>
        </p:txBody>
      </p:sp>
      <p:sp>
        <p:nvSpPr>
          <p:cNvPr id="235" name="Google Shape;235;p37"/>
          <p:cNvSpPr txBox="1"/>
          <p:nvPr>
            <p:ph idx="1" type="body"/>
          </p:nvPr>
        </p:nvSpPr>
        <p:spPr>
          <a:xfrm>
            <a:off x="2885550" y="2369425"/>
            <a:ext cx="33729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PollEv.com/szhao168</a:t>
            </a:r>
            <a:endParaRPr sz="2100"/>
          </a:p>
          <a:p>
            <a:pPr indent="0" lvl="0" marL="0" rtl="0" algn="ctr">
              <a:spcBef>
                <a:spcPts val="1200"/>
              </a:spcBef>
              <a:spcAft>
                <a:spcPts val="1200"/>
              </a:spcAft>
              <a:buNone/>
            </a:pPr>
            <a:r>
              <a:t/>
            </a:r>
            <a:endParaRPr/>
          </a:p>
        </p:txBody>
      </p:sp>
      <p:sp>
        <p:nvSpPr>
          <p:cNvPr id="236" name="Google Shape;23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7"/>
          <p:cNvPicPr preferRelativeResize="0"/>
          <p:nvPr/>
        </p:nvPicPr>
        <p:blipFill>
          <a:blip r:embed="rId3">
            <a:alphaModFix/>
          </a:blip>
          <a:stretch>
            <a:fillRect/>
          </a:stretch>
        </p:blipFill>
        <p:spPr>
          <a:xfrm>
            <a:off x="1976713" y="1334401"/>
            <a:ext cx="5190573" cy="84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subtypes</a:t>
            </a:r>
            <a:endParaRPr/>
          </a:p>
        </p:txBody>
      </p:sp>
      <p:sp>
        <p:nvSpPr>
          <p:cNvPr id="243" name="Google Shape;243;p38"/>
          <p:cNvSpPr txBox="1"/>
          <p:nvPr/>
        </p:nvSpPr>
        <p:spPr>
          <a:xfrm>
            <a:off x="1102550" y="2035075"/>
            <a:ext cx="158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Unknown </a:t>
            </a:r>
            <a:r>
              <a:rPr lang="en" sz="1600"/>
              <a:t> phenomenon</a:t>
            </a:r>
            <a:endParaRPr sz="1600"/>
          </a:p>
        </p:txBody>
      </p:sp>
      <p:sp>
        <p:nvSpPr>
          <p:cNvPr id="244" name="Google Shape;244;p38"/>
          <p:cNvSpPr txBox="1"/>
          <p:nvPr/>
        </p:nvSpPr>
        <p:spPr>
          <a:xfrm>
            <a:off x="389640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factors</a:t>
            </a:r>
            <a:endParaRPr sz="1600"/>
          </a:p>
        </p:txBody>
      </p:sp>
      <p:sp>
        <p:nvSpPr>
          <p:cNvPr id="245" name="Google Shape;245;p38"/>
          <p:cNvSpPr txBox="1"/>
          <p:nvPr/>
        </p:nvSpPr>
        <p:spPr>
          <a:xfrm>
            <a:off x="645355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effects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p:nvPr/>
        </p:nvSpPr>
        <p:spPr>
          <a:xfrm>
            <a:off x="1102550" y="1506075"/>
            <a:ext cx="4198800" cy="146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subtypes</a:t>
            </a:r>
            <a:endParaRPr/>
          </a:p>
        </p:txBody>
      </p:sp>
      <p:sp>
        <p:nvSpPr>
          <p:cNvPr id="252" name="Google Shape;252;p39"/>
          <p:cNvSpPr txBox="1"/>
          <p:nvPr/>
        </p:nvSpPr>
        <p:spPr>
          <a:xfrm>
            <a:off x="1102550" y="2035075"/>
            <a:ext cx="158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Unknown  phenomenon</a:t>
            </a:r>
            <a:endParaRPr sz="1600"/>
          </a:p>
        </p:txBody>
      </p:sp>
      <p:sp>
        <p:nvSpPr>
          <p:cNvPr id="253" name="Google Shape;253;p39"/>
          <p:cNvSpPr txBox="1"/>
          <p:nvPr/>
        </p:nvSpPr>
        <p:spPr>
          <a:xfrm>
            <a:off x="389640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factors</a:t>
            </a:r>
            <a:endParaRPr sz="1600"/>
          </a:p>
        </p:txBody>
      </p:sp>
      <p:sp>
        <p:nvSpPr>
          <p:cNvPr id="254" name="Google Shape;254;p39"/>
          <p:cNvSpPr txBox="1"/>
          <p:nvPr/>
        </p:nvSpPr>
        <p:spPr>
          <a:xfrm>
            <a:off x="645355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effects</a:t>
            </a:r>
            <a:endParaRPr sz="1600"/>
          </a:p>
        </p:txBody>
      </p:sp>
      <p:sp>
        <p:nvSpPr>
          <p:cNvPr id="255" name="Google Shape;255;p39"/>
          <p:cNvSpPr txBox="1"/>
          <p:nvPr/>
        </p:nvSpPr>
        <p:spPr>
          <a:xfrm>
            <a:off x="1102550" y="3079275"/>
            <a:ext cx="244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Research paper 1- </a:t>
            </a:r>
            <a:endParaRPr sz="1600"/>
          </a:p>
          <a:p>
            <a:pPr indent="0" lvl="0" marL="0" rtl="0" algn="l">
              <a:spcBef>
                <a:spcPts val="0"/>
              </a:spcBef>
              <a:spcAft>
                <a:spcPts val="0"/>
              </a:spcAft>
              <a:buNone/>
            </a:pPr>
            <a:r>
              <a:rPr lang="en" sz="1600"/>
              <a:t>investigate phenomenon and derive factors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p:nvPr/>
        </p:nvSpPr>
        <p:spPr>
          <a:xfrm>
            <a:off x="1102550" y="1506075"/>
            <a:ext cx="4198800" cy="146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subtypes</a:t>
            </a:r>
            <a:endParaRPr/>
          </a:p>
        </p:txBody>
      </p:sp>
      <p:sp>
        <p:nvSpPr>
          <p:cNvPr id="262" name="Google Shape;262;p40"/>
          <p:cNvSpPr txBox="1"/>
          <p:nvPr/>
        </p:nvSpPr>
        <p:spPr>
          <a:xfrm>
            <a:off x="1102550" y="2035075"/>
            <a:ext cx="1587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Unknown  phenomenon</a:t>
            </a:r>
            <a:endParaRPr sz="1600"/>
          </a:p>
        </p:txBody>
      </p:sp>
      <p:sp>
        <p:nvSpPr>
          <p:cNvPr id="263" name="Google Shape;263;p40"/>
          <p:cNvSpPr txBox="1"/>
          <p:nvPr/>
        </p:nvSpPr>
        <p:spPr>
          <a:xfrm>
            <a:off x="389640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factors</a:t>
            </a:r>
            <a:endParaRPr sz="1600"/>
          </a:p>
        </p:txBody>
      </p:sp>
      <p:sp>
        <p:nvSpPr>
          <p:cNvPr id="264" name="Google Shape;264;p40"/>
          <p:cNvSpPr txBox="1"/>
          <p:nvPr/>
        </p:nvSpPr>
        <p:spPr>
          <a:xfrm>
            <a:off x="6453550" y="2035075"/>
            <a:ext cx="135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rPr>
              <a:t>Unknown </a:t>
            </a:r>
            <a:r>
              <a:rPr lang="en" sz="1600"/>
              <a:t>effects</a:t>
            </a:r>
            <a:endParaRPr sz="1600"/>
          </a:p>
        </p:txBody>
      </p:sp>
      <p:sp>
        <p:nvSpPr>
          <p:cNvPr id="265" name="Google Shape;265;p40"/>
          <p:cNvSpPr txBox="1"/>
          <p:nvPr/>
        </p:nvSpPr>
        <p:spPr>
          <a:xfrm>
            <a:off x="1102550" y="3079275"/>
            <a:ext cx="244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Research paper 1- </a:t>
            </a:r>
            <a:endParaRPr sz="1600"/>
          </a:p>
          <a:p>
            <a:pPr indent="0" lvl="0" marL="0" rtl="0" algn="l">
              <a:spcBef>
                <a:spcPts val="0"/>
              </a:spcBef>
              <a:spcAft>
                <a:spcPts val="0"/>
              </a:spcAft>
              <a:buNone/>
            </a:pPr>
            <a:r>
              <a:rPr lang="en" sz="1600"/>
              <a:t>investigate phenomenon and derive factors</a:t>
            </a:r>
            <a:endParaRPr sz="1600"/>
          </a:p>
        </p:txBody>
      </p:sp>
      <p:sp>
        <p:nvSpPr>
          <p:cNvPr id="266" name="Google Shape;266;p40"/>
          <p:cNvSpPr/>
          <p:nvPr/>
        </p:nvSpPr>
        <p:spPr>
          <a:xfrm>
            <a:off x="3977975" y="1842250"/>
            <a:ext cx="4198800" cy="14994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txBox="1"/>
          <p:nvPr/>
        </p:nvSpPr>
        <p:spPr>
          <a:xfrm>
            <a:off x="5732375" y="3460275"/>
            <a:ext cx="24444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t>Research paper 2- </a:t>
            </a:r>
            <a:endParaRPr sz="1600"/>
          </a:p>
          <a:p>
            <a:pPr indent="0" lvl="0" marL="0" rtl="0" algn="r">
              <a:spcBef>
                <a:spcPts val="0"/>
              </a:spcBef>
              <a:spcAft>
                <a:spcPts val="0"/>
              </a:spcAft>
              <a:buNone/>
            </a:pPr>
            <a:r>
              <a:rPr lang="en" sz="1600"/>
              <a:t>investigate known factors and find effects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 this workshop, we will focus on how to conduct research in subtype 2 &amp; 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what is the recipe of success for empirical research papers? </a:t>
            </a:r>
            <a:endParaRPr/>
          </a:p>
        </p:txBody>
      </p:sp>
      <p:sp>
        <p:nvSpPr>
          <p:cNvPr id="278" name="Google Shape;278;p42"/>
          <p:cNvSpPr txBox="1"/>
          <p:nvPr>
            <p:ph idx="1" type="body"/>
          </p:nvPr>
        </p:nvSpPr>
        <p:spPr>
          <a:xfrm>
            <a:off x="387900" y="2447875"/>
            <a:ext cx="8520600" cy="485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Successful empirical publication = </a:t>
            </a:r>
            <a:r>
              <a:rPr b="1" lang="en"/>
              <a:t>interesting insights/results</a:t>
            </a:r>
            <a:r>
              <a:rPr lang="en"/>
              <a:t> + </a:t>
            </a:r>
            <a:r>
              <a:rPr b="1" lang="en"/>
              <a:t>rigorous methodology/data support</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define interesting or insightful? </a:t>
            </a:r>
            <a:endParaRPr/>
          </a:p>
        </p:txBody>
      </p:sp>
      <p:sp>
        <p:nvSpPr>
          <p:cNvPr id="284" name="Google Shape;28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Is the result </a:t>
            </a:r>
            <a:r>
              <a:rPr i="1" lang="en"/>
              <a:t>obvious</a:t>
            </a:r>
            <a:r>
              <a:rPr lang="en"/>
              <a:t> (or </a:t>
            </a:r>
            <a:r>
              <a:rPr i="1" lang="en"/>
              <a:t>surprising</a:t>
            </a:r>
            <a:r>
              <a:rPr lang="en"/>
              <a:t>)? </a:t>
            </a:r>
            <a:endParaRPr/>
          </a:p>
          <a:p>
            <a:pPr indent="-342900" lvl="0" marL="457200" rtl="0" algn="l">
              <a:spcBef>
                <a:spcPts val="1200"/>
              </a:spcBef>
              <a:spcAft>
                <a:spcPts val="0"/>
              </a:spcAft>
              <a:buSzPts val="1800"/>
              <a:buChar char="●"/>
            </a:pPr>
            <a:r>
              <a:rPr lang="en"/>
              <a:t>The result is really obvious vs. the result appears obvious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the result simple (or complex)?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the result generalizable?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Does the result have important practical implications?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 </a:t>
            </a:r>
            <a:r>
              <a:rPr lang="en"/>
              <a:t>Summary of HCI contributions</a:t>
            </a:r>
            <a:endParaRPr/>
          </a:p>
        </p:txBody>
      </p:sp>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2" name="Google Shape;82;p17"/>
          <p:cNvPicPr preferRelativeResize="0"/>
          <p:nvPr/>
        </p:nvPicPr>
        <p:blipFill>
          <a:blip r:embed="rId3">
            <a:alphaModFix/>
          </a:blip>
          <a:stretch>
            <a:fillRect/>
          </a:stretch>
        </p:blipFill>
        <p:spPr>
          <a:xfrm>
            <a:off x="428425" y="1086325"/>
            <a:ext cx="8359497" cy="3576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abstract 1 </a:t>
            </a:r>
            <a:endParaRPr/>
          </a:p>
        </p:txBody>
      </p:sp>
      <p:sp>
        <p:nvSpPr>
          <p:cNvPr id="290" name="Google Shape;290;p44"/>
          <p:cNvSpPr txBox="1"/>
          <p:nvPr>
            <p:ph idx="1" type="body"/>
          </p:nvPr>
        </p:nvSpPr>
        <p:spPr>
          <a:xfrm>
            <a:off x="311694" y="1174368"/>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 overall pace of interaction combines the user’s pace and the system’s pace, and a pace mismatch could impair user preferences (e.g., animations or timeouts that are too fast or slow for the user). Motivated by studies of speech rate convergence, we conducted an experiment to examine whether user preferences for system pace are correlated with user pace. Subjects first completed a series of trials to determine their user pace. They then completed a series of hierarchical drag-and-drop trials in which folders automatically expanded when the cursor hovered for longer than a controlled timeout. Results showed that preferences for timeout values correlated with user pace – slow-paced users preferred long timeouts, and fast-paced users preferred short timeouts. Results indicate potential benefits in moving away from fixed or customisable settings for system pace. Instead, systems could improve preferences by automatically adapting their pace to converge towards that of the user.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abstract 2</a:t>
            </a:r>
            <a:endParaRPr/>
          </a:p>
        </p:txBody>
      </p:sp>
      <p:sp>
        <p:nvSpPr>
          <p:cNvPr id="296" name="Google Shape;29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333333"/>
                </a:solidFill>
                <a:highlight>
                  <a:srgbClr val="FAFAFA"/>
                </a:highlight>
                <a:latin typeface="Merriweather"/>
                <a:ea typeface="Merriweather"/>
                <a:cs typeface="Merriweather"/>
                <a:sym typeface="Merriweather"/>
              </a:rPr>
              <a:t>Existing approaches to trading off false positive versus false negative errors in input recognition are based on imprecise ideas of how these errors affect user experience that are unlikely to hold for all situations. To inform dynamic approaches to setting such a tradeoff, two user studies were conducted on how relative preference for false positive versus false negative errors is influenced by differences in the temporal cost of error recovery, and high-level task factors (time pressure, multi-tasking). Participants completed a tile selection task in which false positive and false negative errors were injected at a fixed rate, and the temporal cost to recover from each of the two types of error was varied, and then indicated a preference for one error type or the other, and a frustration rating for the task. Responses indicate that the temporal costs of error recovery can drive both frustration and relative error type preference, and that participants exhibit a bias against false positive errors, equivalent to ∼1.5 seconds or more of added temporal recovery time. Several explanations for this bias were revealed, including that false positive errors impose a greater attentional demand on the user, and that recovering from false positive errors imposes a task switching cost.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In-class exercise</a:t>
            </a:r>
            <a:endParaRPr/>
          </a:p>
        </p:txBody>
      </p:sp>
      <p:sp>
        <p:nvSpPr>
          <p:cNvPr id="302" name="Google Shape;30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https://www.figma.com/board/8X4TQ8RfbV0gjjlK21yyc6/Day-2---In-class-exercise?node-id=0-1&amp;t=dTNPcYNtRR1opkYZ-0</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define rigorousness?  </a:t>
            </a:r>
            <a:endParaRPr/>
          </a:p>
        </p:txBody>
      </p:sp>
      <p:sp>
        <p:nvSpPr>
          <p:cNvPr id="308" name="Google Shape;30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Did you use the right methods?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 every step/features in the study design justified?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Did you perform the right analysis?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 you have rich data (typically both qualitative and quantitative, </a:t>
            </a:r>
            <a:r>
              <a:rPr lang="en"/>
              <a:t>laboratory</a:t>
            </a:r>
            <a:r>
              <a:rPr lang="en"/>
              <a:t> and in the wild) to support your claims?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(Interaction Pace) </a:t>
            </a:r>
            <a:endParaRPr/>
          </a:p>
        </p:txBody>
      </p:sp>
      <p:sp>
        <p:nvSpPr>
          <p:cNvPr id="314" name="Google Shape;31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48"/>
          <p:cNvPicPr preferRelativeResize="0"/>
          <p:nvPr/>
        </p:nvPicPr>
        <p:blipFill>
          <a:blip r:embed="rId3">
            <a:alphaModFix/>
          </a:blip>
          <a:stretch>
            <a:fillRect/>
          </a:stretch>
        </p:blipFill>
        <p:spPr>
          <a:xfrm>
            <a:off x="311700" y="1152475"/>
            <a:ext cx="3181350" cy="2305050"/>
          </a:xfrm>
          <a:prstGeom prst="rect">
            <a:avLst/>
          </a:prstGeom>
          <a:noFill/>
          <a:ln>
            <a:noFill/>
          </a:ln>
        </p:spPr>
      </p:pic>
      <p:sp>
        <p:nvSpPr>
          <p:cNvPr id="316" name="Google Shape;316;p48"/>
          <p:cNvSpPr txBox="1"/>
          <p:nvPr/>
        </p:nvSpPr>
        <p:spPr>
          <a:xfrm>
            <a:off x="3960900" y="2494800"/>
            <a:ext cx="191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Research question &amp; hypothesis</a:t>
            </a:r>
            <a:endParaRPr>
              <a:solidFill>
                <a:srgbClr val="980000"/>
              </a:solidFill>
            </a:endParaRPr>
          </a:p>
        </p:txBody>
      </p:sp>
      <p:cxnSp>
        <p:nvCxnSpPr>
          <p:cNvPr id="317" name="Google Shape;317;p48"/>
          <p:cNvCxnSpPr>
            <a:stCxn id="316" idx="1"/>
          </p:cNvCxnSpPr>
          <p:nvPr/>
        </p:nvCxnSpPr>
        <p:spPr>
          <a:xfrm flipH="1">
            <a:off x="3499200" y="2802600"/>
            <a:ext cx="461700" cy="1863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48"/>
          <p:cNvSpPr txBox="1"/>
          <p:nvPr/>
        </p:nvSpPr>
        <p:spPr>
          <a:xfrm>
            <a:off x="3960900" y="1580400"/>
            <a:ext cx="17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Why do we care? </a:t>
            </a:r>
            <a:endParaRPr>
              <a:solidFill>
                <a:srgbClr val="980000"/>
              </a:solidFill>
            </a:endParaRPr>
          </a:p>
        </p:txBody>
      </p:sp>
      <p:cxnSp>
        <p:nvCxnSpPr>
          <p:cNvPr id="319" name="Google Shape;319;p48"/>
          <p:cNvCxnSpPr>
            <a:stCxn id="318" idx="1"/>
          </p:cNvCxnSpPr>
          <p:nvPr/>
        </p:nvCxnSpPr>
        <p:spPr>
          <a:xfrm flipH="1">
            <a:off x="3458700" y="1780500"/>
            <a:ext cx="502200" cy="9600"/>
          </a:xfrm>
          <a:prstGeom prst="straightConnector1">
            <a:avLst/>
          </a:prstGeom>
          <a:noFill/>
          <a:ln cap="flat" cmpd="sng" w="9525">
            <a:solidFill>
              <a:schemeClr val="dk2"/>
            </a:solidFill>
            <a:prstDash val="solid"/>
            <a:round/>
            <a:headEnd len="med" w="med" type="none"/>
            <a:tailEnd len="med" w="med" type="none"/>
          </a:ln>
        </p:spPr>
      </p:cxnSp>
      <p:pic>
        <p:nvPicPr>
          <p:cNvPr id="320" name="Google Shape;320;p48"/>
          <p:cNvPicPr preferRelativeResize="0"/>
          <p:nvPr/>
        </p:nvPicPr>
        <p:blipFill>
          <a:blip r:embed="rId4">
            <a:alphaModFix/>
          </a:blip>
          <a:stretch>
            <a:fillRect/>
          </a:stretch>
        </p:blipFill>
        <p:spPr>
          <a:xfrm>
            <a:off x="5771175" y="1197175"/>
            <a:ext cx="3061118" cy="269825"/>
          </a:xfrm>
          <a:prstGeom prst="rect">
            <a:avLst/>
          </a:prstGeom>
          <a:noFill/>
          <a:ln>
            <a:noFill/>
          </a:ln>
        </p:spPr>
      </p:pic>
      <p:pic>
        <p:nvPicPr>
          <p:cNvPr id="321" name="Google Shape;321;p48"/>
          <p:cNvPicPr preferRelativeResize="0"/>
          <p:nvPr/>
        </p:nvPicPr>
        <p:blipFill>
          <a:blip r:embed="rId5">
            <a:alphaModFix/>
          </a:blip>
          <a:stretch>
            <a:fillRect/>
          </a:stretch>
        </p:blipFill>
        <p:spPr>
          <a:xfrm>
            <a:off x="5726688" y="1580400"/>
            <a:ext cx="3133725" cy="2219325"/>
          </a:xfrm>
          <a:prstGeom prst="rect">
            <a:avLst/>
          </a:prstGeom>
          <a:noFill/>
          <a:ln>
            <a:noFill/>
          </a:ln>
        </p:spPr>
      </p:pic>
      <p:sp>
        <p:nvSpPr>
          <p:cNvPr id="322" name="Google Shape;322;p48"/>
          <p:cNvSpPr txBox="1"/>
          <p:nvPr/>
        </p:nvSpPr>
        <p:spPr>
          <a:xfrm>
            <a:off x="6323100" y="4095000"/>
            <a:ext cx="191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Well </a:t>
            </a:r>
            <a:r>
              <a:rPr lang="en">
                <a:solidFill>
                  <a:srgbClr val="980000"/>
                </a:solidFill>
              </a:rPr>
              <a:t>elaborate</a:t>
            </a:r>
            <a:r>
              <a:rPr lang="en">
                <a:solidFill>
                  <a:srgbClr val="980000"/>
                </a:solidFill>
              </a:rPr>
              <a:t> reasons for task selection</a:t>
            </a:r>
            <a:endParaRPr>
              <a:solidFill>
                <a:srgbClr val="980000"/>
              </a:solidFill>
            </a:endParaRPr>
          </a:p>
        </p:txBody>
      </p:sp>
      <p:cxnSp>
        <p:nvCxnSpPr>
          <p:cNvPr id="323" name="Google Shape;323;p48"/>
          <p:cNvCxnSpPr>
            <a:stCxn id="322" idx="0"/>
            <a:endCxn id="321" idx="2"/>
          </p:cNvCxnSpPr>
          <p:nvPr/>
        </p:nvCxnSpPr>
        <p:spPr>
          <a:xfrm flipH="1" rot="10800000">
            <a:off x="7282950" y="3799800"/>
            <a:ext cx="10500" cy="29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(Interaction Pace) </a:t>
            </a:r>
            <a:endParaRPr/>
          </a:p>
        </p:txBody>
      </p:sp>
      <p:sp>
        <p:nvSpPr>
          <p:cNvPr id="329" name="Google Shape;32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0" name="Google Shape;330;p49"/>
          <p:cNvSpPr txBox="1"/>
          <p:nvPr/>
        </p:nvSpPr>
        <p:spPr>
          <a:xfrm>
            <a:off x="3960900" y="1199400"/>
            <a:ext cx="176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Justified parameter settings - through pilots (can also be prior literature, theoretical analysis, etc. </a:t>
            </a:r>
            <a:r>
              <a:rPr lang="en">
                <a:solidFill>
                  <a:srgbClr val="980000"/>
                </a:solidFill>
              </a:rPr>
              <a:t> </a:t>
            </a:r>
            <a:endParaRPr>
              <a:solidFill>
                <a:srgbClr val="980000"/>
              </a:solidFill>
            </a:endParaRPr>
          </a:p>
        </p:txBody>
      </p:sp>
      <p:cxnSp>
        <p:nvCxnSpPr>
          <p:cNvPr id="331" name="Google Shape;331;p49"/>
          <p:cNvCxnSpPr>
            <a:stCxn id="330" idx="1"/>
            <a:endCxn id="332" idx="3"/>
          </p:cNvCxnSpPr>
          <p:nvPr/>
        </p:nvCxnSpPr>
        <p:spPr>
          <a:xfrm rot="10800000">
            <a:off x="3372900" y="1512750"/>
            <a:ext cx="588000" cy="425400"/>
          </a:xfrm>
          <a:prstGeom prst="straightConnector1">
            <a:avLst/>
          </a:prstGeom>
          <a:noFill/>
          <a:ln cap="flat" cmpd="sng" w="9525">
            <a:solidFill>
              <a:schemeClr val="dk2"/>
            </a:solidFill>
            <a:prstDash val="solid"/>
            <a:round/>
            <a:headEnd len="med" w="med" type="none"/>
            <a:tailEnd len="med" w="med" type="none"/>
          </a:ln>
        </p:spPr>
      </p:cxnSp>
      <p:pic>
        <p:nvPicPr>
          <p:cNvPr id="332" name="Google Shape;332;p49"/>
          <p:cNvPicPr preferRelativeResize="0"/>
          <p:nvPr/>
        </p:nvPicPr>
        <p:blipFill>
          <a:blip r:embed="rId3">
            <a:alphaModFix/>
          </a:blip>
          <a:stretch>
            <a:fillRect/>
          </a:stretch>
        </p:blipFill>
        <p:spPr>
          <a:xfrm>
            <a:off x="311700" y="1230175"/>
            <a:ext cx="3061125" cy="565132"/>
          </a:xfrm>
          <a:prstGeom prst="rect">
            <a:avLst/>
          </a:prstGeom>
          <a:noFill/>
          <a:ln>
            <a:noFill/>
          </a:ln>
        </p:spPr>
      </p:pic>
      <p:pic>
        <p:nvPicPr>
          <p:cNvPr id="333" name="Google Shape;333;p49"/>
          <p:cNvPicPr preferRelativeResize="0"/>
          <p:nvPr/>
        </p:nvPicPr>
        <p:blipFill>
          <a:blip r:embed="rId4">
            <a:alphaModFix/>
          </a:blip>
          <a:stretch>
            <a:fillRect/>
          </a:stretch>
        </p:blipFill>
        <p:spPr>
          <a:xfrm>
            <a:off x="311700" y="2289975"/>
            <a:ext cx="2301875" cy="2586225"/>
          </a:xfrm>
          <a:prstGeom prst="rect">
            <a:avLst/>
          </a:prstGeom>
          <a:noFill/>
          <a:ln>
            <a:noFill/>
          </a:ln>
        </p:spPr>
      </p:pic>
      <p:pic>
        <p:nvPicPr>
          <p:cNvPr id="334" name="Google Shape;334;p49"/>
          <p:cNvPicPr preferRelativeResize="0"/>
          <p:nvPr/>
        </p:nvPicPr>
        <p:blipFill>
          <a:blip r:embed="rId5">
            <a:alphaModFix/>
          </a:blip>
          <a:stretch>
            <a:fillRect/>
          </a:stretch>
        </p:blipFill>
        <p:spPr>
          <a:xfrm>
            <a:off x="3228675" y="2858563"/>
            <a:ext cx="3143250" cy="847725"/>
          </a:xfrm>
          <a:prstGeom prst="rect">
            <a:avLst/>
          </a:prstGeom>
          <a:noFill/>
          <a:ln>
            <a:noFill/>
          </a:ln>
        </p:spPr>
      </p:pic>
      <p:sp>
        <p:nvSpPr>
          <p:cNvPr id="335" name="Google Shape;335;p49"/>
          <p:cNvSpPr txBox="1"/>
          <p:nvPr/>
        </p:nvSpPr>
        <p:spPr>
          <a:xfrm>
            <a:off x="3907500" y="4078500"/>
            <a:ext cx="176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Triangulated </a:t>
            </a:r>
            <a:r>
              <a:rPr lang="en">
                <a:solidFill>
                  <a:srgbClr val="980000"/>
                </a:solidFill>
              </a:rPr>
              <a:t>quantitative</a:t>
            </a:r>
            <a:r>
              <a:rPr lang="en">
                <a:solidFill>
                  <a:srgbClr val="980000"/>
                </a:solidFill>
              </a:rPr>
              <a:t> and qualitative data to support claims </a:t>
            </a:r>
            <a:endParaRPr>
              <a:solidFill>
                <a:srgbClr val="980000"/>
              </a:solidFill>
            </a:endParaRPr>
          </a:p>
        </p:txBody>
      </p:sp>
      <p:cxnSp>
        <p:nvCxnSpPr>
          <p:cNvPr id="336" name="Google Shape;336;p49"/>
          <p:cNvCxnSpPr>
            <a:stCxn id="335" idx="0"/>
            <a:endCxn id="334" idx="2"/>
          </p:cNvCxnSpPr>
          <p:nvPr/>
        </p:nvCxnSpPr>
        <p:spPr>
          <a:xfrm flipH="1" rot="10800000">
            <a:off x="4790400" y="3706200"/>
            <a:ext cx="9900" cy="3723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49"/>
          <p:cNvCxnSpPr>
            <a:stCxn id="335" idx="1"/>
          </p:cNvCxnSpPr>
          <p:nvPr/>
        </p:nvCxnSpPr>
        <p:spPr>
          <a:xfrm rot="10800000">
            <a:off x="2648700" y="4186950"/>
            <a:ext cx="1258800" cy="41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elements of an empirical research paper (subtype 2 &amp; 3) </a:t>
            </a:r>
            <a:endParaRPr/>
          </a:p>
        </p:txBody>
      </p:sp>
      <p:sp>
        <p:nvSpPr>
          <p:cNvPr id="343" name="Google Shape;34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One or more research questions </a:t>
            </a:r>
            <a:endParaRPr/>
          </a:p>
          <a:p>
            <a:pPr indent="-342900" lvl="0" marL="457200" rtl="0" algn="l">
              <a:spcBef>
                <a:spcPts val="0"/>
              </a:spcBef>
              <a:spcAft>
                <a:spcPts val="0"/>
              </a:spcAft>
              <a:buSzPts val="1800"/>
              <a:buChar char="●"/>
            </a:pPr>
            <a:r>
              <a:rPr lang="en"/>
              <a:t>A few factors (greater or equal to 2 but less than 6)  </a:t>
            </a:r>
            <a:endParaRPr/>
          </a:p>
          <a:p>
            <a:pPr indent="-342900" lvl="0" marL="457200" rtl="0" algn="l">
              <a:spcBef>
                <a:spcPts val="0"/>
              </a:spcBef>
              <a:spcAft>
                <a:spcPts val="0"/>
              </a:spcAft>
              <a:buSzPts val="1800"/>
              <a:buChar char="●"/>
            </a:pPr>
            <a:r>
              <a:rPr lang="en"/>
              <a:t>A few measures (both qualitative &amp; quantitative, minimum 3, commonly around 10)</a:t>
            </a:r>
            <a:endParaRPr/>
          </a:p>
          <a:p>
            <a:pPr indent="-317500" lvl="1" marL="914400" rtl="0" algn="l">
              <a:spcBef>
                <a:spcPts val="0"/>
              </a:spcBef>
              <a:spcAft>
                <a:spcPts val="0"/>
              </a:spcAft>
              <a:buSzPts val="1400"/>
              <a:buChar char="○"/>
            </a:pPr>
            <a:r>
              <a:rPr lang="en"/>
              <a:t>For each question, there are usually more than 2 factors, and for each factor, there are typically a few measures </a:t>
            </a:r>
            <a:endParaRPr/>
          </a:p>
          <a:p>
            <a:pPr indent="-342900" lvl="0" marL="457200" rtl="0" algn="l">
              <a:spcBef>
                <a:spcPts val="0"/>
              </a:spcBef>
              <a:spcAft>
                <a:spcPts val="0"/>
              </a:spcAft>
              <a:buSzPts val="1800"/>
              <a:buChar char="●"/>
            </a:pPr>
            <a:r>
              <a:rPr lang="en"/>
              <a:t>Interesting insights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outline for an empirical study</a:t>
            </a:r>
            <a:endParaRPr/>
          </a:p>
        </p:txBody>
      </p:sp>
      <p:sp>
        <p:nvSpPr>
          <p:cNvPr id="349" name="Google Shape;34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https://www.figma.com/board/8X4TQ8RfbV0gjjlK21yyc6/Day-2---In-class-exercise?node-id=0-1&amp;t=dTNPcYNtRR1opkYZ-0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Research Questions</a:t>
            </a:r>
            <a:endParaRPr/>
          </a:p>
        </p:txBody>
      </p:sp>
      <p:sp>
        <p:nvSpPr>
          <p:cNvPr id="355" name="Google Shape;355;p52"/>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We conduct empirical research to </a:t>
            </a:r>
            <a:r>
              <a:rPr b="0" i="0" lang="en" sz="2600" u="none">
                <a:solidFill>
                  <a:srgbClr val="C00000"/>
                </a:solidFill>
                <a:latin typeface="Gill Sans"/>
                <a:ea typeface="Gill Sans"/>
                <a:cs typeface="Gill Sans"/>
                <a:sym typeface="Gill Sans"/>
              </a:rPr>
              <a:t>answer</a:t>
            </a:r>
            <a:r>
              <a:rPr b="0" i="0" lang="en" sz="2600" u="none">
                <a:solidFill>
                  <a:schemeClr val="dk1"/>
                </a:solidFill>
                <a:latin typeface="Gill Sans"/>
                <a:ea typeface="Gill Sans"/>
                <a:cs typeface="Gill Sans"/>
                <a:sym typeface="Gill Sans"/>
              </a:rPr>
              <a:t> (and </a:t>
            </a:r>
            <a:r>
              <a:rPr b="0" i="0" lang="en" sz="2600" u="none">
                <a:solidFill>
                  <a:srgbClr val="C00000"/>
                </a:solidFill>
                <a:latin typeface="Gill Sans"/>
                <a:ea typeface="Gill Sans"/>
                <a:cs typeface="Gill Sans"/>
                <a:sym typeface="Gill Sans"/>
              </a:rPr>
              <a:t>raise!</a:t>
            </a:r>
            <a:r>
              <a:rPr b="0" i="0" lang="en" sz="2600" u="none">
                <a:solidFill>
                  <a:schemeClr val="dk1"/>
                </a:solidFill>
                <a:latin typeface="Gill Sans"/>
                <a:ea typeface="Gill Sans"/>
                <a:cs typeface="Gill Sans"/>
                <a:sym typeface="Gill Sans"/>
              </a:rPr>
              <a:t>) </a:t>
            </a:r>
            <a:r>
              <a:rPr b="0" i="0" lang="en" sz="2600" u="none">
                <a:solidFill>
                  <a:srgbClr val="C00000"/>
                </a:solidFill>
                <a:latin typeface="Gill Sans"/>
                <a:ea typeface="Gill Sans"/>
                <a:cs typeface="Gill Sans"/>
                <a:sym typeface="Gill Sans"/>
              </a:rPr>
              <a:t>questions</a:t>
            </a:r>
            <a:r>
              <a:rPr b="0" i="0" lang="en" sz="2600" u="none">
                <a:solidFill>
                  <a:schemeClr val="dk1"/>
                </a:solidFill>
                <a:latin typeface="Gill Sans"/>
                <a:ea typeface="Gill Sans"/>
                <a:cs typeface="Gill Sans"/>
                <a:sym typeface="Gill Sans"/>
              </a:rPr>
              <a:t> about new or existing </a:t>
            </a:r>
            <a:r>
              <a:rPr lang="en" sz="2600">
                <a:solidFill>
                  <a:schemeClr val="dk1"/>
                </a:solidFill>
                <a:latin typeface="Gill Sans"/>
                <a:ea typeface="Gill Sans"/>
                <a:cs typeface="Gill Sans"/>
                <a:sym typeface="Gill Sans"/>
              </a:rPr>
              <a:t>HCI phenomena</a:t>
            </a:r>
            <a:r>
              <a:rPr b="0" i="0" lang="en" sz="2600" u="none">
                <a:solidFill>
                  <a:schemeClr val="dk1"/>
                </a:solidFill>
                <a:latin typeface="Gill Sans"/>
                <a:ea typeface="Gill Sans"/>
                <a:cs typeface="Gill Sans"/>
                <a:sym typeface="Gill Sans"/>
              </a:rPr>
              <a:t> </a:t>
            </a:r>
            <a:endParaRPr/>
          </a:p>
          <a:p>
            <a:pPr indent="-317500" lvl="0" marL="317500" marR="0" rtl="0" algn="l">
              <a:lnSpc>
                <a:spcPct val="80000"/>
              </a:lnSpc>
              <a:spcBef>
                <a:spcPts val="500"/>
              </a:spcBef>
              <a:spcAft>
                <a:spcPts val="0"/>
              </a:spcAft>
              <a:buClr>
                <a:srgbClr val="C00000"/>
              </a:buClr>
              <a:buSzPts val="2600"/>
              <a:buFont typeface="Gill Sans"/>
              <a:buChar char="•"/>
            </a:pPr>
            <a:r>
              <a:rPr b="1" i="0" lang="en" sz="2600" u="none">
                <a:solidFill>
                  <a:srgbClr val="C00000"/>
                </a:solidFill>
                <a:latin typeface="Gill Sans"/>
                <a:ea typeface="Gill Sans"/>
                <a:cs typeface="Gill Sans"/>
                <a:sym typeface="Gill Sans"/>
              </a:rPr>
              <a:t>What are some of these questions?</a:t>
            </a:r>
            <a:r>
              <a:rPr b="0" i="0" lang="en" sz="2600" u="none">
                <a:solidFill>
                  <a:schemeClr val="dk1"/>
                </a:solidFill>
                <a:latin typeface="Gill Sans"/>
                <a:ea typeface="Gill Sans"/>
                <a:cs typeface="Gill Sans"/>
                <a:sym typeface="Gill Sans"/>
              </a:rPr>
              <a:t>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Below are some examples …  </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Is it viable? </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Is it as good as or better than current practice? </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Which of several design alternatives is best? </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What are its performance limits and capabilities?</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What are its strengths and weaknesses? </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Does it work well for novices, for experts?</a:t>
            </a:r>
            <a:endParaRPr/>
          </a:p>
          <a:p>
            <a:pPr indent="-279400" lvl="2" marL="10414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How much practice is required to become proficient?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ctrTitle"/>
          </p:nvPr>
        </p:nvSpPr>
        <p:spPr>
          <a:xfrm>
            <a:off x="207797" y="372300"/>
            <a:ext cx="8345700" cy="10263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Are these good questions?</a:t>
            </a:r>
            <a:endParaRPr/>
          </a:p>
        </p:txBody>
      </p:sp>
      <p:pic>
        <p:nvPicPr>
          <p:cNvPr id="361" name="Google Shape;361;p53"/>
          <p:cNvPicPr preferRelativeResize="0"/>
          <p:nvPr/>
        </p:nvPicPr>
        <p:blipFill rotWithShape="1">
          <a:blip r:embed="rId3">
            <a:alphaModFix/>
          </a:blip>
          <a:srcRect b="0" l="0" r="0" t="0"/>
          <a:stretch/>
        </p:blipFill>
        <p:spPr>
          <a:xfrm>
            <a:off x="2997200" y="2000250"/>
            <a:ext cx="2133600" cy="21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 E</a:t>
            </a:r>
            <a:r>
              <a:rPr lang="en"/>
              <a:t>mpirical research contributions?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[O&amp;H’16]</a:t>
            </a:r>
            <a:r>
              <a:rPr lang="en"/>
              <a:t> Empirical research is aimed at creating or elaborating descriptions of real-world phenomena related to human use of computing </a:t>
            </a:r>
            <a:endParaRPr/>
          </a:p>
          <a:p>
            <a:pPr indent="-342900" lvl="0" marL="457200" rtl="0" algn="l">
              <a:spcBef>
                <a:spcPts val="1200"/>
              </a:spcBef>
              <a:spcAft>
                <a:spcPts val="0"/>
              </a:spcAft>
              <a:buSzPts val="1800"/>
              <a:buChar char="●"/>
            </a:pPr>
            <a:r>
              <a:rPr lang="en"/>
              <a:t>Unknown phenomena</a:t>
            </a:r>
            <a:endParaRPr/>
          </a:p>
          <a:p>
            <a:pPr indent="-342900" lvl="0" marL="457200" rtl="0" algn="l">
              <a:spcBef>
                <a:spcPts val="0"/>
              </a:spcBef>
              <a:spcAft>
                <a:spcPts val="0"/>
              </a:spcAft>
              <a:buSzPts val="1800"/>
              <a:buChar char="●"/>
            </a:pPr>
            <a:r>
              <a:rPr lang="en"/>
              <a:t>Unknown factors</a:t>
            </a:r>
            <a:endParaRPr/>
          </a:p>
          <a:p>
            <a:pPr indent="-342900" lvl="0" marL="457200" rtl="0" algn="l">
              <a:spcBef>
                <a:spcPts val="0"/>
              </a:spcBef>
              <a:spcAft>
                <a:spcPts val="0"/>
              </a:spcAft>
              <a:buSzPts val="1800"/>
              <a:buChar char="●"/>
            </a:pPr>
            <a:r>
              <a:rPr lang="en"/>
              <a:t>Unknown effects </a:t>
            </a:r>
            <a:endParaRPr/>
          </a:p>
          <a:p>
            <a:pPr indent="0" lvl="0" marL="0" rtl="0" algn="l">
              <a:spcBef>
                <a:spcPts val="1200"/>
              </a:spcBef>
              <a:spcAft>
                <a:spcPts val="0"/>
              </a:spcAft>
              <a:buNone/>
            </a:pPr>
            <a:r>
              <a:rPr b="1" lang="en">
                <a:solidFill>
                  <a:srgbClr val="0000FF"/>
                </a:solidFill>
              </a:rPr>
              <a:t>[Wob’12]</a:t>
            </a:r>
            <a:r>
              <a:rPr lang="en"/>
              <a:t> Empirical findings are based on observation and data-gathering </a:t>
            </a:r>
            <a:endParaRPr/>
          </a:p>
          <a:p>
            <a:pPr indent="-342900" lvl="0" marL="457200" rtl="0" algn="l">
              <a:spcBef>
                <a:spcPts val="1200"/>
              </a:spcBef>
              <a:spcAft>
                <a:spcPts val="0"/>
              </a:spcAft>
              <a:buSzPts val="1800"/>
              <a:buChar char="●"/>
            </a:pPr>
            <a:r>
              <a:rPr lang="en"/>
              <a:t>These findings come from variety of sources</a:t>
            </a:r>
            <a:endParaRPr/>
          </a:p>
          <a:p>
            <a:pPr indent="-317500" lvl="1" marL="914400" rtl="0" algn="l">
              <a:spcBef>
                <a:spcPts val="0"/>
              </a:spcBef>
              <a:spcAft>
                <a:spcPts val="0"/>
              </a:spcAft>
              <a:buSzPts val="1400"/>
              <a:buChar char="○"/>
            </a:pPr>
            <a:r>
              <a:rPr lang="en"/>
              <a:t>Experiments, user tests, field observations, interviews, surveys, focus groups, diaries, ethnographies, sensors, log files, etc. </a:t>
            </a:r>
            <a:endParaRPr/>
          </a:p>
        </p:txBody>
      </p:sp>
      <p:sp>
        <p:nvSpPr>
          <p:cNvPr id="89" name="Google Shape;89;p18"/>
          <p:cNvSpPr txBox="1"/>
          <p:nvPr/>
        </p:nvSpPr>
        <p:spPr>
          <a:xfrm>
            <a:off x="6504300" y="2171550"/>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Purpose</a:t>
            </a:r>
            <a:endParaRPr>
              <a:solidFill>
                <a:srgbClr val="980000"/>
              </a:solidFill>
            </a:endParaRPr>
          </a:p>
        </p:txBody>
      </p:sp>
      <p:sp>
        <p:nvSpPr>
          <p:cNvPr id="90" name="Google Shape;90;p18"/>
          <p:cNvSpPr txBox="1"/>
          <p:nvPr/>
        </p:nvSpPr>
        <p:spPr>
          <a:xfrm>
            <a:off x="6580500" y="4305150"/>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Form</a:t>
            </a:r>
            <a:endParaRPr>
              <a:solidFill>
                <a:srgbClr val="980000"/>
              </a:solidFill>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p:nvPr/>
        </p:nvSpPr>
        <p:spPr>
          <a:xfrm>
            <a:off x="778933" y="251619"/>
            <a:ext cx="2256300" cy="503400"/>
          </a:xfrm>
          <a:prstGeom prst="roundRect">
            <a:avLst>
              <a:gd fmla="val 5400" name="adj"/>
            </a:avLst>
          </a:prstGeom>
          <a:solidFill>
            <a:srgbClr val="FFFF00">
              <a:alpha val="49800"/>
            </a:srgbClr>
          </a:solidFill>
          <a:ln>
            <a:noFill/>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sp>
        <p:nvSpPr>
          <p:cNvPr id="367" name="Google Shape;367;p54"/>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Testable Research Questions</a:t>
            </a:r>
            <a:endParaRPr/>
          </a:p>
        </p:txBody>
      </p:sp>
      <p:sp>
        <p:nvSpPr>
          <p:cNvPr id="368" name="Google Shape;368;p54"/>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Preceding questions, while unquestionably relevant, are not testable</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Try to re-cast as testable questions (… even though the new question may appear less important)</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Scenario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You have invented a new text entry technique for mobile phones, and you think it’s pretty good. In fact, you think it is better than the commonly used soft keyboard technique. You decide to undertake a program of empirical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Research Questions (2)</a:t>
            </a:r>
            <a:endParaRPr/>
          </a:p>
        </p:txBody>
      </p:sp>
      <p:sp>
        <p:nvSpPr>
          <p:cNvPr id="374" name="Google Shape;374;p55"/>
          <p:cNvSpPr txBox="1"/>
          <p:nvPr>
            <p:ph idx="1" type="body"/>
          </p:nvPr>
        </p:nvSpPr>
        <p:spPr>
          <a:xfrm>
            <a:off x="457200" y="914400"/>
            <a:ext cx="52833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any good? </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better than soft keyboard?</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faster than soft keyboard?</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faster than soft keyboard within one hour of use?</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If error rates are kept under 2%, is the new technique faster than soft keyboard within one hour of use?</a:t>
            </a:r>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p:txBody>
      </p:sp>
      <p:sp>
        <p:nvSpPr>
          <p:cNvPr id="375" name="Google Shape;375;p55"/>
          <p:cNvSpPr/>
          <p:nvPr/>
        </p:nvSpPr>
        <p:spPr>
          <a:xfrm>
            <a:off x="5943600" y="933450"/>
            <a:ext cx="457200" cy="3429000"/>
          </a:xfrm>
          <a:prstGeom prst="upDownArrow">
            <a:avLst>
              <a:gd fmla="val 50000" name="adj1"/>
              <a:gd fmla="val 1080" name="adj2"/>
            </a:avLst>
          </a:prstGeom>
          <a:solidFill>
            <a:schemeClr val="accent1"/>
          </a:solidFill>
          <a:ln cap="flat" cmpd="sng" w="9525">
            <a:solidFill>
              <a:schemeClr val="dk1"/>
            </a:solidFill>
            <a:prstDash val="solid"/>
            <a:round/>
            <a:headEnd len="sm" w="sm" type="none"/>
            <a:tailEnd len="sm" w="sm" type="none"/>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sp>
        <p:nvSpPr>
          <p:cNvPr id="376" name="Google Shape;376;p55"/>
          <p:cNvSpPr txBox="1"/>
          <p:nvPr/>
        </p:nvSpPr>
        <p:spPr>
          <a:xfrm>
            <a:off x="6604000" y="933450"/>
            <a:ext cx="1277400" cy="5799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Weak &amp; </a:t>
            </a:r>
            <a:endParaRPr sz="900"/>
          </a:p>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untestable</a:t>
            </a:r>
            <a:endParaRPr sz="900"/>
          </a:p>
        </p:txBody>
      </p:sp>
      <p:sp>
        <p:nvSpPr>
          <p:cNvPr id="377" name="Google Shape;377;p55"/>
          <p:cNvSpPr txBox="1"/>
          <p:nvPr/>
        </p:nvSpPr>
        <p:spPr>
          <a:xfrm>
            <a:off x="6553200" y="3524250"/>
            <a:ext cx="1610700" cy="5799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Stronger &amp; </a:t>
            </a:r>
            <a:endParaRPr sz="900"/>
          </a:p>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More testable</a:t>
            </a:r>
            <a:endParaRPr sz="900"/>
          </a:p>
        </p:txBody>
      </p:sp>
      <p:sp>
        <p:nvSpPr>
          <p:cNvPr id="378" name="Google Shape;378;p55"/>
          <p:cNvSpPr txBox="1"/>
          <p:nvPr/>
        </p:nvSpPr>
        <p:spPr>
          <a:xfrm>
            <a:off x="7795683" y="1327150"/>
            <a:ext cx="7896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7030A0"/>
              </a:buClr>
              <a:buSzPts val="1700"/>
              <a:buFont typeface="Arial"/>
              <a:buNone/>
            </a:pPr>
            <a:r>
              <a:rPr b="1" i="0" lang="en" sz="1700" u="none">
                <a:solidFill>
                  <a:srgbClr val="7030A0"/>
                </a:solidFill>
                <a:latin typeface="Arial"/>
                <a:ea typeface="Arial"/>
                <a:cs typeface="Arial"/>
                <a:sym typeface="Arial"/>
              </a:rPr>
              <a:t>Broad</a:t>
            </a:r>
            <a:endParaRPr sz="900"/>
          </a:p>
        </p:txBody>
      </p:sp>
      <p:sp>
        <p:nvSpPr>
          <p:cNvPr id="379" name="Google Shape;379;p55"/>
          <p:cNvSpPr txBox="1"/>
          <p:nvPr/>
        </p:nvSpPr>
        <p:spPr>
          <a:xfrm>
            <a:off x="7818967" y="4019550"/>
            <a:ext cx="9186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7030A0"/>
              </a:buClr>
              <a:buSzPts val="1700"/>
              <a:buFont typeface="Arial"/>
              <a:buNone/>
            </a:pPr>
            <a:r>
              <a:rPr b="1" i="0" lang="en" sz="1700" u="none">
                <a:solidFill>
                  <a:srgbClr val="7030A0"/>
                </a:solidFill>
                <a:latin typeface="Arial"/>
                <a:ea typeface="Arial"/>
                <a:cs typeface="Arial"/>
                <a:sym typeface="Arial"/>
              </a:rPr>
              <a:t>Narrow</a:t>
            </a:r>
            <a:endParaRPr sz="900"/>
          </a:p>
        </p:txBody>
      </p:sp>
      <p:sp>
        <p:nvSpPr>
          <p:cNvPr id="380" name="Google Shape;380;p55"/>
          <p:cNvSpPr/>
          <p:nvPr/>
        </p:nvSpPr>
        <p:spPr>
          <a:xfrm>
            <a:off x="5740400" y="819150"/>
            <a:ext cx="3251100" cy="3733800"/>
          </a:xfrm>
          <a:prstGeom prst="ellipse">
            <a:avLst/>
          </a:prstGeom>
          <a:solidFill>
            <a:srgbClr val="AAAAAA">
              <a:alpha val="29800"/>
            </a:srgbClr>
          </a:solidFill>
          <a:ln cap="flat" cmpd="sng" w="25400">
            <a:solidFill>
              <a:srgbClr val="000000"/>
            </a:solidFill>
            <a:prstDash val="solid"/>
            <a:miter lim="800000"/>
            <a:headEnd len="sm" w="sm" type="none"/>
            <a:tailEnd len="sm" w="sm" type="none"/>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Research Questions (2)</a:t>
            </a:r>
            <a:endParaRPr/>
          </a:p>
        </p:txBody>
      </p:sp>
      <p:sp>
        <p:nvSpPr>
          <p:cNvPr id="386" name="Google Shape;386;p56"/>
          <p:cNvSpPr txBox="1"/>
          <p:nvPr>
            <p:ph idx="1" type="body"/>
          </p:nvPr>
        </p:nvSpPr>
        <p:spPr>
          <a:xfrm>
            <a:off x="457200" y="914400"/>
            <a:ext cx="52833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any good? </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better than soft keyboard?</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faster than soft keyboard?</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Is the new technique faster than soft keyboard within one hour of use?</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If error rates are kept under 2%, is the new technique faster than soft keyboard within one hour of use?</a:t>
            </a:r>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p:txBody>
      </p:sp>
      <p:sp>
        <p:nvSpPr>
          <p:cNvPr id="387" name="Google Shape;387;p56"/>
          <p:cNvSpPr/>
          <p:nvPr/>
        </p:nvSpPr>
        <p:spPr>
          <a:xfrm>
            <a:off x="5943600" y="933450"/>
            <a:ext cx="457200" cy="3429000"/>
          </a:xfrm>
          <a:prstGeom prst="upDownArrow">
            <a:avLst>
              <a:gd fmla="val 50000" name="adj1"/>
              <a:gd fmla="val 1080" name="adj2"/>
            </a:avLst>
          </a:prstGeom>
          <a:solidFill>
            <a:schemeClr val="accent1"/>
          </a:solidFill>
          <a:ln cap="flat" cmpd="sng" w="9525">
            <a:solidFill>
              <a:schemeClr val="dk1"/>
            </a:solidFill>
            <a:prstDash val="solid"/>
            <a:round/>
            <a:headEnd len="sm" w="sm" type="none"/>
            <a:tailEnd len="sm" w="sm" type="none"/>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sp>
        <p:nvSpPr>
          <p:cNvPr id="388" name="Google Shape;388;p56"/>
          <p:cNvSpPr txBox="1"/>
          <p:nvPr/>
        </p:nvSpPr>
        <p:spPr>
          <a:xfrm>
            <a:off x="6604000" y="933450"/>
            <a:ext cx="1277400" cy="5799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Weak &amp; </a:t>
            </a:r>
            <a:endParaRPr sz="900"/>
          </a:p>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untestable</a:t>
            </a:r>
            <a:endParaRPr sz="900"/>
          </a:p>
        </p:txBody>
      </p:sp>
      <p:sp>
        <p:nvSpPr>
          <p:cNvPr id="389" name="Google Shape;389;p56"/>
          <p:cNvSpPr txBox="1"/>
          <p:nvPr/>
        </p:nvSpPr>
        <p:spPr>
          <a:xfrm>
            <a:off x="6553200" y="3524250"/>
            <a:ext cx="1610700" cy="5799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Stronger &amp; </a:t>
            </a:r>
            <a:endParaRPr sz="900"/>
          </a:p>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More testable</a:t>
            </a:r>
            <a:endParaRPr sz="900"/>
          </a:p>
        </p:txBody>
      </p:sp>
      <p:sp>
        <p:nvSpPr>
          <p:cNvPr id="390" name="Google Shape;390;p56"/>
          <p:cNvSpPr txBox="1"/>
          <p:nvPr/>
        </p:nvSpPr>
        <p:spPr>
          <a:xfrm>
            <a:off x="7795683" y="1327150"/>
            <a:ext cx="7896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7030A0"/>
              </a:buClr>
              <a:buSzPts val="1700"/>
              <a:buFont typeface="Arial"/>
              <a:buNone/>
            </a:pPr>
            <a:r>
              <a:rPr b="1" i="0" lang="en" sz="1700" u="none">
                <a:solidFill>
                  <a:srgbClr val="7030A0"/>
                </a:solidFill>
                <a:latin typeface="Arial"/>
                <a:ea typeface="Arial"/>
                <a:cs typeface="Arial"/>
                <a:sym typeface="Arial"/>
              </a:rPr>
              <a:t>Broad</a:t>
            </a:r>
            <a:endParaRPr sz="900"/>
          </a:p>
        </p:txBody>
      </p:sp>
      <p:sp>
        <p:nvSpPr>
          <p:cNvPr id="391" name="Google Shape;391;p56"/>
          <p:cNvSpPr txBox="1"/>
          <p:nvPr/>
        </p:nvSpPr>
        <p:spPr>
          <a:xfrm>
            <a:off x="7818967" y="4019550"/>
            <a:ext cx="9186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7030A0"/>
              </a:buClr>
              <a:buSzPts val="1700"/>
              <a:buFont typeface="Arial"/>
              <a:buNone/>
            </a:pPr>
            <a:r>
              <a:rPr b="1" i="0" lang="en" sz="1700" u="none">
                <a:solidFill>
                  <a:srgbClr val="7030A0"/>
                </a:solidFill>
                <a:latin typeface="Arial"/>
                <a:ea typeface="Arial"/>
                <a:cs typeface="Arial"/>
                <a:sym typeface="Arial"/>
              </a:rPr>
              <a:t>Narrow</a:t>
            </a:r>
            <a:endParaRPr sz="900"/>
          </a:p>
        </p:txBody>
      </p:sp>
      <p:pic>
        <p:nvPicPr>
          <p:cNvPr id="392" name="Google Shape;392;p56"/>
          <p:cNvPicPr preferRelativeResize="0"/>
          <p:nvPr/>
        </p:nvPicPr>
        <p:blipFill rotWithShape="1">
          <a:blip r:embed="rId3">
            <a:alphaModFix/>
          </a:blip>
          <a:srcRect b="0" l="0" r="0" t="0"/>
          <a:stretch/>
        </p:blipFill>
        <p:spPr>
          <a:xfrm>
            <a:off x="490423" y="-127000"/>
            <a:ext cx="8597774" cy="5270500"/>
          </a:xfrm>
          <a:prstGeom prst="rect">
            <a:avLst/>
          </a:prstGeom>
          <a:noFill/>
          <a:ln>
            <a:noFill/>
          </a:ln>
        </p:spPr>
      </p:pic>
      <p:pic>
        <p:nvPicPr>
          <p:cNvPr id="393" name="Google Shape;393;p56"/>
          <p:cNvPicPr preferRelativeResize="0"/>
          <p:nvPr/>
        </p:nvPicPr>
        <p:blipFill rotWithShape="1">
          <a:blip r:embed="rId4">
            <a:alphaModFix/>
          </a:blip>
          <a:srcRect b="0" l="0" r="0" t="0"/>
          <a:stretch/>
        </p:blipFill>
        <p:spPr>
          <a:xfrm>
            <a:off x="8128000" y="0"/>
            <a:ext cx="762001"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A Tradeoff</a:t>
            </a:r>
            <a:endParaRPr/>
          </a:p>
        </p:txBody>
      </p:sp>
      <p:cxnSp>
        <p:nvCxnSpPr>
          <p:cNvPr id="399" name="Google Shape;399;p57"/>
          <p:cNvCxnSpPr/>
          <p:nvPr/>
        </p:nvCxnSpPr>
        <p:spPr>
          <a:xfrm>
            <a:off x="2794000" y="1336675"/>
            <a:ext cx="0" cy="2171700"/>
          </a:xfrm>
          <a:prstGeom prst="straightConnector1">
            <a:avLst/>
          </a:prstGeom>
          <a:noFill/>
          <a:ln cap="flat" cmpd="sng" w="9525">
            <a:solidFill>
              <a:schemeClr val="dk1"/>
            </a:solidFill>
            <a:prstDash val="solid"/>
            <a:miter lim="800000"/>
            <a:headEnd len="med" w="med" type="none"/>
            <a:tailEnd len="med" w="med" type="none"/>
          </a:ln>
        </p:spPr>
      </p:cxnSp>
      <p:cxnSp>
        <p:nvCxnSpPr>
          <p:cNvPr id="400" name="Google Shape;400;p57"/>
          <p:cNvCxnSpPr/>
          <p:nvPr/>
        </p:nvCxnSpPr>
        <p:spPr>
          <a:xfrm rot="10800000">
            <a:off x="2794100" y="3508375"/>
            <a:ext cx="5384700" cy="0"/>
          </a:xfrm>
          <a:prstGeom prst="straightConnector1">
            <a:avLst/>
          </a:prstGeom>
          <a:noFill/>
          <a:ln cap="flat" cmpd="sng" w="9525">
            <a:solidFill>
              <a:schemeClr val="dk1"/>
            </a:solidFill>
            <a:prstDash val="solid"/>
            <a:miter lim="800000"/>
            <a:headEnd len="med" w="med" type="none"/>
            <a:tailEnd len="med" w="med" type="none"/>
          </a:ln>
        </p:spPr>
      </p:cxnSp>
      <p:sp>
        <p:nvSpPr>
          <p:cNvPr id="401" name="Google Shape;401;p57"/>
          <p:cNvSpPr txBox="1"/>
          <p:nvPr/>
        </p:nvSpPr>
        <p:spPr>
          <a:xfrm>
            <a:off x="762000" y="2190750"/>
            <a:ext cx="1508100" cy="5799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Accuracy of </a:t>
            </a:r>
            <a:endParaRPr sz="900"/>
          </a:p>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Answer</a:t>
            </a:r>
            <a:endParaRPr sz="900"/>
          </a:p>
        </p:txBody>
      </p:sp>
      <p:sp>
        <p:nvSpPr>
          <p:cNvPr id="402" name="Google Shape;402;p57"/>
          <p:cNvSpPr txBox="1"/>
          <p:nvPr/>
        </p:nvSpPr>
        <p:spPr>
          <a:xfrm>
            <a:off x="4527575" y="3978775"/>
            <a:ext cx="23580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Breadth of Question</a:t>
            </a:r>
            <a:endParaRPr sz="900"/>
          </a:p>
        </p:txBody>
      </p:sp>
      <p:sp>
        <p:nvSpPr>
          <p:cNvPr id="403" name="Google Shape;403;p57"/>
          <p:cNvSpPr txBox="1"/>
          <p:nvPr/>
        </p:nvSpPr>
        <p:spPr>
          <a:xfrm>
            <a:off x="3352800" y="3584575"/>
            <a:ext cx="13209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Narrow</a:t>
            </a:r>
            <a:endParaRPr sz="900"/>
          </a:p>
        </p:txBody>
      </p:sp>
      <p:sp>
        <p:nvSpPr>
          <p:cNvPr id="404" name="Google Shape;404;p57"/>
          <p:cNvSpPr txBox="1"/>
          <p:nvPr/>
        </p:nvSpPr>
        <p:spPr>
          <a:xfrm>
            <a:off x="6807200" y="3584575"/>
            <a:ext cx="13209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Broad</a:t>
            </a:r>
            <a:endParaRPr sz="900"/>
          </a:p>
        </p:txBody>
      </p:sp>
      <p:sp>
        <p:nvSpPr>
          <p:cNvPr id="405" name="Google Shape;405;p57"/>
          <p:cNvSpPr txBox="1"/>
          <p:nvPr/>
        </p:nvSpPr>
        <p:spPr>
          <a:xfrm>
            <a:off x="2032000" y="1565275"/>
            <a:ext cx="13209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High</a:t>
            </a:r>
            <a:endParaRPr sz="900"/>
          </a:p>
        </p:txBody>
      </p:sp>
      <p:sp>
        <p:nvSpPr>
          <p:cNvPr id="406" name="Google Shape;406;p57"/>
          <p:cNvSpPr txBox="1"/>
          <p:nvPr/>
        </p:nvSpPr>
        <p:spPr>
          <a:xfrm>
            <a:off x="2979208" y="1181893"/>
            <a:ext cx="2811900" cy="1103100"/>
          </a:xfrm>
          <a:prstGeom prst="rect">
            <a:avLst/>
          </a:prstGeom>
          <a:gradFill>
            <a:gsLst>
              <a:gs pos="0">
                <a:srgbClr val="F0FFFF"/>
              </a:gs>
              <a:gs pos="65000">
                <a:srgbClr val="DDFEFF"/>
              </a:gs>
              <a:gs pos="100000">
                <a:srgbClr val="CFFFFF"/>
              </a:gs>
            </a:gsLst>
            <a:lin ang="5400012" scaled="0"/>
          </a:gradFill>
          <a:ln cap="flat" cmpd="sng" w="9525">
            <a:solidFill>
              <a:srgbClr val="B6DCDF"/>
            </a:solidFill>
            <a:prstDash val="solid"/>
            <a:miter lim="800000"/>
            <a:headEnd len="sm" w="sm" type="none"/>
            <a:tailEnd len="sm" w="sm" type="none"/>
          </a:ln>
          <a:effectLst>
            <a:outerShdw blurRad="63500" dir="5400000" dist="20000">
              <a:srgbClr val="808080">
                <a:alpha val="37650"/>
              </a:srgbClr>
            </a:outerShdw>
          </a:effectLst>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000000"/>
              </a:buClr>
              <a:buSzPts val="1700"/>
              <a:buFont typeface="Gill Sans"/>
              <a:buNone/>
            </a:pPr>
            <a:r>
              <a:rPr b="0" i="0" lang="en" sz="1700" u="none">
                <a:solidFill>
                  <a:srgbClr val="000000"/>
                </a:solidFill>
                <a:latin typeface="Gill Sans"/>
                <a:ea typeface="Gill Sans"/>
                <a:cs typeface="Gill Sans"/>
                <a:sym typeface="Gill Sans"/>
              </a:rPr>
              <a:t>If error rates are kept under 2%, is the new technique faster than soft keyboard within one hour of use</a:t>
            </a:r>
            <a:endParaRPr sz="900"/>
          </a:p>
        </p:txBody>
      </p:sp>
      <p:sp>
        <p:nvSpPr>
          <p:cNvPr id="407" name="Google Shape;407;p57"/>
          <p:cNvSpPr txBox="1"/>
          <p:nvPr/>
        </p:nvSpPr>
        <p:spPr>
          <a:xfrm>
            <a:off x="2032000" y="2936875"/>
            <a:ext cx="1320900" cy="318000"/>
          </a:xfrm>
          <a:prstGeom prst="rect">
            <a:avLst/>
          </a:prstGeom>
          <a:noFill/>
          <a:ln>
            <a:noFill/>
          </a:ln>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C00000"/>
              </a:buClr>
              <a:buSzPts val="1700"/>
              <a:buFont typeface="Arial"/>
              <a:buNone/>
            </a:pPr>
            <a:r>
              <a:rPr b="1" i="0" lang="en" sz="1700" u="none">
                <a:solidFill>
                  <a:srgbClr val="C00000"/>
                </a:solidFill>
                <a:latin typeface="Arial"/>
                <a:ea typeface="Arial"/>
                <a:cs typeface="Arial"/>
                <a:sym typeface="Arial"/>
              </a:rPr>
              <a:t>Low</a:t>
            </a:r>
            <a:endParaRPr sz="900"/>
          </a:p>
        </p:txBody>
      </p:sp>
      <p:sp>
        <p:nvSpPr>
          <p:cNvPr id="408" name="Google Shape;408;p57"/>
          <p:cNvSpPr txBox="1"/>
          <p:nvPr/>
        </p:nvSpPr>
        <p:spPr>
          <a:xfrm>
            <a:off x="5842000" y="2833688"/>
            <a:ext cx="2811900" cy="579900"/>
          </a:xfrm>
          <a:prstGeom prst="rect">
            <a:avLst/>
          </a:prstGeom>
          <a:gradFill>
            <a:gsLst>
              <a:gs pos="0">
                <a:srgbClr val="F0FFFF"/>
              </a:gs>
              <a:gs pos="65000">
                <a:srgbClr val="DDFEFF"/>
              </a:gs>
              <a:gs pos="100000">
                <a:srgbClr val="CFFFFF"/>
              </a:gs>
            </a:gsLst>
            <a:lin ang="5400012" scaled="0"/>
          </a:gradFill>
          <a:ln cap="flat" cmpd="sng" w="9525">
            <a:solidFill>
              <a:srgbClr val="B6DCDF"/>
            </a:solidFill>
            <a:prstDash val="solid"/>
            <a:miter lim="800000"/>
            <a:headEnd len="sm" w="sm" type="none"/>
            <a:tailEnd len="sm" w="sm" type="none"/>
          </a:ln>
          <a:effectLst>
            <a:outerShdw blurRad="63500" dir="5400000" dist="20000">
              <a:srgbClr val="808080">
                <a:alpha val="37650"/>
              </a:srgbClr>
            </a:outerShdw>
          </a:effectLst>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000000"/>
              </a:buClr>
              <a:buSzPts val="1700"/>
              <a:buFont typeface="Gill Sans"/>
              <a:buNone/>
            </a:pPr>
            <a:r>
              <a:rPr b="0" i="0" lang="en" sz="1700" u="none">
                <a:solidFill>
                  <a:srgbClr val="000000"/>
                </a:solidFill>
                <a:latin typeface="Gill Sans"/>
                <a:ea typeface="Gill Sans"/>
                <a:cs typeface="Gill Sans"/>
                <a:sym typeface="Gill Sans"/>
              </a:rPr>
              <a:t>Is the new technique better than soft keyboard</a:t>
            </a:r>
            <a:endParaRPr sz="900"/>
          </a:p>
        </p:txBody>
      </p:sp>
      <p:sp>
        <p:nvSpPr>
          <p:cNvPr id="409" name="Google Shape;409;p57"/>
          <p:cNvSpPr txBox="1"/>
          <p:nvPr/>
        </p:nvSpPr>
        <p:spPr>
          <a:xfrm>
            <a:off x="914400" y="3889375"/>
            <a:ext cx="2200200" cy="318000"/>
          </a:xfrm>
          <a:prstGeom prst="rect">
            <a:avLst/>
          </a:prstGeom>
          <a:gradFill>
            <a:gsLst>
              <a:gs pos="0">
                <a:srgbClr val="F0FFFF"/>
              </a:gs>
              <a:gs pos="65000">
                <a:srgbClr val="DDFEFF"/>
              </a:gs>
              <a:gs pos="100000">
                <a:srgbClr val="CFFFFF"/>
              </a:gs>
            </a:gsLst>
            <a:lin ang="5400012" scaled="0"/>
          </a:gradFill>
          <a:ln cap="flat" cmpd="sng" w="9525">
            <a:solidFill>
              <a:srgbClr val="B6DCDF"/>
            </a:solidFill>
            <a:prstDash val="solid"/>
            <a:miter lim="800000"/>
            <a:headEnd len="sm" w="sm" type="none"/>
            <a:tailEnd len="sm" w="sm" type="none"/>
          </a:ln>
          <a:effectLst>
            <a:outerShdw blurRad="63500" dir="5400000" dist="20000">
              <a:srgbClr val="808080">
                <a:alpha val="37650"/>
              </a:srgbClr>
            </a:outerShdw>
          </a:effectLst>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000000"/>
              </a:buClr>
              <a:buSzPts val="1700"/>
              <a:buFont typeface="Gill Sans"/>
              <a:buNone/>
            </a:pPr>
            <a:r>
              <a:rPr b="0" i="0" lang="en" sz="1700" u="none">
                <a:solidFill>
                  <a:srgbClr val="000000"/>
                </a:solidFill>
                <a:latin typeface="Gill Sans"/>
                <a:ea typeface="Gill Sans"/>
                <a:cs typeface="Gill Sans"/>
                <a:sym typeface="Gill Sans"/>
              </a:rPr>
              <a:t>Internal validity</a:t>
            </a:r>
            <a:endParaRPr sz="900"/>
          </a:p>
        </p:txBody>
      </p:sp>
      <p:sp>
        <p:nvSpPr>
          <p:cNvPr id="410" name="Google Shape;410;p57"/>
          <p:cNvSpPr txBox="1"/>
          <p:nvPr/>
        </p:nvSpPr>
        <p:spPr>
          <a:xfrm>
            <a:off x="4860924" y="4567238"/>
            <a:ext cx="2200200" cy="318000"/>
          </a:xfrm>
          <a:prstGeom prst="rect">
            <a:avLst/>
          </a:prstGeom>
          <a:gradFill>
            <a:gsLst>
              <a:gs pos="0">
                <a:srgbClr val="F0FFFF"/>
              </a:gs>
              <a:gs pos="65000">
                <a:srgbClr val="DDFEFF"/>
              </a:gs>
              <a:gs pos="100000">
                <a:srgbClr val="CFFFFF"/>
              </a:gs>
            </a:gsLst>
            <a:lin ang="5400012" scaled="0"/>
          </a:gradFill>
          <a:ln cap="flat" cmpd="sng" w="9525">
            <a:solidFill>
              <a:srgbClr val="B6DCDF"/>
            </a:solidFill>
            <a:prstDash val="solid"/>
            <a:miter lim="800000"/>
            <a:headEnd len="sm" w="sm" type="none"/>
            <a:tailEnd len="sm" w="sm" type="none"/>
          </a:ln>
          <a:effectLst>
            <a:outerShdw blurRad="63500" dir="5400000" dist="20000">
              <a:srgbClr val="808080">
                <a:alpha val="37650"/>
              </a:srgbClr>
            </a:outerShdw>
          </a:effectLst>
        </p:spPr>
        <p:txBody>
          <a:bodyPr anchorCtr="0" anchor="t" bIns="27925" lIns="55875" spcFirstLastPara="1" rIns="55875" wrap="square" tIns="27925">
            <a:spAutoFit/>
          </a:bodyPr>
          <a:lstStyle/>
          <a:p>
            <a:pPr indent="0" lvl="0" marL="0" marR="0" rtl="0" algn="l">
              <a:lnSpc>
                <a:spcPct val="100000"/>
              </a:lnSpc>
              <a:spcBef>
                <a:spcPts val="0"/>
              </a:spcBef>
              <a:spcAft>
                <a:spcPts val="0"/>
              </a:spcAft>
              <a:buClr>
                <a:srgbClr val="000000"/>
              </a:buClr>
              <a:buSzPts val="1700"/>
              <a:buFont typeface="Gill Sans"/>
              <a:buNone/>
            </a:pPr>
            <a:r>
              <a:rPr b="0" i="0" lang="en" sz="1700" u="none">
                <a:solidFill>
                  <a:srgbClr val="000000"/>
                </a:solidFill>
                <a:latin typeface="Gill Sans"/>
                <a:ea typeface="Gill Sans"/>
                <a:cs typeface="Gill Sans"/>
                <a:sym typeface="Gill Sans"/>
              </a:rPr>
              <a:t>External validity</a:t>
            </a:r>
            <a:endParaRPr sz="900"/>
          </a:p>
        </p:txBody>
      </p:sp>
      <p:cxnSp>
        <p:nvCxnSpPr>
          <p:cNvPr id="411" name="Google Shape;411;p57"/>
          <p:cNvCxnSpPr/>
          <p:nvPr/>
        </p:nvCxnSpPr>
        <p:spPr>
          <a:xfrm>
            <a:off x="1270000" y="2833688"/>
            <a:ext cx="744900" cy="1055700"/>
          </a:xfrm>
          <a:prstGeom prst="straightConnector1">
            <a:avLst/>
          </a:prstGeom>
          <a:noFill/>
          <a:ln cap="flat" cmpd="sng" w="9525">
            <a:solidFill>
              <a:srgbClr val="FF0000"/>
            </a:solidFill>
            <a:prstDash val="solid"/>
            <a:miter lim="800000"/>
            <a:headEnd len="med" w="med" type="none"/>
            <a:tailEnd len="med" w="med" type="none"/>
          </a:ln>
        </p:spPr>
      </p:cxnSp>
      <p:sp>
        <p:nvSpPr>
          <p:cNvPr id="412" name="Google Shape;412;p57"/>
          <p:cNvSpPr/>
          <p:nvPr/>
        </p:nvSpPr>
        <p:spPr>
          <a:xfrm>
            <a:off x="1219200" y="2762250"/>
            <a:ext cx="101700" cy="1026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cxnSp>
        <p:nvCxnSpPr>
          <p:cNvPr id="413" name="Google Shape;413;p57"/>
          <p:cNvCxnSpPr/>
          <p:nvPr/>
        </p:nvCxnSpPr>
        <p:spPr>
          <a:xfrm>
            <a:off x="5706533" y="4243388"/>
            <a:ext cx="186300" cy="308700"/>
          </a:xfrm>
          <a:prstGeom prst="straightConnector1">
            <a:avLst/>
          </a:prstGeom>
          <a:noFill/>
          <a:ln cap="flat" cmpd="sng" w="9525">
            <a:solidFill>
              <a:srgbClr val="FF0000"/>
            </a:solidFill>
            <a:prstDash val="solid"/>
            <a:miter lim="800000"/>
            <a:headEnd len="med" w="med" type="none"/>
            <a:tailEnd len="med" w="med" type="none"/>
          </a:ln>
        </p:spPr>
      </p:cxnSp>
      <p:sp>
        <p:nvSpPr>
          <p:cNvPr id="414" name="Google Shape;414;p57"/>
          <p:cNvSpPr/>
          <p:nvPr/>
        </p:nvSpPr>
        <p:spPr>
          <a:xfrm>
            <a:off x="5655733" y="4171950"/>
            <a:ext cx="101700" cy="102600"/>
          </a:xfrm>
          <a:prstGeom prst="ellipse">
            <a:avLst/>
          </a:prstGeom>
          <a:solidFill>
            <a:srgbClr val="FF0000"/>
          </a:solidFill>
          <a:ln cap="flat" cmpd="sng" w="9525">
            <a:solidFill>
              <a:srgbClr val="FF0000"/>
            </a:solidFill>
            <a:prstDash val="solid"/>
            <a:miter lim="800000"/>
            <a:headEnd len="sm" w="sm" type="none"/>
            <a:tailEnd len="sm" w="sm" type="none"/>
          </a:ln>
        </p:spPr>
        <p:txBody>
          <a:bodyPr anchorCtr="0" anchor="t" bIns="27925" lIns="55875" spcFirstLastPara="1" rIns="55875" wrap="square" tIns="27925">
            <a:noAutofit/>
          </a:bodyPr>
          <a:lstStyle/>
          <a:p>
            <a:pPr indent="0" lvl="0" marL="0" marR="0" rtl="0" algn="l">
              <a:lnSpc>
                <a:spcPct val="100000"/>
              </a:lnSpc>
              <a:spcBef>
                <a:spcPts val="0"/>
              </a:spcBef>
              <a:spcAft>
                <a:spcPts val="0"/>
              </a:spcAft>
              <a:buNone/>
            </a:pPr>
            <a:r>
              <a:t/>
            </a:r>
            <a:endParaRPr b="0" i="0" sz="17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Internal Validity</a:t>
            </a:r>
            <a:endParaRPr/>
          </a:p>
        </p:txBody>
      </p:sp>
      <p:sp>
        <p:nvSpPr>
          <p:cNvPr id="420" name="Google Shape;420;p58"/>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rgbClr val="C00000"/>
              </a:buClr>
              <a:buSzPts val="2600"/>
              <a:buFont typeface="Gill Sans"/>
              <a:buChar char="•"/>
            </a:pPr>
            <a:r>
              <a:rPr b="0" i="0" lang="en" sz="2600" u="none">
                <a:solidFill>
                  <a:srgbClr val="C00000"/>
                </a:solidFill>
                <a:latin typeface="Gill Sans"/>
                <a:ea typeface="Gill Sans"/>
                <a:cs typeface="Gill Sans"/>
                <a:sym typeface="Gill Sans"/>
              </a:rPr>
              <a:t>Definition: </a:t>
            </a:r>
            <a:r>
              <a:rPr b="0" i="0" lang="en" sz="2600" u="none">
                <a:solidFill>
                  <a:schemeClr val="dk1"/>
                </a:solidFill>
                <a:latin typeface="Gill Sans"/>
                <a:ea typeface="Gill Sans"/>
                <a:cs typeface="Gill Sans"/>
                <a:sym typeface="Gill Sans"/>
              </a:rPr>
              <a:t>The extent to which the effects observed are due to the test conditions (e.g., soft keyboard vs. new)</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Statistically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Differences (in the means) are due to inherent properties of the test conditions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Variances are due to participant differences (“pre-dispositions”)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Other potential sources of variance are controlled or exist equally and randomly across the test conditions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External Validity</a:t>
            </a:r>
            <a:endParaRPr/>
          </a:p>
        </p:txBody>
      </p:sp>
      <p:sp>
        <p:nvSpPr>
          <p:cNvPr id="426" name="Google Shape;426;p59"/>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rgbClr val="C00000"/>
              </a:buClr>
              <a:buSzPts val="2600"/>
              <a:buFont typeface="Gill Sans"/>
              <a:buChar char="•"/>
            </a:pPr>
            <a:r>
              <a:rPr b="0" i="0" lang="en" sz="2600" u="none">
                <a:solidFill>
                  <a:srgbClr val="C00000"/>
                </a:solidFill>
                <a:latin typeface="Gill Sans"/>
                <a:ea typeface="Gill Sans"/>
                <a:cs typeface="Gill Sans"/>
                <a:sym typeface="Gill Sans"/>
              </a:rPr>
              <a:t>Definition:</a:t>
            </a:r>
            <a:r>
              <a:rPr b="0" i="0" lang="en" sz="2600" u="none">
                <a:solidFill>
                  <a:schemeClr val="dk1"/>
                </a:solidFill>
                <a:latin typeface="Gill Sans"/>
                <a:ea typeface="Gill Sans"/>
                <a:cs typeface="Gill Sans"/>
                <a:sym typeface="Gill Sans"/>
              </a:rPr>
              <a:t> The extent to which results are generalizable to other people and other situations</a:t>
            </a:r>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Statistically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People</a:t>
            </a:r>
            <a:endParaRPr/>
          </a:p>
          <a:p>
            <a:pPr indent="-203200" lvl="2" marL="1041400" marR="0" rtl="0" algn="l">
              <a:lnSpc>
                <a:spcPct val="80000"/>
              </a:lnSpc>
              <a:spcBef>
                <a:spcPts val="400"/>
              </a:spcBef>
              <a:spcAft>
                <a:spcPts val="0"/>
              </a:spcAft>
              <a:buClr>
                <a:schemeClr val="dk1"/>
              </a:buClr>
              <a:buSzPts val="1800"/>
              <a:buFont typeface="Gill Sans"/>
              <a:buChar char="•"/>
            </a:pPr>
            <a:r>
              <a:rPr b="0" i="0" lang="en" sz="1800" u="none" cap="none" strike="noStrike">
                <a:solidFill>
                  <a:schemeClr val="dk1"/>
                </a:solidFill>
                <a:latin typeface="Gill Sans"/>
                <a:ea typeface="Gill Sans"/>
                <a:cs typeface="Gill Sans"/>
                <a:sym typeface="Gill Sans"/>
              </a:rPr>
              <a:t>The participants are </a:t>
            </a:r>
            <a:r>
              <a:rPr b="0" i="0" lang="en" sz="1800" u="none" cap="none" strike="noStrike">
                <a:solidFill>
                  <a:srgbClr val="C00000"/>
                </a:solidFill>
                <a:latin typeface="Gill Sans"/>
                <a:ea typeface="Gill Sans"/>
                <a:cs typeface="Gill Sans"/>
                <a:sym typeface="Gill Sans"/>
              </a:rPr>
              <a:t>representative</a:t>
            </a:r>
            <a:r>
              <a:rPr b="0" i="0" lang="en" sz="1800" u="none" cap="none" strike="noStrike">
                <a:solidFill>
                  <a:schemeClr val="dk1"/>
                </a:solidFill>
                <a:latin typeface="Gill Sans"/>
                <a:ea typeface="Gill Sans"/>
                <a:cs typeface="Gill Sans"/>
                <a:sym typeface="Gill Sans"/>
              </a:rPr>
              <a:t> of the broader intended population of users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Situation</a:t>
            </a:r>
            <a:endParaRPr/>
          </a:p>
          <a:p>
            <a:pPr indent="-203200" lvl="2" marL="1041400" marR="0" rtl="0" algn="l">
              <a:lnSpc>
                <a:spcPct val="80000"/>
              </a:lnSpc>
              <a:spcBef>
                <a:spcPts val="400"/>
              </a:spcBef>
              <a:spcAft>
                <a:spcPts val="0"/>
              </a:spcAft>
              <a:buClr>
                <a:srgbClr val="C00000"/>
              </a:buClr>
              <a:buSzPts val="1800"/>
              <a:buFont typeface="Gill Sans"/>
              <a:buChar char="•"/>
            </a:pPr>
            <a:r>
              <a:rPr b="0" i="0" lang="en" sz="1800" u="none" cap="none" strike="noStrike">
                <a:solidFill>
                  <a:srgbClr val="C00000"/>
                </a:solidFill>
                <a:latin typeface="Gill Sans"/>
                <a:ea typeface="Gill Sans"/>
                <a:cs typeface="Gill Sans"/>
                <a:sym typeface="Gill Sans"/>
              </a:rPr>
              <a:t>Test environment</a:t>
            </a:r>
            <a:r>
              <a:rPr b="0" i="0" lang="en" sz="1800" u="none" cap="none" strike="noStrike">
                <a:solidFill>
                  <a:schemeClr val="dk1"/>
                </a:solidFill>
                <a:latin typeface="Gill Sans"/>
                <a:ea typeface="Gill Sans"/>
                <a:cs typeface="Gill Sans"/>
                <a:sym typeface="Gill Sans"/>
              </a:rPr>
              <a:t> and </a:t>
            </a:r>
            <a:r>
              <a:rPr b="0" i="0" lang="en" sz="1800" u="none" cap="none" strike="noStrike">
                <a:solidFill>
                  <a:srgbClr val="C00000"/>
                </a:solidFill>
                <a:latin typeface="Gill Sans"/>
                <a:ea typeface="Gill Sans"/>
                <a:cs typeface="Gill Sans"/>
                <a:sym typeface="Gill Sans"/>
              </a:rPr>
              <a:t>experiment tasks</a:t>
            </a:r>
            <a:r>
              <a:rPr b="0" i="0" lang="en" sz="1800" u="none" cap="none" strike="noStrike">
                <a:solidFill>
                  <a:schemeClr val="dk1"/>
                </a:solidFill>
                <a:latin typeface="Gill Sans"/>
                <a:ea typeface="Gill Sans"/>
                <a:cs typeface="Gill Sans"/>
                <a:sym typeface="Gill Sans"/>
              </a:rPr>
              <a:t> are representative of real world situations where the interface or technique will be used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Test Environment Example</a:t>
            </a:r>
            <a:endParaRPr/>
          </a:p>
        </p:txBody>
      </p:sp>
      <p:sp>
        <p:nvSpPr>
          <p:cNvPr id="432" name="Google Shape;432;p60"/>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Scenario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You wish to compare two interfaces for mobile usage (e.g., text messaging) </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External validity is improved if the test environment mimics expected usage</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Test environment should probably involves…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Walking on a real street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Let participant to use their own mobile phones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Let them type the usual text messages they like to type </a:t>
            </a:r>
            <a:endParaRPr/>
          </a:p>
          <a:p>
            <a:pPr indent="-317500" lvl="0" marL="317500" marR="0" rtl="0" algn="l">
              <a:lnSpc>
                <a:spcPct val="80000"/>
              </a:lnSpc>
              <a:spcBef>
                <a:spcPts val="500"/>
              </a:spcBef>
              <a:spcAft>
                <a:spcPts val="0"/>
              </a:spcAft>
              <a:buClr>
                <a:srgbClr val="C00000"/>
              </a:buClr>
              <a:buSzPts val="2600"/>
              <a:buFont typeface="Gill Sans"/>
              <a:buChar char="•"/>
            </a:pPr>
            <a:r>
              <a:rPr b="0" i="0" lang="en" sz="2600" u="none">
                <a:solidFill>
                  <a:srgbClr val="C00000"/>
                </a:solidFill>
                <a:latin typeface="Gill Sans"/>
                <a:ea typeface="Gill Sans"/>
                <a:cs typeface="Gill Sans"/>
                <a:sym typeface="Gill Sans"/>
              </a:rPr>
              <a:t>But … is internal validity compromised?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The Tradeoff</a:t>
            </a:r>
            <a:endParaRPr/>
          </a:p>
        </p:txBody>
      </p:sp>
      <p:sp>
        <p:nvSpPr>
          <p:cNvPr id="438" name="Google Shape;438;p61"/>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152400" lvl="0" marL="317500" marR="0" rtl="0" algn="l">
              <a:lnSpc>
                <a:spcPct val="80000"/>
              </a:lnSpc>
              <a:spcBef>
                <a:spcPts val="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a:p>
            <a:pPr indent="-152400" lvl="0" marL="317500" marR="0" rtl="0" algn="l">
              <a:lnSpc>
                <a:spcPct val="80000"/>
              </a:lnSpc>
              <a:spcBef>
                <a:spcPts val="500"/>
              </a:spcBef>
              <a:spcAft>
                <a:spcPts val="0"/>
              </a:spcAft>
              <a:buClr>
                <a:schemeClr val="dk1"/>
              </a:buClr>
              <a:buSzPts val="2600"/>
              <a:buFont typeface="Gill Sans"/>
              <a:buNone/>
            </a:pPr>
            <a:r>
              <a:t/>
            </a:r>
            <a:endParaRPr b="0" i="0" sz="2600" u="none">
              <a:solidFill>
                <a:schemeClr val="dk1"/>
              </a:solidFill>
              <a:latin typeface="Gill Sans"/>
              <a:ea typeface="Gill Sans"/>
              <a:cs typeface="Gill Sans"/>
              <a:sym typeface="Gill Sans"/>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There is tension between internal and external validity</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The more the test environment and experimental tasks are “relaxed” (to mimic real-world situations), the more the experiment is susceptible to </a:t>
            </a:r>
            <a:r>
              <a:rPr b="0" i="0" lang="en" sz="2600" u="none">
                <a:solidFill>
                  <a:srgbClr val="C00000"/>
                </a:solidFill>
                <a:latin typeface="Gill Sans"/>
                <a:ea typeface="Gill Sans"/>
                <a:cs typeface="Gill Sans"/>
                <a:sym typeface="Gill Sans"/>
              </a:rPr>
              <a:t>uncontrolled sources of variation</a:t>
            </a:r>
            <a:r>
              <a:rPr b="0" i="0" lang="en" sz="2600" u="none">
                <a:solidFill>
                  <a:schemeClr val="dk1"/>
                </a:solidFill>
                <a:latin typeface="Gill Sans"/>
                <a:ea typeface="Gill Sans"/>
                <a:cs typeface="Gill Sans"/>
                <a:sym typeface="Gill Sans"/>
              </a:rPr>
              <a:t>, such as environmental variations, distractions, or secondary tasks</a:t>
            </a:r>
            <a:endParaRPr/>
          </a:p>
        </p:txBody>
      </p:sp>
      <p:pic>
        <p:nvPicPr>
          <p:cNvPr id="439" name="Google Shape;439;p61"/>
          <p:cNvPicPr preferRelativeResize="0"/>
          <p:nvPr/>
        </p:nvPicPr>
        <p:blipFill rotWithShape="1">
          <a:blip r:embed="rId3">
            <a:alphaModFix/>
          </a:blip>
          <a:srcRect b="0" l="0" r="0" t="0"/>
          <a:stretch/>
        </p:blipFill>
        <p:spPr>
          <a:xfrm>
            <a:off x="1676400" y="895350"/>
            <a:ext cx="4247358" cy="1181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ctrTitle"/>
          </p:nvPr>
        </p:nvSpPr>
        <p:spPr>
          <a:xfrm>
            <a:off x="207797" y="372300"/>
            <a:ext cx="8378100" cy="10263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rgbClr val="C00000"/>
              </a:buClr>
              <a:buSzPts val="4000"/>
              <a:buFont typeface="Gill Sans"/>
              <a:buNone/>
            </a:pPr>
            <a:r>
              <a:rPr b="1" i="0" lang="en" sz="4000" u="none">
                <a:solidFill>
                  <a:srgbClr val="C00000"/>
                </a:solidFill>
                <a:latin typeface="Gill Sans"/>
                <a:ea typeface="Gill Sans"/>
                <a:cs typeface="Gill Sans"/>
                <a:sym typeface="Gill Sans"/>
              </a:rPr>
              <a:t>How can we deal with conflict? </a:t>
            </a:r>
            <a:endParaRPr/>
          </a:p>
        </p:txBody>
      </p:sp>
      <p:pic>
        <p:nvPicPr>
          <p:cNvPr id="445" name="Google Shape;445;p62"/>
          <p:cNvPicPr preferRelativeResize="0"/>
          <p:nvPr/>
        </p:nvPicPr>
        <p:blipFill rotWithShape="1">
          <a:blip r:embed="rId3">
            <a:alphaModFix/>
          </a:blip>
          <a:srcRect b="0" l="0" r="0" t="0"/>
          <a:stretch/>
        </p:blipFill>
        <p:spPr>
          <a:xfrm>
            <a:off x="3048000" y="2228850"/>
            <a:ext cx="2133600" cy="2133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Best of Both Worlds</a:t>
            </a:r>
            <a:endParaRPr/>
          </a:p>
        </p:txBody>
      </p:sp>
      <p:sp>
        <p:nvSpPr>
          <p:cNvPr id="451" name="Google Shape;451;p63"/>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Internal and external validity are increased by …</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Posing </a:t>
            </a:r>
            <a:r>
              <a:rPr b="1" i="0" lang="en" sz="2200" u="none" cap="none" strike="noStrike">
                <a:solidFill>
                  <a:srgbClr val="C00000"/>
                </a:solidFill>
                <a:latin typeface="Gill Sans"/>
                <a:ea typeface="Gill Sans"/>
                <a:cs typeface="Gill Sans"/>
                <a:sym typeface="Gill Sans"/>
              </a:rPr>
              <a:t>multiple</a:t>
            </a:r>
            <a:r>
              <a:rPr b="0" i="0" lang="en" sz="2200" u="none" cap="none" strike="noStrike">
                <a:solidFill>
                  <a:schemeClr val="dk1"/>
                </a:solidFill>
                <a:latin typeface="Gill Sans"/>
                <a:ea typeface="Gill Sans"/>
                <a:cs typeface="Gill Sans"/>
                <a:sym typeface="Gill Sans"/>
              </a:rPr>
              <a:t> narrow (</a:t>
            </a:r>
            <a:r>
              <a:rPr b="1" i="1" lang="en" sz="2200" u="none" cap="none" strike="noStrike">
                <a:solidFill>
                  <a:srgbClr val="C00000"/>
                </a:solidFill>
                <a:latin typeface="Gill Sans"/>
                <a:ea typeface="Gill Sans"/>
                <a:cs typeface="Gill Sans"/>
                <a:sym typeface="Gill Sans"/>
              </a:rPr>
              <a:t>testable</a:t>
            </a:r>
            <a:r>
              <a:rPr b="0" i="0" lang="en" sz="2200" u="none" cap="none" strike="noStrike">
                <a:solidFill>
                  <a:schemeClr val="dk1"/>
                </a:solidFill>
                <a:latin typeface="Gill Sans"/>
                <a:ea typeface="Gill Sans"/>
                <a:cs typeface="Gill Sans"/>
                <a:sym typeface="Gill Sans"/>
              </a:rPr>
              <a:t>) questions that cover the range of outcomes influencing the broader (</a:t>
            </a:r>
            <a:r>
              <a:rPr b="1" i="1" lang="en" sz="2200" u="none" cap="none" strike="noStrike">
                <a:solidFill>
                  <a:srgbClr val="7030A0"/>
                </a:solidFill>
                <a:latin typeface="Gill Sans"/>
                <a:ea typeface="Gill Sans"/>
                <a:cs typeface="Gill Sans"/>
                <a:sym typeface="Gill Sans"/>
              </a:rPr>
              <a:t>untestable</a:t>
            </a:r>
            <a:r>
              <a:rPr b="0" i="0" lang="en" sz="2200" u="none" cap="none" strike="noStrike">
                <a:solidFill>
                  <a:schemeClr val="dk1"/>
                </a:solidFill>
                <a:latin typeface="Gill Sans"/>
                <a:ea typeface="Gill Sans"/>
                <a:cs typeface="Gill Sans"/>
                <a:sym typeface="Gill Sans"/>
              </a:rPr>
              <a:t>) questions </a:t>
            </a:r>
            <a:endParaRPr/>
          </a:p>
          <a:p>
            <a:pPr indent="-203200" lvl="2" marL="1041400" marR="0" rtl="0" algn="l">
              <a:lnSpc>
                <a:spcPct val="80000"/>
              </a:lnSpc>
              <a:spcBef>
                <a:spcPts val="400"/>
              </a:spcBef>
              <a:spcAft>
                <a:spcPts val="0"/>
              </a:spcAft>
              <a:buClr>
                <a:schemeClr val="dk1"/>
              </a:buClr>
              <a:buSzPts val="1800"/>
              <a:buFont typeface="Gill Sans"/>
              <a:buChar char="•"/>
            </a:pPr>
            <a:r>
              <a:rPr b="0" i="0" lang="en" sz="1800" u="none" cap="none" strike="noStrike">
                <a:solidFill>
                  <a:schemeClr val="dk1"/>
                </a:solidFill>
                <a:latin typeface="Gill Sans"/>
                <a:ea typeface="Gill Sans"/>
                <a:cs typeface="Gill Sans"/>
                <a:sym typeface="Gill Sans"/>
              </a:rPr>
              <a:t>E.g., a technique that is </a:t>
            </a:r>
            <a:r>
              <a:rPr b="0" i="1" lang="en" sz="1800" u="none" cap="none" strike="noStrike">
                <a:solidFill>
                  <a:srgbClr val="C00000"/>
                </a:solidFill>
                <a:latin typeface="Gill Sans"/>
                <a:ea typeface="Gill Sans"/>
                <a:cs typeface="Gill Sans"/>
                <a:sym typeface="Gill Sans"/>
              </a:rPr>
              <a:t>faster</a:t>
            </a:r>
            <a:r>
              <a:rPr b="0" i="0" lang="en" sz="1800" u="none" cap="none" strike="noStrike">
                <a:solidFill>
                  <a:schemeClr val="dk1"/>
                </a:solidFill>
                <a:latin typeface="Gill Sans"/>
                <a:ea typeface="Gill Sans"/>
                <a:cs typeface="Gill Sans"/>
                <a:sym typeface="Gill Sans"/>
              </a:rPr>
              <a:t>, is </a:t>
            </a:r>
            <a:r>
              <a:rPr b="0" i="1" lang="en" sz="1800" u="none" cap="none" strike="noStrike">
                <a:solidFill>
                  <a:srgbClr val="C00000"/>
                </a:solidFill>
                <a:latin typeface="Gill Sans"/>
                <a:ea typeface="Gill Sans"/>
                <a:cs typeface="Gill Sans"/>
                <a:sym typeface="Gill Sans"/>
              </a:rPr>
              <a:t>more accurate</a:t>
            </a:r>
            <a:r>
              <a:rPr b="0" i="0" lang="en" sz="1800" u="none" cap="none" strike="noStrike">
                <a:solidFill>
                  <a:schemeClr val="dk1"/>
                </a:solidFill>
                <a:latin typeface="Gill Sans"/>
                <a:ea typeface="Gill Sans"/>
                <a:cs typeface="Gill Sans"/>
                <a:sym typeface="Gill Sans"/>
              </a:rPr>
              <a:t>, take </a:t>
            </a:r>
            <a:r>
              <a:rPr b="0" i="1" lang="en" sz="1800" u="none" cap="none" strike="noStrike">
                <a:solidFill>
                  <a:srgbClr val="C00000"/>
                </a:solidFill>
                <a:latin typeface="Gill Sans"/>
                <a:ea typeface="Gill Sans"/>
                <a:cs typeface="Gill Sans"/>
                <a:sym typeface="Gill Sans"/>
              </a:rPr>
              <a:t>fewer steps</a:t>
            </a:r>
            <a:r>
              <a:rPr b="0" i="0" lang="en" sz="1800" u="none" cap="none" strike="noStrike">
                <a:solidFill>
                  <a:schemeClr val="dk1"/>
                </a:solidFill>
                <a:latin typeface="Gill Sans"/>
                <a:ea typeface="Gill Sans"/>
                <a:cs typeface="Gill Sans"/>
                <a:sym typeface="Gill Sans"/>
              </a:rPr>
              <a:t>, is </a:t>
            </a:r>
            <a:r>
              <a:rPr b="0" i="1" lang="en" sz="1800" u="none" cap="none" strike="noStrike">
                <a:solidFill>
                  <a:srgbClr val="C00000"/>
                </a:solidFill>
                <a:latin typeface="Gill Sans"/>
                <a:ea typeface="Gill Sans"/>
                <a:cs typeface="Gill Sans"/>
                <a:sym typeface="Gill Sans"/>
              </a:rPr>
              <a:t>easy to learn</a:t>
            </a:r>
            <a:r>
              <a:rPr b="0" i="0" lang="en" sz="1800" u="none" cap="none" strike="noStrike">
                <a:solidFill>
                  <a:schemeClr val="dk1"/>
                </a:solidFill>
                <a:latin typeface="Gill Sans"/>
                <a:ea typeface="Gill Sans"/>
                <a:cs typeface="Gill Sans"/>
                <a:sym typeface="Gill Sans"/>
              </a:rPr>
              <a:t>, and is </a:t>
            </a:r>
            <a:r>
              <a:rPr b="0" i="1" lang="en" sz="1800" u="none" cap="none" strike="noStrike">
                <a:solidFill>
                  <a:srgbClr val="C00000"/>
                </a:solidFill>
                <a:latin typeface="Gill Sans"/>
                <a:ea typeface="Gill Sans"/>
                <a:cs typeface="Gill Sans"/>
                <a:sym typeface="Gill Sans"/>
              </a:rPr>
              <a:t>easy to remember</a:t>
            </a:r>
            <a:r>
              <a:rPr b="0" i="0" lang="en" sz="1800" u="none" cap="none" strike="noStrike">
                <a:solidFill>
                  <a:schemeClr val="dk1"/>
                </a:solidFill>
                <a:latin typeface="Gill Sans"/>
                <a:ea typeface="Gill Sans"/>
                <a:cs typeface="Gill Sans"/>
                <a:sym typeface="Gill Sans"/>
              </a:rPr>
              <a:t>, is generally </a:t>
            </a:r>
            <a:r>
              <a:rPr b="0" i="1" lang="en" sz="1800" u="none" cap="none" strike="noStrike">
                <a:solidFill>
                  <a:srgbClr val="7030A0"/>
                </a:solidFill>
                <a:latin typeface="Gill Sans"/>
                <a:ea typeface="Gill Sans"/>
                <a:cs typeface="Gill Sans"/>
                <a:sym typeface="Gill Sans"/>
              </a:rPr>
              <a:t>bette</a:t>
            </a:r>
            <a:r>
              <a:rPr i="1" lang="en" sz="1800">
                <a:solidFill>
                  <a:srgbClr val="7030A0"/>
                </a:solidFill>
                <a:latin typeface="Gill Sans"/>
                <a:ea typeface="Gill Sans"/>
                <a:cs typeface="Gill Sans"/>
                <a:sym typeface="Gill Sans"/>
              </a:rPr>
              <a:t>q</a:t>
            </a:r>
            <a:endParaRPr/>
          </a:p>
          <a:p>
            <a:pPr indent="-317500" lvl="0" marL="317500" marR="0" rtl="0" algn="l">
              <a:lnSpc>
                <a:spcPct val="80000"/>
              </a:lnSpc>
              <a:spcBef>
                <a:spcPts val="50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The good news</a:t>
            </a:r>
            <a:endParaRPr/>
          </a:p>
          <a:p>
            <a:pPr indent="-266700" lvl="1" marL="685800" marR="0" rtl="0" algn="l">
              <a:lnSpc>
                <a:spcPct val="80000"/>
              </a:lnSpc>
              <a:spcBef>
                <a:spcPts val="400"/>
              </a:spcBef>
              <a:spcAft>
                <a:spcPts val="0"/>
              </a:spcAft>
              <a:buClr>
                <a:schemeClr val="dk1"/>
              </a:buClr>
              <a:buSzPts val="2200"/>
              <a:buFont typeface="Gill Sans"/>
              <a:buChar char="–"/>
            </a:pPr>
            <a:r>
              <a:rPr b="0" i="0" lang="en" sz="2200" u="none" cap="none" strike="noStrike">
                <a:solidFill>
                  <a:schemeClr val="dk1"/>
                </a:solidFill>
                <a:latin typeface="Gill Sans"/>
                <a:ea typeface="Gill Sans"/>
                <a:cs typeface="Gill Sans"/>
                <a:sym typeface="Gill Sans"/>
              </a:rPr>
              <a:t>There is usually a positive correlation between the </a:t>
            </a:r>
            <a:r>
              <a:rPr b="1" i="1" lang="en" sz="2200" u="none" cap="none" strike="noStrike">
                <a:solidFill>
                  <a:srgbClr val="C00000"/>
                </a:solidFill>
                <a:latin typeface="Gill Sans"/>
                <a:ea typeface="Gill Sans"/>
                <a:cs typeface="Gill Sans"/>
                <a:sym typeface="Gill Sans"/>
              </a:rPr>
              <a:t>testable</a:t>
            </a:r>
            <a:r>
              <a:rPr b="0" i="0" lang="en" sz="2200" u="none" cap="none" strike="noStrike">
                <a:solidFill>
                  <a:schemeClr val="dk1"/>
                </a:solidFill>
                <a:latin typeface="Gill Sans"/>
                <a:ea typeface="Gill Sans"/>
                <a:cs typeface="Gill Sans"/>
                <a:sym typeface="Gill Sans"/>
              </a:rPr>
              <a:t> and </a:t>
            </a:r>
            <a:r>
              <a:rPr b="1" i="1" lang="en" sz="2200" u="none" cap="none" strike="noStrike">
                <a:solidFill>
                  <a:srgbClr val="7030A0"/>
                </a:solidFill>
                <a:latin typeface="Gill Sans"/>
                <a:ea typeface="Gill Sans"/>
                <a:cs typeface="Gill Sans"/>
                <a:sym typeface="Gill Sans"/>
              </a:rPr>
              <a:t>untestable</a:t>
            </a:r>
            <a:r>
              <a:rPr b="0" i="0" lang="en" sz="2200" u="none" cap="none" strike="noStrike">
                <a:solidFill>
                  <a:schemeClr val="dk1"/>
                </a:solidFill>
                <a:latin typeface="Gill Sans"/>
                <a:ea typeface="Gill Sans"/>
                <a:cs typeface="Gill Sans"/>
                <a:sym typeface="Gill Sans"/>
              </a:rPr>
              <a:t> questions</a:t>
            </a:r>
            <a:endParaRPr/>
          </a:p>
          <a:p>
            <a:pPr indent="-203200" lvl="2" marL="1041400" marR="0" rtl="0" algn="l">
              <a:lnSpc>
                <a:spcPct val="80000"/>
              </a:lnSpc>
              <a:spcBef>
                <a:spcPts val="400"/>
              </a:spcBef>
              <a:spcAft>
                <a:spcPts val="0"/>
              </a:spcAft>
              <a:buClr>
                <a:schemeClr val="dk1"/>
              </a:buClr>
              <a:buSzPts val="1800"/>
              <a:buFont typeface="Gill Sans"/>
              <a:buChar char="•"/>
            </a:pPr>
            <a:r>
              <a:rPr b="0" i="0" lang="en" sz="1800" u="none" cap="none" strike="noStrike">
                <a:solidFill>
                  <a:schemeClr val="dk1"/>
                </a:solidFill>
                <a:latin typeface="Gill Sans"/>
                <a:ea typeface="Gill Sans"/>
                <a:cs typeface="Gill Sans"/>
                <a:sym typeface="Gill Sans"/>
              </a:rPr>
              <a:t>I.e., participants generally find a UI </a:t>
            </a:r>
            <a:r>
              <a:rPr b="0" i="1" lang="en" sz="1800" u="none" cap="none" strike="noStrike">
                <a:solidFill>
                  <a:srgbClr val="7030A0"/>
                </a:solidFill>
                <a:latin typeface="Gill Sans"/>
                <a:ea typeface="Gill Sans"/>
                <a:cs typeface="Gill Sans"/>
                <a:sym typeface="Gill Sans"/>
              </a:rPr>
              <a:t>better</a:t>
            </a:r>
            <a:r>
              <a:rPr b="0" i="0" lang="en" sz="1800" u="none" cap="none" strike="noStrike">
                <a:solidFill>
                  <a:schemeClr val="dk1"/>
                </a:solidFill>
                <a:latin typeface="Gill Sans"/>
                <a:ea typeface="Gill Sans"/>
                <a:cs typeface="Gill Sans"/>
                <a:sym typeface="Gill Sans"/>
              </a:rPr>
              <a:t> if it is </a:t>
            </a:r>
            <a:r>
              <a:rPr b="0" i="1" lang="en" sz="1800" u="none" cap="none" strike="noStrike">
                <a:solidFill>
                  <a:srgbClr val="C00000"/>
                </a:solidFill>
                <a:latin typeface="Gill Sans"/>
                <a:ea typeface="Gill Sans"/>
                <a:cs typeface="Gill Sans"/>
                <a:sym typeface="Gill Sans"/>
              </a:rPr>
              <a:t>faster</a:t>
            </a:r>
            <a:r>
              <a:rPr b="0" i="0" lang="en" sz="1800" u="none" cap="none" strike="noStrike">
                <a:solidFill>
                  <a:schemeClr val="dk1"/>
                </a:solidFill>
                <a:latin typeface="Gill Sans"/>
                <a:ea typeface="Gill Sans"/>
                <a:cs typeface="Gill Sans"/>
                <a:sym typeface="Gill Sans"/>
              </a:rPr>
              <a:t>, </a:t>
            </a:r>
            <a:r>
              <a:rPr b="0" i="1" lang="en" sz="1800" u="none" cap="none" strike="noStrike">
                <a:solidFill>
                  <a:srgbClr val="C00000"/>
                </a:solidFill>
                <a:latin typeface="Gill Sans"/>
                <a:ea typeface="Gill Sans"/>
                <a:cs typeface="Gill Sans"/>
                <a:sym typeface="Gill Sans"/>
              </a:rPr>
              <a:t>more accurate</a:t>
            </a:r>
            <a:r>
              <a:rPr b="0" i="0" lang="en" sz="1800" u="none" cap="none" strike="noStrike">
                <a:solidFill>
                  <a:schemeClr val="dk1"/>
                </a:solidFill>
                <a:latin typeface="Gill Sans"/>
                <a:ea typeface="Gill Sans"/>
                <a:cs typeface="Gill Sans"/>
                <a:sym typeface="Gill Sans"/>
              </a:rPr>
              <a:t>, </a:t>
            </a:r>
            <a:r>
              <a:rPr b="0" i="1" lang="en" sz="1800" u="none" cap="none" strike="noStrike">
                <a:solidFill>
                  <a:srgbClr val="C00000"/>
                </a:solidFill>
                <a:latin typeface="Gill Sans"/>
                <a:ea typeface="Gill Sans"/>
                <a:cs typeface="Gill Sans"/>
                <a:sym typeface="Gill Sans"/>
              </a:rPr>
              <a:t>takes fewer steps</a:t>
            </a:r>
            <a:r>
              <a:rPr b="0" i="0" lang="en" sz="1800" u="none" cap="none" strike="noStrike">
                <a:solidFill>
                  <a:schemeClr val="dk1"/>
                </a:solidFill>
                <a:latin typeface="Gill Sans"/>
                <a:ea typeface="Gill Sans"/>
                <a:cs typeface="Gill Sans"/>
                <a:sym typeface="Gill Sans"/>
              </a:rPr>
              <a:t>, etc.</a:t>
            </a:r>
            <a:endParaRPr/>
          </a:p>
          <a:p>
            <a:pPr indent="-203200" lvl="0" marL="317500" marR="0" rtl="0" algn="l">
              <a:lnSpc>
                <a:spcPct val="80000"/>
              </a:lnSpc>
              <a:spcBef>
                <a:spcPts val="40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9"/>
          <p:cNvSpPr txBox="1"/>
          <p:nvPr>
            <p:ph type="title"/>
          </p:nvPr>
        </p:nvSpPr>
        <p:spPr>
          <a:xfrm>
            <a:off x="2620050" y="3242050"/>
            <a:ext cx="3903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Q1</a:t>
            </a:r>
            <a:endParaRPr/>
          </a:p>
        </p:txBody>
      </p:sp>
      <p:sp>
        <p:nvSpPr>
          <p:cNvPr id="97" name="Google Shape;97;p19"/>
          <p:cNvSpPr txBox="1"/>
          <p:nvPr>
            <p:ph idx="1" type="body"/>
          </p:nvPr>
        </p:nvSpPr>
        <p:spPr>
          <a:xfrm>
            <a:off x="2885550" y="2369425"/>
            <a:ext cx="33729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PollEv.com/cs6206week4</a:t>
            </a:r>
            <a:endParaRPr sz="2100"/>
          </a:p>
          <a:p>
            <a:pPr indent="0" lvl="0" marL="0" rtl="0" algn="ctr">
              <a:spcBef>
                <a:spcPts val="1200"/>
              </a:spcBef>
              <a:spcAft>
                <a:spcPts val="1200"/>
              </a:spcAft>
              <a:buNone/>
            </a:pPr>
            <a:r>
              <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9"/>
          <p:cNvPicPr preferRelativeResize="0"/>
          <p:nvPr/>
        </p:nvPicPr>
        <p:blipFill>
          <a:blip r:embed="rId3">
            <a:alphaModFix/>
          </a:blip>
          <a:stretch>
            <a:fillRect/>
          </a:stretch>
        </p:blipFill>
        <p:spPr>
          <a:xfrm>
            <a:off x="1976713" y="1334401"/>
            <a:ext cx="5190573" cy="847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457200" y="206375"/>
            <a:ext cx="8229600" cy="59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Best of Both Worlds</a:t>
            </a:r>
            <a:endParaRPr/>
          </a:p>
        </p:txBody>
      </p:sp>
      <p:sp>
        <p:nvSpPr>
          <p:cNvPr id="457" name="Google Shape;457;p64"/>
          <p:cNvSpPr txBox="1"/>
          <p:nvPr>
            <p:ph idx="1" type="body"/>
          </p:nvPr>
        </p:nvSpPr>
        <p:spPr>
          <a:xfrm>
            <a:off x="457200" y="914400"/>
            <a:ext cx="8229600" cy="3680700"/>
          </a:xfrm>
          <a:prstGeom prst="rect">
            <a:avLst/>
          </a:prstGeom>
          <a:noFill/>
          <a:ln>
            <a:noFill/>
          </a:ln>
        </p:spPr>
        <p:txBody>
          <a:bodyPr anchorCtr="0" anchor="t" bIns="41900" lIns="83775" spcFirstLastPara="1" rIns="83775" wrap="square" tIns="41900">
            <a:noAutofit/>
          </a:bodyPr>
          <a:lstStyle/>
          <a:p>
            <a:pPr indent="-317500" lvl="0" marL="317500" marR="0" rtl="0" algn="l">
              <a:lnSpc>
                <a:spcPct val="80000"/>
              </a:lnSpc>
              <a:spcBef>
                <a:spcPts val="0"/>
              </a:spcBef>
              <a:spcAft>
                <a:spcPts val="0"/>
              </a:spcAft>
              <a:buClr>
                <a:schemeClr val="dk1"/>
              </a:buClr>
              <a:buSzPts val="2600"/>
              <a:buFont typeface="Gill Sans"/>
              <a:buChar char="•"/>
            </a:pPr>
            <a:r>
              <a:rPr b="0" i="0" lang="en" sz="2600" u="none">
                <a:solidFill>
                  <a:schemeClr val="dk1"/>
                </a:solidFill>
                <a:latin typeface="Gill Sans"/>
                <a:ea typeface="Gill Sans"/>
                <a:cs typeface="Gill Sans"/>
                <a:sym typeface="Gill Sans"/>
              </a:rPr>
              <a:t>Internal and external validity are increased by …</a:t>
            </a:r>
            <a:endParaRPr/>
          </a:p>
          <a:p>
            <a:pPr indent="-266700" lvl="1" marL="685800" marR="0" rtl="0" algn="l">
              <a:lnSpc>
                <a:spcPct val="80000"/>
              </a:lnSpc>
              <a:spcBef>
                <a:spcPts val="400"/>
              </a:spcBef>
              <a:spcAft>
                <a:spcPts val="0"/>
              </a:spcAft>
              <a:buClr>
                <a:schemeClr val="dk1"/>
              </a:buClr>
              <a:buSzPts val="2200"/>
              <a:buFont typeface="Gill Sans"/>
              <a:buChar char="–"/>
            </a:pPr>
            <a:r>
              <a:rPr lang="en" sz="2200">
                <a:solidFill>
                  <a:schemeClr val="dk1"/>
                </a:solidFill>
                <a:latin typeface="Gill Sans"/>
                <a:ea typeface="Gill Sans"/>
                <a:cs typeface="Gill Sans"/>
                <a:sym typeface="Gill Sans"/>
              </a:rPr>
              <a:t>Perform both well controlled study &amp; in the wild study and show the results match each other  </a:t>
            </a:r>
            <a:endParaRPr b="0" i="0" sz="1800" u="none" cap="none" strike="noStrike">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ctrTitle"/>
          </p:nvPr>
        </p:nvSpPr>
        <p:spPr>
          <a:xfrm>
            <a:off x="711200" y="1200150"/>
            <a:ext cx="7772400" cy="2933700"/>
          </a:xfrm>
          <a:prstGeom prst="rect">
            <a:avLst/>
          </a:prstGeom>
          <a:noFill/>
          <a:ln>
            <a:noFill/>
          </a:ln>
        </p:spPr>
        <p:txBody>
          <a:bodyPr anchorCtr="0" anchor="ctr" bIns="41900" lIns="83775" spcFirstLastPara="1" rIns="83775" wrap="square" tIns="41900">
            <a:noAutofit/>
          </a:bodyPr>
          <a:lstStyle/>
          <a:p>
            <a:pPr indent="0" lvl="0" marL="0" rtl="0" algn="ctr">
              <a:lnSpc>
                <a:spcPct val="100000"/>
              </a:lnSpc>
              <a:spcBef>
                <a:spcPts val="0"/>
              </a:spcBef>
              <a:spcAft>
                <a:spcPts val="0"/>
              </a:spcAft>
              <a:buClr>
                <a:schemeClr val="dk2"/>
              </a:buClr>
              <a:buSzPts val="4000"/>
              <a:buFont typeface="Gill Sans"/>
              <a:buNone/>
            </a:pPr>
            <a:r>
              <a:rPr b="1" i="0" lang="en" sz="4000" u="none">
                <a:solidFill>
                  <a:schemeClr val="dk2"/>
                </a:solidFill>
                <a:latin typeface="Gill Sans"/>
                <a:ea typeface="Gill Sans"/>
                <a:cs typeface="Gill Sans"/>
                <a:sym typeface="Gill Sans"/>
              </a:rPr>
              <a:t>As an </a:t>
            </a:r>
            <a:r>
              <a:rPr b="1" lang="en" sz="4000">
                <a:solidFill>
                  <a:schemeClr val="dk2"/>
                </a:solidFill>
                <a:latin typeface="Gill Sans"/>
                <a:ea typeface="Gill Sans"/>
                <a:cs typeface="Gill Sans"/>
                <a:sym typeface="Gill Sans"/>
              </a:rPr>
              <a:t>empirical </a:t>
            </a:r>
            <a:r>
              <a:rPr b="1" i="0" lang="en" sz="4000" u="none">
                <a:solidFill>
                  <a:schemeClr val="dk2"/>
                </a:solidFill>
                <a:latin typeface="Gill Sans"/>
                <a:ea typeface="Gill Sans"/>
                <a:cs typeface="Gill Sans"/>
                <a:sym typeface="Gill Sans"/>
              </a:rPr>
              <a:t>HCI researcher, your job is to </a:t>
            </a:r>
            <a:r>
              <a:rPr b="1" i="0" lang="en" sz="4000" u="none">
                <a:solidFill>
                  <a:srgbClr val="C00000"/>
                </a:solidFill>
                <a:latin typeface="Gill Sans"/>
                <a:ea typeface="Gill Sans"/>
                <a:cs typeface="Gill Sans"/>
                <a:sym typeface="Gill Sans"/>
              </a:rPr>
              <a:t>find</a:t>
            </a:r>
            <a:r>
              <a:rPr b="1" i="0" lang="en" sz="4000" u="none">
                <a:solidFill>
                  <a:schemeClr val="dk2"/>
                </a:solidFill>
                <a:latin typeface="Gill Sans"/>
                <a:ea typeface="Gill Sans"/>
                <a:cs typeface="Gill Sans"/>
                <a:sym typeface="Gill Sans"/>
              </a:rPr>
              <a:t> the best set of narrow (</a:t>
            </a:r>
            <a:r>
              <a:rPr b="1" i="1" lang="en" sz="4000" u="none">
                <a:solidFill>
                  <a:srgbClr val="C00000"/>
                </a:solidFill>
                <a:latin typeface="Gill Sans"/>
                <a:ea typeface="Gill Sans"/>
                <a:cs typeface="Gill Sans"/>
                <a:sym typeface="Gill Sans"/>
              </a:rPr>
              <a:t>testable</a:t>
            </a:r>
            <a:r>
              <a:rPr b="1" i="0" lang="en" sz="4000" u="none">
                <a:solidFill>
                  <a:schemeClr val="dk2"/>
                </a:solidFill>
                <a:latin typeface="Gill Sans"/>
                <a:ea typeface="Gill Sans"/>
                <a:cs typeface="Gill Sans"/>
                <a:sym typeface="Gill Sans"/>
              </a:rPr>
              <a:t>) questions to answer the broader (</a:t>
            </a:r>
            <a:r>
              <a:rPr b="1" i="1" lang="en" sz="4000" u="none">
                <a:solidFill>
                  <a:srgbClr val="7030A0"/>
                </a:solidFill>
                <a:latin typeface="Gill Sans"/>
                <a:ea typeface="Gill Sans"/>
                <a:cs typeface="Gill Sans"/>
                <a:sym typeface="Gill Sans"/>
              </a:rPr>
              <a:t>untestable</a:t>
            </a:r>
            <a:r>
              <a:rPr b="1" i="0" lang="en" sz="4000" u="none">
                <a:solidFill>
                  <a:schemeClr val="dk2"/>
                </a:solidFill>
                <a:latin typeface="Gill Sans"/>
                <a:ea typeface="Gill Sans"/>
                <a:cs typeface="Gill Sans"/>
                <a:sym typeface="Gill Sans"/>
              </a:rPr>
              <a:t>) questions! </a:t>
            </a:r>
            <a:br>
              <a:rPr b="1" i="0" lang="en" sz="4000" u="none">
                <a:solidFill>
                  <a:schemeClr val="dk2"/>
                </a:solidFill>
                <a:latin typeface="Gill Sans"/>
                <a:ea typeface="Gill Sans"/>
                <a:cs typeface="Gill Sans"/>
                <a:sym typeface="Gill Sans"/>
              </a:rPr>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elements of an empirical research paper (subtype 2 &amp; 3) </a:t>
            </a:r>
            <a:endParaRPr/>
          </a:p>
        </p:txBody>
      </p:sp>
      <p:sp>
        <p:nvSpPr>
          <p:cNvPr id="468" name="Google Shape;46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One or more research questions </a:t>
            </a:r>
            <a:endParaRPr/>
          </a:p>
          <a:p>
            <a:pPr indent="-342900" lvl="0" marL="457200" rtl="0" algn="l">
              <a:spcBef>
                <a:spcPts val="0"/>
              </a:spcBef>
              <a:spcAft>
                <a:spcPts val="0"/>
              </a:spcAft>
              <a:buSzPts val="1800"/>
              <a:buChar char="●"/>
            </a:pPr>
            <a:r>
              <a:rPr lang="en"/>
              <a:t>A few factors (greater or equal to 2 but less than 6)  </a:t>
            </a:r>
            <a:endParaRPr/>
          </a:p>
          <a:p>
            <a:pPr indent="-342900" lvl="0" marL="457200" rtl="0" algn="l">
              <a:spcBef>
                <a:spcPts val="0"/>
              </a:spcBef>
              <a:spcAft>
                <a:spcPts val="0"/>
              </a:spcAft>
              <a:buSzPts val="1800"/>
              <a:buChar char="●"/>
            </a:pPr>
            <a:r>
              <a:rPr lang="en"/>
              <a:t>A few measures (both qualitative &amp; quantitative, minimum 3, commonly around 10)</a:t>
            </a:r>
            <a:endParaRPr/>
          </a:p>
          <a:p>
            <a:pPr indent="-317500" lvl="1" marL="914400" rtl="0" algn="l">
              <a:spcBef>
                <a:spcPts val="0"/>
              </a:spcBef>
              <a:spcAft>
                <a:spcPts val="0"/>
              </a:spcAft>
              <a:buSzPts val="1400"/>
              <a:buChar char="○"/>
            </a:pPr>
            <a:r>
              <a:rPr lang="en"/>
              <a:t>For each question, there are usually more than 2 factors, and for each factor, there are typically a few measures </a:t>
            </a:r>
            <a:endParaRPr/>
          </a:p>
          <a:p>
            <a:pPr indent="-342900" lvl="0" marL="457200" rtl="0" algn="l">
              <a:spcBef>
                <a:spcPts val="0"/>
              </a:spcBef>
              <a:spcAft>
                <a:spcPts val="0"/>
              </a:spcAft>
              <a:buSzPts val="1800"/>
              <a:buChar char="●"/>
            </a:pPr>
            <a:r>
              <a:rPr lang="en"/>
              <a:t>Interesting insights </a:t>
            </a:r>
            <a:endParaRPr/>
          </a:p>
          <a:p>
            <a:pPr indent="0" lvl="0" marL="0" rtl="0" algn="l">
              <a:spcBef>
                <a:spcPts val="1200"/>
              </a:spcBef>
              <a:spcAft>
                <a:spcPts val="1200"/>
              </a:spcAft>
              <a:buNone/>
            </a:pPr>
            <a:r>
              <a:rPr b="1" lang="en">
                <a:solidFill>
                  <a:srgbClr val="980000"/>
                </a:solidFill>
              </a:rPr>
              <a:t>Hope the previous slides answered why we need a few factors &amp; many measures</a:t>
            </a:r>
            <a:r>
              <a:rPr lang="en">
                <a:solidFill>
                  <a:srgbClr val="980000"/>
                </a:solidFill>
              </a:rPr>
              <a:t> </a:t>
            </a:r>
            <a:endParaRPr>
              <a:solidFill>
                <a:srgbClr val="98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subtypes of u</a:t>
            </a:r>
            <a:r>
              <a:rPr lang="en"/>
              <a:t>nknown factors/effects?</a:t>
            </a:r>
            <a:endParaRPr/>
          </a:p>
        </p:txBody>
      </p:sp>
      <p:sp>
        <p:nvSpPr>
          <p:cNvPr id="474" name="Google Shape;47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factors contribute to the best design to achieve certain purposes in certain context using certain technology and why? </a:t>
            </a:r>
            <a:endParaRPr/>
          </a:p>
          <a:p>
            <a:pPr indent="-342900" lvl="0" marL="457200" rtl="0" algn="l">
              <a:spcBef>
                <a:spcPts val="1200"/>
              </a:spcBef>
              <a:spcAft>
                <a:spcPts val="0"/>
              </a:spcAft>
              <a:buSzPts val="1800"/>
              <a:buChar char="●"/>
            </a:pPr>
            <a:r>
              <a:rPr lang="en"/>
              <a:t>Simple vs. compound stroke hierarchical marking menus </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What are the (interesting) effects of certain (important) factors?</a:t>
            </a:r>
            <a:endParaRPr/>
          </a:p>
          <a:p>
            <a:pPr indent="-342900" lvl="0" marL="457200" rtl="0" algn="l">
              <a:spcBef>
                <a:spcPts val="1200"/>
              </a:spcBef>
              <a:spcAft>
                <a:spcPts val="0"/>
              </a:spcAft>
              <a:buSzPts val="1800"/>
              <a:buChar char="●"/>
            </a:pPr>
            <a:r>
              <a:rPr lang="en"/>
              <a:t>False positive vs. false negative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How to conduct empirical research (for subtype 2 &amp; 3)?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666666"/>
                </a:solidFill>
              </a:rPr>
              <a:t>The “ideal” workflow of “an” empirical study</a:t>
            </a:r>
            <a:endParaRPr>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“ideal” workflow of “an” empirical study</a:t>
            </a:r>
            <a:endParaRPr/>
          </a:p>
        </p:txBody>
      </p:sp>
      <p:cxnSp>
        <p:nvCxnSpPr>
          <p:cNvPr id="485" name="Google Shape;485;p69"/>
          <p:cNvCxnSpPr/>
          <p:nvPr/>
        </p:nvCxnSpPr>
        <p:spPr>
          <a:xfrm flipH="1" rot="10800000">
            <a:off x="8019000" y="1798200"/>
            <a:ext cx="526500" cy="8100"/>
          </a:xfrm>
          <a:prstGeom prst="straightConnector1">
            <a:avLst/>
          </a:prstGeom>
          <a:noFill/>
          <a:ln cap="flat" cmpd="sng" w="19050">
            <a:solidFill>
              <a:schemeClr val="dk2"/>
            </a:solidFill>
            <a:prstDash val="solid"/>
            <a:round/>
            <a:headEnd len="med" w="med" type="none"/>
            <a:tailEnd len="med" w="med" type="none"/>
          </a:ln>
        </p:spPr>
      </p:cxnSp>
      <p:pic>
        <p:nvPicPr>
          <p:cNvPr id="486" name="Google Shape;486;p69"/>
          <p:cNvPicPr preferRelativeResize="0"/>
          <p:nvPr/>
        </p:nvPicPr>
        <p:blipFill>
          <a:blip r:embed="rId3">
            <a:alphaModFix/>
          </a:blip>
          <a:stretch>
            <a:fillRect/>
          </a:stretch>
        </p:blipFill>
        <p:spPr>
          <a:xfrm>
            <a:off x="227100" y="1053375"/>
            <a:ext cx="8742898" cy="2092350"/>
          </a:xfrm>
          <a:prstGeom prst="rect">
            <a:avLst/>
          </a:prstGeom>
          <a:noFill/>
          <a:ln>
            <a:noFill/>
          </a:ln>
        </p:spPr>
      </p:pic>
      <p:sp>
        <p:nvSpPr>
          <p:cNvPr id="487" name="Google Shape;487;p69"/>
          <p:cNvSpPr/>
          <p:nvPr/>
        </p:nvSpPr>
        <p:spPr>
          <a:xfrm>
            <a:off x="8286300" y="1895400"/>
            <a:ext cx="769500" cy="40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69"/>
          <p:cNvPicPr preferRelativeResize="0"/>
          <p:nvPr/>
        </p:nvPicPr>
        <p:blipFill>
          <a:blip r:embed="rId4">
            <a:alphaModFix/>
          </a:blip>
          <a:stretch>
            <a:fillRect/>
          </a:stretch>
        </p:blipFill>
        <p:spPr>
          <a:xfrm>
            <a:off x="1012338" y="3181375"/>
            <a:ext cx="7271725" cy="1905425"/>
          </a:xfrm>
          <a:prstGeom prst="rect">
            <a:avLst/>
          </a:prstGeom>
          <a:noFill/>
          <a:ln>
            <a:noFill/>
          </a:ln>
        </p:spPr>
      </p:pic>
      <p:sp>
        <p:nvSpPr>
          <p:cNvPr id="489" name="Google Shape;489;p69"/>
          <p:cNvSpPr/>
          <p:nvPr/>
        </p:nvSpPr>
        <p:spPr>
          <a:xfrm>
            <a:off x="894900" y="4486200"/>
            <a:ext cx="8304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9"/>
          <p:cNvSpPr/>
          <p:nvPr/>
        </p:nvSpPr>
        <p:spPr>
          <a:xfrm>
            <a:off x="226800" y="1109700"/>
            <a:ext cx="8829000" cy="2036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69"/>
          <p:cNvCxnSpPr>
            <a:stCxn id="490" idx="0"/>
            <a:endCxn id="492" idx="1"/>
          </p:cNvCxnSpPr>
          <p:nvPr/>
        </p:nvCxnSpPr>
        <p:spPr>
          <a:xfrm flipH="1" rot="10800000">
            <a:off x="4641300" y="791400"/>
            <a:ext cx="2301000" cy="318300"/>
          </a:xfrm>
          <a:prstGeom prst="straightConnector1">
            <a:avLst/>
          </a:prstGeom>
          <a:noFill/>
          <a:ln cap="flat" cmpd="sng" w="19050">
            <a:solidFill>
              <a:srgbClr val="C00000"/>
            </a:solidFill>
            <a:prstDash val="solid"/>
            <a:round/>
            <a:headEnd len="med" w="med" type="none"/>
            <a:tailEnd len="med" w="med" type="none"/>
          </a:ln>
        </p:spPr>
      </p:cxnSp>
      <p:sp>
        <p:nvSpPr>
          <p:cNvPr id="492" name="Google Shape;492;p69"/>
          <p:cNvSpPr txBox="1"/>
          <p:nvPr/>
        </p:nvSpPr>
        <p:spPr>
          <a:xfrm>
            <a:off x="6942300" y="498900"/>
            <a:ext cx="21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000FF"/>
                </a:solidFill>
              </a:rPr>
              <a:t>Stage 1: finding interesting results</a:t>
            </a:r>
            <a:endParaRPr sz="130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“ideal” workflow of “an” empirical study</a:t>
            </a:r>
            <a:endParaRPr/>
          </a:p>
        </p:txBody>
      </p:sp>
      <p:cxnSp>
        <p:nvCxnSpPr>
          <p:cNvPr id="498" name="Google Shape;498;p70"/>
          <p:cNvCxnSpPr/>
          <p:nvPr/>
        </p:nvCxnSpPr>
        <p:spPr>
          <a:xfrm flipH="1" rot="10800000">
            <a:off x="8019000" y="1798200"/>
            <a:ext cx="526500" cy="8100"/>
          </a:xfrm>
          <a:prstGeom prst="straightConnector1">
            <a:avLst/>
          </a:prstGeom>
          <a:noFill/>
          <a:ln cap="flat" cmpd="sng" w="19050">
            <a:solidFill>
              <a:schemeClr val="dk2"/>
            </a:solidFill>
            <a:prstDash val="solid"/>
            <a:round/>
            <a:headEnd len="med" w="med" type="none"/>
            <a:tailEnd len="med" w="med" type="none"/>
          </a:ln>
        </p:spPr>
      </p:cxnSp>
      <p:pic>
        <p:nvPicPr>
          <p:cNvPr id="499" name="Google Shape;499;p70"/>
          <p:cNvPicPr preferRelativeResize="0"/>
          <p:nvPr/>
        </p:nvPicPr>
        <p:blipFill>
          <a:blip r:embed="rId3">
            <a:alphaModFix/>
          </a:blip>
          <a:stretch>
            <a:fillRect/>
          </a:stretch>
        </p:blipFill>
        <p:spPr>
          <a:xfrm>
            <a:off x="227100" y="1053375"/>
            <a:ext cx="8742898" cy="2092350"/>
          </a:xfrm>
          <a:prstGeom prst="rect">
            <a:avLst/>
          </a:prstGeom>
          <a:noFill/>
          <a:ln>
            <a:noFill/>
          </a:ln>
        </p:spPr>
      </p:pic>
      <p:sp>
        <p:nvSpPr>
          <p:cNvPr id="500" name="Google Shape;500;p70"/>
          <p:cNvSpPr/>
          <p:nvPr/>
        </p:nvSpPr>
        <p:spPr>
          <a:xfrm>
            <a:off x="8286300" y="1895400"/>
            <a:ext cx="769500" cy="40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1" name="Google Shape;501;p70"/>
          <p:cNvPicPr preferRelativeResize="0"/>
          <p:nvPr/>
        </p:nvPicPr>
        <p:blipFill>
          <a:blip r:embed="rId4">
            <a:alphaModFix/>
          </a:blip>
          <a:stretch>
            <a:fillRect/>
          </a:stretch>
        </p:blipFill>
        <p:spPr>
          <a:xfrm>
            <a:off x="1012338" y="3181375"/>
            <a:ext cx="7271725" cy="1905425"/>
          </a:xfrm>
          <a:prstGeom prst="rect">
            <a:avLst/>
          </a:prstGeom>
          <a:noFill/>
          <a:ln>
            <a:noFill/>
          </a:ln>
        </p:spPr>
      </p:pic>
      <p:sp>
        <p:nvSpPr>
          <p:cNvPr id="502" name="Google Shape;502;p70"/>
          <p:cNvSpPr/>
          <p:nvPr/>
        </p:nvSpPr>
        <p:spPr>
          <a:xfrm>
            <a:off x="894900" y="4486200"/>
            <a:ext cx="830400" cy="57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0"/>
          <p:cNvSpPr/>
          <p:nvPr/>
        </p:nvSpPr>
        <p:spPr>
          <a:xfrm>
            <a:off x="226800" y="3090900"/>
            <a:ext cx="8829000" cy="20361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4" name="Google Shape;504;p70"/>
          <p:cNvCxnSpPr>
            <a:stCxn id="503" idx="0"/>
            <a:endCxn id="505" idx="1"/>
          </p:cNvCxnSpPr>
          <p:nvPr/>
        </p:nvCxnSpPr>
        <p:spPr>
          <a:xfrm>
            <a:off x="4641300" y="3090900"/>
            <a:ext cx="1911600" cy="465900"/>
          </a:xfrm>
          <a:prstGeom prst="straightConnector1">
            <a:avLst/>
          </a:prstGeom>
          <a:noFill/>
          <a:ln cap="flat" cmpd="sng" w="19050">
            <a:solidFill>
              <a:srgbClr val="C00000"/>
            </a:solidFill>
            <a:prstDash val="solid"/>
            <a:round/>
            <a:headEnd len="med" w="med" type="none"/>
            <a:tailEnd len="med" w="med" type="none"/>
          </a:ln>
        </p:spPr>
      </p:cxnSp>
      <p:sp>
        <p:nvSpPr>
          <p:cNvPr id="505" name="Google Shape;505;p70"/>
          <p:cNvSpPr txBox="1"/>
          <p:nvPr/>
        </p:nvSpPr>
        <p:spPr>
          <a:xfrm>
            <a:off x="6552900" y="3264300"/>
            <a:ext cx="21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000FF"/>
                </a:solidFill>
              </a:rPr>
              <a:t>Stage 2: ensure rigorous methodology</a:t>
            </a:r>
            <a:endParaRPr sz="1300">
              <a:solidFill>
                <a:srgbClr val="0000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Stage 1</a:t>
            </a:r>
            <a:endParaRPr/>
          </a:p>
        </p:txBody>
      </p:sp>
      <p:sp>
        <p:nvSpPr>
          <p:cNvPr id="511" name="Google Shape;51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The main goal is to find “interesting” results/insights; however, before “interesting” results/insights are found</a:t>
            </a:r>
            <a:endParaRPr/>
          </a:p>
          <a:p>
            <a:pPr indent="-300037" lvl="0" marL="457200" rtl="0" algn="l">
              <a:spcBef>
                <a:spcPts val="1200"/>
              </a:spcBef>
              <a:spcAft>
                <a:spcPts val="0"/>
              </a:spcAft>
              <a:buSzPct val="100000"/>
              <a:buChar char="●"/>
            </a:pPr>
            <a:r>
              <a:rPr lang="en"/>
              <a:t>This process can be unpredictable </a:t>
            </a:r>
            <a:endParaRPr/>
          </a:p>
          <a:p>
            <a:pPr indent="-284162" lvl="1" marL="914400" rtl="0" algn="l">
              <a:spcBef>
                <a:spcPts val="0"/>
              </a:spcBef>
              <a:spcAft>
                <a:spcPts val="0"/>
              </a:spcAft>
              <a:buSzPct val="100000"/>
              <a:buChar char="○"/>
            </a:pPr>
            <a:r>
              <a:rPr lang="en"/>
              <a:t>We don’t know how long it will take</a:t>
            </a:r>
            <a:endParaRPr/>
          </a:p>
          <a:p>
            <a:pPr indent="-284162" lvl="1" marL="914400" rtl="0" algn="l">
              <a:spcBef>
                <a:spcPts val="0"/>
              </a:spcBef>
              <a:spcAft>
                <a:spcPts val="0"/>
              </a:spcAft>
              <a:buSzPct val="100000"/>
              <a:buChar char="○"/>
            </a:pPr>
            <a:r>
              <a:rPr lang="en"/>
              <a:t>We don’t know what will eventually work  </a:t>
            </a:r>
            <a:endParaRPr/>
          </a:p>
          <a:p>
            <a:pPr indent="0" lvl="0" marL="0" rtl="0" algn="l">
              <a:spcBef>
                <a:spcPts val="1200"/>
              </a:spcBef>
              <a:spcAft>
                <a:spcPts val="0"/>
              </a:spcAft>
              <a:buNone/>
            </a:pPr>
            <a:r>
              <a:rPr lang="en"/>
              <a:t>Attitude in this stage: </a:t>
            </a:r>
            <a:endParaRPr/>
          </a:p>
          <a:p>
            <a:pPr indent="-300037" lvl="0" marL="457200" rtl="0" algn="l">
              <a:spcBef>
                <a:spcPts val="1200"/>
              </a:spcBef>
              <a:spcAft>
                <a:spcPts val="0"/>
              </a:spcAft>
              <a:buSzPct val="100000"/>
              <a:buChar char="●"/>
            </a:pPr>
            <a:r>
              <a:rPr lang="en"/>
              <a:t>Be adaptive and open minded</a:t>
            </a:r>
            <a:endParaRPr/>
          </a:p>
          <a:p>
            <a:pPr indent="-300037" lvl="0" marL="457200" rtl="0" algn="l">
              <a:spcBef>
                <a:spcPts val="0"/>
              </a:spcBef>
              <a:spcAft>
                <a:spcPts val="0"/>
              </a:spcAft>
              <a:buSzPct val="100000"/>
              <a:buChar char="●"/>
            </a:pPr>
            <a:r>
              <a:rPr lang="en"/>
              <a:t>Focus on the process instead of the results (although we don’t know when can we find good results, good process can ensure good results to appear at the earliest possible time) </a:t>
            </a:r>
            <a:endParaRPr/>
          </a:p>
          <a:p>
            <a:pPr indent="-300037" lvl="0" marL="457200" rtl="0" algn="l">
              <a:spcBef>
                <a:spcPts val="0"/>
              </a:spcBef>
              <a:spcAft>
                <a:spcPts val="0"/>
              </a:spcAft>
              <a:buSzPct val="100000"/>
              <a:buChar char="●"/>
            </a:pPr>
            <a:r>
              <a:rPr lang="en"/>
              <a:t>Don’t just work on one idea, but try to explore multiple ideas in parallel  </a:t>
            </a:r>
            <a:endParaRPr/>
          </a:p>
          <a:p>
            <a:pPr indent="-300037" lvl="0" marL="457200" rtl="0" algn="l">
              <a:spcBef>
                <a:spcPts val="0"/>
              </a:spcBef>
              <a:spcAft>
                <a:spcPts val="0"/>
              </a:spcAft>
              <a:buSzPct val="100000"/>
              <a:buChar char="●"/>
            </a:pPr>
            <a:r>
              <a:rPr lang="en"/>
              <a:t>Quick &amp; dirty (methods may not be rigorous; using quick feedback loops to find interesting results using the shortest possible time) </a:t>
            </a:r>
            <a:endParaRPr/>
          </a:p>
          <a:p>
            <a:pPr indent="0" lvl="0" marL="0" rtl="0" algn="l">
              <a:spcBef>
                <a:spcPts val="1200"/>
              </a:spcBef>
              <a:spcAft>
                <a:spcPts val="0"/>
              </a:spcAft>
              <a:buNone/>
            </a:pPr>
            <a:r>
              <a:rPr lang="en"/>
              <a:t>Common problems: </a:t>
            </a:r>
            <a:endParaRPr/>
          </a:p>
          <a:p>
            <a:pPr indent="-300037" lvl="0" marL="457200" rtl="0" algn="l">
              <a:spcBef>
                <a:spcPts val="1200"/>
              </a:spcBef>
              <a:spcAft>
                <a:spcPts val="0"/>
              </a:spcAft>
              <a:buSzPct val="100000"/>
              <a:buChar char="●"/>
            </a:pPr>
            <a:r>
              <a:rPr lang="en"/>
              <a:t>Unable to identify interesting ideas </a:t>
            </a:r>
            <a:endParaRPr/>
          </a:p>
          <a:p>
            <a:pPr indent="-300037" lvl="0" marL="457200" rtl="0" algn="l">
              <a:spcBef>
                <a:spcPts val="0"/>
              </a:spcBef>
              <a:spcAft>
                <a:spcPts val="0"/>
              </a:spcAft>
              <a:buSzPct val="100000"/>
              <a:buChar char="●"/>
            </a:pPr>
            <a:r>
              <a:rPr lang="en"/>
              <a:t>Waste too much time on things not necessary at this stage (e.g., trying to design every details of the pilot study)  </a:t>
            </a:r>
            <a:endParaRPr/>
          </a:p>
          <a:p>
            <a:pPr indent="-300037" lvl="0" marL="457200" rtl="0" algn="l">
              <a:spcBef>
                <a:spcPts val="0"/>
              </a:spcBef>
              <a:spcAft>
                <a:spcPts val="0"/>
              </a:spcAft>
              <a:buSzPct val="100000"/>
              <a:buChar char="●"/>
            </a:pPr>
            <a:r>
              <a:rPr lang="en"/>
              <a:t>Become inpatient or frustrating after the first few pilots do not lead to interesting results (which can often happen)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Stage 2</a:t>
            </a:r>
            <a:endParaRPr/>
          </a:p>
        </p:txBody>
      </p:sp>
      <p:sp>
        <p:nvSpPr>
          <p:cNvPr id="517" name="Google Shape;51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main goal is to validate and explain results/insights </a:t>
            </a:r>
            <a:endParaRPr/>
          </a:p>
          <a:p>
            <a:pPr indent="-334327" lvl="0" marL="457200" rtl="0" algn="l">
              <a:spcBef>
                <a:spcPts val="1200"/>
              </a:spcBef>
              <a:spcAft>
                <a:spcPts val="0"/>
              </a:spcAft>
              <a:buSzPct val="100000"/>
              <a:buChar char="●"/>
            </a:pPr>
            <a:r>
              <a:rPr lang="en"/>
              <a:t>This process is much more predictable </a:t>
            </a:r>
            <a:endParaRPr/>
          </a:p>
          <a:p>
            <a:pPr indent="-310832" lvl="1" marL="914400" rtl="0" algn="l">
              <a:spcBef>
                <a:spcPts val="0"/>
              </a:spcBef>
              <a:spcAft>
                <a:spcPts val="0"/>
              </a:spcAft>
              <a:buSzPct val="100000"/>
              <a:buChar char="○"/>
            </a:pPr>
            <a:r>
              <a:rPr lang="en"/>
              <a:t>We know whether we have a paper or not</a:t>
            </a:r>
            <a:endParaRPr/>
          </a:p>
          <a:p>
            <a:pPr indent="-310832" lvl="1" marL="914400" rtl="0" algn="l">
              <a:spcBef>
                <a:spcPts val="0"/>
              </a:spcBef>
              <a:spcAft>
                <a:spcPts val="0"/>
              </a:spcAft>
              <a:buSzPct val="100000"/>
              <a:buChar char="○"/>
            </a:pPr>
            <a:r>
              <a:rPr lang="en"/>
              <a:t>We also know how long it will take to finish it</a:t>
            </a:r>
            <a:endParaRPr/>
          </a:p>
          <a:p>
            <a:pPr indent="0" lvl="0" marL="0" rtl="0" algn="l">
              <a:spcBef>
                <a:spcPts val="1200"/>
              </a:spcBef>
              <a:spcAft>
                <a:spcPts val="0"/>
              </a:spcAft>
              <a:buNone/>
            </a:pPr>
            <a:r>
              <a:rPr lang="en"/>
              <a:t>Attitude in this stage: </a:t>
            </a:r>
            <a:endParaRPr/>
          </a:p>
          <a:p>
            <a:pPr indent="-334327" lvl="0" marL="457200" rtl="0" algn="l">
              <a:spcBef>
                <a:spcPts val="1200"/>
              </a:spcBef>
              <a:spcAft>
                <a:spcPts val="0"/>
              </a:spcAft>
              <a:buSzPct val="100000"/>
              <a:buChar char="●"/>
            </a:pPr>
            <a:r>
              <a:rPr lang="en"/>
              <a:t>Meticulous </a:t>
            </a:r>
            <a:endParaRPr/>
          </a:p>
          <a:p>
            <a:pPr indent="-334327" lvl="0" marL="457200" rtl="0" algn="l">
              <a:spcBef>
                <a:spcPts val="0"/>
              </a:spcBef>
              <a:spcAft>
                <a:spcPts val="0"/>
              </a:spcAft>
              <a:buSzPct val="100000"/>
              <a:buChar char="●"/>
            </a:pPr>
            <a:r>
              <a:rPr lang="en"/>
              <a:t>Think deep </a:t>
            </a:r>
            <a:endParaRPr/>
          </a:p>
          <a:p>
            <a:pPr indent="0" lvl="0" marL="0" rtl="0" algn="l">
              <a:spcBef>
                <a:spcPts val="1200"/>
              </a:spcBef>
              <a:spcAft>
                <a:spcPts val="0"/>
              </a:spcAft>
              <a:buNone/>
            </a:pPr>
            <a:r>
              <a:rPr lang="en"/>
              <a:t>Common problems: </a:t>
            </a:r>
            <a:endParaRPr/>
          </a:p>
          <a:p>
            <a:pPr indent="-334327" lvl="0" marL="457200" rtl="0" algn="l">
              <a:spcBef>
                <a:spcPts val="1200"/>
              </a:spcBef>
              <a:spcAft>
                <a:spcPts val="0"/>
              </a:spcAft>
              <a:buSzPct val="100000"/>
              <a:buChar char="●"/>
            </a:pPr>
            <a:r>
              <a:rPr lang="en"/>
              <a:t>Logical holes and unjustified steps/features</a:t>
            </a:r>
            <a:endParaRPr/>
          </a:p>
          <a:p>
            <a:pPr indent="-334327" lvl="0" marL="457200" rtl="0" algn="l">
              <a:spcBef>
                <a:spcPts val="0"/>
              </a:spcBef>
              <a:spcAft>
                <a:spcPts val="0"/>
              </a:spcAft>
              <a:buSzPct val="100000"/>
              <a:buChar char="●"/>
            </a:pPr>
            <a:r>
              <a:rPr lang="en"/>
              <a:t>Shallow discussion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Paracentral &amp; Near Peripheral visualization</a:t>
            </a:r>
            <a:endParaRPr/>
          </a:p>
        </p:txBody>
      </p:sp>
      <p:pic>
        <p:nvPicPr>
          <p:cNvPr descr="Paracentral and near-peripheral visualizations: Towards attention-maintaining secondary information presentation on OHMDs during in-person social interactions&#10;Nuwan Nanayakkarawasam Peru Kandage Janaka, Chloe Haigh, Hyeongcheol Kim, Shan Zhang, Shengdong Zhao&#10;&#10;CHI'22: ACM Conference on Human Factors in Computing Systems&#10;Session: Augmented or Diminished Reality?&#10;&#10;Abstract&#10;Optical see-through Head-Mounted Displays (OST HMDs, OHMDs) are known to facilitate situational awareness while accessing secondary information. However, information displayed on OHMDs can cause attention shifts, which distract users from natural social interactions. We hypothesize that information displayed in paracentral and near-peripheral vision can be better perceived while the user is maintaining eye contact during face-to-face conversations. Leveraging this idea, we designed a circular progress bar to provide progress updates in paracentral and near-peripheral vision. We compared it with textual and linear progress bars under two conversation settings: a simulated one with a digital conversation partner and a realistic one with a real partner. Results show that a circular progress bar can effectively reduce notification distractions without losing eye contact and is more preferred by users. Our findings highlight the potential of utilizing the paracentral and near-peripheral vision for secondary information presentation on OHMDs.&#10;&#10;WEB:: https://chi2022.acm.org/&#10;&#10;Pre-recorded presentations of CHI 2022" id="523" name="Google Shape;523;p73" title="Paracentral and near-peripheral visualizations: Towards attention-maintaining secondary ...">
            <a:hlinkClick r:id="rId3"/>
          </p:cNvPr>
          <p:cNvPicPr preferRelativeResize="0"/>
          <p:nvPr/>
        </p:nvPicPr>
        <p:blipFill>
          <a:blip r:embed="rId4">
            <a:alphaModFix/>
          </a:blip>
          <a:stretch>
            <a:fillRect/>
          </a:stretch>
        </p:blipFill>
        <p:spPr>
          <a:xfrm>
            <a:off x="1393850" y="1118750"/>
            <a:ext cx="6276075" cy="353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0" lvl="0" marL="0" rtl="0" algn="l">
              <a:spcBef>
                <a:spcPts val="1200"/>
              </a:spcBef>
              <a:spcAft>
                <a:spcPts val="1200"/>
              </a:spcAft>
              <a:buNone/>
            </a:pPr>
            <a:r>
              <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r>
              <a:rPr lang="en"/>
              <a:t> 2</a:t>
            </a:r>
            <a:r>
              <a:rPr lang="en"/>
              <a:t>: LSVP </a:t>
            </a:r>
            <a:endParaRPr/>
          </a:p>
        </p:txBody>
      </p:sp>
      <p:pic>
        <p:nvPicPr>
          <p:cNvPr descr="LSVP: Towards Effective On-the-go Video Learning Using Optical Head-Mounted Displays&#10;Ashwin Ram, Shengdong Zhao&#10;&#10;IMWUT: Interactive, Mobile, Wearable and Ubiquitous Technologies&#10;Session: Public Displays &amp; AR/VR&#10;&#10;Abstract&#10;The ubiquity of mobile phones allows video content to be watched on the go. However, users' current on-the-go video learning experience on phones is encumbered by issues of toggling and managing attention between the video and surroundings, as informed by our initial qualitative study. To alleviate this, we explore how combining the emergent smart glasses (Optical Head-Mounted Display or OHMD) platform with a redesigned video presentation style can better distribute users’ attention between learning and walking tasks. We evaluated three presentation techniques: highlighting, sequentiality, and data persistence to find that combining sequentiality and data persistence is highly effective, yielding a 56% higher immediate recall score compared to a static video presentation. We also compared the OHMD against smartphones to delineate the advantages of either platform for on-the-go video learning in the context of everyday mobility tasks. We found that OHMDs improved users' 7-day delayed recall scores by 17% while still allowing 5.6% faster walking speed, especially during complex mobility tasks. Based on the findings, we introduce Layered Serial Visual Presentation (LSVP) style, which incorporates sequentiality, strict data persistence, and transparent background, among other properties, for future OHMD-based on-the-go video learning.&#10;&#10;DOI:: https://doi.org/10.1145/3448118&#10;WEB:: https://www.ubicomp.org/ubicomp2021/&#10;&#10;Pre-recorded presentations for UbiComp/ISWC 2021, September 21–26" id="529" name="Google Shape;529;p74" title="LSVP: Towards Effective On-the-go Video Learning Using Optical Head-Mounted Displays">
            <a:hlinkClick r:id="rId3"/>
          </p:cNvPr>
          <p:cNvPicPr preferRelativeResize="0"/>
          <p:nvPr/>
        </p:nvPicPr>
        <p:blipFill>
          <a:blip r:embed="rId4">
            <a:alphaModFix/>
          </a:blip>
          <a:stretch>
            <a:fillRect/>
          </a:stretch>
        </p:blipFill>
        <p:spPr>
          <a:xfrm>
            <a:off x="1971600" y="1069975"/>
            <a:ext cx="5042575" cy="378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Essential questions to answer in the LSVP paper?</a:t>
            </a:r>
            <a:endParaRPr/>
          </a:p>
        </p:txBody>
      </p:sp>
      <p:sp>
        <p:nvSpPr>
          <p:cNvPr id="535" name="Google Shape;53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people want to watch video on the go for the purpose of learning (e.g., walking)? </a:t>
            </a:r>
            <a:endParaRPr/>
          </a:p>
          <a:p>
            <a:pPr indent="-342900" lvl="0" marL="457200" rtl="0" algn="l">
              <a:spcBef>
                <a:spcPts val="0"/>
              </a:spcBef>
              <a:spcAft>
                <a:spcPts val="0"/>
              </a:spcAft>
              <a:buSzPts val="1800"/>
              <a:buChar char="●"/>
            </a:pPr>
            <a:r>
              <a:rPr lang="en"/>
              <a:t>If they do, what </a:t>
            </a:r>
            <a:r>
              <a:rPr lang="en"/>
              <a:t>factors contribute to the best design (using smart-glasses)? </a:t>
            </a:r>
            <a:endParaRPr/>
          </a:p>
          <a:p>
            <a:pPr indent="-342900" lvl="0" marL="457200" rtl="0" algn="l">
              <a:spcBef>
                <a:spcPts val="0"/>
              </a:spcBef>
              <a:spcAft>
                <a:spcPts val="0"/>
              </a:spcAft>
              <a:buSzPts val="1800"/>
              <a:buChar char="●"/>
            </a:pPr>
            <a:r>
              <a:rPr lang="en"/>
              <a:t>How does the best design compare with existing solutions?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330200" lvl="0" marL="457200" rtl="0" algn="l">
              <a:spcBef>
                <a:spcPts val="1200"/>
              </a:spcBef>
              <a:spcAft>
                <a:spcPts val="0"/>
              </a:spcAft>
              <a:buSzPts val="1600"/>
              <a:buChar char="-"/>
            </a:pPr>
            <a:r>
              <a:rPr lang="en" sz="1600"/>
              <a:t>Core of a user-centered discipline</a:t>
            </a:r>
            <a:endParaRPr sz="1600"/>
          </a:p>
          <a:p>
            <a:pPr indent="0" lvl="0" marL="0" rtl="0" algn="l">
              <a:spcBef>
                <a:spcPts val="1200"/>
              </a:spcBef>
              <a:spcAft>
                <a:spcPts val="1200"/>
              </a:spcAft>
              <a:buNone/>
            </a:pPr>
            <a:r>
              <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330200" lvl="0" marL="457200" rtl="0" algn="l">
              <a:spcBef>
                <a:spcPts val="1200"/>
              </a:spcBef>
              <a:spcAft>
                <a:spcPts val="0"/>
              </a:spcAft>
              <a:buSzPts val="1600"/>
              <a:buChar char="-"/>
            </a:pPr>
            <a:r>
              <a:rPr lang="en" sz="1600"/>
              <a:t>Core of a user-centered discipline</a:t>
            </a:r>
            <a:endParaRPr sz="1600"/>
          </a:p>
          <a:p>
            <a:pPr indent="-330200" lvl="0" marL="457200" rtl="0" algn="l">
              <a:spcBef>
                <a:spcPts val="0"/>
              </a:spcBef>
              <a:spcAft>
                <a:spcPts val="0"/>
              </a:spcAft>
              <a:buSzPts val="1600"/>
              <a:buChar char="-"/>
            </a:pPr>
            <a:r>
              <a:rPr lang="en" sz="1600"/>
              <a:t>Users are the end goal</a:t>
            </a:r>
            <a:endParaRPr sz="1600"/>
          </a:p>
          <a:p>
            <a:pPr indent="0" lvl="0" marL="0" rtl="0" algn="l">
              <a:spcBef>
                <a:spcPts val="1200"/>
              </a:spcBef>
              <a:spcAft>
                <a:spcPts val="1200"/>
              </a:spcAft>
              <a:buNone/>
            </a:pPr>
            <a:r>
              <a:t/>
            </a:r>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Consider</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empirical research?</a:t>
            </a:r>
            <a:endParaRPr/>
          </a:p>
          <a:p>
            <a:pPr indent="-330200" lvl="0" marL="457200" rtl="0" algn="l">
              <a:spcBef>
                <a:spcPts val="1200"/>
              </a:spcBef>
              <a:spcAft>
                <a:spcPts val="0"/>
              </a:spcAft>
              <a:buSzPts val="1600"/>
              <a:buChar char="-"/>
            </a:pPr>
            <a:r>
              <a:rPr lang="en" sz="1600"/>
              <a:t>Core of a user-centered discipline</a:t>
            </a:r>
            <a:endParaRPr sz="1600"/>
          </a:p>
          <a:p>
            <a:pPr indent="-330200" lvl="0" marL="457200" rtl="0" algn="l">
              <a:spcBef>
                <a:spcPts val="0"/>
              </a:spcBef>
              <a:spcAft>
                <a:spcPts val="0"/>
              </a:spcAft>
              <a:buSzPts val="1600"/>
              <a:buChar char="-"/>
            </a:pPr>
            <a:r>
              <a:rPr lang="en" sz="1600"/>
              <a:t>Users are the end goal</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rPr lang="en"/>
              <a:t>How does it relate to other HCI research?</a:t>
            </a:r>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