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6b1c761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6b1c761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Hello everyone. This is group3 I am wangbo. Today, our group will give u an introduction about how to find the right problem to work on throught quick and dirty pilots.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76dbb09f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76dbb09f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09a4f68c0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f09a4f68c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CN">
                <a:solidFill>
                  <a:srgbClr val="0E101A"/>
                </a:solidFill>
              </a:rPr>
              <a:t>Assuming that you have found a work that is interesting enough to work on. We need to decide the feasibility. </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zh-CN">
                <a:solidFill>
                  <a:srgbClr val="0E101A"/>
                </a:solidFill>
              </a:rPr>
              <a:t>There are several criteria to check feasibility.</a:t>
            </a:r>
            <a:endParaRPr>
              <a:solidFill>
                <a:srgbClr val="0E101A"/>
              </a:solidFill>
            </a:endParaRPr>
          </a:p>
          <a:p>
            <a:pPr indent="-298450" lvl="0" marL="457200" rtl="0" algn="l">
              <a:lnSpc>
                <a:spcPct val="115000"/>
              </a:lnSpc>
              <a:spcBef>
                <a:spcPts val="0"/>
              </a:spcBef>
              <a:spcAft>
                <a:spcPts val="0"/>
              </a:spcAft>
              <a:buClr>
                <a:srgbClr val="0E101A"/>
              </a:buClr>
              <a:buSzPts val="1100"/>
              <a:buChar char="●"/>
            </a:pPr>
            <a:r>
              <a:rPr b="1" lang="zh-CN">
                <a:solidFill>
                  <a:srgbClr val="0E101A"/>
                </a:solidFill>
              </a:rPr>
              <a:t>Criteria no. 1:</a:t>
            </a:r>
            <a:r>
              <a:rPr lang="zh-CN">
                <a:solidFill>
                  <a:srgbClr val="0E101A"/>
                </a:solidFill>
              </a:rPr>
              <a:t> do I have access to the participants?</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zh-CN">
                <a:solidFill>
                  <a:srgbClr val="0E101A"/>
                </a:solidFill>
              </a:rPr>
              <a:t>We need real users for HCI. Avoid “special populations”, Unless you have worked with them before and have access. Because finding enough special users, people with disabilities, certain careers (doctors, politicians), etc. is very difficult, especially in countries with small populations. Just to find the right user to test it with you</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0E101A"/>
              </a:solidFill>
            </a:endParaRPr>
          </a:p>
          <a:p>
            <a:pPr indent="-298450" lvl="0" marL="457200" rtl="0" algn="l">
              <a:lnSpc>
                <a:spcPct val="115000"/>
              </a:lnSpc>
              <a:spcBef>
                <a:spcPts val="0"/>
              </a:spcBef>
              <a:spcAft>
                <a:spcPts val="0"/>
              </a:spcAft>
              <a:buClr>
                <a:srgbClr val="0E101A"/>
              </a:buClr>
              <a:buSzPts val="1100"/>
              <a:buChar char="●"/>
            </a:pPr>
            <a:r>
              <a:rPr b="1" lang="zh-CN">
                <a:solidFill>
                  <a:srgbClr val="0E101A"/>
                </a:solidFill>
              </a:rPr>
              <a:t>Criteria no. 2:</a:t>
            </a:r>
            <a:r>
              <a:rPr lang="zh-CN">
                <a:solidFill>
                  <a:srgbClr val="0E101A"/>
                </a:solidFill>
              </a:rPr>
              <a:t> do I have access to such technology and equipment? </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zh-CN">
                <a:solidFill>
                  <a:srgbClr val="0E101A"/>
                </a:solidFill>
              </a:rPr>
              <a:t>Please avoid using special technology or equipment, unless you have used them before and have access. In HCI, everything that you want to publish at top conferences requires you to test in the real world. For example, avoid designing something related to vehicles and MRI, because they are expensive.</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0E101A"/>
              </a:solidFill>
            </a:endParaRPr>
          </a:p>
          <a:p>
            <a:pPr indent="-298450" lvl="0" marL="457200" rtl="0" algn="l">
              <a:lnSpc>
                <a:spcPct val="115000"/>
              </a:lnSpc>
              <a:spcBef>
                <a:spcPts val="0"/>
              </a:spcBef>
              <a:spcAft>
                <a:spcPts val="0"/>
              </a:spcAft>
              <a:buClr>
                <a:srgbClr val="0E101A"/>
              </a:buClr>
              <a:buSzPts val="1100"/>
              <a:buChar char="●"/>
            </a:pPr>
            <a:r>
              <a:rPr b="1" lang="zh-CN">
                <a:solidFill>
                  <a:srgbClr val="0E101A"/>
                </a:solidFill>
              </a:rPr>
              <a:t>Criteria no. 3:</a:t>
            </a:r>
            <a:r>
              <a:rPr lang="zh-CN">
                <a:solidFill>
                  <a:srgbClr val="0E101A"/>
                </a:solidFill>
              </a:rPr>
              <a:t> its measure is well-defined in literature</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zh-CN">
                <a:solidFill>
                  <a:srgbClr val="0E101A"/>
                </a:solidFill>
              </a:rPr>
              <a:t>Pick known measures that are well-established in the literature. Avoid ambiguous effects unless that’s your main contribution. For example, Engagement, mindfulness, and cognitive load are less defined as compared with speed, accuracy, learnability, etc. You may say that I find invent my own measure. Inventing your own measure is a high risk that people we will question your validity. It is much safe to use something that has already been established in the literature. So, you should do a literature review on that if there is already established measure both quantitatively and qualitatively and whether is easy to carry out.</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0E101A"/>
              </a:solidFill>
            </a:endParaRPr>
          </a:p>
          <a:p>
            <a:pPr indent="-298450" lvl="0" marL="457200" rtl="0" algn="l">
              <a:lnSpc>
                <a:spcPct val="115000"/>
              </a:lnSpc>
              <a:spcBef>
                <a:spcPts val="0"/>
              </a:spcBef>
              <a:spcAft>
                <a:spcPts val="0"/>
              </a:spcAft>
              <a:buClr>
                <a:srgbClr val="0E101A"/>
              </a:buClr>
              <a:buSzPts val="1100"/>
              <a:buChar char="●"/>
            </a:pPr>
            <a:r>
              <a:rPr b="1" lang="zh-CN">
                <a:solidFill>
                  <a:srgbClr val="0E101A"/>
                </a:solidFill>
              </a:rPr>
              <a:t>Criteria no. 4:</a:t>
            </a:r>
            <a:r>
              <a:rPr lang="zh-CN">
                <a:solidFill>
                  <a:srgbClr val="0E101A"/>
                </a:solidFill>
              </a:rPr>
              <a:t> can its effects be realistically estimated without programming or hardware development? </a:t>
            </a:r>
            <a:endParaRPr>
              <a:solidFill>
                <a:srgbClr val="0E101A"/>
              </a:solidFill>
            </a:endParaRPr>
          </a:p>
          <a:p>
            <a:pPr indent="0" lvl="0" marL="0" rtl="0" algn="l">
              <a:lnSpc>
                <a:spcPct val="115000"/>
              </a:lnSpc>
              <a:spcBef>
                <a:spcPts val="0"/>
              </a:spcBef>
              <a:spcAft>
                <a:spcPts val="0"/>
              </a:spcAft>
              <a:buClr>
                <a:schemeClr val="dk1"/>
              </a:buClr>
              <a:buSzPts val="1100"/>
              <a:buFont typeface="Arial"/>
              <a:buNone/>
            </a:pPr>
            <a:r>
              <a:rPr lang="zh-CN">
                <a:solidFill>
                  <a:srgbClr val="0E101A"/>
                </a:solidFill>
              </a:rPr>
              <a:t>Pick problems in which its effects can be easily tested with simulations. Avoid problems that require heavy investment in the beginning to understand their effects. If it requires a long feedback cycle to get any insights, then the risk is too high. You may have to program for a month before you can test it. Please remember to avoid spending too much energy on the stage before you can get any insights</a:t>
            </a:r>
            <a:endParaRPr>
              <a:solidFill>
                <a:srgbClr val="0E101A"/>
              </a:solidFill>
            </a:endParaRPr>
          </a:p>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71b9f3d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71b9f3d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We need some ikea furnitures and even a house. They are expensive.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76dbb09f3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76dbb09f3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09a4f68c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f09a4f68c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f09a4f68c0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f09a4f68c0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I search in google scholar, and do not find related works. So it passes the first check.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I think that is significant. Because it is difficult for some people to find their destination in a shopping mall. Google Map does not work well.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It can not only be applied to the shopping mall but also universities, hospitals,and so on.</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f09a4f68c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f09a4f68c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Do not need special participants.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A phone is ok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The measure is the timing to find the destination.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Do not need programming first. We can ask a guy who are familiar with the shopping mall to be the digital map.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0885fd2655_9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20885fd2655_9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0885fd2655_9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20885fd2655_9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0885fd2655_9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20885fd2655_9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zh-CN"/>
              <a:t>So after we get several interesting and feasible problem to work on, what should we do next?</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zh-CN"/>
              <a:t>Design and conduct a pilot study to test if the result is interesting and promising</a:t>
            </a:r>
            <a:endParaRPr/>
          </a:p>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885fd265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885fd265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To find a right problem to work on , you have four steps. First, you have to do problem selection, then pilot study design, and then conduct the pilots and analyze results. Finally, </a:t>
            </a:r>
            <a:r>
              <a:rPr lang="zh-CN"/>
              <a:t>transition to stage two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885fd2655_9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20885fd2655_9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lang="zh-CN"/>
              <a:t>In our last class about the Artefact research, prof mentioned many time about the importance of pilot study, so first what is pilot study? </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zh-CN"/>
              <a:t>Purpose is to build up a simple and small-scale test before the complicate full-scale test</a:t>
            </a:r>
            <a:endParaRPr/>
          </a:p>
          <a:p>
            <a:pPr indent="0" lvl="0" marL="0" rtl="0" algn="l">
              <a:spcBef>
                <a:spcPts val="0"/>
              </a:spcBef>
              <a:spcAft>
                <a:spcPts val="0"/>
              </a:spcAft>
              <a:buClr>
                <a:schemeClr val="dk1"/>
              </a:buClr>
              <a:buSzPts val="1200"/>
              <a:buFont typeface="Arial"/>
              <a:buNone/>
            </a:pPr>
            <a:r>
              <a:rPr lang="zh-CN"/>
              <a:t>To find out if the problem is the interesting, if the method is </a:t>
            </a:r>
            <a:r>
              <a:rPr lang="zh-CN" sz="1200">
                <a:latin typeface="Arial"/>
                <a:ea typeface="Arial"/>
                <a:cs typeface="Arial"/>
                <a:sym typeface="Arial"/>
              </a:rPr>
              <a:t>effective and feasible.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0885fd2655_9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g20885fd2655_9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2396" rtl="0" algn="l">
              <a:lnSpc>
                <a:spcPct val="150000"/>
              </a:lnSpc>
              <a:spcBef>
                <a:spcPts val="0"/>
              </a:spcBef>
              <a:spcAft>
                <a:spcPts val="0"/>
              </a:spcAft>
              <a:buClr>
                <a:schemeClr val="dk1"/>
              </a:buClr>
              <a:buSzPts val="1400"/>
              <a:buFont typeface="Arial"/>
              <a:buNone/>
            </a:pPr>
            <a:r>
              <a:rPr lang="zh-CN" sz="1400">
                <a:latin typeface="Arial"/>
                <a:ea typeface="Arial"/>
                <a:cs typeface="Arial"/>
                <a:sym typeface="Arial"/>
              </a:rPr>
              <a:t>Why is it important?</a:t>
            </a:r>
            <a:endParaRPr sz="1200">
              <a:latin typeface="Arial"/>
              <a:ea typeface="Arial"/>
              <a:cs typeface="Arial"/>
              <a:sym typeface="Arial"/>
            </a:endParaRPr>
          </a:p>
          <a:p>
            <a:pPr indent="0" lvl="0" marL="152396" rtl="0" algn="l">
              <a:lnSpc>
                <a:spcPct val="150000"/>
              </a:lnSpc>
              <a:spcBef>
                <a:spcPts val="0"/>
              </a:spcBef>
              <a:spcAft>
                <a:spcPts val="0"/>
              </a:spcAft>
              <a:buClr>
                <a:schemeClr val="dk1"/>
              </a:buClr>
              <a:buSzPts val="1200"/>
              <a:buFont typeface="Arial"/>
              <a:buNone/>
            </a:pPr>
            <a:r>
              <a:rPr lang="zh-CN" sz="1200">
                <a:latin typeface="Arial"/>
                <a:ea typeface="Arial"/>
                <a:cs typeface="Arial"/>
                <a:sym typeface="Arial"/>
              </a:rPr>
              <a:t>Pilot study is the best way to assess feasibility of a large, expensive full-scale study, and in fact is an almost essential prerequisite. Conducting a pilot prior to the main study can enhance the likelihood of success of the main study and potentially help to avoid doomed main studies.</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zh-CN"/>
              <a:t>What should we consider in pilot study?</a:t>
            </a:r>
            <a:endParaRPr/>
          </a:p>
          <a:p>
            <a:pPr indent="0" lvl="0" marL="0" rtl="0" algn="l">
              <a:spcBef>
                <a:spcPts val="0"/>
              </a:spcBef>
              <a:spcAft>
                <a:spcPts val="0"/>
              </a:spcAft>
              <a:buClr>
                <a:schemeClr val="dk1"/>
              </a:buClr>
              <a:buSzPts val="1200"/>
              <a:buFont typeface="Arial"/>
              <a:buNone/>
            </a:pPr>
            <a:r>
              <a:rPr lang="zh-CN"/>
              <a:t>First is time saving(quick and dirty). So the pilot study needs to be quick and dirty so that we can have a Marco overview of the result in a short time and see if it can work. We will talk about the meaning and example of quick and dirty pilot study in the next page.</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zh-CN"/>
              <a:t>Although pilot study is a small scale and quick study, we need to make sure the result of pilot study is reliable. Which means the result of the pilot study should represent what we might get in the large scale study. We want to avoid any potential bias in the pilot study procedure.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0885fd2655_9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g20885fd2655_9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zh-CN"/>
              <a:t>First is </a:t>
            </a:r>
            <a:r>
              <a:rPr lang="zh-CN" sz="1200">
                <a:latin typeface="Arial"/>
                <a:ea typeface="Arial"/>
                <a:cs typeface="Arial"/>
                <a:sym typeface="Arial"/>
              </a:rPr>
              <a:t>Check the interestingness of the results using minimum efforts/time </a:t>
            </a:r>
            <a:endParaRPr/>
          </a:p>
          <a:p>
            <a:pPr indent="0" lvl="0" marL="0" rtl="0" algn="l">
              <a:spcBef>
                <a:spcPts val="0"/>
              </a:spcBef>
              <a:spcAft>
                <a:spcPts val="0"/>
              </a:spcAft>
              <a:buClr>
                <a:schemeClr val="dk1"/>
              </a:buClr>
              <a:buSzPts val="1200"/>
              <a:buFont typeface="Arial"/>
              <a:buNone/>
            </a:pPr>
            <a:r>
              <a:rPr lang="zh-CN" sz="1200">
                <a:latin typeface="Arial"/>
                <a:ea typeface="Arial"/>
                <a:cs typeface="Arial"/>
                <a:sym typeface="Arial"/>
              </a:rPr>
              <a:t>Which refer to the time saving we talked about.</a:t>
            </a:r>
            <a:endParaRPr/>
          </a:p>
          <a:p>
            <a:pPr indent="0" lvl="0" marL="0" rtl="0" algn="l">
              <a:spcBef>
                <a:spcPts val="0"/>
              </a:spcBef>
              <a:spcAft>
                <a:spcPts val="0"/>
              </a:spcAft>
              <a:buClr>
                <a:schemeClr val="dk1"/>
              </a:buClr>
              <a:buSzPts val="1200"/>
              <a:buFont typeface="Arial"/>
              <a:buNone/>
            </a:pPr>
            <a:r>
              <a:t/>
            </a:r>
            <a:endParaRPr sz="120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lang="zh-CN" sz="1200">
                <a:latin typeface="Arial"/>
                <a:ea typeface="Arial"/>
                <a:cs typeface="Arial"/>
                <a:sym typeface="Arial"/>
              </a:rPr>
              <a:t>To get the result we need, we should test the ideas with real users using low fidelity alternatives or wizard of oz methods.</a:t>
            </a:r>
            <a:endParaRPr/>
          </a:p>
          <a:p>
            <a:pPr indent="0" lvl="0" marL="0" marR="0" rtl="0" algn="l">
              <a:lnSpc>
                <a:spcPct val="100000"/>
              </a:lnSpc>
              <a:spcBef>
                <a:spcPts val="0"/>
              </a:spcBef>
              <a:spcAft>
                <a:spcPts val="0"/>
              </a:spcAft>
              <a:buClr>
                <a:schemeClr val="dk1"/>
              </a:buClr>
              <a:buSzPts val="1200"/>
              <a:buFont typeface="Arial"/>
              <a:buNone/>
            </a:pPr>
            <a:r>
              <a:t/>
            </a:r>
            <a:endParaRPr sz="1200">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lang="zh-CN" sz="1200">
                <a:latin typeface="Arial"/>
                <a:ea typeface="Arial"/>
                <a:cs typeface="Arial"/>
                <a:sym typeface="Arial"/>
              </a:rPr>
              <a:t>Our goal is to check your hypothesis and decide whether the results are interesting enough.</a:t>
            </a:r>
            <a:endParaRPr/>
          </a:p>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0885fd2655_9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20885fd2655_9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zh-CN">
                <a:solidFill>
                  <a:schemeClr val="dk1"/>
                </a:solidFill>
              </a:rPr>
              <a:t>So literally Wizard of OZ is a fairy tale which we probably read when we was a child. And in the story OZ is a wizard with no magic. So in HCI study what is a wizard of OZ study? </a:t>
            </a:r>
            <a:endParaRPr>
              <a:solidFill>
                <a:schemeClr val="dk1"/>
              </a:solidFill>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zh-CN"/>
              <a:t>The common HCI process contain 2 steps, first human gives the smart device an input and then the smart device gives human a feedback. Just like what’s shown in the left figure. So the programming of a smart device is time consuming. The purpose is to test the reaction of the user when using a certain device. So what WOZ do is replace the smart device with human without letting </a:t>
            </a:r>
            <a:r>
              <a:rPr b="0" i="0" lang="zh-CN" sz="1200" u="none" strike="noStrike">
                <a:solidFill>
                  <a:schemeClr val="dk1"/>
                </a:solidFill>
                <a:latin typeface="Arial"/>
                <a:ea typeface="Arial"/>
                <a:cs typeface="Arial"/>
                <a:sym typeface="Arial"/>
              </a:rPr>
              <a:t>users know. In that case, we can collect the user’s experience and feedback without the time-consuming coding.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0885fd2655_9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20885fd2655_9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zh-CN"/>
              <a:t>So in this situation, we can see that the human </a:t>
            </a:r>
            <a:r>
              <a:rPr lang="zh-CN">
                <a:solidFill>
                  <a:schemeClr val="dk1"/>
                </a:solidFill>
              </a:rPr>
              <a:t>is using </a:t>
            </a:r>
            <a:r>
              <a:rPr lang="zh-CN"/>
              <a:t>the smart </a:t>
            </a:r>
            <a:r>
              <a:rPr lang="zh-CN"/>
              <a:t>“note taking” system and the human is giving respond without letting the girl know.</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0885fd2655_9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20885fd2655_9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zh-CN"/>
              <a:t>Here is an example that can be quickly tested.</a:t>
            </a:r>
            <a:endParaRPr/>
          </a:p>
          <a:p>
            <a:pPr indent="0" lvl="0" marL="0" rtl="0" algn="l">
              <a:spcBef>
                <a:spcPts val="0"/>
              </a:spcBef>
              <a:spcAft>
                <a:spcPts val="0"/>
              </a:spcAft>
              <a:buClr>
                <a:schemeClr val="dk1"/>
              </a:buClr>
              <a:buSzPts val="1200"/>
              <a:buFont typeface="Arial"/>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b="0" i="0" lang="zh-CN" sz="1200" u="none" strike="noStrike">
                <a:solidFill>
                  <a:schemeClr val="dk1"/>
                </a:solidFill>
                <a:latin typeface="Arial"/>
                <a:ea typeface="Arial"/>
                <a:cs typeface="Arial"/>
                <a:sym typeface="Arial"/>
              </a:rPr>
              <a:t>In the VR system, it’s hard for us to point to a specific point accurately. Researchers want to find out if using a fake hand pointing to the point can help users to take faster and more accurate actions.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0885fd2655_9_1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g20885fd2655_9_1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b="0" i="0" lang="zh-CN" sz="1200" u="none" strike="noStrike">
                <a:solidFill>
                  <a:schemeClr val="dk1"/>
                </a:solidFill>
                <a:latin typeface="Arial"/>
                <a:ea typeface="Arial"/>
                <a:cs typeface="Arial"/>
                <a:sym typeface="Arial"/>
              </a:rPr>
              <a:t>The fake hand can help us find the 3D location of an item.</a:t>
            </a:r>
            <a:endParaRPr/>
          </a:p>
          <a:p>
            <a:pPr indent="0" lvl="0" marL="0" rtl="0" algn="l">
              <a:spcBef>
                <a:spcPts val="0"/>
              </a:spcBef>
              <a:spcAft>
                <a:spcPts val="0"/>
              </a:spcAft>
              <a:buClr>
                <a:schemeClr val="dk1"/>
              </a:buClr>
              <a:buSzPts val="1200"/>
              <a:buFont typeface="Arial"/>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b="0" i="0" lang="zh-CN" sz="1200" u="none" strike="noStrike">
                <a:solidFill>
                  <a:schemeClr val="dk1"/>
                </a:solidFill>
                <a:latin typeface="Arial"/>
                <a:ea typeface="Arial"/>
                <a:cs typeface="Arial"/>
                <a:sym typeface="Arial"/>
              </a:rPr>
              <a:t>Set up a scene in the real world similar to the VR world, using the hand of another person to mimic the fake hand and point to a ball in the real world to see if the user can point to the ball in a shorter time.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0885fd2655_9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g20885fd2655_9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zh-CN"/>
              <a:t>WoZ methods</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zh-CN"/>
              <a:t>Digital map and direction can lead the consumer to the shop quicker and gets good feedback from the consumer</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zh-CN"/>
              <a:t>Using human to pretend the smart device and give instructions and directions to the consumer.</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zh-CN"/>
              <a:t>So based on the two examples, we can see that some problems can be quickly tested by yourself or by a few users in a simple way without coding.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0885fd2655_9_1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g20885fd2655_9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zh-CN"/>
              <a:t>So after we gets a view about what is pilot study and why it’s important, we not look into multiple stages of conducting a pilot tests.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0885fd2655_9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g20885fd2655_9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Arial"/>
              <a:buNone/>
            </a:pPr>
            <a:r>
              <a:rPr lang="zh-CN"/>
              <a:t>There are two subsub stage, The first stage is to </a:t>
            </a:r>
            <a:r>
              <a:rPr lang="zh-CN"/>
              <a:t>consider</a:t>
            </a:r>
            <a:r>
              <a:rPr lang="zh-CN"/>
              <a:t> if we do have a chance, so the purpose is to have a rough feeling of if the idea works. so what we do in this stage?</a:t>
            </a:r>
            <a:endParaRPr/>
          </a:p>
          <a:p>
            <a:pPr indent="0" lvl="0" marL="0" rtl="0" algn="l">
              <a:spcBef>
                <a:spcPts val="0"/>
              </a:spcBef>
              <a:spcAft>
                <a:spcPts val="0"/>
              </a:spcAft>
              <a:buClr>
                <a:schemeClr val="dk1"/>
              </a:buClr>
              <a:buSzPts val="1200"/>
              <a:buFont typeface="Arial"/>
              <a:buNone/>
            </a:pPr>
            <a:r>
              <a:t/>
            </a:r>
            <a:endParaRPr/>
          </a:p>
          <a:p>
            <a:pPr indent="0" lvl="0" marL="0" rtl="0" algn="l">
              <a:spcBef>
                <a:spcPts val="0"/>
              </a:spcBef>
              <a:spcAft>
                <a:spcPts val="0"/>
              </a:spcAft>
              <a:buClr>
                <a:schemeClr val="dk1"/>
              </a:buClr>
              <a:buSzPts val="1200"/>
              <a:buFont typeface="Arial"/>
              <a:buNone/>
            </a:pPr>
            <a:r>
              <a:rPr lang="zh-CN"/>
              <a:t>p2 try the </a:t>
            </a:r>
            <a:r>
              <a:rPr lang="zh-CN"/>
              <a:t>hypothesis on your self or friends to see the effect.</a:t>
            </a:r>
            <a:endParaRPr/>
          </a:p>
          <a:p>
            <a:pPr indent="0" lvl="0" marL="0" rtl="0" algn="l">
              <a:spcBef>
                <a:spcPts val="0"/>
              </a:spcBef>
              <a:spcAft>
                <a:spcPts val="0"/>
              </a:spcAft>
              <a:buClr>
                <a:schemeClr val="dk1"/>
              </a:buClr>
              <a:buSzPts val="1200"/>
              <a:buFont typeface="Arial"/>
              <a:buNone/>
            </a:pPr>
            <a:r>
              <a:rPr lang="zh-CN"/>
              <a:t>p3 write study plan, more formal analysis.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f09a4f68c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f09a4f68c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First,  I will talk about how to select a problem. My friend Jiele Nd Ayush will introduce the pilot study design.</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0885fd2655_9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20885fd2655_9_1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200"/>
              <a:buFont typeface="Arial"/>
              <a:buNone/>
            </a:pPr>
            <a:r>
              <a:rPr lang="zh-CN"/>
              <a:t>Now lets move to d</a:t>
            </a:r>
            <a:r>
              <a:rPr lang="zh-CN"/>
              <a:t>etailed examination, so to create something really useful and make it a full paper, only performance superior is not enough, the paper needs to be comprehensive on solving a certain problem.</a:t>
            </a:r>
            <a:endParaRPr/>
          </a:p>
          <a:p>
            <a:pPr indent="0" lvl="0" marL="0" marR="0" rtl="0" algn="l">
              <a:lnSpc>
                <a:spcPct val="100000"/>
              </a:lnSpc>
              <a:spcBef>
                <a:spcPts val="0"/>
              </a:spcBef>
              <a:spcAft>
                <a:spcPts val="0"/>
              </a:spcAft>
              <a:buClr>
                <a:schemeClr val="dk1"/>
              </a:buClr>
              <a:buSzPts val="1200"/>
              <a:buFont typeface="Arial"/>
              <a:buNone/>
            </a:pPr>
            <a:r>
              <a:t/>
            </a:r>
            <a:endParaRPr/>
          </a:p>
          <a:p>
            <a:pPr indent="0" lvl="0" marL="0" marR="0" rtl="0" algn="l">
              <a:lnSpc>
                <a:spcPct val="100000"/>
              </a:lnSpc>
              <a:spcBef>
                <a:spcPts val="0"/>
              </a:spcBef>
              <a:spcAft>
                <a:spcPts val="0"/>
              </a:spcAft>
              <a:buClr>
                <a:schemeClr val="dk1"/>
              </a:buClr>
              <a:buSzPts val="1200"/>
              <a:buFont typeface="Arial"/>
              <a:buNone/>
            </a:pPr>
            <a:r>
              <a:rPr lang="zh-CN"/>
              <a:t>So what we need to do is to find the relevant factors of a certain </a:t>
            </a:r>
            <a:r>
              <a:rPr lang="zh-CN"/>
              <a:t>problem</a:t>
            </a:r>
            <a:r>
              <a:rPr lang="zh-CN"/>
              <a:t>, a problem </a:t>
            </a:r>
            <a:r>
              <a:rPr lang="zh-CN"/>
              <a:t>cannot</a:t>
            </a:r>
            <a:r>
              <a:rPr lang="zh-CN"/>
              <a:t> be only effected by one factor. Look into those factors and see if we can find sth interesting to support our hypo or to benefit the problem. The more interesting factors you find, the more likely you can improve the present interactive mode.</a:t>
            </a:r>
            <a:endParaRPr/>
          </a:p>
          <a:p>
            <a:pPr indent="0" lvl="0" marL="0" marR="0" rtl="0" algn="l">
              <a:lnSpc>
                <a:spcPct val="100000"/>
              </a:lnSpc>
              <a:spcBef>
                <a:spcPts val="0"/>
              </a:spcBef>
              <a:spcAft>
                <a:spcPts val="0"/>
              </a:spcAft>
              <a:buClr>
                <a:schemeClr val="dk1"/>
              </a:buClr>
              <a:buSzPts val="1200"/>
              <a:buFont typeface="Arial"/>
              <a:buNone/>
            </a:pPr>
            <a:r>
              <a:t/>
            </a:r>
            <a:endParaRPr/>
          </a:p>
          <a:p>
            <a:pPr indent="0" lvl="0" marL="0" marR="0" rtl="0" algn="l">
              <a:lnSpc>
                <a:spcPct val="100000"/>
              </a:lnSpc>
              <a:spcBef>
                <a:spcPts val="0"/>
              </a:spcBef>
              <a:spcAft>
                <a:spcPts val="0"/>
              </a:spcAft>
              <a:buClr>
                <a:schemeClr val="dk1"/>
              </a:buClr>
              <a:buSzPts val="1200"/>
              <a:buFont typeface="Arial"/>
              <a:buNone/>
            </a:pPr>
            <a:r>
              <a:rPr lang="zh-CN"/>
              <a:t>The second stage is to put everything together and confirmwith some more study and maybe move on to the full study part.</a:t>
            </a:r>
            <a:endParaRPr/>
          </a:p>
          <a:p>
            <a:pPr indent="0" lvl="0" marL="0" marR="0" rtl="0" algn="l">
              <a:lnSpc>
                <a:spcPct val="100000"/>
              </a:lnSpc>
              <a:spcBef>
                <a:spcPts val="0"/>
              </a:spcBef>
              <a:spcAft>
                <a:spcPts val="0"/>
              </a:spcAft>
              <a:buClr>
                <a:schemeClr val="dk1"/>
              </a:buClr>
              <a:buSzPts val="1200"/>
              <a:buFont typeface="Arial"/>
              <a:buNone/>
            </a:pPr>
            <a:r>
              <a:t/>
            </a:r>
            <a:endParaRPr/>
          </a:p>
          <a:p>
            <a:pPr indent="0" lvl="0" marL="0" marR="0" rtl="0" algn="l">
              <a:lnSpc>
                <a:spcPct val="100000"/>
              </a:lnSpc>
              <a:spcBef>
                <a:spcPts val="0"/>
              </a:spcBef>
              <a:spcAft>
                <a:spcPts val="0"/>
              </a:spcAft>
              <a:buClr>
                <a:schemeClr val="dk1"/>
              </a:buClr>
              <a:buSzPts val="1200"/>
              <a:buFont typeface="Arial"/>
              <a:buNone/>
            </a:pPr>
            <a:r>
              <a:rPr lang="zh-CN"/>
              <a:t>This process looks complicated, but the good news is that in reality, you typically only need to focus on stage 1(promising check). Once stage 1 is passed, the lessons you learned in stage 1 will naturally help you to find the relevant factors in stage 2. </a:t>
            </a:r>
            <a:endParaRPr/>
          </a:p>
          <a:p>
            <a:pPr indent="0" lvl="0" marL="0" rtl="0" algn="l">
              <a:spcBef>
                <a:spcPts val="0"/>
              </a:spcBef>
              <a:spcAft>
                <a:spcPts val="0"/>
              </a:spcAft>
              <a:buClr>
                <a:schemeClr val="dk1"/>
              </a:buClr>
              <a:buSzPts val="1200"/>
              <a:buFont typeface="Arial"/>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0885fd2655_9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g20885fd2655_9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36550" lvl="0" marL="457200" rtl="0" algn="l">
              <a:lnSpc>
                <a:spcPct val="120000"/>
              </a:lnSpc>
              <a:spcBef>
                <a:spcPts val="900"/>
              </a:spcBef>
              <a:spcAft>
                <a:spcPts val="0"/>
              </a:spcAft>
              <a:buClr>
                <a:schemeClr val="dk1"/>
              </a:buClr>
              <a:buSzPts val="1300"/>
              <a:buChar char="●"/>
            </a:pPr>
            <a:r>
              <a:rPr b="1" lang="zh-CN" sz="1300">
                <a:solidFill>
                  <a:schemeClr val="dk1"/>
                </a:solidFill>
              </a:rPr>
              <a:t>Stage 1.1 pre-pre-pilot</a:t>
            </a:r>
            <a:r>
              <a:rPr lang="zh-CN" sz="1300">
                <a:solidFill>
                  <a:schemeClr val="dk1"/>
                </a:solidFill>
              </a:rPr>
              <a:t>: does the problem have a chance? </a:t>
            </a:r>
            <a:endParaRPr sz="1900">
              <a:solidFill>
                <a:schemeClr val="dk1"/>
              </a:solidFill>
            </a:endParaRPr>
          </a:p>
          <a:p>
            <a:pPr indent="-336550" lvl="0" marL="457200" rtl="0" algn="l">
              <a:lnSpc>
                <a:spcPct val="120000"/>
              </a:lnSpc>
              <a:spcBef>
                <a:spcPts val="0"/>
              </a:spcBef>
              <a:spcAft>
                <a:spcPts val="0"/>
              </a:spcAft>
              <a:buClr>
                <a:schemeClr val="dk1"/>
              </a:buClr>
              <a:buSzPts val="1300"/>
              <a:buChar char="●"/>
            </a:pPr>
            <a:r>
              <a:rPr b="1" lang="zh-CN" sz="1300">
                <a:solidFill>
                  <a:schemeClr val="dk1"/>
                </a:solidFill>
              </a:rPr>
              <a:t>Stage 1.2 pre-pilot: </a:t>
            </a:r>
            <a:r>
              <a:rPr lang="zh-CN" sz="1300">
                <a:solidFill>
                  <a:schemeClr val="dk1"/>
                </a:solidFill>
              </a:rPr>
              <a:t>it feels good when testing with yourself, now let’s test with some real users</a:t>
            </a:r>
            <a:endParaRPr sz="1900">
              <a:solidFill>
                <a:schemeClr val="dk1"/>
              </a:solidFill>
            </a:endParaRPr>
          </a:p>
          <a:p>
            <a:pPr indent="0" lvl="0" marL="457200" rtl="0" algn="l">
              <a:lnSpc>
                <a:spcPct val="120000"/>
              </a:lnSpc>
              <a:spcBef>
                <a:spcPts val="0"/>
              </a:spcBef>
              <a:spcAft>
                <a:spcPts val="0"/>
              </a:spcAft>
              <a:buNone/>
            </a:pPr>
            <a:r>
              <a:rPr lang="zh-CN" sz="1900">
                <a:solidFill>
                  <a:schemeClr val="dk1"/>
                </a:solidFill>
              </a:rPr>
              <a:t>get some one who can represent the group. order of testing?</a:t>
            </a:r>
            <a:endParaRPr sz="1900">
              <a:solidFill>
                <a:schemeClr val="dk1"/>
              </a:solidFill>
            </a:endParaRPr>
          </a:p>
          <a:p>
            <a:pPr indent="-336550" lvl="0" marL="457200" rtl="0" algn="l">
              <a:lnSpc>
                <a:spcPct val="120000"/>
              </a:lnSpc>
              <a:spcBef>
                <a:spcPts val="0"/>
              </a:spcBef>
              <a:spcAft>
                <a:spcPts val="0"/>
              </a:spcAft>
              <a:buClr>
                <a:schemeClr val="dk1"/>
              </a:buClr>
              <a:buSzPts val="1300"/>
              <a:buChar char="●"/>
            </a:pPr>
            <a:r>
              <a:rPr b="1" lang="zh-CN" sz="1300">
                <a:solidFill>
                  <a:schemeClr val="dk1"/>
                </a:solidFill>
              </a:rPr>
              <a:t>Stage 1.3 pilot</a:t>
            </a:r>
            <a:r>
              <a:rPr lang="zh-CN" sz="1300">
                <a:solidFill>
                  <a:schemeClr val="dk1"/>
                </a:solidFill>
              </a:rPr>
              <a:t>: it looks promising, now let’s do a real pilot with 4-6 people </a:t>
            </a:r>
            <a:endParaRPr b="1" sz="13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76b1c761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76b1c761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08c56627e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08c56627e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09a4f68c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09a4f68c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For the problem selection, we first need to propose a lot of problems and then we can look through them and do elimination on them,  so that we can find the most appropriate one to work on. The high level principle of elimination contains two parts: The interestingness Check and the Feasibility Check.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f09a4f68c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f09a4f68c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CN"/>
              <a:t>Once we find some interesting problems, the next step is to eliminate less feasible problems. Then, once you have identified some interesting problems, the next one is to eliminate less feasible problems. There is a rough formula for defining how to prioritize a selection.</a:t>
            </a:r>
            <a:endParaRPr/>
          </a:p>
          <a:p>
            <a:pPr indent="0" lvl="0" marL="0" rtl="0" algn="l">
              <a:spcBef>
                <a:spcPts val="0"/>
              </a:spcBef>
              <a:spcAft>
                <a:spcPts val="0"/>
              </a:spcAft>
              <a:buClr>
                <a:schemeClr val="dk1"/>
              </a:buClr>
              <a:buSzPts val="1100"/>
              <a:buFont typeface="Arial"/>
              <a:buNone/>
            </a:pPr>
            <a:r>
              <a:rPr lang="zh-C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The attractiveness of a problem is the estimated gain of the problem by the estimated cost of the problem. So we need to maximize the contribution and minimize the cost.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CN"/>
              <a:t>Problem selection is half of the success! Even more than that. If you choose the right problem to work on, you will find the rest is quite smooth and easy.  If you start with a difficult problem, your process will be very rough.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09a4f68c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09a4f68c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Yes. Everyone wants to choose an easy problem. But there are not easy problems if u want to publish a paper on top conferences. Rember not to try to find an easy problem but an easier problem to solve. As a beginner, we learn how to walk before learning how to run. Our goal is to learn the whole process of doing HCI research, gain some skills that are useful, and enhance our understanding of one domain or area. After that, we can move to harder problems.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6dbb09f3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76dbb09f3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f09a4f68c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f09a4f68c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0E101A"/>
              </a:buClr>
              <a:buSzPts val="1100"/>
              <a:buChar char="●"/>
            </a:pPr>
            <a:r>
              <a:rPr lang="zh-CN">
                <a:solidFill>
                  <a:srgbClr val="0E101A"/>
                </a:solidFill>
              </a:rPr>
              <a:t> Has the problem been investigated before?</a:t>
            </a:r>
            <a:endParaRPr>
              <a:solidFill>
                <a:srgbClr val="0E101A"/>
              </a:solidFill>
            </a:endParaRPr>
          </a:p>
          <a:p>
            <a:pPr indent="0" lvl="0" marL="0" rtl="0" algn="l">
              <a:lnSpc>
                <a:spcPct val="115000"/>
              </a:lnSpc>
              <a:spcBef>
                <a:spcPts val="0"/>
              </a:spcBef>
              <a:spcAft>
                <a:spcPts val="0"/>
              </a:spcAft>
              <a:buNone/>
            </a:pPr>
            <a:r>
              <a:rPr lang="zh-CN">
                <a:solidFill>
                  <a:srgbClr val="0E101A"/>
                </a:solidFill>
              </a:rPr>
              <a:t>If the answer is yes, can I contribute “significant” new insights? If not, </a:t>
            </a:r>
            <a:r>
              <a:rPr b="1" lang="zh-CN">
                <a:solidFill>
                  <a:srgbClr val="0E101A"/>
                </a:solidFill>
              </a:rPr>
              <a:t>eliminate</a:t>
            </a:r>
            <a:r>
              <a:rPr lang="zh-CN">
                <a:solidFill>
                  <a:srgbClr val="0E101A"/>
                </a:solidFill>
              </a:rPr>
              <a:t> this problem!</a:t>
            </a:r>
            <a:endParaRPr>
              <a:solidFill>
                <a:srgbClr val="0E101A"/>
              </a:solidFill>
            </a:endParaRPr>
          </a:p>
          <a:p>
            <a:pPr indent="0" lvl="0" marL="0" rtl="0" algn="l">
              <a:lnSpc>
                <a:spcPct val="115000"/>
              </a:lnSpc>
              <a:spcBef>
                <a:spcPts val="0"/>
              </a:spcBef>
              <a:spcAft>
                <a:spcPts val="0"/>
              </a:spcAft>
              <a:buNone/>
            </a:pPr>
            <a:r>
              <a:rPr lang="zh-CN">
                <a:solidFill>
                  <a:srgbClr val="0E101A"/>
                </a:solidFill>
              </a:rPr>
              <a:t>In some popular domains, there are so many researchers working on similar things as you. If you find a problem, please do enough review to understand this problem has not been investigated before. You need to do a solo review on your topic first, to become a domain expert, once you become a domain expert for a particular topic, anything you propose has a higher chance of being new. Please avoid spending much time on a topic that has been investigate befor. It is a waste of time.</a:t>
            </a:r>
            <a:endParaRPr>
              <a:solidFill>
                <a:srgbClr val="0E101A"/>
              </a:solidFill>
            </a:endParaRPr>
          </a:p>
          <a:p>
            <a:pPr indent="0" lvl="0" marL="0" rtl="0" algn="l">
              <a:lnSpc>
                <a:spcPct val="115000"/>
              </a:lnSpc>
              <a:spcBef>
                <a:spcPts val="0"/>
              </a:spcBef>
              <a:spcAft>
                <a:spcPts val="0"/>
              </a:spcAft>
              <a:buNone/>
            </a:pPr>
            <a:r>
              <a:t/>
            </a:r>
            <a:endParaRPr>
              <a:solidFill>
                <a:srgbClr val="0E101A"/>
              </a:solidFill>
            </a:endParaRPr>
          </a:p>
          <a:p>
            <a:pPr indent="0" lvl="0" marL="0" rtl="0" algn="l">
              <a:lnSpc>
                <a:spcPct val="115000"/>
              </a:lnSpc>
              <a:spcBef>
                <a:spcPts val="0"/>
              </a:spcBef>
              <a:spcAft>
                <a:spcPts val="0"/>
              </a:spcAft>
              <a:buNone/>
            </a:pPr>
            <a:r>
              <a:t/>
            </a:r>
            <a:endParaRPr>
              <a:solidFill>
                <a:srgbClr val="0E101A"/>
              </a:solidFill>
            </a:endParaRPr>
          </a:p>
          <a:p>
            <a:pPr indent="-298450" lvl="0" marL="457200" rtl="0" algn="l">
              <a:lnSpc>
                <a:spcPct val="115000"/>
              </a:lnSpc>
              <a:spcBef>
                <a:spcPts val="0"/>
              </a:spcBef>
              <a:spcAft>
                <a:spcPts val="0"/>
              </a:spcAft>
              <a:buClr>
                <a:srgbClr val="0E101A"/>
              </a:buClr>
              <a:buSzPts val="1100"/>
              <a:buChar char="●"/>
            </a:pPr>
            <a:r>
              <a:rPr lang="zh-CN">
                <a:solidFill>
                  <a:srgbClr val="0E101A"/>
                </a:solidFill>
              </a:rPr>
              <a:t> Is the implication of the result significant?</a:t>
            </a:r>
            <a:endParaRPr>
              <a:solidFill>
                <a:srgbClr val="0E101A"/>
              </a:solidFill>
            </a:endParaRPr>
          </a:p>
          <a:p>
            <a:pPr indent="0" lvl="0" marL="0" rtl="0" algn="l">
              <a:lnSpc>
                <a:spcPct val="115000"/>
              </a:lnSpc>
              <a:spcBef>
                <a:spcPts val="0"/>
              </a:spcBef>
              <a:spcAft>
                <a:spcPts val="0"/>
              </a:spcAft>
              <a:buNone/>
            </a:pPr>
            <a:r>
              <a:rPr lang="zh-CN">
                <a:solidFill>
                  <a:srgbClr val="0E101A"/>
                </a:solidFill>
              </a:rPr>
              <a:t>If the answer is no, </a:t>
            </a:r>
            <a:r>
              <a:rPr b="1" lang="zh-CN">
                <a:solidFill>
                  <a:srgbClr val="0E101A"/>
                </a:solidFill>
              </a:rPr>
              <a:t>eliminate</a:t>
            </a:r>
            <a:r>
              <a:rPr lang="zh-CN">
                <a:solidFill>
                  <a:srgbClr val="0E101A"/>
                </a:solidFill>
              </a:rPr>
              <a:t> this problem</a:t>
            </a:r>
            <a:endParaRPr>
              <a:solidFill>
                <a:srgbClr val="0E101A"/>
              </a:solidFill>
            </a:endParaRPr>
          </a:p>
          <a:p>
            <a:pPr indent="0" lvl="0" marL="0" rtl="0" algn="l">
              <a:lnSpc>
                <a:spcPct val="115000"/>
              </a:lnSpc>
              <a:spcBef>
                <a:spcPts val="0"/>
              </a:spcBef>
              <a:spcAft>
                <a:spcPts val="0"/>
              </a:spcAft>
              <a:buNone/>
            </a:pPr>
            <a:r>
              <a:rPr lang="zh-CN">
                <a:solidFill>
                  <a:srgbClr val="0E101A"/>
                </a:solidFill>
              </a:rPr>
              <a:t>Do not spend a lot of time working on something normal, but nobody cares.</a:t>
            </a:r>
            <a:endParaRPr>
              <a:solidFill>
                <a:srgbClr val="0E101A"/>
              </a:solidFill>
            </a:endParaRPr>
          </a:p>
          <a:p>
            <a:pPr indent="0" lvl="0" marL="0" rtl="0" algn="l">
              <a:lnSpc>
                <a:spcPct val="115000"/>
              </a:lnSpc>
              <a:spcBef>
                <a:spcPts val="0"/>
              </a:spcBef>
              <a:spcAft>
                <a:spcPts val="0"/>
              </a:spcAft>
              <a:buNone/>
            </a:pPr>
            <a:r>
              <a:rPr lang="zh-CN">
                <a:solidFill>
                  <a:srgbClr val="0E101A"/>
                </a:solidFill>
              </a:rPr>
              <a:t>In fact, there are many angles to look at a problem, some problems maybe not be interesting to certain people but interesting to some people. So Finding an angle can justify there are enough people who care about it.</a:t>
            </a:r>
            <a:endParaRPr>
              <a:solidFill>
                <a:srgbClr val="0E101A"/>
              </a:solidFill>
            </a:endParaRPr>
          </a:p>
          <a:p>
            <a:pPr indent="0" lvl="0" marL="0" rtl="0" algn="l">
              <a:lnSpc>
                <a:spcPct val="115000"/>
              </a:lnSpc>
              <a:spcBef>
                <a:spcPts val="0"/>
              </a:spcBef>
              <a:spcAft>
                <a:spcPts val="0"/>
              </a:spcAft>
              <a:buNone/>
            </a:pPr>
            <a:r>
              <a:t/>
            </a:r>
            <a:endParaRPr>
              <a:solidFill>
                <a:srgbClr val="0E101A"/>
              </a:solidFill>
            </a:endParaRPr>
          </a:p>
          <a:p>
            <a:pPr indent="0" lvl="0" marL="0" rtl="0" algn="l">
              <a:lnSpc>
                <a:spcPct val="115000"/>
              </a:lnSpc>
              <a:spcBef>
                <a:spcPts val="0"/>
              </a:spcBef>
              <a:spcAft>
                <a:spcPts val="0"/>
              </a:spcAft>
              <a:buNone/>
            </a:pPr>
            <a:r>
              <a:t/>
            </a:r>
            <a:endParaRPr>
              <a:solidFill>
                <a:srgbClr val="0E101A"/>
              </a:solidFill>
            </a:endParaRPr>
          </a:p>
          <a:p>
            <a:pPr indent="-298450" lvl="0" marL="457200" rtl="0" algn="l">
              <a:lnSpc>
                <a:spcPct val="115000"/>
              </a:lnSpc>
              <a:spcBef>
                <a:spcPts val="0"/>
              </a:spcBef>
              <a:spcAft>
                <a:spcPts val="0"/>
              </a:spcAft>
              <a:buClr>
                <a:srgbClr val="0E101A"/>
              </a:buClr>
              <a:buSzPts val="1100"/>
              <a:buChar char="●"/>
            </a:pPr>
            <a:r>
              <a:rPr lang="zh-CN">
                <a:solidFill>
                  <a:srgbClr val="0E101A"/>
                </a:solidFill>
              </a:rPr>
              <a:t>Is the applicability of the result generalizable?</a:t>
            </a:r>
            <a:endParaRPr>
              <a:solidFill>
                <a:srgbClr val="0E101A"/>
              </a:solidFill>
            </a:endParaRPr>
          </a:p>
          <a:p>
            <a:pPr indent="0" lvl="0" marL="0" rtl="0" algn="l">
              <a:lnSpc>
                <a:spcPct val="115000"/>
              </a:lnSpc>
              <a:spcBef>
                <a:spcPts val="0"/>
              </a:spcBef>
              <a:spcAft>
                <a:spcPts val="0"/>
              </a:spcAft>
              <a:buNone/>
            </a:pPr>
            <a:r>
              <a:rPr lang="zh-CN">
                <a:solidFill>
                  <a:srgbClr val="0E101A"/>
                </a:solidFill>
              </a:rPr>
              <a:t>There are some problems that are interesting but they are very narrow and focus just on a very specific area. They are publishable but you will receive tiny citations. Looking for something more generalizable that  more people care about the results. This can boost your career.</a:t>
            </a:r>
            <a:endParaRPr>
              <a:solidFill>
                <a:srgbClr val="0E101A"/>
              </a:solidFill>
            </a:endParaRPr>
          </a:p>
          <a:p>
            <a:pPr indent="0" lvl="0" marL="0" rtl="0" algn="l">
              <a:lnSpc>
                <a:spcPct val="115000"/>
              </a:lnSpc>
              <a:spcBef>
                <a:spcPts val="0"/>
              </a:spcBef>
              <a:spcAft>
                <a:spcPts val="0"/>
              </a:spcAft>
              <a:buNone/>
            </a:pPr>
            <a:r>
              <a:t/>
            </a:r>
            <a:endParaRPr>
              <a:solidFill>
                <a:srgbClr val="0E101A"/>
              </a:solidFill>
            </a:endParaRPr>
          </a:p>
          <a:p>
            <a:pPr indent="0" lvl="0" marL="0" rtl="0" algn="l">
              <a:lnSpc>
                <a:spcPct val="115000"/>
              </a:lnSpc>
              <a:spcBef>
                <a:spcPts val="0"/>
              </a:spcBef>
              <a:spcAft>
                <a:spcPts val="0"/>
              </a:spcAft>
              <a:buNone/>
            </a:pPr>
            <a:r>
              <a:t/>
            </a:r>
            <a:endParaRPr>
              <a:solidFill>
                <a:srgbClr val="0E101A"/>
              </a:solidFill>
            </a:endParaRPr>
          </a:p>
          <a:p>
            <a:pPr indent="0" lvl="0" marL="0" rtl="0" algn="l">
              <a:lnSpc>
                <a:spcPct val="115000"/>
              </a:lnSpc>
              <a:spcBef>
                <a:spcPts val="0"/>
              </a:spcBef>
              <a:spcAft>
                <a:spcPts val="0"/>
              </a:spcAft>
              <a:buNone/>
            </a:pPr>
            <a:r>
              <a:rPr lang="zh-CN">
                <a:solidFill>
                  <a:srgbClr val="0E101A"/>
                </a:solidFill>
              </a:rPr>
              <a:t>There are also two other aspects of interestingness mentioned in lecture 3. Is the result </a:t>
            </a:r>
            <a:r>
              <a:rPr i="1" lang="zh-CN">
                <a:solidFill>
                  <a:srgbClr val="0E101A"/>
                </a:solidFill>
              </a:rPr>
              <a:t>obvious</a:t>
            </a:r>
            <a:r>
              <a:rPr lang="zh-CN">
                <a:solidFill>
                  <a:srgbClr val="0E101A"/>
                </a:solidFill>
              </a:rPr>
              <a:t> (or </a:t>
            </a:r>
            <a:r>
              <a:rPr i="1" lang="zh-CN">
                <a:solidFill>
                  <a:srgbClr val="0E101A"/>
                </a:solidFill>
              </a:rPr>
              <a:t>surprising</a:t>
            </a:r>
            <a:r>
              <a:rPr lang="zh-CN">
                <a:solidFill>
                  <a:srgbClr val="0E101A"/>
                </a:solidFill>
              </a:rPr>
              <a:t>)? Is the result simple (or complex)?</a:t>
            </a:r>
            <a:endParaRPr>
              <a:solidFill>
                <a:srgbClr val="0E101A"/>
              </a:solidFill>
            </a:endParaRPr>
          </a:p>
          <a:p>
            <a:pPr indent="0" lvl="0" marL="0" rtl="0" algn="l">
              <a:lnSpc>
                <a:spcPct val="115000"/>
              </a:lnSpc>
              <a:spcBef>
                <a:spcPts val="0"/>
              </a:spcBef>
              <a:spcAft>
                <a:spcPts val="0"/>
              </a:spcAft>
              <a:buNone/>
            </a:pPr>
            <a:r>
              <a:rPr lang="zh-CN">
                <a:solidFill>
                  <a:srgbClr val="0E101A"/>
                </a:solidFill>
              </a:rPr>
              <a:t>These also determine whether your paper gets accepted. We need to care about these.</a:t>
            </a:r>
            <a:endParaRPr>
              <a:solidFill>
                <a:srgbClr val="0E101A"/>
              </a:solidFill>
            </a:endParaRPr>
          </a:p>
          <a:p>
            <a:pPr indent="0" lvl="0" marL="0" rtl="0" algn="l">
              <a:lnSpc>
                <a:spcPct val="115000"/>
              </a:lnSpc>
              <a:spcBef>
                <a:spcPts val="0"/>
              </a:spcBef>
              <a:spcAft>
                <a:spcPts val="0"/>
              </a:spcAft>
              <a:buNone/>
            </a:pPr>
            <a:r>
              <a:rPr lang="zh-CN">
                <a:solidFill>
                  <a:srgbClr val="0E101A"/>
                </a:solidFill>
              </a:rPr>
              <a:t>The interestingness of these two aspects depends on your investigation. If your problem passes the first three criteria, we usually find less obvious and more complex results if we dig deep enough into the problem.</a:t>
            </a:r>
            <a:endParaRPr>
              <a:solidFill>
                <a:srgbClr val="0E101A"/>
              </a:solidFill>
            </a:endParaRPr>
          </a:p>
          <a:p>
            <a:pPr indent="0" lvl="0" marL="0" rtl="0" algn="l">
              <a:lnSpc>
                <a:spcPct val="115000"/>
              </a:lnSpc>
              <a:spcBef>
                <a:spcPts val="0"/>
              </a:spcBef>
              <a:spcAft>
                <a:spcPts val="0"/>
              </a:spcAft>
              <a:buNone/>
            </a:pPr>
            <a:r>
              <a:t/>
            </a:r>
            <a:endParaRPr sz="1800">
              <a:solidFill>
                <a:srgbClr val="595959"/>
              </a:solidFill>
            </a:endParaRPr>
          </a:p>
          <a:p>
            <a:pPr indent="0" lvl="0" marL="0" rtl="0" algn="l">
              <a:lnSpc>
                <a:spcPct val="115000"/>
              </a:lnSpc>
              <a:spcBef>
                <a:spcPts val="1200"/>
              </a:spcBef>
              <a:spcAft>
                <a:spcPts val="0"/>
              </a:spcAft>
              <a:buNone/>
            </a:pPr>
            <a:r>
              <a:t/>
            </a:r>
            <a:endParaRPr>
              <a:solidFill>
                <a:srgbClr val="595959"/>
              </a:solidFill>
            </a:endParaRPr>
          </a:p>
          <a:p>
            <a:pPr indent="0" lvl="0" marL="0" rtl="0" algn="l">
              <a:lnSpc>
                <a:spcPct val="115000"/>
              </a:lnSpc>
              <a:spcBef>
                <a:spcPts val="1200"/>
              </a:spcBef>
              <a:spcAft>
                <a:spcPts val="0"/>
              </a:spcAft>
              <a:buNone/>
            </a:pPr>
            <a:r>
              <a:t/>
            </a:r>
            <a:endParaRPr>
              <a:solidFill>
                <a:srgbClr val="595959"/>
              </a:solidFill>
            </a:endParaRPr>
          </a:p>
          <a:p>
            <a:pPr indent="0" lvl="0" marL="457200" rtl="0" algn="l">
              <a:lnSpc>
                <a:spcPct val="115000"/>
              </a:lnSpc>
              <a:spcBef>
                <a:spcPts val="1200"/>
              </a:spcBef>
              <a:spcAft>
                <a:spcPts val="0"/>
              </a:spcAft>
              <a:buNone/>
            </a:pPr>
            <a:r>
              <a:t/>
            </a:r>
            <a:endParaRPr>
              <a:solidFill>
                <a:srgbClr val="595959"/>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C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71b9f3d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071b9f3d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CN"/>
              <a:t>I select this example from the </a:t>
            </a:r>
            <a:r>
              <a:rPr lang="zh-CN"/>
              <a:t>brainstorming of our lecture</a:t>
            </a:r>
            <a:r>
              <a:rPr lang="zh-C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sp>
        <p:nvSpPr>
          <p:cNvPr id="57" name="Google Shape;57;p14"/>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rmAutofit/>
          </a:bodyPr>
          <a:lstStyle>
            <a:lvl1pPr lvl="0" algn="l">
              <a:lnSpc>
                <a:spcPct val="90000"/>
              </a:lnSpc>
              <a:spcBef>
                <a:spcPts val="0"/>
              </a:spcBef>
              <a:spcAft>
                <a:spcPts val="0"/>
              </a:spcAft>
              <a:buClr>
                <a:schemeClr val="dk1"/>
              </a:buClr>
              <a:buSzPts val="2100"/>
              <a:buFont typeface="Arial"/>
              <a:buNone/>
              <a:defRPr/>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p:txBody>
      </p:sp>
      <p:sp>
        <p:nvSpPr>
          <p:cNvPr id="58" name="Google Shape;58;p14"/>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rmAutofit/>
          </a:bodyPr>
          <a:lstStyle>
            <a:lvl1pPr indent="-317500" lvl="0" marL="457200" algn="l">
              <a:lnSpc>
                <a:spcPct val="90000"/>
              </a:lnSpc>
              <a:spcBef>
                <a:spcPts val="0"/>
              </a:spcBef>
              <a:spcAft>
                <a:spcPts val="0"/>
              </a:spcAft>
              <a:buClr>
                <a:schemeClr val="dk1"/>
              </a:buClr>
              <a:buSzPts val="1400"/>
              <a:buChar char="●"/>
              <a:defRPr/>
            </a:lvl1pPr>
            <a:lvl2pPr indent="-298450" lvl="1" marL="914400" algn="l">
              <a:lnSpc>
                <a:spcPct val="90000"/>
              </a:lnSpc>
              <a:spcBef>
                <a:spcPts val="0"/>
              </a:spcBef>
              <a:spcAft>
                <a:spcPts val="0"/>
              </a:spcAft>
              <a:buClr>
                <a:schemeClr val="dk1"/>
              </a:buClr>
              <a:buSzPts val="1100"/>
              <a:buChar char="○"/>
              <a:defRPr/>
            </a:lvl2pPr>
            <a:lvl3pPr indent="-298450" lvl="2" marL="1371600" algn="l">
              <a:lnSpc>
                <a:spcPct val="90000"/>
              </a:lnSpc>
              <a:spcBef>
                <a:spcPts val="0"/>
              </a:spcBef>
              <a:spcAft>
                <a:spcPts val="0"/>
              </a:spcAft>
              <a:buClr>
                <a:schemeClr val="dk1"/>
              </a:buClr>
              <a:buSzPts val="1100"/>
              <a:buChar char="■"/>
              <a:defRPr/>
            </a:lvl3pPr>
            <a:lvl4pPr indent="-298450" lvl="3" marL="1828800" algn="l">
              <a:lnSpc>
                <a:spcPct val="90000"/>
              </a:lnSpc>
              <a:spcBef>
                <a:spcPts val="0"/>
              </a:spcBef>
              <a:spcAft>
                <a:spcPts val="0"/>
              </a:spcAft>
              <a:buClr>
                <a:schemeClr val="dk1"/>
              </a:buClr>
              <a:buSzPts val="1100"/>
              <a:buChar char="●"/>
              <a:defRPr/>
            </a:lvl4pPr>
            <a:lvl5pPr indent="-298450" lvl="4" marL="2286000" algn="l">
              <a:lnSpc>
                <a:spcPct val="90000"/>
              </a:lnSpc>
              <a:spcBef>
                <a:spcPts val="0"/>
              </a:spcBef>
              <a:spcAft>
                <a:spcPts val="0"/>
              </a:spcAft>
              <a:buClr>
                <a:schemeClr val="dk1"/>
              </a:buClr>
              <a:buSzPts val="1100"/>
              <a:buChar char="○"/>
              <a:defRPr/>
            </a:lvl5pPr>
            <a:lvl6pPr indent="-298450" lvl="5" marL="2743200" algn="l">
              <a:lnSpc>
                <a:spcPct val="90000"/>
              </a:lnSpc>
              <a:spcBef>
                <a:spcPts val="0"/>
              </a:spcBef>
              <a:spcAft>
                <a:spcPts val="0"/>
              </a:spcAft>
              <a:buClr>
                <a:schemeClr val="dk1"/>
              </a:buClr>
              <a:buSzPts val="1100"/>
              <a:buChar char="■"/>
              <a:defRPr/>
            </a:lvl6pPr>
            <a:lvl7pPr indent="-298450" lvl="6" marL="3200400" algn="l">
              <a:lnSpc>
                <a:spcPct val="90000"/>
              </a:lnSpc>
              <a:spcBef>
                <a:spcPts val="0"/>
              </a:spcBef>
              <a:spcAft>
                <a:spcPts val="0"/>
              </a:spcAft>
              <a:buClr>
                <a:schemeClr val="dk1"/>
              </a:buClr>
              <a:buSzPts val="1100"/>
              <a:buChar char="●"/>
              <a:defRPr/>
            </a:lvl7pPr>
            <a:lvl8pPr indent="-298450" lvl="7" marL="3657600" algn="l">
              <a:lnSpc>
                <a:spcPct val="90000"/>
              </a:lnSpc>
              <a:spcBef>
                <a:spcPts val="0"/>
              </a:spcBef>
              <a:spcAft>
                <a:spcPts val="0"/>
              </a:spcAft>
              <a:buClr>
                <a:schemeClr val="dk1"/>
              </a:buClr>
              <a:buSzPts val="1100"/>
              <a:buChar char="○"/>
              <a:defRPr/>
            </a:lvl8pPr>
            <a:lvl9pPr indent="-298450" lvl="8" marL="4114800" algn="l">
              <a:lnSpc>
                <a:spcPct val="90000"/>
              </a:lnSpc>
              <a:spcBef>
                <a:spcPts val="0"/>
              </a:spcBef>
              <a:spcAft>
                <a:spcPts val="0"/>
              </a:spcAft>
              <a:buClr>
                <a:schemeClr val="dk1"/>
              </a:buClr>
              <a:buSzPts val="1100"/>
              <a:buChar char="■"/>
              <a:defRPr/>
            </a:lvl9pPr>
          </a:lstStyle>
          <a:p/>
        </p:txBody>
      </p:sp>
      <p:sp>
        <p:nvSpPr>
          <p:cNvPr id="59" name="Google Shape;59;p14"/>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algn="r">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algn="r">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algn="r">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algn="r">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algn="r">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algn="r">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algn="r">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algn="r">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algn="r">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Arial"/>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99" name="Shape 99"/>
        <p:cNvGrpSpPr/>
        <p:nvPr/>
      </p:nvGrpSpPr>
      <p:grpSpPr>
        <a:xfrm>
          <a:off x="0" y="0"/>
          <a:ext cx="0" cy="0"/>
          <a:chOff x="0" y="0"/>
          <a:chExt cx="0" cy="0"/>
        </a:xfrm>
      </p:grpSpPr>
      <p:sp>
        <p:nvSpPr>
          <p:cNvPr id="100" name="Google Shape;100;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5" name="Google Shape;105;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6" name="Google Shape;106;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7" name="Google Shape;107;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9" name="Google Shape;109;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10" name="Shape 110"/>
        <p:cNvGrpSpPr/>
        <p:nvPr/>
      </p:nvGrpSpPr>
      <p:grpSpPr>
        <a:xfrm>
          <a:off x="0" y="0"/>
          <a:ext cx="0" cy="0"/>
          <a:chOff x="0" y="0"/>
          <a:chExt cx="0" cy="0"/>
        </a:xfrm>
      </p:grpSpPr>
      <p:sp>
        <p:nvSpPr>
          <p:cNvPr id="111" name="Google Shape;111;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Arial"/>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2" name="Google Shape;112;p23"/>
          <p:cNvSpPr/>
          <p:nvPr>
            <p:ph idx="2" type="pic"/>
          </p:nvPr>
        </p:nvSpPr>
        <p:spPr>
          <a:xfrm>
            <a:off x="3887391" y="740569"/>
            <a:ext cx="4629150" cy="3655219"/>
          </a:xfrm>
          <a:prstGeom prst="rect">
            <a:avLst/>
          </a:prstGeom>
          <a:noFill/>
          <a:ln>
            <a:noFill/>
          </a:ln>
        </p:spPr>
      </p:sp>
      <p:sp>
        <p:nvSpPr>
          <p:cNvPr id="113" name="Google Shape;113;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4" name="Google Shape;114;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123" name="Shape 123"/>
        <p:cNvGrpSpPr/>
        <p:nvPr/>
      </p:nvGrpSpPr>
      <p:grpSpPr>
        <a:xfrm>
          <a:off x="0" y="0"/>
          <a:ext cx="0" cy="0"/>
          <a:chOff x="0" y="0"/>
          <a:chExt cx="0" cy="0"/>
        </a:xfrm>
      </p:grpSpPr>
      <p:sp>
        <p:nvSpPr>
          <p:cNvPr id="124" name="Google Shape;124;p25"/>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5" name="Google Shape;125;p25"/>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6" name="Google Shape;126;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2150850"/>
            <a:ext cx="8520600" cy="841800"/>
          </a:xfrm>
          <a:prstGeom prst="rect">
            <a:avLst/>
          </a:prstGeom>
        </p:spPr>
        <p:txBody>
          <a:bodyPr anchorCtr="0" anchor="ctr" bIns="34275" lIns="68575" spcFirstLastPara="1" rIns="68575" wrap="square" tIns="3427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1" name="Google Shape;131;p26"/>
          <p:cNvSpPr txBox="1"/>
          <p:nvPr>
            <p:ph idx="12" type="sldNum"/>
          </p:nvPr>
        </p:nvSpPr>
        <p:spPr>
          <a:xfrm>
            <a:off x="8472458" y="4663217"/>
            <a:ext cx="548700" cy="393600"/>
          </a:xfrm>
          <a:prstGeom prst="rect">
            <a:avLst/>
          </a:prstGeom>
        </p:spPr>
        <p:txBody>
          <a:bodyPr anchorCtr="0" anchor="ctr" bIns="34275" lIns="68575" spcFirstLastPara="1" rIns="68575" wrap="square" tIns="342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1.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pollev.com/szhao16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hyperlink" Target="https://pollev.com/szhao16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https://pollev.com/szhao168" TargetMode="External"/><Relationship Id="rId5"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hyperlink" Target="https://pollev.com/szhao168" TargetMode="External"/><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www.youtube.com/watch?v=tLxXqUCu-j8" TargetMode="External"/><Relationship Id="rId4"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www.youtube.com/watch?v=IvwwMAtxrpA" TargetMode="External"/><Relationship Id="rId4" Type="http://schemas.openxmlformats.org/officeDocument/2006/relationships/image" Target="../media/image18.jpg"/><Relationship Id="rId5" Type="http://schemas.openxmlformats.org/officeDocument/2006/relationships/image" Target="../media/image13.png"/><Relationship Id="rId6"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311708" y="15827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zh-CN"/>
              <a:t>Day 3 afternoon: </a:t>
            </a:r>
            <a:endParaRPr/>
          </a:p>
          <a:p>
            <a:pPr indent="0" lvl="0" marL="0" rtl="0" algn="ctr">
              <a:spcBef>
                <a:spcPts val="0"/>
              </a:spcBef>
              <a:spcAft>
                <a:spcPts val="0"/>
              </a:spcAft>
              <a:buNone/>
            </a:pPr>
            <a:r>
              <a:rPr lang="zh-CN"/>
              <a:t>Finding the Right Problem to Work on through Quick &amp; Dirty Pilots</a:t>
            </a:r>
            <a:endParaRPr/>
          </a:p>
        </p:txBody>
      </p:sp>
      <p:sp>
        <p:nvSpPr>
          <p:cNvPr id="137" name="Google Shape;137;p27"/>
          <p:cNvSpPr txBox="1"/>
          <p:nvPr>
            <p:ph idx="1" type="subTitle"/>
          </p:nvPr>
        </p:nvSpPr>
        <p:spPr>
          <a:xfrm>
            <a:off x="311700" y="37485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t>Prof. Shengdong Zhao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6"/>
          <p:cNvPicPr preferRelativeResize="0"/>
          <p:nvPr/>
        </p:nvPicPr>
        <p:blipFill>
          <a:blip r:embed="rId3">
            <a:alphaModFix/>
          </a:blip>
          <a:stretch>
            <a:fillRect/>
          </a:stretch>
        </p:blipFill>
        <p:spPr>
          <a:xfrm>
            <a:off x="2892175" y="1085650"/>
            <a:ext cx="2857500" cy="1600200"/>
          </a:xfrm>
          <a:prstGeom prst="rect">
            <a:avLst/>
          </a:prstGeom>
          <a:noFill/>
          <a:ln>
            <a:noFill/>
          </a:ln>
        </p:spPr>
      </p:pic>
      <p:sp>
        <p:nvSpPr>
          <p:cNvPr id="205" name="Google Shape;205;p36"/>
          <p:cNvSpPr txBox="1"/>
          <p:nvPr/>
        </p:nvSpPr>
        <p:spPr>
          <a:xfrm>
            <a:off x="1877600" y="2786875"/>
            <a:ext cx="4931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1800" u="sng">
                <a:solidFill>
                  <a:schemeClr val="hlink"/>
                </a:solidFill>
                <a:hlinkClick r:id="rId4"/>
              </a:rPr>
              <a:t>https://pollev.com/szhao168</a:t>
            </a:r>
            <a:endParaRPr sz="1800">
              <a:solidFill>
                <a:schemeClr val="dk2"/>
              </a:solidFill>
            </a:endParaRPr>
          </a:p>
          <a:p>
            <a:pPr indent="0" lvl="0" marL="0" rtl="0" algn="ctr">
              <a:spcBef>
                <a:spcPts val="0"/>
              </a:spcBef>
              <a:spcAft>
                <a:spcPts val="0"/>
              </a:spcAft>
              <a:buNone/>
            </a:pPr>
            <a:r>
              <a:rPr lang="zh-CN" sz="1800">
                <a:solidFill>
                  <a:schemeClr val="dk2"/>
                </a:solidFill>
              </a:rPr>
              <a:t>Q7</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Problem Selection - </a:t>
            </a:r>
            <a:r>
              <a:rPr lang="zh-CN" sz="2800"/>
              <a:t>Feasibility Check</a:t>
            </a:r>
            <a:endParaRPr sz="2800"/>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pic>
        <p:nvPicPr>
          <p:cNvPr id="211" name="Google Shape;211;p37"/>
          <p:cNvPicPr preferRelativeResize="0"/>
          <p:nvPr/>
        </p:nvPicPr>
        <p:blipFill>
          <a:blip r:embed="rId3">
            <a:alphaModFix/>
          </a:blip>
          <a:stretch>
            <a:fillRect/>
          </a:stretch>
        </p:blipFill>
        <p:spPr>
          <a:xfrm>
            <a:off x="30250" y="28173"/>
            <a:ext cx="874300" cy="459700"/>
          </a:xfrm>
          <a:prstGeom prst="rect">
            <a:avLst/>
          </a:prstGeom>
          <a:noFill/>
          <a:ln>
            <a:noFill/>
          </a:ln>
        </p:spPr>
      </p:pic>
      <p:sp>
        <p:nvSpPr>
          <p:cNvPr id="212" name="Google Shape;212;p37"/>
          <p:cNvSpPr txBox="1"/>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None/>
            </a:pPr>
            <a:r>
              <a:rPr lang="zh-CN" sz="1800">
                <a:solidFill>
                  <a:srgbClr val="595959"/>
                </a:solidFill>
              </a:rPr>
              <a:t>How to define feasibility? </a:t>
            </a:r>
            <a:endParaRPr sz="1800">
              <a:solidFill>
                <a:srgbClr val="595959"/>
              </a:solidFill>
            </a:endParaRPr>
          </a:p>
          <a:p>
            <a:pPr indent="-325755" lvl="0" marL="457200" rtl="0" algn="l">
              <a:lnSpc>
                <a:spcPct val="115000"/>
              </a:lnSpc>
              <a:spcBef>
                <a:spcPts val="1200"/>
              </a:spcBef>
              <a:spcAft>
                <a:spcPts val="0"/>
              </a:spcAft>
              <a:buClr>
                <a:srgbClr val="595959"/>
              </a:buClr>
              <a:buSzPct val="100000"/>
              <a:buChar char="●"/>
            </a:pPr>
            <a:r>
              <a:rPr b="1" lang="zh-CN" sz="1800">
                <a:solidFill>
                  <a:srgbClr val="595959"/>
                </a:solidFill>
              </a:rPr>
              <a:t>Criteria no. 1:</a:t>
            </a:r>
            <a:r>
              <a:rPr lang="zh-CN" sz="1800">
                <a:solidFill>
                  <a:srgbClr val="595959"/>
                </a:solidFill>
              </a:rPr>
              <a:t> do I have access to the participants? </a:t>
            </a:r>
            <a:endParaRPr sz="1800">
              <a:solidFill>
                <a:srgbClr val="595959"/>
              </a:solidFill>
            </a:endParaRPr>
          </a:p>
          <a:p>
            <a:pPr indent="-304165" lvl="1" marL="914400" rtl="0" algn="l">
              <a:lnSpc>
                <a:spcPct val="115000"/>
              </a:lnSpc>
              <a:spcBef>
                <a:spcPts val="0"/>
              </a:spcBef>
              <a:spcAft>
                <a:spcPts val="0"/>
              </a:spcAft>
              <a:buClr>
                <a:srgbClr val="595959"/>
              </a:buClr>
              <a:buSzPct val="100000"/>
              <a:buChar char="○"/>
            </a:pPr>
            <a:r>
              <a:rPr b="1" lang="zh-CN">
                <a:solidFill>
                  <a:srgbClr val="C00000"/>
                </a:solidFill>
              </a:rPr>
              <a:t>Rule of thumb:</a:t>
            </a:r>
            <a:r>
              <a:rPr lang="zh-CN">
                <a:solidFill>
                  <a:srgbClr val="595959"/>
                </a:solidFill>
              </a:rPr>
              <a:t> unless you have worked with them before and have access, avoid “special populations”.</a:t>
            </a:r>
            <a:endParaRPr>
              <a:solidFill>
                <a:srgbClr val="595959"/>
              </a:solidFill>
            </a:endParaRPr>
          </a:p>
          <a:p>
            <a:pPr indent="-304164" lvl="2" marL="1371600" rtl="0" algn="l">
              <a:lnSpc>
                <a:spcPct val="115000"/>
              </a:lnSpc>
              <a:spcBef>
                <a:spcPts val="0"/>
              </a:spcBef>
              <a:spcAft>
                <a:spcPts val="0"/>
              </a:spcAft>
              <a:buClr>
                <a:srgbClr val="595959"/>
              </a:buClr>
              <a:buSzPct val="100000"/>
              <a:buChar char="■"/>
            </a:pPr>
            <a:r>
              <a:rPr lang="zh-CN">
                <a:solidFill>
                  <a:srgbClr val="595959"/>
                </a:solidFill>
              </a:rPr>
              <a:t>E.g., people with disabilities, certain careers (doctors, politicians), etc.</a:t>
            </a:r>
            <a:endParaRPr>
              <a:solidFill>
                <a:srgbClr val="595959"/>
              </a:solidFill>
            </a:endParaRPr>
          </a:p>
          <a:p>
            <a:pPr indent="-325755" lvl="0" marL="457200" rtl="0" algn="l">
              <a:lnSpc>
                <a:spcPct val="115000"/>
              </a:lnSpc>
              <a:spcBef>
                <a:spcPts val="0"/>
              </a:spcBef>
              <a:spcAft>
                <a:spcPts val="0"/>
              </a:spcAft>
              <a:buClr>
                <a:srgbClr val="595959"/>
              </a:buClr>
              <a:buSzPct val="100000"/>
              <a:buChar char="●"/>
            </a:pPr>
            <a:r>
              <a:rPr b="1" lang="zh-CN" sz="1800">
                <a:solidFill>
                  <a:srgbClr val="595959"/>
                </a:solidFill>
              </a:rPr>
              <a:t>Criteria no. 2:</a:t>
            </a:r>
            <a:r>
              <a:rPr lang="zh-CN" sz="1800">
                <a:solidFill>
                  <a:srgbClr val="595959"/>
                </a:solidFill>
              </a:rPr>
              <a:t> do I have access to such technology and equipment? </a:t>
            </a:r>
            <a:endParaRPr sz="1800">
              <a:solidFill>
                <a:srgbClr val="595959"/>
              </a:solidFill>
            </a:endParaRPr>
          </a:p>
          <a:p>
            <a:pPr indent="-304165" lvl="1" marL="914400" rtl="0" algn="l">
              <a:lnSpc>
                <a:spcPct val="115000"/>
              </a:lnSpc>
              <a:spcBef>
                <a:spcPts val="0"/>
              </a:spcBef>
              <a:spcAft>
                <a:spcPts val="0"/>
              </a:spcAft>
              <a:buClr>
                <a:srgbClr val="595959"/>
              </a:buClr>
              <a:buSzPct val="100000"/>
              <a:buChar char="○"/>
            </a:pPr>
            <a:r>
              <a:rPr b="1" lang="zh-CN">
                <a:solidFill>
                  <a:srgbClr val="C00000"/>
                </a:solidFill>
              </a:rPr>
              <a:t>Rule of thumb:</a:t>
            </a:r>
            <a:r>
              <a:rPr lang="zh-CN">
                <a:solidFill>
                  <a:srgbClr val="595959"/>
                </a:solidFill>
              </a:rPr>
              <a:t> unless you have used them before and have access, avoid special technology or equipment </a:t>
            </a:r>
            <a:endParaRPr>
              <a:solidFill>
                <a:srgbClr val="595959"/>
              </a:solidFill>
            </a:endParaRPr>
          </a:p>
          <a:p>
            <a:pPr indent="-304164" lvl="2" marL="1371600" rtl="0" algn="l">
              <a:lnSpc>
                <a:spcPct val="115000"/>
              </a:lnSpc>
              <a:spcBef>
                <a:spcPts val="0"/>
              </a:spcBef>
              <a:spcAft>
                <a:spcPts val="0"/>
              </a:spcAft>
              <a:buClr>
                <a:srgbClr val="595959"/>
              </a:buClr>
              <a:buSzPct val="100000"/>
              <a:buChar char="■"/>
            </a:pPr>
            <a:r>
              <a:rPr lang="zh-CN">
                <a:solidFill>
                  <a:srgbClr val="595959"/>
                </a:solidFill>
              </a:rPr>
              <a:t>E.g., research involves vehicles, MRI, etc.     </a:t>
            </a:r>
            <a:endParaRPr>
              <a:solidFill>
                <a:srgbClr val="595959"/>
              </a:solidFill>
            </a:endParaRPr>
          </a:p>
          <a:p>
            <a:pPr indent="-325755" lvl="0" marL="457200" rtl="0" algn="l">
              <a:lnSpc>
                <a:spcPct val="115000"/>
              </a:lnSpc>
              <a:spcBef>
                <a:spcPts val="0"/>
              </a:spcBef>
              <a:spcAft>
                <a:spcPts val="0"/>
              </a:spcAft>
              <a:buClr>
                <a:srgbClr val="595959"/>
              </a:buClr>
              <a:buSzPct val="100000"/>
              <a:buChar char="●"/>
            </a:pPr>
            <a:r>
              <a:rPr b="1" lang="zh-CN" sz="1800">
                <a:solidFill>
                  <a:srgbClr val="595959"/>
                </a:solidFill>
              </a:rPr>
              <a:t>Criteria no. 3:</a:t>
            </a:r>
            <a:r>
              <a:rPr lang="zh-CN" sz="1800">
                <a:solidFill>
                  <a:srgbClr val="595959"/>
                </a:solidFill>
              </a:rPr>
              <a:t> its measure is well defined in literature</a:t>
            </a:r>
            <a:endParaRPr sz="1800">
              <a:solidFill>
                <a:srgbClr val="595959"/>
              </a:solidFill>
            </a:endParaRPr>
          </a:p>
          <a:p>
            <a:pPr indent="-304165" lvl="1" marL="914400" rtl="0" algn="l">
              <a:lnSpc>
                <a:spcPct val="115000"/>
              </a:lnSpc>
              <a:spcBef>
                <a:spcPts val="0"/>
              </a:spcBef>
              <a:spcAft>
                <a:spcPts val="0"/>
              </a:spcAft>
              <a:buClr>
                <a:srgbClr val="595959"/>
              </a:buClr>
              <a:buSzPct val="100000"/>
              <a:buChar char="○"/>
            </a:pPr>
            <a:r>
              <a:rPr b="1" lang="zh-CN">
                <a:solidFill>
                  <a:srgbClr val="C00000"/>
                </a:solidFill>
              </a:rPr>
              <a:t>Rule of thumb:</a:t>
            </a:r>
            <a:r>
              <a:rPr lang="zh-CN">
                <a:solidFill>
                  <a:srgbClr val="595959"/>
                </a:solidFill>
              </a:rPr>
              <a:t> pick known measures that’s well established in literature. Avoid ambiguous effects unless that’s your main contribution</a:t>
            </a:r>
            <a:endParaRPr>
              <a:solidFill>
                <a:srgbClr val="595959"/>
              </a:solidFill>
            </a:endParaRPr>
          </a:p>
          <a:p>
            <a:pPr indent="-304164" lvl="2" marL="1371600" rtl="0" algn="l">
              <a:lnSpc>
                <a:spcPct val="115000"/>
              </a:lnSpc>
              <a:spcBef>
                <a:spcPts val="0"/>
              </a:spcBef>
              <a:spcAft>
                <a:spcPts val="0"/>
              </a:spcAft>
              <a:buClr>
                <a:srgbClr val="595959"/>
              </a:buClr>
              <a:buSzPct val="100000"/>
              <a:buChar char="■"/>
            </a:pPr>
            <a:r>
              <a:rPr lang="zh-CN">
                <a:solidFill>
                  <a:srgbClr val="595959"/>
                </a:solidFill>
              </a:rPr>
              <a:t>E.g., mindfulness, cognitive load are less defined as compared with speed, accuracy, learnability, etc. </a:t>
            </a:r>
            <a:endParaRPr b="1">
              <a:solidFill>
                <a:srgbClr val="595959"/>
              </a:solidFill>
            </a:endParaRPr>
          </a:p>
          <a:p>
            <a:pPr indent="-325755" lvl="0" marL="457200" rtl="0" algn="l">
              <a:lnSpc>
                <a:spcPct val="115000"/>
              </a:lnSpc>
              <a:spcBef>
                <a:spcPts val="0"/>
              </a:spcBef>
              <a:spcAft>
                <a:spcPts val="0"/>
              </a:spcAft>
              <a:buClr>
                <a:srgbClr val="595959"/>
              </a:buClr>
              <a:buSzPct val="100000"/>
              <a:buChar char="●"/>
            </a:pPr>
            <a:r>
              <a:rPr b="1" lang="zh-CN" sz="1800">
                <a:solidFill>
                  <a:srgbClr val="595959"/>
                </a:solidFill>
              </a:rPr>
              <a:t>Criteria no. 4:</a:t>
            </a:r>
            <a:r>
              <a:rPr lang="zh-CN" sz="1800">
                <a:solidFill>
                  <a:srgbClr val="595959"/>
                </a:solidFill>
              </a:rPr>
              <a:t> can its effects be realistically estimated without programming or hardware development? </a:t>
            </a:r>
            <a:endParaRPr sz="1800">
              <a:solidFill>
                <a:srgbClr val="595959"/>
              </a:solidFill>
            </a:endParaRPr>
          </a:p>
          <a:p>
            <a:pPr indent="-304165" lvl="1" marL="914400" rtl="0" algn="l">
              <a:lnSpc>
                <a:spcPct val="115000"/>
              </a:lnSpc>
              <a:spcBef>
                <a:spcPts val="0"/>
              </a:spcBef>
              <a:spcAft>
                <a:spcPts val="0"/>
              </a:spcAft>
              <a:buClr>
                <a:srgbClr val="595959"/>
              </a:buClr>
              <a:buSzPct val="100000"/>
              <a:buChar char="○"/>
            </a:pPr>
            <a:r>
              <a:rPr b="1" lang="zh-CN">
                <a:solidFill>
                  <a:srgbClr val="C00000"/>
                </a:solidFill>
              </a:rPr>
              <a:t>Rule of thumb:</a:t>
            </a:r>
            <a:r>
              <a:rPr lang="zh-CN">
                <a:solidFill>
                  <a:srgbClr val="595959"/>
                </a:solidFill>
              </a:rPr>
              <a:t> pick problems in which its effects can be easily tested with simulations. Avoid problems that requires heavy investment in the beginning to understand its effects.   </a:t>
            </a:r>
            <a:endParaRPr>
              <a:solidFill>
                <a:srgbClr val="59595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Problem Selection - </a:t>
            </a:r>
            <a:r>
              <a:rPr lang="zh-CN"/>
              <a:t>Feasibility</a:t>
            </a:r>
            <a:r>
              <a:rPr lang="zh-CN"/>
              <a:t> Check-Example</a:t>
            </a:r>
            <a:endParaRPr sz="2800"/>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pic>
        <p:nvPicPr>
          <p:cNvPr id="218" name="Google Shape;218;p38"/>
          <p:cNvPicPr preferRelativeResize="0"/>
          <p:nvPr/>
        </p:nvPicPr>
        <p:blipFill>
          <a:blip r:embed="rId3">
            <a:alphaModFix/>
          </a:blip>
          <a:stretch>
            <a:fillRect/>
          </a:stretch>
        </p:blipFill>
        <p:spPr>
          <a:xfrm>
            <a:off x="30250" y="28173"/>
            <a:ext cx="874300" cy="459700"/>
          </a:xfrm>
          <a:prstGeom prst="rect">
            <a:avLst/>
          </a:prstGeom>
          <a:noFill/>
          <a:ln>
            <a:noFill/>
          </a:ln>
        </p:spPr>
      </p:pic>
      <p:sp>
        <p:nvSpPr>
          <p:cNvPr id="219" name="Google Shape;219;p38"/>
          <p:cNvSpPr txBox="1"/>
          <p:nvPr/>
        </p:nvSpPr>
        <p:spPr>
          <a:xfrm>
            <a:off x="470500" y="1324950"/>
            <a:ext cx="5127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000"/>
              <a:t>H</a:t>
            </a:r>
            <a:r>
              <a:rPr lang="zh-CN" sz="1000"/>
              <a:t>elp homeowners at home building ikea furniture while getting context aware step-by-step instructions for building ikea furniture.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zh-CN" sz="1000"/>
              <a:t>Input:</a:t>
            </a:r>
            <a:r>
              <a:rPr lang="zh-CN" sz="1000"/>
              <a:t> </a:t>
            </a:r>
            <a:r>
              <a:rPr lang="zh-CN" sz="1000">
                <a:solidFill>
                  <a:schemeClr val="dk1"/>
                </a:solidFill>
              </a:rPr>
              <a:t>context awareness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b="1" lang="zh-CN" sz="1000"/>
              <a:t>Output:</a:t>
            </a:r>
            <a:r>
              <a:rPr lang="zh-CN" sz="1000"/>
              <a:t> </a:t>
            </a:r>
            <a:r>
              <a:rPr lang="zh-CN" sz="1000">
                <a:solidFill>
                  <a:schemeClr val="dk1"/>
                </a:solidFill>
              </a:rPr>
              <a:t>just-in-time instructions</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b="1" lang="zh-CN" sz="1000"/>
              <a:t>Challenges: </a:t>
            </a:r>
            <a:endParaRPr b="1" sz="1000"/>
          </a:p>
          <a:p>
            <a:pPr indent="0" lvl="0" marL="0" rtl="0" algn="l">
              <a:spcBef>
                <a:spcPts val="0"/>
              </a:spcBef>
              <a:spcAft>
                <a:spcPts val="0"/>
              </a:spcAft>
              <a:buNone/>
            </a:pPr>
            <a:r>
              <a:rPr lang="zh-CN" sz="1000"/>
              <a:t>What is the most appropriate input modality for figuring out user context (ie. assembly stage). How to present information to the user? Visual? Auditory? What kind of output best suits the scenario of presenting just in time instructions to the user. g. </a:t>
            </a:r>
            <a:endParaRPr sz="1000"/>
          </a:p>
        </p:txBody>
      </p:sp>
      <p:pic>
        <p:nvPicPr>
          <p:cNvPr id="220" name="Google Shape;220;p38"/>
          <p:cNvPicPr preferRelativeResize="0"/>
          <p:nvPr/>
        </p:nvPicPr>
        <p:blipFill>
          <a:blip r:embed="rId4">
            <a:alphaModFix/>
          </a:blip>
          <a:stretch>
            <a:fillRect/>
          </a:stretch>
        </p:blipFill>
        <p:spPr>
          <a:xfrm>
            <a:off x="5851400" y="1388450"/>
            <a:ext cx="2674400" cy="267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9"/>
          <p:cNvPicPr preferRelativeResize="0"/>
          <p:nvPr/>
        </p:nvPicPr>
        <p:blipFill>
          <a:blip r:embed="rId3">
            <a:alphaModFix/>
          </a:blip>
          <a:stretch>
            <a:fillRect/>
          </a:stretch>
        </p:blipFill>
        <p:spPr>
          <a:xfrm>
            <a:off x="2892175" y="1085650"/>
            <a:ext cx="2857500" cy="1600200"/>
          </a:xfrm>
          <a:prstGeom prst="rect">
            <a:avLst/>
          </a:prstGeom>
          <a:noFill/>
          <a:ln>
            <a:noFill/>
          </a:ln>
        </p:spPr>
      </p:pic>
      <p:sp>
        <p:nvSpPr>
          <p:cNvPr id="226" name="Google Shape;226;p39"/>
          <p:cNvSpPr txBox="1"/>
          <p:nvPr/>
        </p:nvSpPr>
        <p:spPr>
          <a:xfrm>
            <a:off x="1877600" y="2786875"/>
            <a:ext cx="4931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CN" sz="1800" u="sng">
                <a:solidFill>
                  <a:schemeClr val="hlink"/>
                </a:solidFill>
                <a:hlinkClick r:id="rId4"/>
              </a:rPr>
              <a:t>https://pollev.com/szhao168</a:t>
            </a:r>
            <a:endParaRPr sz="1800">
              <a:solidFill>
                <a:schemeClr val="dk2"/>
              </a:solidFill>
            </a:endParaRPr>
          </a:p>
          <a:p>
            <a:pPr indent="0" lvl="0" marL="0" rtl="0" algn="ctr">
              <a:spcBef>
                <a:spcPts val="0"/>
              </a:spcBef>
              <a:spcAft>
                <a:spcPts val="0"/>
              </a:spcAft>
              <a:buNone/>
            </a:pPr>
            <a:r>
              <a:rPr lang="zh-CN" sz="1800">
                <a:solidFill>
                  <a:schemeClr val="dk2"/>
                </a:solidFill>
              </a:rPr>
              <a:t>Q8</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Example</a:t>
            </a:r>
            <a:endParaRPr sz="2800"/>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pic>
        <p:nvPicPr>
          <p:cNvPr id="232" name="Google Shape;232;p40"/>
          <p:cNvPicPr preferRelativeResize="0"/>
          <p:nvPr/>
        </p:nvPicPr>
        <p:blipFill>
          <a:blip r:embed="rId3">
            <a:alphaModFix/>
          </a:blip>
          <a:stretch>
            <a:fillRect/>
          </a:stretch>
        </p:blipFill>
        <p:spPr>
          <a:xfrm>
            <a:off x="30250" y="28173"/>
            <a:ext cx="874300" cy="459700"/>
          </a:xfrm>
          <a:prstGeom prst="rect">
            <a:avLst/>
          </a:prstGeom>
          <a:noFill/>
          <a:ln>
            <a:noFill/>
          </a:ln>
        </p:spPr>
      </p:pic>
      <p:sp>
        <p:nvSpPr>
          <p:cNvPr id="233" name="Google Shape;233;p40"/>
          <p:cNvSpPr txBox="1"/>
          <p:nvPr/>
        </p:nvSpPr>
        <p:spPr>
          <a:xfrm>
            <a:off x="508825" y="1300888"/>
            <a:ext cx="4638900" cy="201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000">
                <a:solidFill>
                  <a:schemeClr val="dk1"/>
                </a:solidFill>
              </a:rPr>
              <a:t>H</a:t>
            </a:r>
            <a:r>
              <a:rPr lang="zh-CN" sz="1000">
                <a:solidFill>
                  <a:schemeClr val="dk1"/>
                </a:solidFill>
              </a:rPr>
              <a:t>elp consumers in the shopping mall find the shop destination while following the digital map direction for a convenient shopping experience.</a:t>
            </a:r>
            <a:endParaRPr sz="11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0"/>
              </a:spcAft>
              <a:buNone/>
            </a:pPr>
            <a:r>
              <a:rPr b="1" lang="zh-CN" sz="1000">
                <a:solidFill>
                  <a:schemeClr val="dk1"/>
                </a:solidFill>
              </a:rPr>
              <a:t>Input:</a:t>
            </a:r>
            <a:r>
              <a:rPr lang="zh-CN" sz="1000">
                <a:solidFill>
                  <a:schemeClr val="dk1"/>
                </a:solidFill>
              </a:rPr>
              <a:t> Voice and the manual-input interface.</a:t>
            </a:r>
            <a:endParaRPr sz="1000">
              <a:solidFill>
                <a:schemeClr val="dk1"/>
              </a:solidFill>
            </a:endParaRPr>
          </a:p>
          <a:p>
            <a:pPr indent="0" lvl="0" marL="0" rtl="0" algn="l">
              <a:lnSpc>
                <a:spcPct val="115000"/>
              </a:lnSpc>
              <a:spcBef>
                <a:spcPts val="1200"/>
              </a:spcBef>
              <a:spcAft>
                <a:spcPts val="0"/>
              </a:spcAft>
              <a:buNone/>
            </a:pPr>
            <a:r>
              <a:t/>
            </a:r>
            <a:endParaRPr sz="1000">
              <a:solidFill>
                <a:schemeClr val="dk1"/>
              </a:solidFill>
            </a:endParaRPr>
          </a:p>
          <a:p>
            <a:pPr indent="0" lvl="0" marL="0" rtl="0" algn="l">
              <a:lnSpc>
                <a:spcPct val="115000"/>
              </a:lnSpc>
              <a:spcBef>
                <a:spcPts val="1200"/>
              </a:spcBef>
              <a:spcAft>
                <a:spcPts val="1200"/>
              </a:spcAft>
              <a:buNone/>
            </a:pPr>
            <a:r>
              <a:rPr b="1" lang="zh-CN" sz="1000">
                <a:solidFill>
                  <a:schemeClr val="dk1"/>
                </a:solidFill>
              </a:rPr>
              <a:t>Output:</a:t>
            </a:r>
            <a:r>
              <a:rPr lang="zh-CN" sz="1000">
                <a:solidFill>
                  <a:schemeClr val="dk1"/>
                </a:solidFill>
              </a:rPr>
              <a:t> Real-time directions on the glasses screen which also combined with the shopping mall environment.</a:t>
            </a:r>
            <a:endParaRPr>
              <a:solidFill>
                <a:schemeClr val="dk1"/>
              </a:solidFill>
            </a:endParaRPr>
          </a:p>
        </p:txBody>
      </p:sp>
      <p:pic>
        <p:nvPicPr>
          <p:cNvPr id="234" name="Google Shape;234;p40"/>
          <p:cNvPicPr preferRelativeResize="0"/>
          <p:nvPr/>
        </p:nvPicPr>
        <p:blipFill>
          <a:blip r:embed="rId4">
            <a:alphaModFix/>
          </a:blip>
          <a:stretch>
            <a:fillRect/>
          </a:stretch>
        </p:blipFill>
        <p:spPr>
          <a:xfrm>
            <a:off x="5335950" y="1225100"/>
            <a:ext cx="3258574" cy="21678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Example - </a:t>
            </a:r>
            <a:r>
              <a:rPr lang="zh-CN" sz="2800"/>
              <a:t>Interestingness Check</a:t>
            </a:r>
            <a:endParaRPr sz="3800"/>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pic>
        <p:nvPicPr>
          <p:cNvPr id="240" name="Google Shape;240;p41"/>
          <p:cNvPicPr preferRelativeResize="0"/>
          <p:nvPr/>
        </p:nvPicPr>
        <p:blipFill>
          <a:blip r:embed="rId3">
            <a:alphaModFix/>
          </a:blip>
          <a:stretch>
            <a:fillRect/>
          </a:stretch>
        </p:blipFill>
        <p:spPr>
          <a:xfrm>
            <a:off x="30250" y="28173"/>
            <a:ext cx="874300" cy="459700"/>
          </a:xfrm>
          <a:prstGeom prst="rect">
            <a:avLst/>
          </a:prstGeom>
          <a:noFill/>
          <a:ln>
            <a:noFill/>
          </a:ln>
        </p:spPr>
      </p:pic>
      <p:sp>
        <p:nvSpPr>
          <p:cNvPr id="241" name="Google Shape;241;p41"/>
          <p:cNvSpPr txBox="1"/>
          <p:nvPr/>
        </p:nvSpPr>
        <p:spPr>
          <a:xfrm>
            <a:off x="2751250" y="342220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Please go to</a:t>
            </a:r>
            <a:endParaRPr/>
          </a:p>
          <a:p>
            <a:pPr indent="0" lvl="0" marL="0" rtl="0" algn="l">
              <a:spcBef>
                <a:spcPts val="0"/>
              </a:spcBef>
              <a:spcAft>
                <a:spcPts val="0"/>
              </a:spcAft>
              <a:buNone/>
            </a:pPr>
            <a:r>
              <a:rPr lang="zh-CN" u="sng">
                <a:solidFill>
                  <a:schemeClr val="hlink"/>
                </a:solidFill>
                <a:hlinkClick r:id="rId4"/>
              </a:rPr>
              <a:t>https://pollev.com/szhao168</a:t>
            </a:r>
            <a:endParaRPr/>
          </a:p>
          <a:p>
            <a:pPr indent="457200" lvl="0" marL="457200" rtl="0" algn="l">
              <a:spcBef>
                <a:spcPts val="0"/>
              </a:spcBef>
              <a:spcAft>
                <a:spcPts val="0"/>
              </a:spcAft>
              <a:buNone/>
            </a:pPr>
            <a:r>
              <a:rPr lang="zh-CN"/>
              <a:t>Q9</a:t>
            </a:r>
            <a:endParaRPr/>
          </a:p>
        </p:txBody>
      </p:sp>
      <p:pic>
        <p:nvPicPr>
          <p:cNvPr id="242" name="Google Shape;242;p41"/>
          <p:cNvPicPr preferRelativeResize="0"/>
          <p:nvPr/>
        </p:nvPicPr>
        <p:blipFill>
          <a:blip r:embed="rId5">
            <a:alphaModFix/>
          </a:blip>
          <a:stretch>
            <a:fillRect/>
          </a:stretch>
        </p:blipFill>
        <p:spPr>
          <a:xfrm>
            <a:off x="578275" y="2791725"/>
            <a:ext cx="1846050" cy="1846050"/>
          </a:xfrm>
          <a:prstGeom prst="rect">
            <a:avLst/>
          </a:prstGeom>
          <a:noFill/>
          <a:ln>
            <a:noFill/>
          </a:ln>
        </p:spPr>
      </p:pic>
      <p:sp>
        <p:nvSpPr>
          <p:cNvPr id="243" name="Google Shape;243;p41"/>
          <p:cNvSpPr txBox="1"/>
          <p:nvPr/>
        </p:nvSpPr>
        <p:spPr>
          <a:xfrm>
            <a:off x="6181200" y="1268075"/>
            <a:ext cx="2727300" cy="3416400"/>
          </a:xfrm>
          <a:prstGeom prst="rect">
            <a:avLst/>
          </a:prstGeom>
          <a:noFill/>
          <a:ln>
            <a:noFill/>
          </a:ln>
        </p:spPr>
        <p:txBody>
          <a:bodyPr anchorCtr="0" anchor="t" bIns="91425" lIns="91425" spcFirstLastPara="1" rIns="91425" wrap="square" tIns="91425">
            <a:normAutofit fontScale="92500" lnSpcReduction="10000"/>
          </a:bodyPr>
          <a:lstStyle/>
          <a:p>
            <a:pPr indent="-334327" lvl="0" marL="457200" rtl="0" algn="l">
              <a:lnSpc>
                <a:spcPct val="115000"/>
              </a:lnSpc>
              <a:spcBef>
                <a:spcPts val="0"/>
              </a:spcBef>
              <a:spcAft>
                <a:spcPts val="0"/>
              </a:spcAft>
              <a:buClr>
                <a:srgbClr val="595959"/>
              </a:buClr>
              <a:buSzPct val="100000"/>
              <a:buChar char="●"/>
            </a:pPr>
            <a:r>
              <a:rPr b="1" lang="zh-CN" sz="1800">
                <a:solidFill>
                  <a:srgbClr val="C00000"/>
                </a:solidFill>
              </a:rPr>
              <a:t>First check:</a:t>
            </a:r>
            <a:r>
              <a:rPr lang="zh-CN" sz="1800">
                <a:solidFill>
                  <a:srgbClr val="595959"/>
                </a:solidFill>
              </a:rPr>
              <a:t> has the problem been investigated before? </a:t>
            </a:r>
            <a:endParaRPr sz="1800">
              <a:solidFill>
                <a:srgbClr val="595959"/>
              </a:solidFill>
            </a:endParaRPr>
          </a:p>
          <a:p>
            <a:pPr indent="-334327" lvl="0" marL="457200" rtl="0" algn="l">
              <a:lnSpc>
                <a:spcPct val="115000"/>
              </a:lnSpc>
              <a:spcBef>
                <a:spcPts val="0"/>
              </a:spcBef>
              <a:spcAft>
                <a:spcPts val="0"/>
              </a:spcAft>
              <a:buClr>
                <a:srgbClr val="595959"/>
              </a:buClr>
              <a:buSzPct val="100000"/>
              <a:buChar char="●"/>
            </a:pPr>
            <a:r>
              <a:rPr b="1" lang="zh-CN" sz="1800">
                <a:solidFill>
                  <a:srgbClr val="C00000"/>
                </a:solidFill>
              </a:rPr>
              <a:t>Second check</a:t>
            </a:r>
            <a:r>
              <a:rPr b="1" lang="zh-CN" sz="1800">
                <a:solidFill>
                  <a:srgbClr val="595959"/>
                </a:solidFill>
              </a:rPr>
              <a:t>:</a:t>
            </a:r>
            <a:r>
              <a:rPr lang="zh-CN" sz="1800">
                <a:solidFill>
                  <a:srgbClr val="595959"/>
                </a:solidFill>
              </a:rPr>
              <a:t> is the implication of the result considered insignificant? </a:t>
            </a:r>
            <a:endParaRPr sz="1800">
              <a:solidFill>
                <a:srgbClr val="595959"/>
              </a:solidFill>
            </a:endParaRPr>
          </a:p>
          <a:p>
            <a:pPr indent="-334327" lvl="0" marL="457200" rtl="0" algn="l">
              <a:lnSpc>
                <a:spcPct val="115000"/>
              </a:lnSpc>
              <a:spcBef>
                <a:spcPts val="0"/>
              </a:spcBef>
              <a:spcAft>
                <a:spcPts val="0"/>
              </a:spcAft>
              <a:buClr>
                <a:srgbClr val="595959"/>
              </a:buClr>
              <a:buSzPct val="105882"/>
              <a:buChar char="●"/>
            </a:pPr>
            <a:r>
              <a:rPr b="1" lang="zh-CN" sz="1700">
                <a:solidFill>
                  <a:srgbClr val="C00000"/>
                </a:solidFill>
              </a:rPr>
              <a:t>Third check</a:t>
            </a:r>
            <a:r>
              <a:rPr b="1" lang="zh-CN" sz="1700">
                <a:solidFill>
                  <a:srgbClr val="595959"/>
                </a:solidFill>
              </a:rPr>
              <a:t>:</a:t>
            </a:r>
            <a:r>
              <a:rPr lang="zh-CN" sz="1700">
                <a:solidFill>
                  <a:srgbClr val="595959"/>
                </a:solidFill>
              </a:rPr>
              <a:t> Is the applicability of the result too specialized </a:t>
            </a:r>
            <a:endParaRPr sz="135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sp>
        <p:nvSpPr>
          <p:cNvPr id="244" name="Google Shape;244;p41"/>
          <p:cNvSpPr txBox="1"/>
          <p:nvPr/>
        </p:nvSpPr>
        <p:spPr>
          <a:xfrm>
            <a:off x="524700" y="1121550"/>
            <a:ext cx="5623800" cy="135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000">
                <a:solidFill>
                  <a:schemeClr val="dk1"/>
                </a:solidFill>
              </a:rPr>
              <a:t>H</a:t>
            </a:r>
            <a:r>
              <a:rPr lang="zh-CN" sz="1000">
                <a:solidFill>
                  <a:schemeClr val="dk1"/>
                </a:solidFill>
              </a:rPr>
              <a:t>elp consumers in the shopping mall find the shop destination while following the digital map direction for a convenient shopping experience.</a:t>
            </a:r>
            <a:endParaRPr sz="1000">
              <a:solidFill>
                <a:schemeClr val="dk1"/>
              </a:solidFill>
            </a:endParaRPr>
          </a:p>
          <a:p>
            <a:pPr indent="0" lvl="0" marL="0" rtl="0" algn="l">
              <a:lnSpc>
                <a:spcPct val="115000"/>
              </a:lnSpc>
              <a:spcBef>
                <a:spcPts val="1200"/>
              </a:spcBef>
              <a:spcAft>
                <a:spcPts val="0"/>
              </a:spcAft>
              <a:buNone/>
            </a:pPr>
            <a:r>
              <a:rPr b="1" lang="zh-CN" sz="1000">
                <a:solidFill>
                  <a:schemeClr val="dk1"/>
                </a:solidFill>
              </a:rPr>
              <a:t>Input:</a:t>
            </a:r>
            <a:r>
              <a:rPr lang="zh-CN" sz="1000">
                <a:solidFill>
                  <a:schemeClr val="dk1"/>
                </a:solidFill>
              </a:rPr>
              <a:t> Voice and the manual-input interface.</a:t>
            </a:r>
            <a:endParaRPr sz="1000">
              <a:solidFill>
                <a:schemeClr val="dk1"/>
              </a:solidFill>
            </a:endParaRPr>
          </a:p>
          <a:p>
            <a:pPr indent="0" lvl="0" marL="0" rtl="0" algn="l">
              <a:lnSpc>
                <a:spcPct val="115000"/>
              </a:lnSpc>
              <a:spcBef>
                <a:spcPts val="1200"/>
              </a:spcBef>
              <a:spcAft>
                <a:spcPts val="1200"/>
              </a:spcAft>
              <a:buNone/>
            </a:pPr>
            <a:r>
              <a:rPr b="1" lang="zh-CN" sz="1000">
                <a:solidFill>
                  <a:schemeClr val="dk1"/>
                </a:solidFill>
              </a:rPr>
              <a:t>Output:</a:t>
            </a:r>
            <a:r>
              <a:rPr lang="zh-CN" sz="1000">
                <a:solidFill>
                  <a:schemeClr val="dk1"/>
                </a:solidFill>
              </a:rPr>
              <a:t> Real-time directions on the glasses screen which also combined with the shopping mall environment.</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Example - </a:t>
            </a:r>
            <a:r>
              <a:rPr lang="zh-CN" sz="2800"/>
              <a:t>Feasibility Check</a:t>
            </a:r>
            <a:endParaRPr sz="3800"/>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pic>
        <p:nvPicPr>
          <p:cNvPr id="250" name="Google Shape;250;p42"/>
          <p:cNvPicPr preferRelativeResize="0"/>
          <p:nvPr/>
        </p:nvPicPr>
        <p:blipFill>
          <a:blip r:embed="rId3">
            <a:alphaModFix/>
          </a:blip>
          <a:stretch>
            <a:fillRect/>
          </a:stretch>
        </p:blipFill>
        <p:spPr>
          <a:xfrm>
            <a:off x="30250" y="28173"/>
            <a:ext cx="874300" cy="459700"/>
          </a:xfrm>
          <a:prstGeom prst="rect">
            <a:avLst/>
          </a:prstGeom>
          <a:noFill/>
          <a:ln>
            <a:noFill/>
          </a:ln>
        </p:spPr>
      </p:pic>
      <p:sp>
        <p:nvSpPr>
          <p:cNvPr id="251" name="Google Shape;251;p42"/>
          <p:cNvSpPr txBox="1"/>
          <p:nvPr/>
        </p:nvSpPr>
        <p:spPr>
          <a:xfrm>
            <a:off x="6000175" y="1120450"/>
            <a:ext cx="3000000" cy="3336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rgbClr val="595959"/>
              </a:buClr>
              <a:buSzPts val="1500"/>
              <a:buChar char="●"/>
            </a:pPr>
            <a:r>
              <a:rPr b="1" lang="zh-CN" sz="1500">
                <a:solidFill>
                  <a:srgbClr val="C00000"/>
                </a:solidFill>
              </a:rPr>
              <a:t>Criteria no. 1:</a:t>
            </a:r>
            <a:r>
              <a:rPr lang="zh-CN" sz="1500">
                <a:solidFill>
                  <a:srgbClr val="595959"/>
                </a:solidFill>
              </a:rPr>
              <a:t> do I have access to the participants? </a:t>
            </a:r>
            <a:endParaRPr sz="1500">
              <a:solidFill>
                <a:srgbClr val="595959"/>
              </a:solidFill>
            </a:endParaRPr>
          </a:p>
          <a:p>
            <a:pPr indent="-323850" lvl="0" marL="457200" rtl="0" algn="l">
              <a:lnSpc>
                <a:spcPct val="115000"/>
              </a:lnSpc>
              <a:spcBef>
                <a:spcPts val="0"/>
              </a:spcBef>
              <a:spcAft>
                <a:spcPts val="0"/>
              </a:spcAft>
              <a:buClr>
                <a:srgbClr val="595959"/>
              </a:buClr>
              <a:buSzPts val="1500"/>
              <a:buChar char="●"/>
            </a:pPr>
            <a:r>
              <a:rPr b="1" lang="zh-CN" sz="1500">
                <a:solidFill>
                  <a:srgbClr val="C00000"/>
                </a:solidFill>
              </a:rPr>
              <a:t>Criteria no. 2:</a:t>
            </a:r>
            <a:r>
              <a:rPr lang="zh-CN" sz="1500">
                <a:solidFill>
                  <a:srgbClr val="595959"/>
                </a:solidFill>
              </a:rPr>
              <a:t> do I have access to such technology and equipment? </a:t>
            </a:r>
            <a:endParaRPr sz="1500">
              <a:solidFill>
                <a:srgbClr val="595959"/>
              </a:solidFill>
            </a:endParaRPr>
          </a:p>
          <a:p>
            <a:pPr indent="-323850" lvl="0" marL="457200" rtl="0" algn="l">
              <a:lnSpc>
                <a:spcPct val="115000"/>
              </a:lnSpc>
              <a:spcBef>
                <a:spcPts val="0"/>
              </a:spcBef>
              <a:spcAft>
                <a:spcPts val="0"/>
              </a:spcAft>
              <a:buClr>
                <a:srgbClr val="595959"/>
              </a:buClr>
              <a:buSzPts val="1500"/>
              <a:buChar char="●"/>
            </a:pPr>
            <a:r>
              <a:rPr b="1" lang="zh-CN" sz="1500">
                <a:solidFill>
                  <a:srgbClr val="C00000"/>
                </a:solidFill>
              </a:rPr>
              <a:t>Criteria no. 3:</a:t>
            </a:r>
            <a:r>
              <a:rPr lang="zh-CN" sz="1500">
                <a:solidFill>
                  <a:srgbClr val="595959"/>
                </a:solidFill>
              </a:rPr>
              <a:t> its measure is well defined in literature</a:t>
            </a:r>
            <a:endParaRPr b="1" sz="1100">
              <a:solidFill>
                <a:srgbClr val="595959"/>
              </a:solidFill>
            </a:endParaRPr>
          </a:p>
          <a:p>
            <a:pPr indent="-323850" lvl="0" marL="457200" rtl="0" algn="l">
              <a:lnSpc>
                <a:spcPct val="115000"/>
              </a:lnSpc>
              <a:spcBef>
                <a:spcPts val="0"/>
              </a:spcBef>
              <a:spcAft>
                <a:spcPts val="0"/>
              </a:spcAft>
              <a:buClr>
                <a:srgbClr val="595959"/>
              </a:buClr>
              <a:buSzPts val="1500"/>
              <a:buChar char="●"/>
            </a:pPr>
            <a:r>
              <a:rPr b="1" lang="zh-CN" sz="1500">
                <a:solidFill>
                  <a:srgbClr val="C00000"/>
                </a:solidFill>
              </a:rPr>
              <a:t>Criteria no. 4:</a:t>
            </a:r>
            <a:r>
              <a:rPr lang="zh-CN" sz="1500">
                <a:solidFill>
                  <a:srgbClr val="595959"/>
                </a:solidFill>
              </a:rPr>
              <a:t> can its effects be realistically estimated without programming or hardware development? </a:t>
            </a:r>
            <a:endParaRPr sz="1100">
              <a:solidFill>
                <a:srgbClr val="595959"/>
              </a:solidFill>
            </a:endParaRPr>
          </a:p>
        </p:txBody>
      </p:sp>
      <p:sp>
        <p:nvSpPr>
          <p:cNvPr id="252" name="Google Shape;252;p42"/>
          <p:cNvSpPr txBox="1"/>
          <p:nvPr/>
        </p:nvSpPr>
        <p:spPr>
          <a:xfrm>
            <a:off x="2751250" y="342220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t>Please go to</a:t>
            </a:r>
            <a:endParaRPr/>
          </a:p>
          <a:p>
            <a:pPr indent="0" lvl="0" marL="0" rtl="0" algn="l">
              <a:spcBef>
                <a:spcPts val="0"/>
              </a:spcBef>
              <a:spcAft>
                <a:spcPts val="0"/>
              </a:spcAft>
              <a:buNone/>
            </a:pPr>
            <a:r>
              <a:rPr lang="zh-CN" u="sng">
                <a:solidFill>
                  <a:schemeClr val="hlink"/>
                </a:solidFill>
                <a:hlinkClick r:id="rId4"/>
              </a:rPr>
              <a:t>https://pollev.com/szhao168</a:t>
            </a:r>
            <a:endParaRPr/>
          </a:p>
          <a:p>
            <a:pPr indent="457200" lvl="0" marL="457200" rtl="0" algn="l">
              <a:spcBef>
                <a:spcPts val="0"/>
              </a:spcBef>
              <a:spcAft>
                <a:spcPts val="0"/>
              </a:spcAft>
              <a:buNone/>
            </a:pPr>
            <a:r>
              <a:rPr lang="zh-CN"/>
              <a:t>Q10</a:t>
            </a:r>
            <a:endParaRPr/>
          </a:p>
        </p:txBody>
      </p:sp>
      <p:pic>
        <p:nvPicPr>
          <p:cNvPr id="253" name="Google Shape;253;p42"/>
          <p:cNvPicPr preferRelativeResize="0"/>
          <p:nvPr/>
        </p:nvPicPr>
        <p:blipFill>
          <a:blip r:embed="rId5">
            <a:alphaModFix/>
          </a:blip>
          <a:stretch>
            <a:fillRect/>
          </a:stretch>
        </p:blipFill>
        <p:spPr>
          <a:xfrm>
            <a:off x="578275" y="2791725"/>
            <a:ext cx="1846050" cy="1846050"/>
          </a:xfrm>
          <a:prstGeom prst="rect">
            <a:avLst/>
          </a:prstGeom>
          <a:noFill/>
          <a:ln>
            <a:noFill/>
          </a:ln>
        </p:spPr>
      </p:pic>
      <p:sp>
        <p:nvSpPr>
          <p:cNvPr id="254" name="Google Shape;254;p42"/>
          <p:cNvSpPr txBox="1"/>
          <p:nvPr/>
        </p:nvSpPr>
        <p:spPr>
          <a:xfrm>
            <a:off x="524700" y="1121550"/>
            <a:ext cx="5623800" cy="135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000">
                <a:solidFill>
                  <a:schemeClr val="dk1"/>
                </a:solidFill>
              </a:rPr>
              <a:t>H</a:t>
            </a:r>
            <a:r>
              <a:rPr lang="zh-CN" sz="1000">
                <a:solidFill>
                  <a:schemeClr val="dk1"/>
                </a:solidFill>
              </a:rPr>
              <a:t>elp consumers in the shopping mall find the shop destination while following the digital map direction for a convenient shopping experience.</a:t>
            </a:r>
            <a:endParaRPr sz="1000">
              <a:solidFill>
                <a:schemeClr val="dk1"/>
              </a:solidFill>
            </a:endParaRPr>
          </a:p>
          <a:p>
            <a:pPr indent="0" lvl="0" marL="0" rtl="0" algn="l">
              <a:lnSpc>
                <a:spcPct val="115000"/>
              </a:lnSpc>
              <a:spcBef>
                <a:spcPts val="1200"/>
              </a:spcBef>
              <a:spcAft>
                <a:spcPts val="0"/>
              </a:spcAft>
              <a:buNone/>
            </a:pPr>
            <a:r>
              <a:rPr lang="zh-CN" sz="1000">
                <a:solidFill>
                  <a:schemeClr val="dk1"/>
                </a:solidFill>
              </a:rPr>
              <a:t>Input: Voice and the manual-input interface.</a:t>
            </a:r>
            <a:endParaRPr sz="1000">
              <a:solidFill>
                <a:schemeClr val="dk1"/>
              </a:solidFill>
            </a:endParaRPr>
          </a:p>
          <a:p>
            <a:pPr indent="0" lvl="0" marL="0" rtl="0" algn="l">
              <a:lnSpc>
                <a:spcPct val="115000"/>
              </a:lnSpc>
              <a:spcBef>
                <a:spcPts val="1200"/>
              </a:spcBef>
              <a:spcAft>
                <a:spcPts val="1200"/>
              </a:spcAft>
              <a:buNone/>
            </a:pPr>
            <a:r>
              <a:rPr lang="zh-CN" sz="1000">
                <a:solidFill>
                  <a:schemeClr val="dk1"/>
                </a:solidFill>
              </a:rPr>
              <a:t>Output: Real-time directions on the glasses screen which also combined with the shopping mall environment.</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100"/>
              <a:buFont typeface="Arial"/>
              <a:buNone/>
            </a:pPr>
            <a:r>
              <a:rPr lang="zh-CN" sz="2500">
                <a:latin typeface="Arial"/>
                <a:ea typeface="Arial"/>
                <a:cs typeface="Arial"/>
                <a:sym typeface="Arial"/>
              </a:rPr>
              <a:t>Next steps</a:t>
            </a:r>
            <a:endParaRPr sz="2500">
              <a:latin typeface="Arial"/>
              <a:ea typeface="Arial"/>
              <a:cs typeface="Arial"/>
              <a:sym typeface="Arial"/>
            </a:endParaRPr>
          </a:p>
        </p:txBody>
      </p:sp>
      <p:sp>
        <p:nvSpPr>
          <p:cNvPr id="260" name="Google Shape;260;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61950" lvl="0" marL="457200" rtl="0" algn="l">
              <a:lnSpc>
                <a:spcPct val="114000"/>
              </a:lnSpc>
              <a:spcBef>
                <a:spcPts val="0"/>
              </a:spcBef>
              <a:spcAft>
                <a:spcPts val="0"/>
              </a:spcAft>
              <a:buClr>
                <a:schemeClr val="dk1"/>
              </a:buClr>
              <a:buSzPts val="1700"/>
              <a:buAutoNum type="arabicParenR"/>
            </a:pPr>
            <a:r>
              <a:rPr lang="zh-CN" sz="1800">
                <a:latin typeface="Arial"/>
                <a:ea typeface="Arial"/>
                <a:cs typeface="Arial"/>
                <a:sym typeface="Arial"/>
              </a:rPr>
              <a:t>Problem selection </a:t>
            </a:r>
            <a:endParaRPr sz="2400"/>
          </a:p>
          <a:p>
            <a:pPr indent="-361950" lvl="0" marL="457200" rtl="0" algn="l">
              <a:lnSpc>
                <a:spcPct val="114000"/>
              </a:lnSpc>
              <a:spcBef>
                <a:spcPts val="0"/>
              </a:spcBef>
              <a:spcAft>
                <a:spcPts val="0"/>
              </a:spcAft>
              <a:buClr>
                <a:schemeClr val="dk1"/>
              </a:buClr>
              <a:buSzPts val="1700"/>
              <a:buAutoNum type="arabicParenR"/>
            </a:pPr>
            <a:r>
              <a:rPr lang="zh-CN" sz="1800">
                <a:latin typeface="Arial"/>
                <a:ea typeface="Arial"/>
                <a:cs typeface="Arial"/>
                <a:sym typeface="Arial"/>
              </a:rPr>
              <a:t>Pilot study design </a:t>
            </a:r>
            <a:endParaRPr sz="1800">
              <a:latin typeface="Arial"/>
              <a:ea typeface="Arial"/>
              <a:cs typeface="Arial"/>
              <a:sym typeface="Arial"/>
            </a:endParaRPr>
          </a:p>
          <a:p>
            <a:pPr indent="-361950" lvl="0" marL="457200" rtl="0" algn="l">
              <a:lnSpc>
                <a:spcPct val="114000"/>
              </a:lnSpc>
              <a:spcBef>
                <a:spcPts val="0"/>
              </a:spcBef>
              <a:spcAft>
                <a:spcPts val="0"/>
              </a:spcAft>
              <a:buClr>
                <a:schemeClr val="dk1"/>
              </a:buClr>
              <a:buSzPts val="1700"/>
              <a:buAutoNum type="arabicParenR"/>
            </a:pPr>
            <a:r>
              <a:rPr lang="zh-CN" sz="1800">
                <a:latin typeface="Arial"/>
                <a:ea typeface="Arial"/>
                <a:cs typeface="Arial"/>
                <a:sym typeface="Arial"/>
              </a:rPr>
              <a:t>Conduct the pilots and analyze results </a:t>
            </a:r>
            <a:endParaRPr sz="2400"/>
          </a:p>
          <a:p>
            <a:pPr indent="-361950" lvl="0" marL="457200" rtl="0" algn="l">
              <a:lnSpc>
                <a:spcPct val="114000"/>
              </a:lnSpc>
              <a:spcBef>
                <a:spcPts val="0"/>
              </a:spcBef>
              <a:spcAft>
                <a:spcPts val="0"/>
              </a:spcAft>
              <a:buClr>
                <a:schemeClr val="dk1"/>
              </a:buClr>
              <a:buSzPts val="1700"/>
              <a:buAutoNum type="arabicParenR"/>
            </a:pPr>
            <a:r>
              <a:rPr lang="zh-CN" sz="1800">
                <a:latin typeface="Arial"/>
                <a:ea typeface="Arial"/>
                <a:cs typeface="Arial"/>
                <a:sym typeface="Arial"/>
              </a:rPr>
              <a:t>Transition to stage 2 </a:t>
            </a:r>
            <a:endParaRPr sz="1800">
              <a:latin typeface="Arial"/>
              <a:ea typeface="Arial"/>
              <a:cs typeface="Arial"/>
              <a:sym typeface="Arial"/>
            </a:endParaRPr>
          </a:p>
        </p:txBody>
      </p:sp>
      <p:sp>
        <p:nvSpPr>
          <p:cNvPr id="261" name="Google Shape;261;p43"/>
          <p:cNvSpPr/>
          <p:nvPr/>
        </p:nvSpPr>
        <p:spPr>
          <a:xfrm>
            <a:off x="393625" y="1535175"/>
            <a:ext cx="2506200" cy="321900"/>
          </a:xfrm>
          <a:prstGeom prst="rect">
            <a:avLst/>
          </a:prstGeom>
          <a:noFill/>
          <a:ln cap="flat" cmpd="sng" w="38100">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100"/>
              <a:buFont typeface="Arial"/>
              <a:buNone/>
            </a:pPr>
            <a:r>
              <a:rPr lang="zh-CN" sz="2500">
                <a:latin typeface="Arial"/>
                <a:ea typeface="Arial"/>
                <a:cs typeface="Arial"/>
                <a:sym typeface="Arial"/>
              </a:rPr>
              <a:t>Next steps</a:t>
            </a:r>
            <a:endParaRPr sz="2500">
              <a:latin typeface="Arial"/>
              <a:ea typeface="Arial"/>
              <a:cs typeface="Arial"/>
              <a:sym typeface="Arial"/>
            </a:endParaRPr>
          </a:p>
        </p:txBody>
      </p:sp>
      <p:sp>
        <p:nvSpPr>
          <p:cNvPr id="267" name="Google Shape;26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61950" lvl="0" marL="457200" rtl="0" algn="l">
              <a:lnSpc>
                <a:spcPct val="114000"/>
              </a:lnSpc>
              <a:spcBef>
                <a:spcPts val="0"/>
              </a:spcBef>
              <a:spcAft>
                <a:spcPts val="0"/>
              </a:spcAft>
              <a:buClr>
                <a:schemeClr val="dk1"/>
              </a:buClr>
              <a:buSzPts val="1700"/>
              <a:buAutoNum type="arabicParenR"/>
            </a:pPr>
            <a:r>
              <a:rPr lang="zh-CN" sz="1800">
                <a:latin typeface="Arial"/>
                <a:ea typeface="Arial"/>
                <a:cs typeface="Arial"/>
                <a:sym typeface="Arial"/>
              </a:rPr>
              <a:t>Problem selection </a:t>
            </a:r>
            <a:endParaRPr sz="2400"/>
          </a:p>
          <a:p>
            <a:pPr indent="-361950" lvl="0" marL="457200" rtl="0" algn="l">
              <a:lnSpc>
                <a:spcPct val="114000"/>
              </a:lnSpc>
              <a:spcBef>
                <a:spcPts val="0"/>
              </a:spcBef>
              <a:spcAft>
                <a:spcPts val="0"/>
              </a:spcAft>
              <a:buClr>
                <a:schemeClr val="dk1"/>
              </a:buClr>
              <a:buSzPts val="1700"/>
              <a:buAutoNum type="arabicParenR"/>
            </a:pPr>
            <a:r>
              <a:rPr lang="zh-CN" sz="1800">
                <a:latin typeface="Arial"/>
                <a:ea typeface="Arial"/>
                <a:cs typeface="Arial"/>
                <a:sym typeface="Arial"/>
              </a:rPr>
              <a:t>Pilot study design </a:t>
            </a:r>
            <a:endParaRPr sz="2400"/>
          </a:p>
          <a:p>
            <a:pPr indent="-279400" lvl="1" marL="825500" rtl="0" algn="l">
              <a:lnSpc>
                <a:spcPct val="114000"/>
              </a:lnSpc>
              <a:spcBef>
                <a:spcPts val="0"/>
              </a:spcBef>
              <a:spcAft>
                <a:spcPts val="0"/>
              </a:spcAft>
              <a:buClr>
                <a:schemeClr val="dk1"/>
              </a:buClr>
              <a:buSzPts val="1400"/>
              <a:buFont typeface="Arial"/>
              <a:buAutoNum type="alphaLcParenR"/>
            </a:pPr>
            <a:r>
              <a:rPr lang="zh-CN" sz="1500">
                <a:latin typeface="Arial"/>
                <a:ea typeface="Arial"/>
                <a:cs typeface="Arial"/>
                <a:sym typeface="Arial"/>
              </a:rPr>
              <a:t>What does it mean by quick &amp; dirty</a:t>
            </a:r>
            <a:endParaRPr sz="2100"/>
          </a:p>
          <a:p>
            <a:pPr indent="-279400" lvl="1" marL="825500" rtl="0" algn="l">
              <a:lnSpc>
                <a:spcPct val="114000"/>
              </a:lnSpc>
              <a:spcBef>
                <a:spcPts val="0"/>
              </a:spcBef>
              <a:spcAft>
                <a:spcPts val="0"/>
              </a:spcAft>
              <a:buClr>
                <a:schemeClr val="dk1"/>
              </a:buClr>
              <a:buSzPts val="1400"/>
              <a:buFont typeface="Arial"/>
              <a:buAutoNum type="alphaLcParenR"/>
            </a:pPr>
            <a:r>
              <a:rPr lang="zh-CN" sz="1500">
                <a:latin typeface="Arial"/>
                <a:ea typeface="Arial"/>
                <a:cs typeface="Arial"/>
                <a:sym typeface="Arial"/>
              </a:rPr>
              <a:t>Multiple stages of pilot tests  </a:t>
            </a:r>
            <a:endParaRPr sz="2100"/>
          </a:p>
          <a:p>
            <a:pPr indent="-279400" lvl="1" marL="825500" rtl="0" algn="l">
              <a:lnSpc>
                <a:spcPct val="114000"/>
              </a:lnSpc>
              <a:spcBef>
                <a:spcPts val="0"/>
              </a:spcBef>
              <a:spcAft>
                <a:spcPts val="0"/>
              </a:spcAft>
              <a:buClr>
                <a:schemeClr val="dk1"/>
              </a:buClr>
              <a:buSzPts val="1400"/>
              <a:buFont typeface="Arial"/>
              <a:buAutoNum type="alphaLcParenR"/>
            </a:pPr>
            <a:r>
              <a:rPr lang="zh-CN" sz="1500">
                <a:latin typeface="Arial"/>
                <a:ea typeface="Arial"/>
                <a:cs typeface="Arial"/>
                <a:sym typeface="Arial"/>
              </a:rPr>
              <a:t>Level of details in pilot design</a:t>
            </a:r>
            <a:endParaRPr sz="2100"/>
          </a:p>
          <a:p>
            <a:pPr indent="-279400" lvl="1" marL="825500" rtl="0" algn="l">
              <a:lnSpc>
                <a:spcPct val="114000"/>
              </a:lnSpc>
              <a:spcBef>
                <a:spcPts val="0"/>
              </a:spcBef>
              <a:spcAft>
                <a:spcPts val="0"/>
              </a:spcAft>
              <a:buClr>
                <a:schemeClr val="dk1"/>
              </a:buClr>
              <a:buSzPts val="1400"/>
              <a:buFont typeface="Arial"/>
              <a:buAutoNum type="alphaLcParenR"/>
            </a:pPr>
            <a:r>
              <a:rPr lang="zh-CN" sz="1500">
                <a:latin typeface="Arial"/>
                <a:ea typeface="Arial"/>
                <a:cs typeface="Arial"/>
                <a:sym typeface="Arial"/>
              </a:rPr>
              <a:t>Avoid biases </a:t>
            </a:r>
            <a:endParaRPr sz="2100"/>
          </a:p>
          <a:p>
            <a:pPr indent="-361950" lvl="0" marL="457200" rtl="0" algn="l">
              <a:lnSpc>
                <a:spcPct val="114000"/>
              </a:lnSpc>
              <a:spcBef>
                <a:spcPts val="0"/>
              </a:spcBef>
              <a:spcAft>
                <a:spcPts val="0"/>
              </a:spcAft>
              <a:buClr>
                <a:schemeClr val="dk1"/>
              </a:buClr>
              <a:buSzPts val="1700"/>
              <a:buAutoNum type="arabicParenR"/>
            </a:pPr>
            <a:r>
              <a:rPr lang="zh-CN" sz="1800">
                <a:latin typeface="Arial"/>
                <a:ea typeface="Arial"/>
                <a:cs typeface="Arial"/>
                <a:sym typeface="Arial"/>
              </a:rPr>
              <a:t>Conduct the pilots and analyze results </a:t>
            </a:r>
            <a:endParaRPr sz="1800">
              <a:latin typeface="Arial"/>
              <a:ea typeface="Arial"/>
              <a:cs typeface="Arial"/>
              <a:sym typeface="Arial"/>
            </a:endParaRPr>
          </a:p>
          <a:p>
            <a:pPr indent="-361950" lvl="0" marL="457200" rtl="0" algn="l">
              <a:lnSpc>
                <a:spcPct val="114000"/>
              </a:lnSpc>
              <a:spcBef>
                <a:spcPts val="0"/>
              </a:spcBef>
              <a:spcAft>
                <a:spcPts val="0"/>
              </a:spcAft>
              <a:buClr>
                <a:schemeClr val="dk1"/>
              </a:buClr>
              <a:buSzPts val="1700"/>
              <a:buAutoNum type="arabicParenR"/>
            </a:pPr>
            <a:r>
              <a:rPr lang="zh-CN" sz="1800">
                <a:latin typeface="Arial"/>
                <a:ea typeface="Arial"/>
                <a:cs typeface="Arial"/>
                <a:sym typeface="Arial"/>
              </a:rPr>
              <a:t>Transition to stage 2 </a:t>
            </a:r>
            <a:endParaRPr sz="18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100"/>
              <a:buFont typeface="Arial"/>
              <a:buNone/>
            </a:pPr>
            <a:r>
              <a:rPr lang="zh-CN" sz="2500">
                <a:latin typeface="Arial"/>
                <a:ea typeface="Arial"/>
                <a:cs typeface="Arial"/>
                <a:sym typeface="Arial"/>
              </a:rPr>
              <a:t>Next steps</a:t>
            </a:r>
            <a:endParaRPr sz="2500">
              <a:latin typeface="Arial"/>
              <a:ea typeface="Arial"/>
              <a:cs typeface="Arial"/>
              <a:sym typeface="Arial"/>
            </a:endParaRPr>
          </a:p>
        </p:txBody>
      </p:sp>
      <p:sp>
        <p:nvSpPr>
          <p:cNvPr id="273" name="Google Shape;273;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4000"/>
              </a:lnSpc>
              <a:spcBef>
                <a:spcPts val="0"/>
              </a:spcBef>
              <a:spcAft>
                <a:spcPts val="0"/>
              </a:spcAft>
              <a:buClr>
                <a:schemeClr val="dk1"/>
              </a:buClr>
              <a:buSzPts val="1400"/>
              <a:buNone/>
            </a:pPr>
            <a:r>
              <a:rPr lang="zh-CN" sz="1700">
                <a:latin typeface="Arial"/>
                <a:ea typeface="Arial"/>
                <a:cs typeface="Arial"/>
                <a:sym typeface="Arial"/>
              </a:rPr>
              <a:t>After we get several interesting and feasible problem to work on, what we do next?</a:t>
            </a:r>
            <a:endParaRPr sz="2300"/>
          </a:p>
          <a:p>
            <a:pPr indent="0" lvl="0" marL="114300" rtl="0" algn="l">
              <a:lnSpc>
                <a:spcPct val="114000"/>
              </a:lnSpc>
              <a:spcBef>
                <a:spcPts val="0"/>
              </a:spcBef>
              <a:spcAft>
                <a:spcPts val="0"/>
              </a:spcAft>
              <a:buClr>
                <a:schemeClr val="dk1"/>
              </a:buClr>
              <a:buSzPts val="1400"/>
              <a:buNone/>
            </a:pPr>
            <a:r>
              <a:t/>
            </a:r>
            <a:endParaRPr sz="1700">
              <a:latin typeface="Arial"/>
              <a:ea typeface="Arial"/>
              <a:cs typeface="Arial"/>
              <a:sym typeface="Arial"/>
            </a:endParaRPr>
          </a:p>
        </p:txBody>
      </p:sp>
      <p:pic>
        <p:nvPicPr>
          <p:cNvPr descr="https://lh6.googleusercontent.com/4zhw7l4jc107n0tJh01CoUr42U0hmrf9lJGKXtPUilFL1J3PTaOk9HGfohGf1XcyqVEaKdeFAC_lk88LbGdH0vQNNjQccNOjkkXaEetaA97FO6RhPReMCyahJNrU30OXjjAl_HZsJ4kXoZQvhZUkU3fHVA=s2048" id="274" name="Google Shape;274;p45"/>
          <p:cNvPicPr preferRelativeResize="0"/>
          <p:nvPr/>
        </p:nvPicPr>
        <p:blipFill rotWithShape="1">
          <a:blip r:embed="rId3">
            <a:alphaModFix/>
          </a:blip>
          <a:srcRect b="0" l="0" r="0" t="0"/>
          <a:stretch/>
        </p:blipFill>
        <p:spPr>
          <a:xfrm>
            <a:off x="52086" y="1766490"/>
            <a:ext cx="9062819" cy="2188369"/>
          </a:xfrm>
          <a:prstGeom prst="rect">
            <a:avLst/>
          </a:prstGeom>
          <a:noFill/>
          <a:ln>
            <a:noFill/>
          </a:ln>
        </p:spPr>
      </p:pic>
      <p:sp>
        <p:nvSpPr>
          <p:cNvPr id="275" name="Google Shape;275;p45"/>
          <p:cNvSpPr/>
          <p:nvPr/>
        </p:nvSpPr>
        <p:spPr>
          <a:xfrm>
            <a:off x="6103045" y="2118404"/>
            <a:ext cx="2460775" cy="1428975"/>
          </a:xfrm>
          <a:prstGeom prst="ellipse">
            <a:avLst/>
          </a:prstGeom>
          <a:noFill/>
          <a:ln cap="flat" cmpd="sng" w="76200">
            <a:solidFill>
              <a:srgbClr val="C00000"/>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Next steps</a:t>
            </a:r>
            <a:endParaRPr/>
          </a:p>
        </p:txBody>
      </p:sp>
      <p:sp>
        <p:nvSpPr>
          <p:cNvPr id="143" name="Google Shape;14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zh-CN"/>
              <a:t>Problem selection</a:t>
            </a:r>
            <a:endParaRPr/>
          </a:p>
          <a:p>
            <a:pPr indent="-342900" lvl="0" marL="457200" rtl="0" algn="l">
              <a:spcBef>
                <a:spcPts val="0"/>
              </a:spcBef>
              <a:spcAft>
                <a:spcPts val="0"/>
              </a:spcAft>
              <a:buSzPts val="1800"/>
              <a:buAutoNum type="arabicParenR"/>
            </a:pPr>
            <a:r>
              <a:rPr lang="zh-CN"/>
              <a:t>Pilot study design </a:t>
            </a:r>
            <a:endParaRPr/>
          </a:p>
          <a:p>
            <a:pPr indent="-342900" lvl="0" marL="457200" rtl="0" algn="l">
              <a:spcBef>
                <a:spcPts val="0"/>
              </a:spcBef>
              <a:spcAft>
                <a:spcPts val="0"/>
              </a:spcAft>
              <a:buSzPts val="1800"/>
              <a:buAutoNum type="arabicParenR"/>
            </a:pPr>
            <a:r>
              <a:rPr lang="zh-CN"/>
              <a:t>Conduct the pilots and analyze results </a:t>
            </a:r>
            <a:endParaRPr/>
          </a:p>
          <a:p>
            <a:pPr indent="-342900" lvl="0" marL="457200" rtl="0" algn="l">
              <a:spcBef>
                <a:spcPts val="0"/>
              </a:spcBef>
              <a:spcAft>
                <a:spcPts val="0"/>
              </a:spcAft>
              <a:buSzPts val="1800"/>
              <a:buAutoNum type="arabicParenR"/>
            </a:pPr>
            <a:r>
              <a:rPr lang="zh-CN"/>
              <a:t>Transition to stage 2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100"/>
              <a:buFont typeface="Arial"/>
              <a:buNone/>
            </a:pPr>
            <a:r>
              <a:rPr lang="zh-CN" sz="2500">
                <a:latin typeface="Arial"/>
                <a:ea typeface="Arial"/>
                <a:cs typeface="Arial"/>
                <a:sym typeface="Arial"/>
              </a:rPr>
              <a:t>Pilot study</a:t>
            </a:r>
            <a:endParaRPr sz="2500">
              <a:latin typeface="Arial"/>
              <a:ea typeface="Arial"/>
              <a:cs typeface="Arial"/>
              <a:sym typeface="Arial"/>
            </a:endParaRPr>
          </a:p>
        </p:txBody>
      </p:sp>
      <p:sp>
        <p:nvSpPr>
          <p:cNvPr id="281" name="Google Shape;281;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400"/>
              <a:buNone/>
            </a:pPr>
            <a:r>
              <a:rPr lang="zh-CN">
                <a:latin typeface="Arial"/>
                <a:ea typeface="Arial"/>
                <a:cs typeface="Arial"/>
                <a:sym typeface="Arial"/>
              </a:rPr>
              <a:t>What is pilot study?</a:t>
            </a:r>
            <a:endParaRPr sz="2400"/>
          </a:p>
          <a:p>
            <a:pPr indent="-361950" lvl="0" marL="457200" rtl="0" algn="l">
              <a:lnSpc>
                <a:spcPct val="150000"/>
              </a:lnSpc>
              <a:spcBef>
                <a:spcPts val="0"/>
              </a:spcBef>
              <a:spcAft>
                <a:spcPts val="0"/>
              </a:spcAft>
              <a:buClr>
                <a:schemeClr val="dk1"/>
              </a:buClr>
              <a:buSzPts val="1700"/>
              <a:buChar char="●"/>
            </a:pPr>
            <a:r>
              <a:rPr lang="zh-CN">
                <a:latin typeface="Arial"/>
                <a:ea typeface="Arial"/>
                <a:cs typeface="Arial"/>
                <a:sym typeface="Arial"/>
              </a:rPr>
              <a:t>Definition:</a:t>
            </a:r>
            <a:endParaRPr sz="2400"/>
          </a:p>
          <a:p>
            <a:pPr indent="0" lvl="0" marL="114300" rtl="0" algn="l">
              <a:lnSpc>
                <a:spcPct val="150000"/>
              </a:lnSpc>
              <a:spcBef>
                <a:spcPts val="0"/>
              </a:spcBef>
              <a:spcAft>
                <a:spcPts val="0"/>
              </a:spcAft>
              <a:buClr>
                <a:schemeClr val="dk1"/>
              </a:buClr>
              <a:buSzPts val="1400"/>
              <a:buNone/>
            </a:pPr>
            <a:r>
              <a:rPr lang="zh-CN" sz="1800">
                <a:latin typeface="Arial"/>
                <a:ea typeface="Arial"/>
                <a:cs typeface="Arial"/>
                <a:sym typeface="Arial"/>
              </a:rPr>
              <a:t>Pilot study is a quick and dirty test on a small scale of users to evaluate the interestingness, effectiveness and feasibility of the result of the method/hypothesis.</a:t>
            </a:r>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100"/>
              <a:buFont typeface="Arial"/>
              <a:buNone/>
            </a:pPr>
            <a:r>
              <a:rPr lang="zh-CN" sz="2500">
                <a:latin typeface="Arial"/>
                <a:ea typeface="Arial"/>
                <a:cs typeface="Arial"/>
                <a:sym typeface="Arial"/>
              </a:rPr>
              <a:t>Pilot study</a:t>
            </a:r>
            <a:endParaRPr sz="2500">
              <a:latin typeface="Arial"/>
              <a:ea typeface="Arial"/>
              <a:cs typeface="Arial"/>
              <a:sym typeface="Arial"/>
            </a:endParaRPr>
          </a:p>
        </p:txBody>
      </p:sp>
      <p:sp>
        <p:nvSpPr>
          <p:cNvPr id="287" name="Google Shape;287;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300" rtl="0" algn="l">
              <a:lnSpc>
                <a:spcPct val="150000"/>
              </a:lnSpc>
              <a:spcBef>
                <a:spcPts val="0"/>
              </a:spcBef>
              <a:spcAft>
                <a:spcPts val="0"/>
              </a:spcAft>
              <a:buClr>
                <a:schemeClr val="dk1"/>
              </a:buClr>
              <a:buSzPts val="1400"/>
              <a:buNone/>
            </a:pPr>
            <a:r>
              <a:rPr lang="zh-CN">
                <a:latin typeface="Arial"/>
                <a:ea typeface="Arial"/>
                <a:cs typeface="Arial"/>
                <a:sym typeface="Arial"/>
              </a:rPr>
              <a:t>Why is it important?</a:t>
            </a:r>
            <a:endParaRPr sz="1800">
              <a:latin typeface="Arial"/>
              <a:ea typeface="Arial"/>
              <a:cs typeface="Arial"/>
              <a:sym typeface="Arial"/>
            </a:endParaRPr>
          </a:p>
          <a:p>
            <a:pPr indent="0" lvl="0" marL="114300" rtl="0" algn="l">
              <a:lnSpc>
                <a:spcPct val="150000"/>
              </a:lnSpc>
              <a:spcBef>
                <a:spcPts val="0"/>
              </a:spcBef>
              <a:spcAft>
                <a:spcPts val="0"/>
              </a:spcAft>
              <a:buClr>
                <a:schemeClr val="dk1"/>
              </a:buClr>
              <a:buSzPts val="1400"/>
              <a:buNone/>
            </a:pPr>
            <a:r>
              <a:rPr lang="zh-CN" sz="1800">
                <a:latin typeface="Arial"/>
                <a:ea typeface="Arial"/>
                <a:cs typeface="Arial"/>
                <a:sym typeface="Arial"/>
              </a:rPr>
              <a:t>Pilot study is the best way to assess feasibility of a large, expensive full-scale study, and in fact is an almost essential prerequisite. Conducting a pilot prior to the main study can enhance the likelihood of success of the main study and potentially help to avoid doomed main studies.</a:t>
            </a:r>
            <a:endParaRPr sz="2400"/>
          </a:p>
          <a:p>
            <a:pPr indent="0" lvl="0" marL="114300" rtl="0" algn="l">
              <a:lnSpc>
                <a:spcPct val="150000"/>
              </a:lnSpc>
              <a:spcBef>
                <a:spcPts val="0"/>
              </a:spcBef>
              <a:spcAft>
                <a:spcPts val="0"/>
              </a:spcAft>
              <a:buClr>
                <a:schemeClr val="dk1"/>
              </a:buClr>
              <a:buSzPts val="1400"/>
              <a:buNone/>
            </a:pPr>
            <a:r>
              <a:rPr lang="zh-CN">
                <a:latin typeface="Arial"/>
                <a:ea typeface="Arial"/>
                <a:cs typeface="Arial"/>
                <a:sym typeface="Arial"/>
              </a:rPr>
              <a:t>What should we consider in pilot study?</a:t>
            </a:r>
            <a:endParaRPr sz="2400"/>
          </a:p>
          <a:p>
            <a:pPr indent="-361950" lvl="0" marL="457200" rtl="0" algn="l">
              <a:lnSpc>
                <a:spcPct val="150000"/>
              </a:lnSpc>
              <a:spcBef>
                <a:spcPts val="0"/>
              </a:spcBef>
              <a:spcAft>
                <a:spcPts val="0"/>
              </a:spcAft>
              <a:buClr>
                <a:schemeClr val="dk1"/>
              </a:buClr>
              <a:buSzPts val="1700"/>
              <a:buChar char="●"/>
            </a:pPr>
            <a:r>
              <a:rPr lang="zh-CN" sz="1800">
                <a:latin typeface="Arial"/>
                <a:ea typeface="Arial"/>
                <a:cs typeface="Arial"/>
                <a:sym typeface="Arial"/>
              </a:rPr>
              <a:t>Time saving (Quick &amp; dirty)</a:t>
            </a:r>
            <a:endParaRPr sz="2400"/>
          </a:p>
          <a:p>
            <a:pPr indent="-361950" lvl="0" marL="457200" rtl="0" algn="l">
              <a:lnSpc>
                <a:spcPct val="150000"/>
              </a:lnSpc>
              <a:spcBef>
                <a:spcPts val="0"/>
              </a:spcBef>
              <a:spcAft>
                <a:spcPts val="0"/>
              </a:spcAft>
              <a:buClr>
                <a:schemeClr val="dk1"/>
              </a:buClr>
              <a:buSzPts val="1700"/>
              <a:buChar char="●"/>
            </a:pPr>
            <a:r>
              <a:rPr lang="zh-CN" sz="1800">
                <a:latin typeface="Arial"/>
                <a:ea typeface="Arial"/>
                <a:cs typeface="Arial"/>
                <a:sym typeface="Arial"/>
              </a:rPr>
              <a:t>Reliable (avoid bias)</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100"/>
              <a:buFont typeface="Arial"/>
              <a:buNone/>
            </a:pPr>
            <a:r>
              <a:rPr lang="zh-CN" sz="2500">
                <a:latin typeface="Arial"/>
                <a:ea typeface="Arial"/>
                <a:cs typeface="Arial"/>
                <a:sym typeface="Arial"/>
              </a:rPr>
              <a:t>Pilot study design</a:t>
            </a:r>
            <a:endParaRPr sz="2200">
              <a:latin typeface="Arial"/>
              <a:ea typeface="Arial"/>
              <a:cs typeface="Arial"/>
              <a:sym typeface="Arial"/>
            </a:endParaRPr>
          </a:p>
        </p:txBody>
      </p:sp>
      <p:sp>
        <p:nvSpPr>
          <p:cNvPr id="293" name="Google Shape;293;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400"/>
              <a:buNone/>
            </a:pPr>
            <a:r>
              <a:rPr lang="zh-CN" sz="1800">
                <a:latin typeface="Arial"/>
                <a:ea typeface="Arial"/>
                <a:cs typeface="Arial"/>
                <a:sym typeface="Arial"/>
              </a:rPr>
              <a:t>What does it mean by quick &amp; dirty? </a:t>
            </a:r>
            <a:endParaRPr sz="2400"/>
          </a:p>
          <a:p>
            <a:pPr indent="-273050" lvl="0" marL="342900" rtl="0" algn="l">
              <a:lnSpc>
                <a:spcPct val="150000"/>
              </a:lnSpc>
              <a:spcBef>
                <a:spcPts val="900"/>
              </a:spcBef>
              <a:spcAft>
                <a:spcPts val="0"/>
              </a:spcAft>
              <a:buClr>
                <a:schemeClr val="dk1"/>
              </a:buClr>
              <a:buSzPts val="1700"/>
              <a:buChar char="●"/>
            </a:pPr>
            <a:r>
              <a:rPr lang="zh-CN" sz="1800">
                <a:latin typeface="Arial"/>
                <a:ea typeface="Arial"/>
                <a:cs typeface="Arial"/>
                <a:sym typeface="Arial"/>
              </a:rPr>
              <a:t>Check the interestingness of the results using minimum efforts/time </a:t>
            </a:r>
            <a:endParaRPr sz="2400"/>
          </a:p>
          <a:p>
            <a:pPr indent="-273050" lvl="0" marL="342900" rtl="0" algn="l">
              <a:lnSpc>
                <a:spcPct val="150000"/>
              </a:lnSpc>
              <a:spcBef>
                <a:spcPts val="0"/>
              </a:spcBef>
              <a:spcAft>
                <a:spcPts val="0"/>
              </a:spcAft>
              <a:buClr>
                <a:schemeClr val="dk1"/>
              </a:buClr>
              <a:buSzPts val="1700"/>
              <a:buChar char="●"/>
            </a:pPr>
            <a:r>
              <a:rPr lang="zh-CN" sz="1800">
                <a:latin typeface="Arial"/>
                <a:ea typeface="Arial"/>
                <a:cs typeface="Arial"/>
                <a:sym typeface="Arial"/>
              </a:rPr>
              <a:t>Test the ideas with real users using low fidelity alternatives or wizard of oz methods </a:t>
            </a:r>
            <a:endParaRPr sz="2400"/>
          </a:p>
          <a:p>
            <a:pPr indent="-273050" lvl="0" marL="342900" rtl="0" algn="l">
              <a:lnSpc>
                <a:spcPct val="150000"/>
              </a:lnSpc>
              <a:spcBef>
                <a:spcPts val="0"/>
              </a:spcBef>
              <a:spcAft>
                <a:spcPts val="0"/>
              </a:spcAft>
              <a:buClr>
                <a:schemeClr val="dk1"/>
              </a:buClr>
              <a:buSzPts val="1700"/>
              <a:buChar char="●"/>
            </a:pPr>
            <a:r>
              <a:rPr lang="zh-CN" sz="1800">
                <a:latin typeface="Arial"/>
                <a:ea typeface="Arial"/>
                <a:cs typeface="Arial"/>
                <a:sym typeface="Arial"/>
              </a:rPr>
              <a:t>The goal is to check your hypothesis and decide whether the results are interesting enough</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4000"/>
              </a:lnSpc>
              <a:spcBef>
                <a:spcPts val="0"/>
              </a:spcBef>
              <a:spcAft>
                <a:spcPts val="0"/>
              </a:spcAft>
              <a:buClr>
                <a:schemeClr val="dk1"/>
              </a:buClr>
              <a:buSzPts val="1400"/>
              <a:buNone/>
            </a:pPr>
            <a:r>
              <a:rPr lang="zh-CN" sz="1800">
                <a:latin typeface="Arial"/>
                <a:ea typeface="Arial"/>
                <a:cs typeface="Arial"/>
                <a:sym typeface="Arial"/>
              </a:rPr>
              <a:t>Definition: Using a human wizard to mimic certain operations of a potential system</a:t>
            </a:r>
            <a:endParaRPr sz="2400"/>
          </a:p>
        </p:txBody>
      </p:sp>
      <p:sp>
        <p:nvSpPr>
          <p:cNvPr id="299" name="Google Shape;299;p49"/>
          <p:cNvSpPr/>
          <p:nvPr/>
        </p:nvSpPr>
        <p:spPr>
          <a:xfrm>
            <a:off x="5442152" y="1823043"/>
            <a:ext cx="1045476" cy="725698"/>
          </a:xfrm>
          <a:prstGeom prst="cloudCallout">
            <a:avLst>
              <a:gd fmla="val -20833" name="adj1"/>
              <a:gd fmla="val 62500" name="adj2"/>
            </a:avLst>
          </a:prstGeom>
          <a:solidFill>
            <a:schemeClr val="lt1"/>
          </a:solidFill>
          <a:ln cap="flat" cmpd="sng" w="12700">
            <a:solidFill>
              <a:srgbClr val="7F7F7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300" name="Google Shape;300;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100"/>
              <a:buFont typeface="Arial"/>
              <a:buNone/>
            </a:pPr>
            <a:r>
              <a:rPr lang="zh-CN" sz="2500">
                <a:latin typeface="Arial"/>
                <a:ea typeface="Arial"/>
                <a:cs typeface="Arial"/>
                <a:sym typeface="Arial"/>
              </a:rPr>
              <a:t>What is a Wizard of Oz study?</a:t>
            </a:r>
            <a:endParaRPr sz="2500">
              <a:latin typeface="Arial"/>
              <a:ea typeface="Arial"/>
              <a:cs typeface="Arial"/>
              <a:sym typeface="Arial"/>
            </a:endParaRPr>
          </a:p>
        </p:txBody>
      </p:sp>
      <p:pic>
        <p:nvPicPr>
          <p:cNvPr descr="Image" id="301" name="Google Shape;301;p49"/>
          <p:cNvPicPr preferRelativeResize="0"/>
          <p:nvPr/>
        </p:nvPicPr>
        <p:blipFill rotWithShape="1">
          <a:blip r:embed="rId3">
            <a:alphaModFix/>
          </a:blip>
          <a:srcRect b="0" l="0" r="0" t="0"/>
          <a:stretch/>
        </p:blipFill>
        <p:spPr>
          <a:xfrm>
            <a:off x="3473439" y="2513479"/>
            <a:ext cx="1153868" cy="1035892"/>
          </a:xfrm>
          <a:prstGeom prst="rect">
            <a:avLst/>
          </a:prstGeom>
          <a:noFill/>
          <a:ln>
            <a:noFill/>
          </a:ln>
        </p:spPr>
      </p:pic>
      <p:pic>
        <p:nvPicPr>
          <p:cNvPr descr="用户" id="302" name="Google Shape;302;p49"/>
          <p:cNvPicPr preferRelativeResize="0"/>
          <p:nvPr/>
        </p:nvPicPr>
        <p:blipFill rotWithShape="1">
          <a:blip r:embed="rId4">
            <a:alphaModFix/>
          </a:blip>
          <a:srcRect b="0" l="0" r="0" t="0"/>
          <a:stretch/>
        </p:blipFill>
        <p:spPr>
          <a:xfrm>
            <a:off x="945499" y="2534166"/>
            <a:ext cx="914400" cy="914400"/>
          </a:xfrm>
          <a:prstGeom prst="rect">
            <a:avLst/>
          </a:prstGeom>
          <a:noFill/>
          <a:ln>
            <a:noFill/>
          </a:ln>
        </p:spPr>
      </p:pic>
      <p:sp>
        <p:nvSpPr>
          <p:cNvPr id="303" name="Google Shape;303;p49"/>
          <p:cNvSpPr/>
          <p:nvPr/>
        </p:nvSpPr>
        <p:spPr>
          <a:xfrm>
            <a:off x="2020597" y="2571580"/>
            <a:ext cx="1208324" cy="166434"/>
          </a:xfrm>
          <a:prstGeom prst="rightArrow">
            <a:avLst>
              <a:gd fmla="val 50000" name="adj1"/>
              <a:gd fmla="val 101471"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25" lIns="91425" spcFirstLastPara="1" rIns="91425" wrap="square" tIns="4572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49"/>
          <p:cNvSpPr/>
          <p:nvPr/>
        </p:nvSpPr>
        <p:spPr>
          <a:xfrm flipH="1">
            <a:off x="2020597" y="3206729"/>
            <a:ext cx="1208325" cy="167400"/>
          </a:xfrm>
          <a:prstGeom prst="rightArrow">
            <a:avLst>
              <a:gd fmla="val 50000" name="adj1"/>
              <a:gd fmla="val 101471"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25" lIns="91425" spcFirstLastPara="1" rIns="91425" wrap="square" tIns="4572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49"/>
          <p:cNvSpPr txBox="1"/>
          <p:nvPr/>
        </p:nvSpPr>
        <p:spPr>
          <a:xfrm>
            <a:off x="2018831" y="2654797"/>
            <a:ext cx="605928" cy="30008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CN" sz="1500">
                <a:solidFill>
                  <a:schemeClr val="dk1"/>
                </a:solidFill>
                <a:latin typeface="Arial"/>
                <a:ea typeface="Arial"/>
                <a:cs typeface="Arial"/>
                <a:sym typeface="Arial"/>
              </a:rPr>
              <a:t>input</a:t>
            </a:r>
            <a:endParaRPr sz="1500">
              <a:solidFill>
                <a:schemeClr val="dk1"/>
              </a:solidFill>
              <a:latin typeface="Arial"/>
              <a:ea typeface="Arial"/>
              <a:cs typeface="Arial"/>
              <a:sym typeface="Arial"/>
            </a:endParaRPr>
          </a:p>
        </p:txBody>
      </p:sp>
      <p:sp>
        <p:nvSpPr>
          <p:cNvPr id="306" name="Google Shape;306;p49"/>
          <p:cNvSpPr txBox="1"/>
          <p:nvPr/>
        </p:nvSpPr>
        <p:spPr>
          <a:xfrm>
            <a:off x="2590660" y="3324835"/>
            <a:ext cx="947450" cy="30008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CN" sz="1500">
                <a:solidFill>
                  <a:schemeClr val="dk1"/>
                </a:solidFill>
                <a:latin typeface="Arial"/>
                <a:ea typeface="Arial"/>
                <a:cs typeface="Arial"/>
                <a:sym typeface="Arial"/>
              </a:rPr>
              <a:t>feedback</a:t>
            </a:r>
            <a:endParaRPr sz="1500">
              <a:solidFill>
                <a:schemeClr val="dk1"/>
              </a:solidFill>
              <a:latin typeface="Arial"/>
              <a:ea typeface="Arial"/>
              <a:cs typeface="Arial"/>
              <a:sym typeface="Arial"/>
            </a:endParaRPr>
          </a:p>
        </p:txBody>
      </p:sp>
      <p:cxnSp>
        <p:nvCxnSpPr>
          <p:cNvPr id="307" name="Google Shape;307;p49"/>
          <p:cNvCxnSpPr/>
          <p:nvPr/>
        </p:nvCxnSpPr>
        <p:spPr>
          <a:xfrm>
            <a:off x="2624759" y="1825128"/>
            <a:ext cx="9610" cy="2621142"/>
          </a:xfrm>
          <a:prstGeom prst="straightConnector1">
            <a:avLst/>
          </a:prstGeom>
          <a:noFill/>
          <a:ln cap="flat" cmpd="sng" w="19050">
            <a:solidFill>
              <a:schemeClr val="dk1">
                <a:alpha val="49803"/>
              </a:schemeClr>
            </a:solidFill>
            <a:prstDash val="dash"/>
            <a:miter lim="800000"/>
            <a:headEnd len="sm" w="sm" type="none"/>
            <a:tailEnd len="sm" w="sm" type="none"/>
          </a:ln>
        </p:spPr>
      </p:cxnSp>
      <p:pic>
        <p:nvPicPr>
          <p:cNvPr descr="Image" id="308" name="Google Shape;308;p49"/>
          <p:cNvPicPr preferRelativeResize="0"/>
          <p:nvPr/>
        </p:nvPicPr>
        <p:blipFill rotWithShape="1">
          <a:blip r:embed="rId3">
            <a:alphaModFix/>
          </a:blip>
          <a:srcRect b="0" l="0" r="0" t="0"/>
          <a:stretch/>
        </p:blipFill>
        <p:spPr>
          <a:xfrm>
            <a:off x="5714861" y="1981116"/>
            <a:ext cx="500058" cy="448930"/>
          </a:xfrm>
          <a:prstGeom prst="rect">
            <a:avLst/>
          </a:prstGeom>
          <a:noFill/>
          <a:ln>
            <a:noFill/>
          </a:ln>
        </p:spPr>
      </p:pic>
      <p:pic>
        <p:nvPicPr>
          <p:cNvPr descr="用户" id="309" name="Google Shape;309;p49"/>
          <p:cNvPicPr preferRelativeResize="0"/>
          <p:nvPr/>
        </p:nvPicPr>
        <p:blipFill rotWithShape="1">
          <a:blip r:embed="rId4">
            <a:alphaModFix/>
          </a:blip>
          <a:srcRect b="0" l="0" r="0" t="0"/>
          <a:stretch/>
        </p:blipFill>
        <p:spPr>
          <a:xfrm>
            <a:off x="5139664" y="2534166"/>
            <a:ext cx="914400" cy="914400"/>
          </a:xfrm>
          <a:prstGeom prst="rect">
            <a:avLst/>
          </a:prstGeom>
          <a:noFill/>
          <a:ln>
            <a:noFill/>
          </a:ln>
        </p:spPr>
      </p:pic>
      <p:sp>
        <p:nvSpPr>
          <p:cNvPr id="310" name="Google Shape;310;p49"/>
          <p:cNvSpPr/>
          <p:nvPr/>
        </p:nvSpPr>
        <p:spPr>
          <a:xfrm>
            <a:off x="6140119" y="2572117"/>
            <a:ext cx="1208324" cy="167400"/>
          </a:xfrm>
          <a:prstGeom prst="rightArrow">
            <a:avLst>
              <a:gd fmla="val 50000" name="adj1"/>
              <a:gd fmla="val 101471"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25" lIns="91425" spcFirstLastPara="1" rIns="91425" wrap="square" tIns="4572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1" name="Google Shape;311;p49"/>
          <p:cNvSpPr/>
          <p:nvPr/>
        </p:nvSpPr>
        <p:spPr>
          <a:xfrm flipH="1">
            <a:off x="6147715" y="3205063"/>
            <a:ext cx="1208325" cy="167400"/>
          </a:xfrm>
          <a:prstGeom prst="rightArrow">
            <a:avLst>
              <a:gd fmla="val 50000" name="adj1"/>
              <a:gd fmla="val 101471"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25" lIns="91425" spcFirstLastPara="1" rIns="91425" wrap="square" tIns="4572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49"/>
          <p:cNvSpPr txBox="1"/>
          <p:nvPr/>
        </p:nvSpPr>
        <p:spPr>
          <a:xfrm>
            <a:off x="6127330" y="2693441"/>
            <a:ext cx="605928" cy="300083"/>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CN" sz="1500">
                <a:solidFill>
                  <a:schemeClr val="dk1"/>
                </a:solidFill>
                <a:latin typeface="Arial"/>
                <a:ea typeface="Arial"/>
                <a:cs typeface="Arial"/>
                <a:sym typeface="Arial"/>
              </a:rPr>
              <a:t>input</a:t>
            </a:r>
            <a:endParaRPr sz="1500">
              <a:solidFill>
                <a:schemeClr val="dk1"/>
              </a:solidFill>
              <a:latin typeface="Arial"/>
              <a:ea typeface="Arial"/>
              <a:cs typeface="Arial"/>
              <a:sym typeface="Arial"/>
            </a:endParaRPr>
          </a:p>
        </p:txBody>
      </p:sp>
      <p:sp>
        <p:nvSpPr>
          <p:cNvPr id="313" name="Google Shape;313;p49"/>
          <p:cNvSpPr txBox="1"/>
          <p:nvPr/>
        </p:nvSpPr>
        <p:spPr>
          <a:xfrm>
            <a:off x="6742253" y="3324835"/>
            <a:ext cx="947450" cy="30008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CN" sz="1500">
                <a:solidFill>
                  <a:schemeClr val="dk1"/>
                </a:solidFill>
                <a:latin typeface="Arial"/>
                <a:ea typeface="Arial"/>
                <a:cs typeface="Arial"/>
                <a:sym typeface="Arial"/>
              </a:rPr>
              <a:t>feedback</a:t>
            </a:r>
            <a:endParaRPr sz="1500">
              <a:solidFill>
                <a:schemeClr val="dk1"/>
              </a:solidFill>
              <a:latin typeface="Arial"/>
              <a:ea typeface="Arial"/>
              <a:cs typeface="Arial"/>
              <a:sym typeface="Arial"/>
            </a:endParaRPr>
          </a:p>
        </p:txBody>
      </p:sp>
      <p:pic>
        <p:nvPicPr>
          <p:cNvPr descr="头上的大脑" id="314" name="Google Shape;314;p49"/>
          <p:cNvPicPr preferRelativeResize="0"/>
          <p:nvPr/>
        </p:nvPicPr>
        <p:blipFill rotWithShape="1">
          <a:blip r:embed="rId5">
            <a:alphaModFix/>
          </a:blip>
          <a:srcRect b="0" l="0" r="0" t="0"/>
          <a:stretch/>
        </p:blipFill>
        <p:spPr>
          <a:xfrm flipH="1">
            <a:off x="7664582" y="2534166"/>
            <a:ext cx="858857" cy="888084"/>
          </a:xfrm>
          <a:prstGeom prst="rect">
            <a:avLst/>
          </a:prstGeom>
          <a:noFill/>
          <a:ln>
            <a:noFill/>
          </a:ln>
        </p:spPr>
      </p:pic>
      <p:cxnSp>
        <p:nvCxnSpPr>
          <p:cNvPr id="315" name="Google Shape;315;p49"/>
          <p:cNvCxnSpPr/>
          <p:nvPr/>
        </p:nvCxnSpPr>
        <p:spPr>
          <a:xfrm>
            <a:off x="6760337" y="1825644"/>
            <a:ext cx="9610" cy="2621142"/>
          </a:xfrm>
          <a:prstGeom prst="straightConnector1">
            <a:avLst/>
          </a:prstGeom>
          <a:noFill/>
          <a:ln cap="flat" cmpd="sng" w="19050">
            <a:solidFill>
              <a:schemeClr val="dk1">
                <a:alpha val="49803"/>
              </a:schemeClr>
            </a:solidFill>
            <a:prstDash val="dash"/>
            <a:miter lim="800000"/>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100"/>
              <a:buFont typeface="Arial"/>
              <a:buNone/>
            </a:pPr>
            <a:r>
              <a:rPr lang="zh-CN" sz="2500">
                <a:latin typeface="Arial"/>
                <a:ea typeface="Arial"/>
                <a:cs typeface="Arial"/>
                <a:sym typeface="Arial"/>
              </a:rPr>
              <a:t>What is a Wizard of Oz study?</a:t>
            </a:r>
            <a:endParaRPr sz="2500">
              <a:latin typeface="Arial"/>
              <a:ea typeface="Arial"/>
              <a:cs typeface="Arial"/>
              <a:sym typeface="Arial"/>
            </a:endParaRPr>
          </a:p>
        </p:txBody>
      </p:sp>
      <p:pic>
        <p:nvPicPr>
          <p:cNvPr id="321" name="Google Shape;321;p50">
            <a:hlinkClick r:id="rId3"/>
          </p:cNvPr>
          <p:cNvPicPr preferRelativeResize="0"/>
          <p:nvPr/>
        </p:nvPicPr>
        <p:blipFill rotWithShape="1">
          <a:blip r:embed="rId4">
            <a:alphaModFix/>
          </a:blip>
          <a:srcRect b="0" l="0" r="0" t="0"/>
          <a:stretch/>
        </p:blipFill>
        <p:spPr>
          <a:xfrm>
            <a:off x="311700" y="1233157"/>
            <a:ext cx="4177173" cy="3416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100"/>
              <a:buFont typeface="Arial"/>
              <a:buNone/>
            </a:pPr>
            <a:r>
              <a:rPr lang="zh-CN" sz="2500">
                <a:latin typeface="Arial"/>
                <a:ea typeface="Arial"/>
                <a:cs typeface="Arial"/>
                <a:sym typeface="Arial"/>
              </a:rPr>
              <a:t>An example that can be quickly tested</a:t>
            </a:r>
            <a:endParaRPr sz="2500">
              <a:latin typeface="Arial"/>
              <a:ea typeface="Arial"/>
              <a:cs typeface="Arial"/>
              <a:sym typeface="Arial"/>
            </a:endParaRPr>
          </a:p>
        </p:txBody>
      </p:sp>
      <p:pic>
        <p:nvPicPr>
          <p:cNvPr descr="Virtually-Extended Proprioception: Providing Spatial Reference in VR through an Appended Virtual Limb&#10;Yang Tian;Yuming Bai;Shengdong Zhao;Chi-Wing Fu;Tianpei Yang;Pheng Ann Heng&#10;&#10;CHI'20: ACM CHI Conference on Human Factors in Computing Systems&#10;Session: VRy touching illusions&#10;&#10;Abstract&#10;Selecting targets directly in the virtual world is difficult due to the lack of haptic feedback and inaccurate estimation of egocentric distances. Proprioception, the sense of self-movement and body position, can be utilized to improve virtual target selection by placing targets on or around one's body. However, its effective scope is limited closely around one's body. We explore the concept of virtually-extended proprioception by appending virtual body parts mimicking real body parts to users' avatars, to provide spatial reference to virtual targets. Our studies suggest that our approach facilitates more efficient target selection in VR as compared to no reference or using an everyday object as reference. Besides, by cultivating users' sense of ownership on the appended virtual body part, we can further enhance target selection performance. The effects of transparency and granularity of the virtual body part on target selection performance are also discussed.&#10;&#10;DOI:: https://doi.org/10.1145/3313831.3376557&#10;WEB:: https://chi2020.acm.org/&#10;&#10;Video preview for the ACM CHI Conference on Human Factors in Computing Systems 2020" id="327" name="Google Shape;327;p51" title="Virtually-Extended Proprioception: Providing Spatial Reference in VR through an Appended Virtual ...">
            <a:hlinkClick r:id="rId3"/>
          </p:cNvPr>
          <p:cNvPicPr preferRelativeResize="0"/>
          <p:nvPr/>
        </p:nvPicPr>
        <p:blipFill rotWithShape="1">
          <a:blip r:embed="rId4">
            <a:alphaModFix/>
          </a:blip>
          <a:srcRect b="0" l="0" r="0" t="0"/>
          <a:stretch/>
        </p:blipFill>
        <p:spPr>
          <a:xfrm>
            <a:off x="415601" y="1017725"/>
            <a:ext cx="4156400" cy="3599995"/>
          </a:xfrm>
          <a:prstGeom prst="rect">
            <a:avLst/>
          </a:prstGeom>
          <a:noFill/>
          <a:ln>
            <a:noFill/>
          </a:ln>
        </p:spPr>
      </p:pic>
      <p:pic>
        <p:nvPicPr>
          <p:cNvPr descr="靶心" id="328" name="Google Shape;328;p51"/>
          <p:cNvPicPr preferRelativeResize="0"/>
          <p:nvPr/>
        </p:nvPicPr>
        <p:blipFill rotWithShape="1">
          <a:blip r:embed="rId5">
            <a:alphaModFix/>
          </a:blip>
          <a:srcRect b="0" l="0" r="0" t="0"/>
          <a:stretch/>
        </p:blipFill>
        <p:spPr>
          <a:xfrm>
            <a:off x="5702522" y="1164820"/>
            <a:ext cx="685800" cy="685800"/>
          </a:xfrm>
          <a:prstGeom prst="rect">
            <a:avLst/>
          </a:prstGeom>
          <a:noFill/>
          <a:ln>
            <a:noFill/>
          </a:ln>
        </p:spPr>
      </p:pic>
      <p:pic>
        <p:nvPicPr>
          <p:cNvPr descr="指向右边的反手食指" id="329" name="Google Shape;329;p51"/>
          <p:cNvPicPr preferRelativeResize="0"/>
          <p:nvPr/>
        </p:nvPicPr>
        <p:blipFill rotWithShape="1">
          <a:blip r:embed="rId6">
            <a:alphaModFix/>
          </a:blip>
          <a:srcRect b="0" l="0" r="0" t="0"/>
          <a:stretch/>
        </p:blipFill>
        <p:spPr>
          <a:xfrm rot="-5400000">
            <a:off x="7689287" y="1789022"/>
            <a:ext cx="685800" cy="685800"/>
          </a:xfrm>
          <a:prstGeom prst="rect">
            <a:avLst/>
          </a:prstGeom>
          <a:noFill/>
          <a:ln>
            <a:noFill/>
          </a:ln>
        </p:spPr>
      </p:pic>
      <p:pic>
        <p:nvPicPr>
          <p:cNvPr descr="指向右边的反手食指" id="330" name="Google Shape;330;p51"/>
          <p:cNvPicPr preferRelativeResize="0"/>
          <p:nvPr/>
        </p:nvPicPr>
        <p:blipFill rotWithShape="1">
          <a:blip r:embed="rId6">
            <a:alphaModFix/>
          </a:blip>
          <a:srcRect b="0" l="0" r="0" t="0"/>
          <a:stretch/>
        </p:blipFill>
        <p:spPr>
          <a:xfrm rot="-4412160">
            <a:off x="5658894" y="2887635"/>
            <a:ext cx="685800" cy="685800"/>
          </a:xfrm>
          <a:prstGeom prst="rect">
            <a:avLst/>
          </a:prstGeom>
          <a:noFill/>
          <a:ln>
            <a:noFill/>
          </a:ln>
        </p:spPr>
      </p:pic>
      <p:pic>
        <p:nvPicPr>
          <p:cNvPr descr="靶心" id="331" name="Google Shape;331;p51"/>
          <p:cNvPicPr preferRelativeResize="0"/>
          <p:nvPr/>
        </p:nvPicPr>
        <p:blipFill rotWithShape="1">
          <a:blip r:embed="rId5">
            <a:alphaModFix/>
          </a:blip>
          <a:srcRect b="0" l="0" r="0" t="0"/>
          <a:stretch/>
        </p:blipFill>
        <p:spPr>
          <a:xfrm>
            <a:off x="5702522" y="2513561"/>
            <a:ext cx="685800" cy="685800"/>
          </a:xfrm>
          <a:prstGeom prst="rect">
            <a:avLst/>
          </a:prstGeom>
          <a:noFill/>
          <a:ln>
            <a:noFill/>
          </a:ln>
        </p:spPr>
      </p:pic>
      <p:sp>
        <p:nvSpPr>
          <p:cNvPr id="332" name="Google Shape;332;p51"/>
          <p:cNvSpPr/>
          <p:nvPr/>
        </p:nvSpPr>
        <p:spPr>
          <a:xfrm rot="-9861281">
            <a:off x="6526095" y="1827901"/>
            <a:ext cx="1208324" cy="166434"/>
          </a:xfrm>
          <a:prstGeom prst="rightArrow">
            <a:avLst>
              <a:gd fmla="val 50000" name="adj1"/>
              <a:gd fmla="val 101471"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25" lIns="91425" spcFirstLastPara="1" rIns="91425" wrap="square" tIns="4572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p51"/>
          <p:cNvSpPr/>
          <p:nvPr/>
        </p:nvSpPr>
        <p:spPr>
          <a:xfrm rot="9750678">
            <a:off x="6530531" y="2556721"/>
            <a:ext cx="1208324" cy="166434"/>
          </a:xfrm>
          <a:prstGeom prst="rightArrow">
            <a:avLst>
              <a:gd fmla="val 50000" name="adj1"/>
              <a:gd fmla="val 101471"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25" lIns="91425" spcFirstLastPara="1" rIns="91425" wrap="square" tIns="4572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34" name="Google Shape;334;p51"/>
          <p:cNvSpPr txBox="1"/>
          <p:nvPr/>
        </p:nvSpPr>
        <p:spPr>
          <a:xfrm>
            <a:off x="7841570" y="2422389"/>
            <a:ext cx="605928" cy="5309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CN" sz="1500">
                <a:solidFill>
                  <a:schemeClr val="dk1"/>
                </a:solidFill>
                <a:latin typeface="Arial"/>
                <a:ea typeface="Arial"/>
                <a:cs typeface="Arial"/>
                <a:sym typeface="Arial"/>
              </a:rPr>
              <a:t>Your hand</a:t>
            </a:r>
            <a:endParaRPr sz="15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100"/>
              <a:buFont typeface="Arial"/>
              <a:buNone/>
            </a:pPr>
            <a:r>
              <a:rPr lang="zh-CN" sz="2500">
                <a:latin typeface="Arial"/>
                <a:ea typeface="Arial"/>
                <a:cs typeface="Arial"/>
                <a:sym typeface="Arial"/>
              </a:rPr>
              <a:t>Questions</a:t>
            </a:r>
            <a:endParaRPr sz="2500">
              <a:latin typeface="Arial"/>
              <a:ea typeface="Arial"/>
              <a:cs typeface="Arial"/>
              <a:sym typeface="Arial"/>
            </a:endParaRPr>
          </a:p>
        </p:txBody>
      </p:sp>
      <p:sp>
        <p:nvSpPr>
          <p:cNvPr id="340" name="Google Shape;340;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400"/>
              <a:buNone/>
            </a:pPr>
            <a:r>
              <a:rPr lang="zh-CN" sz="1800">
                <a:latin typeface="Arial"/>
                <a:ea typeface="Arial"/>
                <a:cs typeface="Arial"/>
                <a:sym typeface="Arial"/>
              </a:rPr>
              <a:t>Q1: What is the hypothesis? </a:t>
            </a:r>
            <a:endParaRPr sz="2400"/>
          </a:p>
          <a:p>
            <a:pPr indent="0" lvl="0" marL="114300" rtl="0" algn="l">
              <a:lnSpc>
                <a:spcPct val="150000"/>
              </a:lnSpc>
              <a:spcBef>
                <a:spcPts val="0"/>
              </a:spcBef>
              <a:spcAft>
                <a:spcPts val="0"/>
              </a:spcAft>
              <a:buClr>
                <a:schemeClr val="dk1"/>
              </a:buClr>
              <a:buSzPts val="1400"/>
              <a:buNone/>
            </a:pPr>
            <a:r>
              <a:rPr lang="zh-CN" sz="1800">
                <a:latin typeface="Arial"/>
                <a:ea typeface="Arial"/>
                <a:cs typeface="Arial"/>
                <a:sym typeface="Arial"/>
              </a:rPr>
              <a:t>Q2: how to test this hypothesis in a quick and dirty</a:t>
            </a:r>
            <a:endParaRPr sz="1800"/>
          </a:p>
          <a:p>
            <a:pPr indent="0" lvl="0" marL="114300" rtl="0" algn="l">
              <a:lnSpc>
                <a:spcPct val="150000"/>
              </a:lnSpc>
              <a:spcBef>
                <a:spcPts val="0"/>
              </a:spcBef>
              <a:spcAft>
                <a:spcPts val="0"/>
              </a:spcAft>
              <a:buClr>
                <a:schemeClr val="dk1"/>
              </a:buClr>
              <a:buSzPts val="1400"/>
              <a:buNone/>
            </a:pPr>
            <a:r>
              <a:rPr lang="zh-CN" sz="1800">
                <a:latin typeface="Arial"/>
                <a:ea typeface="Arial"/>
                <a:cs typeface="Arial"/>
                <a:sym typeface="Arial"/>
              </a:rPr>
              <a:t>way</a:t>
            </a:r>
            <a:r>
              <a:rPr lang="zh-CN" sz="2400"/>
              <a:t> </a:t>
            </a:r>
            <a:r>
              <a:rPr lang="zh-CN" sz="1800">
                <a:latin typeface="Arial"/>
                <a:ea typeface="Arial"/>
                <a:cs typeface="Arial"/>
                <a:sym typeface="Arial"/>
              </a:rPr>
              <a:t>without writing coding? </a:t>
            </a:r>
            <a:endParaRPr sz="1800">
              <a:latin typeface="Arial"/>
              <a:ea typeface="Arial"/>
              <a:cs typeface="Arial"/>
              <a:sym typeface="Arial"/>
            </a:endParaRPr>
          </a:p>
        </p:txBody>
      </p:sp>
      <p:pic>
        <p:nvPicPr>
          <p:cNvPr descr="靶心" id="341" name="Google Shape;341;p52"/>
          <p:cNvPicPr preferRelativeResize="0"/>
          <p:nvPr/>
        </p:nvPicPr>
        <p:blipFill rotWithShape="1">
          <a:blip r:embed="rId3">
            <a:alphaModFix/>
          </a:blip>
          <a:srcRect b="0" l="0" r="0" t="0"/>
          <a:stretch/>
        </p:blipFill>
        <p:spPr>
          <a:xfrm>
            <a:off x="5702522" y="1164820"/>
            <a:ext cx="685800" cy="685800"/>
          </a:xfrm>
          <a:prstGeom prst="rect">
            <a:avLst/>
          </a:prstGeom>
          <a:noFill/>
          <a:ln>
            <a:noFill/>
          </a:ln>
        </p:spPr>
      </p:pic>
      <p:pic>
        <p:nvPicPr>
          <p:cNvPr descr="指向右边的反手食指" id="342" name="Google Shape;342;p52"/>
          <p:cNvPicPr preferRelativeResize="0"/>
          <p:nvPr/>
        </p:nvPicPr>
        <p:blipFill rotWithShape="1">
          <a:blip r:embed="rId4">
            <a:alphaModFix/>
          </a:blip>
          <a:srcRect b="0" l="0" r="0" t="0"/>
          <a:stretch/>
        </p:blipFill>
        <p:spPr>
          <a:xfrm rot="-5400000">
            <a:off x="7689287" y="1789022"/>
            <a:ext cx="685800" cy="685800"/>
          </a:xfrm>
          <a:prstGeom prst="rect">
            <a:avLst/>
          </a:prstGeom>
          <a:noFill/>
          <a:ln>
            <a:noFill/>
          </a:ln>
        </p:spPr>
      </p:pic>
      <p:pic>
        <p:nvPicPr>
          <p:cNvPr descr="指向右边的反手食指" id="343" name="Google Shape;343;p52"/>
          <p:cNvPicPr preferRelativeResize="0"/>
          <p:nvPr/>
        </p:nvPicPr>
        <p:blipFill rotWithShape="1">
          <a:blip r:embed="rId4">
            <a:alphaModFix/>
          </a:blip>
          <a:srcRect b="0" l="0" r="0" t="0"/>
          <a:stretch/>
        </p:blipFill>
        <p:spPr>
          <a:xfrm rot="-4412160">
            <a:off x="5658894" y="2887635"/>
            <a:ext cx="685800" cy="685800"/>
          </a:xfrm>
          <a:prstGeom prst="rect">
            <a:avLst/>
          </a:prstGeom>
          <a:noFill/>
          <a:ln>
            <a:noFill/>
          </a:ln>
        </p:spPr>
      </p:pic>
      <p:pic>
        <p:nvPicPr>
          <p:cNvPr descr="靶心" id="344" name="Google Shape;344;p52"/>
          <p:cNvPicPr preferRelativeResize="0"/>
          <p:nvPr/>
        </p:nvPicPr>
        <p:blipFill rotWithShape="1">
          <a:blip r:embed="rId3">
            <a:alphaModFix/>
          </a:blip>
          <a:srcRect b="0" l="0" r="0" t="0"/>
          <a:stretch/>
        </p:blipFill>
        <p:spPr>
          <a:xfrm>
            <a:off x="5702522" y="2513561"/>
            <a:ext cx="685800" cy="685800"/>
          </a:xfrm>
          <a:prstGeom prst="rect">
            <a:avLst/>
          </a:prstGeom>
          <a:noFill/>
          <a:ln>
            <a:noFill/>
          </a:ln>
        </p:spPr>
      </p:pic>
      <p:sp>
        <p:nvSpPr>
          <p:cNvPr id="345" name="Google Shape;345;p52"/>
          <p:cNvSpPr/>
          <p:nvPr/>
        </p:nvSpPr>
        <p:spPr>
          <a:xfrm rot="-9861281">
            <a:off x="6526095" y="1827901"/>
            <a:ext cx="1208324" cy="166434"/>
          </a:xfrm>
          <a:prstGeom prst="rightArrow">
            <a:avLst>
              <a:gd fmla="val 50000" name="adj1"/>
              <a:gd fmla="val 101471"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25" lIns="91425" spcFirstLastPara="1" rIns="91425" wrap="square" tIns="4572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46" name="Google Shape;346;p52"/>
          <p:cNvSpPr/>
          <p:nvPr/>
        </p:nvSpPr>
        <p:spPr>
          <a:xfrm rot="9750678">
            <a:off x="6530531" y="2556721"/>
            <a:ext cx="1208324" cy="166434"/>
          </a:xfrm>
          <a:prstGeom prst="rightArrow">
            <a:avLst>
              <a:gd fmla="val 50000" name="adj1"/>
              <a:gd fmla="val 101471"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25" lIns="91425" spcFirstLastPara="1" rIns="91425" wrap="square" tIns="45725">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52"/>
          <p:cNvSpPr txBox="1"/>
          <p:nvPr/>
        </p:nvSpPr>
        <p:spPr>
          <a:xfrm>
            <a:off x="7841570" y="2422389"/>
            <a:ext cx="605928" cy="5309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zh-CN" sz="1500">
                <a:solidFill>
                  <a:schemeClr val="dk1"/>
                </a:solidFill>
                <a:latin typeface="Arial"/>
                <a:ea typeface="Arial"/>
                <a:cs typeface="Arial"/>
                <a:sym typeface="Arial"/>
              </a:rPr>
              <a:t>Your hand</a:t>
            </a:r>
            <a:endParaRPr sz="15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100"/>
              <a:buFont typeface="Arial"/>
              <a:buNone/>
            </a:pPr>
            <a:r>
              <a:rPr lang="zh-CN" sz="2500">
                <a:latin typeface="Arial"/>
                <a:ea typeface="Arial"/>
                <a:cs typeface="Arial"/>
                <a:sym typeface="Arial"/>
              </a:rPr>
              <a:t>Another example</a:t>
            </a:r>
            <a:endParaRPr sz="2500">
              <a:latin typeface="Arial"/>
              <a:ea typeface="Arial"/>
              <a:cs typeface="Arial"/>
              <a:sym typeface="Arial"/>
            </a:endParaRPr>
          </a:p>
        </p:txBody>
      </p:sp>
      <p:sp>
        <p:nvSpPr>
          <p:cNvPr id="353" name="Google Shape;353;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14000"/>
              </a:lnSpc>
              <a:spcBef>
                <a:spcPts val="0"/>
              </a:spcBef>
              <a:spcAft>
                <a:spcPts val="0"/>
              </a:spcAft>
              <a:buClr>
                <a:schemeClr val="dk1"/>
              </a:buClr>
              <a:buSzPts val="1400"/>
              <a:buNone/>
            </a:pPr>
            <a:r>
              <a:rPr lang="zh-CN" sz="1800">
                <a:latin typeface="Arial"/>
                <a:ea typeface="Arial"/>
                <a:cs typeface="Arial"/>
                <a:sym typeface="Arial"/>
              </a:rPr>
              <a:t>Help consumers in the shopping mall find the shop destination while following the digital map direction for a convenient shopping experience.</a:t>
            </a:r>
            <a:endParaRPr sz="2400"/>
          </a:p>
          <a:p>
            <a:pPr indent="0" lvl="0" marL="114300" rtl="0" algn="l">
              <a:lnSpc>
                <a:spcPct val="114000"/>
              </a:lnSpc>
              <a:spcBef>
                <a:spcPts val="0"/>
              </a:spcBef>
              <a:spcAft>
                <a:spcPts val="0"/>
              </a:spcAft>
              <a:buClr>
                <a:schemeClr val="dk1"/>
              </a:buClr>
              <a:buSzPts val="1400"/>
              <a:buNone/>
            </a:pPr>
            <a:r>
              <a:t/>
            </a:r>
            <a:endParaRPr sz="1800">
              <a:latin typeface="Arial"/>
              <a:ea typeface="Arial"/>
              <a:cs typeface="Arial"/>
              <a:sym typeface="Arial"/>
            </a:endParaRPr>
          </a:p>
          <a:p>
            <a:pPr indent="0" lvl="0" marL="114300" rtl="0" algn="l">
              <a:lnSpc>
                <a:spcPct val="150000"/>
              </a:lnSpc>
              <a:spcBef>
                <a:spcPts val="0"/>
              </a:spcBef>
              <a:spcAft>
                <a:spcPts val="0"/>
              </a:spcAft>
              <a:buClr>
                <a:schemeClr val="dk1"/>
              </a:buClr>
              <a:buSzPts val="1400"/>
              <a:buNone/>
            </a:pPr>
            <a:r>
              <a:rPr lang="zh-CN" sz="1800">
                <a:latin typeface="Arial"/>
                <a:ea typeface="Arial"/>
                <a:cs typeface="Arial"/>
                <a:sym typeface="Arial"/>
              </a:rPr>
              <a:t>Q1: What is the hypothesis? </a:t>
            </a:r>
            <a:endParaRPr sz="2400"/>
          </a:p>
          <a:p>
            <a:pPr indent="0" lvl="0" marL="114300" rtl="0" algn="l">
              <a:lnSpc>
                <a:spcPct val="150000"/>
              </a:lnSpc>
              <a:spcBef>
                <a:spcPts val="0"/>
              </a:spcBef>
              <a:spcAft>
                <a:spcPts val="0"/>
              </a:spcAft>
              <a:buClr>
                <a:schemeClr val="dk1"/>
              </a:buClr>
              <a:buSzPts val="1400"/>
              <a:buNone/>
            </a:pPr>
            <a:r>
              <a:rPr lang="zh-CN" sz="1800">
                <a:latin typeface="Arial"/>
                <a:ea typeface="Arial"/>
                <a:cs typeface="Arial"/>
                <a:sym typeface="Arial"/>
              </a:rPr>
              <a:t>Q2: how to test this hypothesis in a quick and dirty way</a:t>
            </a:r>
            <a:endParaRPr sz="2400"/>
          </a:p>
          <a:p>
            <a:pPr indent="0" lvl="0" marL="114300" rtl="0" algn="l">
              <a:lnSpc>
                <a:spcPct val="150000"/>
              </a:lnSpc>
              <a:spcBef>
                <a:spcPts val="0"/>
              </a:spcBef>
              <a:spcAft>
                <a:spcPts val="0"/>
              </a:spcAft>
              <a:buClr>
                <a:schemeClr val="dk1"/>
              </a:buClr>
              <a:buSzPts val="1400"/>
              <a:buNone/>
            </a:pPr>
            <a:r>
              <a:rPr lang="zh-CN" sz="1800">
                <a:latin typeface="Arial"/>
                <a:ea typeface="Arial"/>
                <a:cs typeface="Arial"/>
                <a:sym typeface="Arial"/>
              </a:rPr>
              <a:t>without writing coding? </a:t>
            </a:r>
            <a:endParaRPr sz="2400"/>
          </a:p>
          <a:p>
            <a:pPr indent="0" lvl="0" marL="114300" rtl="0" algn="l">
              <a:lnSpc>
                <a:spcPct val="114000"/>
              </a:lnSpc>
              <a:spcBef>
                <a:spcPts val="0"/>
              </a:spcBef>
              <a:spcAft>
                <a:spcPts val="0"/>
              </a:spcAft>
              <a:buClr>
                <a:schemeClr val="dk1"/>
              </a:buClr>
              <a:buSzPts val="1400"/>
              <a:buNone/>
            </a:pPr>
            <a:r>
              <a:t/>
            </a:r>
            <a:endParaRPr sz="18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100"/>
              <a:buFont typeface="Arial"/>
              <a:buNone/>
            </a:pPr>
            <a:r>
              <a:rPr lang="zh-CN" sz="2500">
                <a:latin typeface="Arial"/>
                <a:ea typeface="Arial"/>
                <a:cs typeface="Arial"/>
                <a:sym typeface="Arial"/>
              </a:rPr>
              <a:t>The multiple stages of pilot tests</a:t>
            </a:r>
            <a:endParaRPr sz="2500">
              <a:latin typeface="Arial"/>
              <a:ea typeface="Arial"/>
              <a:cs typeface="Arial"/>
              <a:sym typeface="Arial"/>
            </a:endParaRPr>
          </a:p>
        </p:txBody>
      </p:sp>
      <p:sp>
        <p:nvSpPr>
          <p:cNvPr id="359" name="Google Shape;359;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l">
              <a:lnSpc>
                <a:spcPct val="150000"/>
              </a:lnSpc>
              <a:spcBef>
                <a:spcPts val="0"/>
              </a:spcBef>
              <a:spcAft>
                <a:spcPts val="0"/>
              </a:spcAft>
              <a:buClr>
                <a:schemeClr val="dk1"/>
              </a:buClr>
              <a:buSzPts val="1400"/>
              <a:buNone/>
            </a:pPr>
            <a:r>
              <a:rPr lang="zh-CN" sz="1800">
                <a:latin typeface="Arial"/>
                <a:ea typeface="Arial"/>
                <a:cs typeface="Arial"/>
                <a:sym typeface="Arial"/>
              </a:rPr>
              <a:t>Stage 1: Is the problem promising?</a:t>
            </a:r>
            <a:endParaRPr sz="2400"/>
          </a:p>
          <a:p>
            <a:pPr indent="0" lvl="0" marL="114300" rtl="0" algn="l">
              <a:lnSpc>
                <a:spcPct val="150000"/>
              </a:lnSpc>
              <a:spcBef>
                <a:spcPts val="0"/>
              </a:spcBef>
              <a:spcAft>
                <a:spcPts val="0"/>
              </a:spcAft>
              <a:buClr>
                <a:schemeClr val="dk1"/>
              </a:buClr>
              <a:buSzPts val="1400"/>
              <a:buNone/>
            </a:pPr>
            <a:r>
              <a:rPr lang="zh-CN" sz="1800">
                <a:latin typeface="Arial"/>
                <a:ea typeface="Arial"/>
                <a:cs typeface="Arial"/>
                <a:sym typeface="Arial"/>
              </a:rPr>
              <a:t>Stage 2: Detailed </a:t>
            </a:r>
            <a:r>
              <a:rPr lang="zh-CN" sz="1800"/>
              <a:t>examination</a:t>
            </a:r>
            <a:endParaRPr sz="1800">
              <a:latin typeface="Arial"/>
              <a:ea typeface="Arial"/>
              <a:cs typeface="Arial"/>
              <a:sym typeface="Arial"/>
            </a:endParaRPr>
          </a:p>
          <a:p>
            <a:pPr indent="0" lvl="0" marL="114300" rtl="0" algn="l">
              <a:lnSpc>
                <a:spcPct val="114000"/>
              </a:lnSpc>
              <a:spcBef>
                <a:spcPts val="0"/>
              </a:spcBef>
              <a:spcAft>
                <a:spcPts val="0"/>
              </a:spcAft>
              <a:buClr>
                <a:schemeClr val="dk1"/>
              </a:buClr>
              <a:buSzPts val="1400"/>
              <a:buNone/>
            </a:pPr>
            <a:r>
              <a:t/>
            </a:r>
            <a:endParaRPr sz="18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100"/>
              <a:buFont typeface="Arial"/>
              <a:buNone/>
            </a:pPr>
            <a:r>
              <a:rPr lang="zh-CN" sz="2500">
                <a:latin typeface="Arial"/>
                <a:ea typeface="Arial"/>
                <a:cs typeface="Arial"/>
                <a:sym typeface="Arial"/>
              </a:rPr>
              <a:t>Is the problem promising?</a:t>
            </a:r>
            <a:endParaRPr sz="2500">
              <a:latin typeface="Arial"/>
              <a:ea typeface="Arial"/>
              <a:cs typeface="Arial"/>
              <a:sym typeface="Arial"/>
            </a:endParaRPr>
          </a:p>
        </p:txBody>
      </p:sp>
      <p:sp>
        <p:nvSpPr>
          <p:cNvPr id="365" name="Google Shape;365;p55"/>
          <p:cNvSpPr txBox="1"/>
          <p:nvPr>
            <p:ph idx="1" type="body"/>
          </p:nvPr>
        </p:nvSpPr>
        <p:spPr>
          <a:xfrm>
            <a:off x="311699" y="1152475"/>
            <a:ext cx="8244298" cy="3416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400"/>
              <a:buNone/>
            </a:pPr>
            <a:r>
              <a:rPr b="1" lang="zh-CN" sz="1600">
                <a:latin typeface="Arial"/>
                <a:ea typeface="Arial"/>
                <a:cs typeface="Arial"/>
                <a:sym typeface="Arial"/>
              </a:rPr>
              <a:t>It contain 3 sub-stages.  </a:t>
            </a:r>
            <a:endParaRPr sz="2200"/>
          </a:p>
          <a:p>
            <a:pPr indent="-247650" lvl="0" marL="342900" rtl="0" algn="l">
              <a:lnSpc>
                <a:spcPct val="120000"/>
              </a:lnSpc>
              <a:spcBef>
                <a:spcPts val="900"/>
              </a:spcBef>
              <a:spcAft>
                <a:spcPts val="0"/>
              </a:spcAft>
              <a:buClr>
                <a:schemeClr val="dk1"/>
              </a:buClr>
              <a:buSzPts val="1300"/>
              <a:buChar char="●"/>
            </a:pPr>
            <a:r>
              <a:rPr b="1" lang="zh-CN" sz="1300">
                <a:latin typeface="Arial"/>
                <a:ea typeface="Arial"/>
                <a:cs typeface="Arial"/>
                <a:sym typeface="Arial"/>
              </a:rPr>
              <a:t>Stage 1.1 pre-pre-pilot</a:t>
            </a:r>
            <a:r>
              <a:rPr lang="zh-CN" sz="1300">
                <a:latin typeface="Arial"/>
                <a:ea typeface="Arial"/>
                <a:cs typeface="Arial"/>
                <a:sym typeface="Arial"/>
              </a:rPr>
              <a:t>: does the problem have a chance? </a:t>
            </a:r>
            <a:endParaRPr sz="2200"/>
          </a:p>
          <a:p>
            <a:pPr indent="-241300" lvl="1" marL="685800" rtl="0" algn="l">
              <a:lnSpc>
                <a:spcPct val="120000"/>
              </a:lnSpc>
              <a:spcBef>
                <a:spcPts val="0"/>
              </a:spcBef>
              <a:spcAft>
                <a:spcPts val="0"/>
              </a:spcAft>
              <a:buClr>
                <a:schemeClr val="dk1"/>
              </a:buClr>
              <a:buSzPts val="1200"/>
              <a:buChar char="○"/>
            </a:pPr>
            <a:r>
              <a:rPr lang="zh-CN" sz="1200">
                <a:latin typeface="Arial"/>
                <a:ea typeface="Arial"/>
                <a:cs typeface="Arial"/>
                <a:sym typeface="Arial"/>
              </a:rPr>
              <a:t>The purpose of this stage is to have a sense whether this problem has a chance to be interesting </a:t>
            </a:r>
            <a:endParaRPr sz="1900"/>
          </a:p>
          <a:p>
            <a:pPr indent="-241300" lvl="1" marL="685800" rtl="0" algn="l">
              <a:lnSpc>
                <a:spcPct val="120000"/>
              </a:lnSpc>
              <a:spcBef>
                <a:spcPts val="0"/>
              </a:spcBef>
              <a:spcAft>
                <a:spcPts val="0"/>
              </a:spcAft>
              <a:buClr>
                <a:schemeClr val="dk1"/>
              </a:buClr>
              <a:buSzPts val="1200"/>
              <a:buChar char="○"/>
            </a:pPr>
            <a:r>
              <a:rPr lang="zh-CN" sz="1200">
                <a:latin typeface="Arial"/>
                <a:ea typeface="Arial"/>
                <a:cs typeface="Arial"/>
                <a:sym typeface="Arial"/>
              </a:rPr>
              <a:t>At this stage, you try to test yourself. You don’t even need to explicitly measure the performance. Just have an intuitive feeling to see whether there is a chance. </a:t>
            </a:r>
            <a:endParaRPr sz="1900"/>
          </a:p>
          <a:p>
            <a:pPr indent="-241300" lvl="1" marL="685800" rtl="0" algn="l">
              <a:lnSpc>
                <a:spcPct val="120000"/>
              </a:lnSpc>
              <a:spcBef>
                <a:spcPts val="0"/>
              </a:spcBef>
              <a:spcAft>
                <a:spcPts val="0"/>
              </a:spcAft>
              <a:buClr>
                <a:schemeClr val="dk1"/>
              </a:buClr>
              <a:buSzPts val="1200"/>
              <a:buChar char="○"/>
            </a:pPr>
            <a:r>
              <a:rPr lang="zh-CN" sz="1200">
                <a:latin typeface="Arial"/>
                <a:ea typeface="Arial"/>
                <a:cs typeface="Arial"/>
                <a:sym typeface="Arial"/>
              </a:rPr>
              <a:t>Many ideas can be eliminated at this stage  </a:t>
            </a:r>
            <a:endParaRPr sz="1900"/>
          </a:p>
          <a:p>
            <a:pPr indent="-247650" lvl="0" marL="342900" rtl="0" algn="l">
              <a:lnSpc>
                <a:spcPct val="120000"/>
              </a:lnSpc>
              <a:spcBef>
                <a:spcPts val="0"/>
              </a:spcBef>
              <a:spcAft>
                <a:spcPts val="0"/>
              </a:spcAft>
              <a:buClr>
                <a:schemeClr val="dk1"/>
              </a:buClr>
              <a:buSzPts val="1300"/>
              <a:buChar char="●"/>
            </a:pPr>
            <a:r>
              <a:rPr b="1" lang="zh-CN" sz="1300">
                <a:latin typeface="Arial"/>
                <a:ea typeface="Arial"/>
                <a:cs typeface="Arial"/>
                <a:sym typeface="Arial"/>
              </a:rPr>
              <a:t>Stage 1.2 pre-pilot: </a:t>
            </a:r>
            <a:r>
              <a:rPr lang="zh-CN" sz="1300">
                <a:latin typeface="Arial"/>
                <a:ea typeface="Arial"/>
                <a:cs typeface="Arial"/>
                <a:sym typeface="Arial"/>
              </a:rPr>
              <a:t>it feels good when testing with yourself, now let’s test with some real users</a:t>
            </a:r>
            <a:endParaRPr sz="2200"/>
          </a:p>
          <a:p>
            <a:pPr indent="-241300" lvl="1" marL="685800" rtl="0" algn="l">
              <a:lnSpc>
                <a:spcPct val="120000"/>
              </a:lnSpc>
              <a:spcBef>
                <a:spcPts val="0"/>
              </a:spcBef>
              <a:spcAft>
                <a:spcPts val="0"/>
              </a:spcAft>
              <a:buClr>
                <a:schemeClr val="dk1"/>
              </a:buClr>
              <a:buSzPts val="1200"/>
              <a:buChar char="○"/>
            </a:pPr>
            <a:r>
              <a:rPr lang="zh-CN" sz="1200">
                <a:latin typeface="Arial"/>
                <a:ea typeface="Arial"/>
                <a:cs typeface="Arial"/>
                <a:sym typeface="Arial"/>
              </a:rPr>
              <a:t>Design quick and dirty pilot use some very rough measures and test with 2-3 people </a:t>
            </a:r>
            <a:endParaRPr sz="1900"/>
          </a:p>
          <a:p>
            <a:pPr indent="-241300" lvl="1" marL="685800" rtl="0" algn="l">
              <a:lnSpc>
                <a:spcPct val="120000"/>
              </a:lnSpc>
              <a:spcBef>
                <a:spcPts val="0"/>
              </a:spcBef>
              <a:spcAft>
                <a:spcPts val="0"/>
              </a:spcAft>
              <a:buClr>
                <a:schemeClr val="dk1"/>
              </a:buClr>
              <a:buSzPts val="1200"/>
              <a:buChar char="○"/>
            </a:pPr>
            <a:r>
              <a:rPr lang="zh-CN" sz="1200">
                <a:latin typeface="Arial"/>
                <a:ea typeface="Arial"/>
                <a:cs typeface="Arial"/>
                <a:sym typeface="Arial"/>
              </a:rPr>
              <a:t>What does the result look like, does it matches your own feeling? Do you see any large effects? </a:t>
            </a:r>
            <a:endParaRPr sz="1900"/>
          </a:p>
          <a:p>
            <a:pPr indent="-241300" lvl="1" marL="685800" rtl="0" algn="l">
              <a:lnSpc>
                <a:spcPct val="120000"/>
              </a:lnSpc>
              <a:spcBef>
                <a:spcPts val="0"/>
              </a:spcBef>
              <a:spcAft>
                <a:spcPts val="0"/>
              </a:spcAft>
              <a:buClr>
                <a:schemeClr val="dk1"/>
              </a:buClr>
              <a:buSzPts val="1200"/>
              <a:buChar char="○"/>
            </a:pPr>
            <a:r>
              <a:rPr lang="zh-CN" sz="1200">
                <a:latin typeface="Arial"/>
                <a:ea typeface="Arial"/>
                <a:cs typeface="Arial"/>
                <a:sym typeface="Arial"/>
              </a:rPr>
              <a:t>If the results looks promising </a:t>
            </a:r>
            <a:endParaRPr sz="1900"/>
          </a:p>
          <a:p>
            <a:pPr indent="-241300" lvl="1" marL="685800" rtl="0" algn="l">
              <a:lnSpc>
                <a:spcPct val="120000"/>
              </a:lnSpc>
              <a:spcBef>
                <a:spcPts val="0"/>
              </a:spcBef>
              <a:spcAft>
                <a:spcPts val="0"/>
              </a:spcAft>
              <a:buClr>
                <a:schemeClr val="dk1"/>
              </a:buClr>
              <a:buSzPts val="1200"/>
              <a:buChar char="○"/>
            </a:pPr>
            <a:r>
              <a:rPr b="1" lang="zh-CN" sz="1200">
                <a:latin typeface="Arial"/>
                <a:ea typeface="Arial"/>
                <a:cs typeface="Arial"/>
                <a:sym typeface="Arial"/>
              </a:rPr>
              <a:t>Rule of thumb:</a:t>
            </a:r>
            <a:r>
              <a:rPr lang="zh-CN" sz="1200">
                <a:latin typeface="Arial"/>
                <a:ea typeface="Arial"/>
                <a:cs typeface="Arial"/>
                <a:sym typeface="Arial"/>
              </a:rPr>
              <a:t> spend no more than 1 day on this stage </a:t>
            </a:r>
            <a:endParaRPr sz="1900"/>
          </a:p>
          <a:p>
            <a:pPr indent="-247650" lvl="0" marL="342900" rtl="0" algn="l">
              <a:lnSpc>
                <a:spcPct val="120000"/>
              </a:lnSpc>
              <a:spcBef>
                <a:spcPts val="0"/>
              </a:spcBef>
              <a:spcAft>
                <a:spcPts val="0"/>
              </a:spcAft>
              <a:buClr>
                <a:schemeClr val="dk1"/>
              </a:buClr>
              <a:buSzPts val="1300"/>
              <a:buChar char="●"/>
            </a:pPr>
            <a:r>
              <a:rPr b="1" lang="zh-CN" sz="1300">
                <a:latin typeface="Arial"/>
                <a:ea typeface="Arial"/>
                <a:cs typeface="Arial"/>
                <a:sym typeface="Arial"/>
              </a:rPr>
              <a:t>Stage 1.3 pilot</a:t>
            </a:r>
            <a:r>
              <a:rPr lang="zh-CN" sz="1300">
                <a:latin typeface="Arial"/>
                <a:ea typeface="Arial"/>
                <a:cs typeface="Arial"/>
                <a:sym typeface="Arial"/>
              </a:rPr>
              <a:t>: it looks promising, now let’s do a real pilot with 4-6 people </a:t>
            </a:r>
            <a:endParaRPr sz="2200"/>
          </a:p>
          <a:p>
            <a:pPr indent="-241300" lvl="1" marL="685800" rtl="0" algn="l">
              <a:lnSpc>
                <a:spcPct val="120000"/>
              </a:lnSpc>
              <a:spcBef>
                <a:spcPts val="0"/>
              </a:spcBef>
              <a:spcAft>
                <a:spcPts val="0"/>
              </a:spcAft>
              <a:buClr>
                <a:schemeClr val="dk1"/>
              </a:buClr>
              <a:buSzPts val="1200"/>
              <a:buChar char="○"/>
            </a:pPr>
            <a:r>
              <a:rPr lang="zh-CN" sz="1200">
                <a:latin typeface="Arial"/>
                <a:ea typeface="Arial"/>
                <a:cs typeface="Arial"/>
                <a:sym typeface="Arial"/>
              </a:rPr>
              <a:t>It should follow a protocol that ensure fair testing </a:t>
            </a:r>
            <a:endParaRPr sz="1900"/>
          </a:p>
          <a:p>
            <a:pPr indent="-241300" lvl="1" marL="685800" rtl="0" algn="l">
              <a:lnSpc>
                <a:spcPct val="120000"/>
              </a:lnSpc>
              <a:spcBef>
                <a:spcPts val="0"/>
              </a:spcBef>
              <a:spcAft>
                <a:spcPts val="0"/>
              </a:spcAft>
              <a:buClr>
                <a:schemeClr val="dk1"/>
              </a:buClr>
              <a:buSzPts val="1200"/>
              <a:buChar char="○"/>
            </a:pPr>
            <a:r>
              <a:rPr lang="zh-CN" sz="1200">
                <a:latin typeface="Arial"/>
                <a:ea typeface="Arial"/>
                <a:cs typeface="Arial"/>
                <a:sym typeface="Arial"/>
              </a:rPr>
              <a:t>Try to collect both quantitative and qualitative measures with reasonable accuracy </a:t>
            </a:r>
            <a:endParaRPr sz="1900"/>
          </a:p>
          <a:p>
            <a:pPr indent="-241300" lvl="1" marL="685800" rtl="0" algn="l">
              <a:lnSpc>
                <a:spcPct val="120000"/>
              </a:lnSpc>
              <a:spcBef>
                <a:spcPts val="0"/>
              </a:spcBef>
              <a:spcAft>
                <a:spcPts val="0"/>
              </a:spcAft>
              <a:buClr>
                <a:schemeClr val="dk1"/>
              </a:buClr>
              <a:buSzPts val="1200"/>
              <a:buChar char="○"/>
            </a:pPr>
            <a:r>
              <a:rPr lang="zh-CN" sz="1200">
                <a:latin typeface="Arial"/>
                <a:ea typeface="Arial"/>
                <a:cs typeface="Arial"/>
                <a:sym typeface="Arial"/>
              </a:rPr>
              <a:t>More formally analyze the results   </a:t>
            </a:r>
            <a:endParaRPr sz="1900"/>
          </a:p>
          <a:p>
            <a:pPr indent="0" lvl="0" marL="114300" rtl="0" algn="l">
              <a:lnSpc>
                <a:spcPct val="120000"/>
              </a:lnSpc>
              <a:spcBef>
                <a:spcPts val="0"/>
              </a:spcBef>
              <a:spcAft>
                <a:spcPts val="0"/>
              </a:spcAft>
              <a:buClr>
                <a:schemeClr val="dk1"/>
              </a:buClr>
              <a:buSzPts val="1400"/>
              <a:buNone/>
            </a:pPr>
            <a:r>
              <a:t/>
            </a:r>
            <a:endParaRPr sz="1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idx="1" type="body"/>
          </p:nvPr>
        </p:nvSpPr>
        <p:spPr>
          <a:xfrm>
            <a:off x="311700" y="860000"/>
            <a:ext cx="8520600" cy="3416400"/>
          </a:xfrm>
          <a:prstGeom prst="rect">
            <a:avLst/>
          </a:prstGeom>
        </p:spPr>
        <p:txBody>
          <a:bodyPr anchorCtr="0" anchor="t" bIns="91425" lIns="91425" spcFirstLastPara="1" rIns="91425" wrap="square" tIns="91425">
            <a:normAutofit fontScale="70000" lnSpcReduction="20000"/>
          </a:bodyPr>
          <a:lstStyle/>
          <a:p>
            <a:pPr indent="-353060" lvl="0" marL="457200" rtl="0" algn="l">
              <a:spcBef>
                <a:spcPts val="0"/>
              </a:spcBef>
              <a:spcAft>
                <a:spcPts val="0"/>
              </a:spcAft>
              <a:buSzPct val="100000"/>
              <a:buAutoNum type="arabicParenR"/>
            </a:pPr>
            <a:r>
              <a:rPr lang="zh-CN" sz="2800"/>
              <a:t>Problem selection: </a:t>
            </a:r>
            <a:endParaRPr sz="2800"/>
          </a:p>
          <a:p>
            <a:pPr indent="0" lvl="0" marL="457200" rtl="0" algn="l">
              <a:spcBef>
                <a:spcPts val="1200"/>
              </a:spcBef>
              <a:spcAft>
                <a:spcPts val="0"/>
              </a:spcAft>
              <a:buNone/>
            </a:pPr>
            <a:r>
              <a:t/>
            </a:r>
            <a:endParaRPr/>
          </a:p>
          <a:p>
            <a:pPr indent="0" lvl="0" marL="0" rtl="0" algn="l">
              <a:spcBef>
                <a:spcPts val="1200"/>
              </a:spcBef>
              <a:spcAft>
                <a:spcPts val="0"/>
              </a:spcAft>
              <a:buNone/>
            </a:pPr>
            <a:r>
              <a:t/>
            </a:r>
            <a:endParaRPr sz="2500"/>
          </a:p>
          <a:p>
            <a:pPr indent="-353060" lvl="0" marL="457200" rtl="0" algn="l">
              <a:spcBef>
                <a:spcPts val="1200"/>
              </a:spcBef>
              <a:spcAft>
                <a:spcPts val="0"/>
              </a:spcAft>
              <a:buSzPct val="100000"/>
              <a:buAutoNum type="arabicParenR"/>
            </a:pPr>
            <a:r>
              <a:rPr lang="zh-CN" sz="2800"/>
              <a:t>Quick &amp; Dirty Pilot Study</a:t>
            </a:r>
            <a:r>
              <a:rPr lang="zh-CN" sz="2800"/>
              <a:t>: </a:t>
            </a:r>
            <a:endParaRPr sz="2800"/>
          </a:p>
          <a:p>
            <a:pPr indent="0" lvl="0" marL="0" rtl="0" algn="l">
              <a:spcBef>
                <a:spcPts val="1200"/>
              </a:spcBef>
              <a:spcAft>
                <a:spcPts val="0"/>
              </a:spcAft>
              <a:buNone/>
            </a:pPr>
            <a:r>
              <a:t/>
            </a:r>
            <a:endParaRPr sz="2800"/>
          </a:p>
          <a:p>
            <a:pPr indent="0" lvl="0" marL="0" rtl="0" algn="l">
              <a:spcBef>
                <a:spcPts val="1200"/>
              </a:spcBef>
              <a:spcAft>
                <a:spcPts val="0"/>
              </a:spcAft>
              <a:buNone/>
            </a:pPr>
            <a:r>
              <a:t/>
            </a:r>
            <a:endParaRPr sz="2800"/>
          </a:p>
          <a:p>
            <a:pPr indent="-353060" lvl="0" marL="457200" rtl="0" algn="l">
              <a:spcBef>
                <a:spcPts val="1200"/>
              </a:spcBef>
              <a:spcAft>
                <a:spcPts val="0"/>
              </a:spcAft>
              <a:buSzPct val="100000"/>
              <a:buAutoNum type="arabicParenR"/>
            </a:pPr>
            <a:r>
              <a:rPr lang="zh-CN" sz="2800"/>
              <a:t>PilotAR introduction:  </a:t>
            </a:r>
            <a:endParaRPr sz="2800"/>
          </a:p>
          <a:p>
            <a:pPr indent="0" lvl="0" marL="45720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100"/>
              <a:buFont typeface="Arial"/>
              <a:buNone/>
            </a:pPr>
            <a:r>
              <a:rPr lang="zh-CN" sz="2500">
                <a:latin typeface="Arial"/>
                <a:ea typeface="Arial"/>
                <a:cs typeface="Arial"/>
                <a:sym typeface="Arial"/>
              </a:rPr>
              <a:t>Detailed </a:t>
            </a:r>
            <a:r>
              <a:rPr lang="zh-CN" sz="2500"/>
              <a:t>examination</a:t>
            </a:r>
            <a:endParaRPr sz="2500">
              <a:latin typeface="Arial"/>
              <a:ea typeface="Arial"/>
              <a:cs typeface="Arial"/>
              <a:sym typeface="Arial"/>
            </a:endParaRPr>
          </a:p>
        </p:txBody>
      </p:sp>
      <p:sp>
        <p:nvSpPr>
          <p:cNvPr id="371" name="Google Shape;371;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dk1"/>
              </a:buClr>
              <a:buSzPts val="1400"/>
              <a:buNone/>
            </a:pPr>
            <a:r>
              <a:rPr lang="zh-CN" sz="1800">
                <a:latin typeface="Arial"/>
                <a:ea typeface="Arial"/>
                <a:cs typeface="Arial"/>
                <a:sym typeface="Arial"/>
              </a:rPr>
              <a:t>Now we know we have something to work with, it’s time to fill in the details. For a full paper, typically we need to identify  </a:t>
            </a:r>
            <a:endParaRPr/>
          </a:p>
          <a:p>
            <a:pPr indent="-254000" lvl="0" marL="342900" rtl="0" algn="l">
              <a:lnSpc>
                <a:spcPct val="120000"/>
              </a:lnSpc>
              <a:spcBef>
                <a:spcPts val="900"/>
              </a:spcBef>
              <a:spcAft>
                <a:spcPts val="0"/>
              </a:spcAft>
              <a:buClr>
                <a:schemeClr val="dk1"/>
              </a:buClr>
              <a:buSzPts val="1400"/>
              <a:buChar char="●"/>
            </a:pPr>
            <a:r>
              <a:rPr b="1" lang="zh-CN" sz="1800">
                <a:latin typeface="Arial"/>
                <a:ea typeface="Arial"/>
                <a:cs typeface="Arial"/>
                <a:sym typeface="Arial"/>
              </a:rPr>
              <a:t>Stage 2.1 exploration pilots</a:t>
            </a:r>
            <a:r>
              <a:rPr lang="zh-CN" sz="1800">
                <a:latin typeface="Arial"/>
                <a:ea typeface="Arial"/>
                <a:cs typeface="Arial"/>
                <a:sym typeface="Arial"/>
              </a:rPr>
              <a:t>: what are the relevant factors?</a:t>
            </a:r>
            <a:endParaRPr/>
          </a:p>
          <a:p>
            <a:pPr indent="-234950" lvl="1" marL="685800" rtl="0" algn="l">
              <a:lnSpc>
                <a:spcPct val="120000"/>
              </a:lnSpc>
              <a:spcBef>
                <a:spcPts val="0"/>
              </a:spcBef>
              <a:spcAft>
                <a:spcPts val="0"/>
              </a:spcAft>
              <a:buClr>
                <a:schemeClr val="dk1"/>
              </a:buClr>
              <a:buSzPts val="1100"/>
              <a:buChar char="○"/>
            </a:pPr>
            <a:r>
              <a:rPr lang="zh-CN" sz="1500">
                <a:latin typeface="Arial"/>
                <a:ea typeface="Arial"/>
                <a:cs typeface="Arial"/>
                <a:sym typeface="Arial"/>
              </a:rPr>
              <a:t>The goal is to find at least 2, but less than 6 factors (other than the main factor) that can influence the result. The richness of the paper depends on this sub-stage  </a:t>
            </a:r>
            <a:endParaRPr/>
          </a:p>
          <a:p>
            <a:pPr indent="-234950" lvl="1" marL="685800" rtl="0" algn="l">
              <a:lnSpc>
                <a:spcPct val="120000"/>
              </a:lnSpc>
              <a:spcBef>
                <a:spcPts val="0"/>
              </a:spcBef>
              <a:spcAft>
                <a:spcPts val="0"/>
              </a:spcAft>
              <a:buClr>
                <a:schemeClr val="dk1"/>
              </a:buClr>
              <a:buSzPts val="1100"/>
              <a:buChar char="○"/>
            </a:pPr>
            <a:r>
              <a:rPr lang="zh-CN" sz="1500">
                <a:latin typeface="Arial"/>
                <a:ea typeface="Arial"/>
                <a:cs typeface="Arial"/>
                <a:sym typeface="Arial"/>
              </a:rPr>
              <a:t>At this stage, you brainstorm and run multiple pilots to determine these interesting factors based on the results </a:t>
            </a:r>
            <a:endParaRPr/>
          </a:p>
          <a:p>
            <a:pPr indent="-254000" lvl="0" marL="342900" rtl="0" algn="l">
              <a:lnSpc>
                <a:spcPct val="120000"/>
              </a:lnSpc>
              <a:spcBef>
                <a:spcPts val="0"/>
              </a:spcBef>
              <a:spcAft>
                <a:spcPts val="0"/>
              </a:spcAft>
              <a:buClr>
                <a:schemeClr val="dk1"/>
              </a:buClr>
              <a:buSzPts val="1400"/>
              <a:buChar char="●"/>
            </a:pPr>
            <a:r>
              <a:rPr b="1" lang="zh-CN" sz="1800">
                <a:latin typeface="Arial"/>
                <a:ea typeface="Arial"/>
                <a:cs typeface="Arial"/>
                <a:sym typeface="Arial"/>
              </a:rPr>
              <a:t>Stage 2.2 confirmation pilots: </a:t>
            </a:r>
            <a:r>
              <a:rPr lang="zh-CN" sz="1800">
                <a:latin typeface="Arial"/>
                <a:ea typeface="Arial"/>
                <a:cs typeface="Arial"/>
                <a:sym typeface="Arial"/>
              </a:rPr>
              <a:t>put everything together and confirm</a:t>
            </a:r>
            <a:endParaRPr/>
          </a:p>
          <a:p>
            <a:pPr indent="-234950" lvl="1" marL="685800" rtl="0" algn="l">
              <a:lnSpc>
                <a:spcPct val="120000"/>
              </a:lnSpc>
              <a:spcBef>
                <a:spcPts val="0"/>
              </a:spcBef>
              <a:spcAft>
                <a:spcPts val="0"/>
              </a:spcAft>
              <a:buClr>
                <a:schemeClr val="dk1"/>
              </a:buClr>
              <a:buSzPts val="1100"/>
              <a:buChar char="○"/>
            </a:pPr>
            <a:r>
              <a:rPr lang="zh-CN" sz="1500">
                <a:latin typeface="Arial"/>
                <a:ea typeface="Arial"/>
                <a:cs typeface="Arial"/>
                <a:sym typeface="Arial"/>
              </a:rPr>
              <a:t>Assuming you have find a few interesting factors, you still need to put them into one or more full study and run pilots to confirm the entire study design works and make sense </a:t>
            </a:r>
            <a:endParaRPr/>
          </a:p>
          <a:p>
            <a:pPr indent="0" lvl="0" marL="114300" rtl="0" algn="l">
              <a:lnSpc>
                <a:spcPct val="120000"/>
              </a:lnSpc>
              <a:spcBef>
                <a:spcPts val="0"/>
              </a:spcBef>
              <a:spcAft>
                <a:spcPts val="0"/>
              </a:spcAft>
              <a:buClr>
                <a:schemeClr val="dk1"/>
              </a:buClr>
              <a:buSzPts val="1400"/>
              <a:buNone/>
            </a:pPr>
            <a:r>
              <a:t/>
            </a:r>
            <a:endParaRPr sz="14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2100"/>
              <a:buFont typeface="Arial"/>
              <a:buNone/>
            </a:pPr>
            <a:r>
              <a:rPr lang="zh-CN" sz="2500">
                <a:latin typeface="Arial"/>
                <a:ea typeface="Arial"/>
                <a:cs typeface="Arial"/>
                <a:sym typeface="Arial"/>
              </a:rPr>
              <a:t>Level of details in pilot design </a:t>
            </a:r>
            <a:endParaRPr sz="2500">
              <a:latin typeface="Arial"/>
              <a:ea typeface="Arial"/>
              <a:cs typeface="Arial"/>
              <a:sym typeface="Arial"/>
            </a:endParaRPr>
          </a:p>
        </p:txBody>
      </p:sp>
      <p:sp>
        <p:nvSpPr>
          <p:cNvPr id="377" name="Google Shape;377;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400"/>
              <a:buNone/>
            </a:pPr>
            <a:r>
              <a:rPr lang="zh-CN">
                <a:latin typeface="Arial"/>
                <a:ea typeface="Arial"/>
                <a:cs typeface="Arial"/>
                <a:sym typeface="Arial"/>
              </a:rPr>
              <a:t>The pilot design depends on which stage you are at</a:t>
            </a:r>
            <a:endParaRPr/>
          </a:p>
          <a:p>
            <a:pPr indent="-254000" lvl="0" marL="342900" rtl="0" algn="l">
              <a:lnSpc>
                <a:spcPct val="150000"/>
              </a:lnSpc>
              <a:spcBef>
                <a:spcPts val="900"/>
              </a:spcBef>
              <a:spcAft>
                <a:spcPts val="0"/>
              </a:spcAft>
              <a:buClr>
                <a:schemeClr val="dk1"/>
              </a:buClr>
              <a:buSzPts val="1400"/>
              <a:buChar char="●"/>
            </a:pPr>
            <a:r>
              <a:rPr lang="zh-CN">
                <a:latin typeface="Arial"/>
                <a:ea typeface="Arial"/>
                <a:cs typeface="Arial"/>
                <a:sym typeface="Arial"/>
              </a:rPr>
              <a:t>Stage 1.1: no need formal design, just do it </a:t>
            </a:r>
            <a:endParaRPr/>
          </a:p>
          <a:p>
            <a:pPr indent="-254000" lvl="0" marL="342900" rtl="0" algn="l">
              <a:lnSpc>
                <a:spcPct val="150000"/>
              </a:lnSpc>
              <a:spcBef>
                <a:spcPts val="0"/>
              </a:spcBef>
              <a:spcAft>
                <a:spcPts val="0"/>
              </a:spcAft>
              <a:buClr>
                <a:schemeClr val="dk1"/>
              </a:buClr>
              <a:buSzPts val="1400"/>
              <a:buChar char="●"/>
            </a:pPr>
            <a:r>
              <a:rPr lang="zh-CN">
                <a:latin typeface="Arial"/>
                <a:ea typeface="Arial"/>
                <a:cs typeface="Arial"/>
                <a:sym typeface="Arial"/>
              </a:rPr>
              <a:t>Stage 1.2: some design is needed, but can be informal </a:t>
            </a:r>
            <a:endParaRPr/>
          </a:p>
          <a:p>
            <a:pPr indent="-234950" lvl="1" marL="685800" rtl="0" algn="l">
              <a:lnSpc>
                <a:spcPct val="150000"/>
              </a:lnSpc>
              <a:spcBef>
                <a:spcPts val="0"/>
              </a:spcBef>
              <a:spcAft>
                <a:spcPts val="0"/>
              </a:spcAft>
              <a:buClr>
                <a:schemeClr val="dk1"/>
              </a:buClr>
              <a:buSzPts val="1100"/>
              <a:buChar char="○"/>
            </a:pPr>
            <a:r>
              <a:rPr lang="zh-CN">
                <a:latin typeface="Arial"/>
                <a:ea typeface="Arial"/>
                <a:cs typeface="Arial"/>
                <a:sym typeface="Arial"/>
              </a:rPr>
              <a:t>Think about who you want to test, the order of testing, the measures you want to collect, the instructions you want to give, etc.  </a:t>
            </a:r>
            <a:endParaRPr/>
          </a:p>
          <a:p>
            <a:pPr indent="-254000" lvl="0" marL="342900" rtl="0" algn="l">
              <a:lnSpc>
                <a:spcPct val="150000"/>
              </a:lnSpc>
              <a:spcBef>
                <a:spcPts val="0"/>
              </a:spcBef>
              <a:spcAft>
                <a:spcPts val="0"/>
              </a:spcAft>
              <a:buClr>
                <a:schemeClr val="dk1"/>
              </a:buClr>
              <a:buSzPts val="1400"/>
              <a:buChar char="●"/>
            </a:pPr>
            <a:r>
              <a:rPr lang="zh-CN">
                <a:latin typeface="Arial"/>
                <a:ea typeface="Arial"/>
                <a:cs typeface="Arial"/>
                <a:sym typeface="Arial"/>
              </a:rPr>
              <a:t>Stage 1.3: a more formal design is needed, write an outline for it </a:t>
            </a:r>
            <a:endParaRPr/>
          </a:p>
          <a:p>
            <a:pPr indent="-234950" lvl="1" marL="685800" rtl="0" algn="l">
              <a:lnSpc>
                <a:spcPct val="150000"/>
              </a:lnSpc>
              <a:spcBef>
                <a:spcPts val="0"/>
              </a:spcBef>
              <a:spcAft>
                <a:spcPts val="0"/>
              </a:spcAft>
              <a:buClr>
                <a:schemeClr val="dk1"/>
              </a:buClr>
              <a:buSzPts val="1100"/>
              <a:buChar char="○"/>
            </a:pPr>
            <a:r>
              <a:rPr lang="zh-CN">
                <a:latin typeface="Arial"/>
                <a:ea typeface="Arial"/>
                <a:cs typeface="Arial"/>
                <a:sym typeface="Arial"/>
              </a:rPr>
              <a:t>Example: group assignment description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8"/>
          <p:cNvSpPr txBox="1"/>
          <p:nvPr>
            <p:ph type="title"/>
          </p:nvPr>
        </p:nvSpPr>
        <p:spPr>
          <a:xfrm>
            <a:off x="311700" y="445025"/>
            <a:ext cx="8520600" cy="572700"/>
          </a:xfrm>
          <a:prstGeom prst="rect">
            <a:avLst/>
          </a:prstGeom>
        </p:spPr>
        <p:txBody>
          <a:bodyPr anchorCtr="0" anchor="t" bIns="68575" lIns="68575" spcFirstLastPara="1" rIns="68575" wrap="square" tIns="68575">
            <a:normAutofit fontScale="90000"/>
          </a:bodyPr>
          <a:lstStyle/>
          <a:p>
            <a:pPr indent="0" lvl="0" marL="0" rtl="0" algn="l">
              <a:spcBef>
                <a:spcPts val="0"/>
              </a:spcBef>
              <a:spcAft>
                <a:spcPts val="0"/>
              </a:spcAft>
              <a:buNone/>
            </a:pPr>
            <a:r>
              <a:rPr lang="zh-CN"/>
              <a:t>PilotAR</a:t>
            </a:r>
            <a:endParaRPr/>
          </a:p>
        </p:txBody>
      </p:sp>
      <p:sp>
        <p:nvSpPr>
          <p:cNvPr id="383" name="Google Shape;383;p58"/>
          <p:cNvSpPr txBox="1"/>
          <p:nvPr>
            <p:ph idx="1" type="body"/>
          </p:nvPr>
        </p:nvSpPr>
        <p:spPr>
          <a:xfrm>
            <a:off x="311700" y="1152475"/>
            <a:ext cx="8520600" cy="3416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9"/>
          <p:cNvSpPr txBox="1"/>
          <p:nvPr>
            <p:ph type="ctrTitle"/>
          </p:nvPr>
        </p:nvSpPr>
        <p:spPr>
          <a:xfrm>
            <a:off x="1100075" y="2133001"/>
            <a:ext cx="6858000" cy="877500"/>
          </a:xfrm>
          <a:prstGeom prst="rect">
            <a:avLst/>
          </a:prstGeom>
        </p:spPr>
        <p:txBody>
          <a:bodyPr anchorCtr="0" anchor="b" bIns="34275" lIns="68575" spcFirstLastPara="1" rIns="68575" wrap="square" tIns="34275">
            <a:normAutofit/>
          </a:bodyPr>
          <a:lstStyle/>
          <a:p>
            <a:pPr indent="0" lvl="0" marL="0" rtl="0" algn="ctr">
              <a:spcBef>
                <a:spcPts val="0"/>
              </a:spcBef>
              <a:spcAft>
                <a:spcPts val="0"/>
              </a:spcAft>
              <a:buNone/>
            </a:pPr>
            <a:r>
              <a:rPr lang="zh-C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Problem Selection</a:t>
            </a:r>
            <a:endParaRPr/>
          </a:p>
        </p:txBody>
      </p:sp>
      <p:sp>
        <p:nvSpPr>
          <p:cNvPr id="154" name="Google Shape;154;p30"/>
          <p:cNvSpPr txBox="1"/>
          <p:nvPr/>
        </p:nvSpPr>
        <p:spPr>
          <a:xfrm>
            <a:off x="977675" y="2219750"/>
            <a:ext cx="22854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zh-CN" sz="1800">
                <a:solidFill>
                  <a:schemeClr val="dk1"/>
                </a:solidFill>
              </a:rPr>
              <a:t>High Level Principle</a:t>
            </a:r>
            <a:endParaRPr>
              <a:solidFill>
                <a:schemeClr val="dk1"/>
              </a:solidFill>
            </a:endParaRPr>
          </a:p>
        </p:txBody>
      </p:sp>
      <p:sp>
        <p:nvSpPr>
          <p:cNvPr id="155" name="Google Shape;155;p30"/>
          <p:cNvSpPr txBox="1"/>
          <p:nvPr/>
        </p:nvSpPr>
        <p:spPr>
          <a:xfrm>
            <a:off x="4475800" y="1427800"/>
            <a:ext cx="30531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zh-CN" sz="1800">
                <a:solidFill>
                  <a:schemeClr val="dk1"/>
                </a:solidFill>
              </a:rPr>
              <a:t>Interestingness Check</a:t>
            </a:r>
            <a:endParaRPr>
              <a:solidFill>
                <a:schemeClr val="dk1"/>
              </a:solidFill>
            </a:endParaRPr>
          </a:p>
        </p:txBody>
      </p:sp>
      <p:sp>
        <p:nvSpPr>
          <p:cNvPr id="156" name="Google Shape;156;p30"/>
          <p:cNvSpPr txBox="1"/>
          <p:nvPr/>
        </p:nvSpPr>
        <p:spPr>
          <a:xfrm>
            <a:off x="4475800" y="2967900"/>
            <a:ext cx="3053100" cy="461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zh-CN" sz="1800">
                <a:solidFill>
                  <a:schemeClr val="dk1"/>
                </a:solidFill>
              </a:rPr>
              <a:t>Feasibility</a:t>
            </a:r>
            <a:r>
              <a:rPr lang="zh-CN" sz="1800">
                <a:solidFill>
                  <a:schemeClr val="dk1"/>
                </a:solidFill>
              </a:rPr>
              <a:t> Check</a:t>
            </a:r>
            <a:endParaRPr>
              <a:solidFill>
                <a:schemeClr val="dk1"/>
              </a:solidFill>
            </a:endParaRPr>
          </a:p>
        </p:txBody>
      </p:sp>
      <p:cxnSp>
        <p:nvCxnSpPr>
          <p:cNvPr id="157" name="Google Shape;157;p30"/>
          <p:cNvCxnSpPr>
            <a:stCxn id="154" idx="3"/>
            <a:endCxn id="155" idx="1"/>
          </p:cNvCxnSpPr>
          <p:nvPr/>
        </p:nvCxnSpPr>
        <p:spPr>
          <a:xfrm flipH="1" rot="10800000">
            <a:off x="3263075" y="1658600"/>
            <a:ext cx="1212600" cy="7920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30"/>
          <p:cNvCxnSpPr>
            <a:stCxn id="154" idx="3"/>
            <a:endCxn id="156" idx="1"/>
          </p:cNvCxnSpPr>
          <p:nvPr/>
        </p:nvCxnSpPr>
        <p:spPr>
          <a:xfrm>
            <a:off x="3263075" y="2450600"/>
            <a:ext cx="1212600" cy="748200"/>
          </a:xfrm>
          <a:prstGeom prst="straightConnector1">
            <a:avLst/>
          </a:prstGeom>
          <a:noFill/>
          <a:ln cap="flat" cmpd="sng" w="9525">
            <a:solidFill>
              <a:schemeClr val="dk2"/>
            </a:solidFill>
            <a:prstDash val="solid"/>
            <a:round/>
            <a:headEnd len="med" w="med" type="none"/>
            <a:tailEnd len="med" w="med" type="triangle"/>
          </a:ln>
        </p:spPr>
      </p:cxnSp>
      <p:pic>
        <p:nvPicPr>
          <p:cNvPr id="159" name="Google Shape;159;p30"/>
          <p:cNvPicPr preferRelativeResize="0"/>
          <p:nvPr/>
        </p:nvPicPr>
        <p:blipFill>
          <a:blip r:embed="rId3">
            <a:alphaModFix/>
          </a:blip>
          <a:stretch>
            <a:fillRect/>
          </a:stretch>
        </p:blipFill>
        <p:spPr>
          <a:xfrm>
            <a:off x="30250" y="28173"/>
            <a:ext cx="874300" cy="45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Problem Selection - </a:t>
            </a:r>
            <a:r>
              <a:rPr lang="zh-CN" sz="2800"/>
              <a:t>High Level Principle</a:t>
            </a:r>
            <a:endParaRPr sz="3800"/>
          </a:p>
        </p:txBody>
      </p:sp>
      <p:pic>
        <p:nvPicPr>
          <p:cNvPr id="165" name="Google Shape;165;p31"/>
          <p:cNvPicPr preferRelativeResize="0"/>
          <p:nvPr/>
        </p:nvPicPr>
        <p:blipFill>
          <a:blip r:embed="rId3">
            <a:alphaModFix/>
          </a:blip>
          <a:stretch>
            <a:fillRect/>
          </a:stretch>
        </p:blipFill>
        <p:spPr>
          <a:xfrm>
            <a:off x="30250" y="28173"/>
            <a:ext cx="874300" cy="459700"/>
          </a:xfrm>
          <a:prstGeom prst="rect">
            <a:avLst/>
          </a:prstGeom>
          <a:noFill/>
          <a:ln>
            <a:noFill/>
          </a:ln>
        </p:spPr>
      </p:pic>
      <p:sp>
        <p:nvSpPr>
          <p:cNvPr id="166" name="Google Shape;166;p31"/>
          <p:cNvSpPr txBox="1"/>
          <p:nvPr/>
        </p:nvSpPr>
        <p:spPr>
          <a:xfrm>
            <a:off x="311700" y="10762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zh-CN" sz="1800">
                <a:solidFill>
                  <a:srgbClr val="595959"/>
                </a:solidFill>
              </a:rPr>
              <a:t>First eliminate less interesting problems </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zh-CN" sz="1800">
                <a:solidFill>
                  <a:srgbClr val="595959"/>
                </a:solidFill>
              </a:rPr>
              <a:t>Second eliminate less feasible problems </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0" lvl="0" marL="0" rtl="0" algn="l">
              <a:lnSpc>
                <a:spcPct val="115000"/>
              </a:lnSpc>
              <a:spcBef>
                <a:spcPts val="1200"/>
              </a:spcBef>
              <a:spcAft>
                <a:spcPts val="1200"/>
              </a:spcAft>
              <a:buNone/>
            </a:pPr>
            <a:r>
              <a:rPr lang="zh-CN" sz="1800">
                <a:solidFill>
                  <a:srgbClr val="595959"/>
                </a:solidFill>
              </a:rPr>
              <a:t>	 </a:t>
            </a:r>
            <a:endParaRPr sz="1800">
              <a:solidFill>
                <a:srgbClr val="595959"/>
              </a:solidFill>
            </a:endParaRPr>
          </a:p>
        </p:txBody>
      </p:sp>
      <p:sp>
        <p:nvSpPr>
          <p:cNvPr id="167" name="Google Shape;167;p31"/>
          <p:cNvSpPr txBox="1"/>
          <p:nvPr/>
        </p:nvSpPr>
        <p:spPr>
          <a:xfrm>
            <a:off x="4356300" y="2106625"/>
            <a:ext cx="3733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rgbClr val="000000"/>
              </a:buClr>
              <a:buSzPts val="1100"/>
              <a:buFont typeface="Arial"/>
              <a:buNone/>
            </a:pPr>
            <a:r>
              <a:rPr lang="zh-CN" sz="1800">
                <a:solidFill>
                  <a:srgbClr val="38761D"/>
                </a:solidFill>
              </a:rPr>
              <a:t>Estimated gain of the problem</a:t>
            </a:r>
            <a:endParaRPr>
              <a:solidFill>
                <a:srgbClr val="38761D"/>
              </a:solidFill>
            </a:endParaRPr>
          </a:p>
        </p:txBody>
      </p:sp>
      <p:sp>
        <p:nvSpPr>
          <p:cNvPr id="168" name="Google Shape;168;p31"/>
          <p:cNvSpPr txBox="1"/>
          <p:nvPr/>
        </p:nvSpPr>
        <p:spPr>
          <a:xfrm>
            <a:off x="652275" y="2463935"/>
            <a:ext cx="3456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solidFill>
                  <a:srgbClr val="9900FF"/>
                </a:solidFill>
              </a:rPr>
              <a:t>Attractiveness of a problem </a:t>
            </a:r>
            <a:r>
              <a:rPr lang="zh-CN"/>
              <a:t>=</a:t>
            </a:r>
            <a:endParaRPr/>
          </a:p>
        </p:txBody>
      </p:sp>
      <p:sp>
        <p:nvSpPr>
          <p:cNvPr id="169" name="Google Shape;169;p31"/>
          <p:cNvSpPr txBox="1"/>
          <p:nvPr/>
        </p:nvSpPr>
        <p:spPr>
          <a:xfrm>
            <a:off x="4356300" y="2868625"/>
            <a:ext cx="46284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zh-CN" sz="1800">
                <a:solidFill>
                  <a:srgbClr val="980000"/>
                </a:solidFill>
              </a:rPr>
              <a:t>Estimated cost of the problem</a:t>
            </a:r>
            <a:endParaRPr>
              <a:solidFill>
                <a:srgbClr val="980000"/>
              </a:solidFill>
            </a:endParaRPr>
          </a:p>
        </p:txBody>
      </p:sp>
      <p:cxnSp>
        <p:nvCxnSpPr>
          <p:cNvPr id="170" name="Google Shape;170;p31"/>
          <p:cNvCxnSpPr/>
          <p:nvPr/>
        </p:nvCxnSpPr>
        <p:spPr>
          <a:xfrm>
            <a:off x="3818500" y="2717475"/>
            <a:ext cx="4584300" cy="0"/>
          </a:xfrm>
          <a:prstGeom prst="straightConnector1">
            <a:avLst/>
          </a:prstGeom>
          <a:noFill/>
          <a:ln cap="flat" cmpd="sng" w="38100">
            <a:solidFill>
              <a:srgbClr val="595959"/>
            </a:solidFill>
            <a:prstDash val="solid"/>
            <a:round/>
            <a:headEnd len="med" w="med" type="none"/>
            <a:tailEnd len="med" w="med" type="none"/>
          </a:ln>
        </p:spPr>
      </p:cxnSp>
      <p:sp>
        <p:nvSpPr>
          <p:cNvPr id="171" name="Google Shape;171;p31"/>
          <p:cNvSpPr txBox="1"/>
          <p:nvPr/>
        </p:nvSpPr>
        <p:spPr>
          <a:xfrm>
            <a:off x="576075" y="4039725"/>
            <a:ext cx="786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800"/>
              <a:t>Note</a:t>
            </a:r>
            <a:r>
              <a:rPr lang="zh-CN" sz="1800"/>
              <a:t>: Problem selection is half of the success! So pay extra attention to it!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Problem Selection - </a:t>
            </a:r>
            <a:r>
              <a:rPr lang="zh-CN" sz="2800"/>
              <a:t>High Level Principle</a:t>
            </a:r>
            <a:endParaRPr sz="3800"/>
          </a:p>
        </p:txBody>
      </p:sp>
      <p:pic>
        <p:nvPicPr>
          <p:cNvPr id="177" name="Google Shape;177;p32"/>
          <p:cNvPicPr preferRelativeResize="0"/>
          <p:nvPr/>
        </p:nvPicPr>
        <p:blipFill>
          <a:blip r:embed="rId3">
            <a:alphaModFix/>
          </a:blip>
          <a:stretch>
            <a:fillRect/>
          </a:stretch>
        </p:blipFill>
        <p:spPr>
          <a:xfrm>
            <a:off x="30250" y="28173"/>
            <a:ext cx="874300" cy="459700"/>
          </a:xfrm>
          <a:prstGeom prst="rect">
            <a:avLst/>
          </a:prstGeom>
          <a:noFill/>
          <a:ln>
            <a:noFill/>
          </a:ln>
        </p:spPr>
      </p:pic>
      <p:sp>
        <p:nvSpPr>
          <p:cNvPr id="178" name="Google Shape;178;p32"/>
          <p:cNvSpPr txBox="1"/>
          <p:nvPr/>
        </p:nvSpPr>
        <p:spPr>
          <a:xfrm>
            <a:off x="311700" y="10762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zh-CN" sz="1811">
                <a:solidFill>
                  <a:schemeClr val="dk1"/>
                </a:solidFill>
              </a:rPr>
              <a:t>Note</a:t>
            </a:r>
            <a:r>
              <a:rPr lang="zh-CN" sz="1811">
                <a:solidFill>
                  <a:schemeClr val="dk1"/>
                </a:solidFill>
              </a:rPr>
              <a:t>: L</a:t>
            </a:r>
            <a:r>
              <a:rPr lang="zh-CN" sz="1811">
                <a:solidFill>
                  <a:schemeClr val="dk1"/>
                </a:solidFill>
              </a:rPr>
              <a:t>earn to solve “</a:t>
            </a:r>
            <a:r>
              <a:rPr b="1" lang="zh-CN" sz="1811">
                <a:solidFill>
                  <a:schemeClr val="dk1"/>
                </a:solidFill>
              </a:rPr>
              <a:t>easier</a:t>
            </a:r>
            <a:r>
              <a:rPr lang="zh-CN" sz="1811">
                <a:solidFill>
                  <a:schemeClr val="dk1"/>
                </a:solidFill>
              </a:rPr>
              <a:t>” problems first before moving onto harder problems!</a:t>
            </a:r>
            <a:endParaRPr sz="1800">
              <a:solidFill>
                <a:srgbClr val="595959"/>
              </a:solidFill>
            </a:endParaRPr>
          </a:p>
          <a:p>
            <a:pPr indent="0" lvl="0" marL="0" rtl="0" algn="l">
              <a:lnSpc>
                <a:spcPct val="115000"/>
              </a:lnSpc>
              <a:spcBef>
                <a:spcPts val="1200"/>
              </a:spcBef>
              <a:spcAft>
                <a:spcPts val="0"/>
              </a:spcAft>
              <a:buNone/>
            </a:pPr>
            <a:r>
              <a:rPr lang="zh-CN" sz="1800">
                <a:solidFill>
                  <a:srgbClr val="595959"/>
                </a:solidFill>
              </a:rPr>
              <a:t>As a beginner, your goal:</a:t>
            </a:r>
            <a:r>
              <a:rPr lang="zh-CN" sz="2711">
                <a:solidFill>
                  <a:schemeClr val="dk1"/>
                </a:solidFill>
              </a:rPr>
              <a:t> </a:t>
            </a:r>
            <a:endParaRPr sz="900">
              <a:solidFill>
                <a:srgbClr val="595959"/>
              </a:solidFill>
            </a:endParaRPr>
          </a:p>
          <a:p>
            <a:pPr indent="-342900" lvl="0" marL="457200" rtl="0" algn="l">
              <a:lnSpc>
                <a:spcPct val="115000"/>
              </a:lnSpc>
              <a:spcBef>
                <a:spcPts val="1200"/>
              </a:spcBef>
              <a:spcAft>
                <a:spcPts val="0"/>
              </a:spcAft>
              <a:buClr>
                <a:srgbClr val="595959"/>
              </a:buClr>
              <a:buSzPts val="1800"/>
              <a:buChar char="●"/>
            </a:pPr>
            <a:r>
              <a:rPr lang="zh-CN" sz="1800">
                <a:solidFill>
                  <a:srgbClr val="595959"/>
                </a:solidFill>
              </a:rPr>
              <a:t>Learn the process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zh-CN" sz="1800">
                <a:solidFill>
                  <a:srgbClr val="595959"/>
                </a:solidFill>
              </a:rPr>
              <a:t>Gain your skills</a:t>
            </a:r>
            <a:endParaRPr sz="1800">
              <a:solidFill>
                <a:srgbClr val="595959"/>
              </a:solidFill>
            </a:endParaRPr>
          </a:p>
          <a:p>
            <a:pPr indent="-342900" lvl="0" marL="457200" rtl="0" algn="l">
              <a:lnSpc>
                <a:spcPct val="115000"/>
              </a:lnSpc>
              <a:spcBef>
                <a:spcPts val="0"/>
              </a:spcBef>
              <a:spcAft>
                <a:spcPts val="0"/>
              </a:spcAft>
              <a:buClr>
                <a:srgbClr val="595959"/>
              </a:buClr>
              <a:buSzPts val="1800"/>
              <a:buChar char="●"/>
            </a:pPr>
            <a:r>
              <a:rPr lang="zh-CN" sz="1800">
                <a:solidFill>
                  <a:srgbClr val="595959"/>
                </a:solidFill>
              </a:rPr>
              <a:t>Enhance your understanding</a:t>
            </a:r>
            <a:endParaRPr sz="1800">
              <a:solidFill>
                <a:srgbClr val="595959"/>
              </a:solidFill>
            </a:endParaRPr>
          </a:p>
          <a:p>
            <a:pPr indent="0" lvl="0" marL="0" rtl="0" algn="l">
              <a:lnSpc>
                <a:spcPct val="115000"/>
              </a:lnSpc>
              <a:spcBef>
                <a:spcPts val="1200"/>
              </a:spcBef>
              <a:spcAft>
                <a:spcPts val="1200"/>
              </a:spcAft>
              <a:buNone/>
            </a:pPr>
            <a:r>
              <a:t/>
            </a:r>
            <a:endParaRPr sz="1800">
              <a:solidFill>
                <a:srgbClr val="59595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Assumptions before proceed to pilot studies</a:t>
            </a:r>
            <a:endParaRPr/>
          </a:p>
        </p:txBody>
      </p:sp>
      <p:sp>
        <p:nvSpPr>
          <p:cNvPr id="184" name="Google Shape;18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zh-CN"/>
              <a:t>You have done your literature review and know what has been done. </a:t>
            </a:r>
            <a:endParaRPr/>
          </a:p>
          <a:p>
            <a:pPr indent="-342900" lvl="0" marL="457200" rtl="0" algn="l">
              <a:spcBef>
                <a:spcPts val="0"/>
              </a:spcBef>
              <a:spcAft>
                <a:spcPts val="0"/>
              </a:spcAft>
              <a:buSzPts val="1800"/>
              <a:buAutoNum type="arabicParenR"/>
            </a:pPr>
            <a:r>
              <a:rPr lang="zh-CN"/>
              <a:t>You have done a brainstorming session can come up with a set of “new” ideas based on the best of your knowledge.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Problem Selection - </a:t>
            </a:r>
            <a:r>
              <a:rPr lang="zh-CN" sz="2800"/>
              <a:t>Interestingness Check</a:t>
            </a:r>
            <a:endParaRPr sz="2800"/>
          </a:p>
          <a:p>
            <a:pPr indent="0" lvl="0" marL="0" rtl="0" algn="l">
              <a:spcBef>
                <a:spcPts val="0"/>
              </a:spcBef>
              <a:spcAft>
                <a:spcPts val="0"/>
              </a:spcAft>
              <a:buNone/>
            </a:pPr>
            <a:r>
              <a:t/>
            </a:r>
            <a:endParaRPr sz="2800"/>
          </a:p>
        </p:txBody>
      </p:sp>
      <p:pic>
        <p:nvPicPr>
          <p:cNvPr id="190" name="Google Shape;190;p34"/>
          <p:cNvPicPr preferRelativeResize="0"/>
          <p:nvPr/>
        </p:nvPicPr>
        <p:blipFill>
          <a:blip r:embed="rId3">
            <a:alphaModFix/>
          </a:blip>
          <a:stretch>
            <a:fillRect/>
          </a:stretch>
        </p:blipFill>
        <p:spPr>
          <a:xfrm>
            <a:off x="30250" y="28173"/>
            <a:ext cx="874300" cy="459700"/>
          </a:xfrm>
          <a:prstGeom prst="rect">
            <a:avLst/>
          </a:prstGeom>
          <a:noFill/>
          <a:ln>
            <a:noFill/>
          </a:ln>
        </p:spPr>
      </p:pic>
      <p:sp>
        <p:nvSpPr>
          <p:cNvPr id="191" name="Google Shape;191;p34"/>
          <p:cNvSpPr txBox="1"/>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lnSpc>
                <a:spcPct val="115000"/>
              </a:lnSpc>
              <a:spcBef>
                <a:spcPts val="0"/>
              </a:spcBef>
              <a:spcAft>
                <a:spcPts val="0"/>
              </a:spcAft>
              <a:buNone/>
            </a:pPr>
            <a:r>
              <a:rPr lang="zh-CN" sz="1800">
                <a:solidFill>
                  <a:srgbClr val="595959"/>
                </a:solidFill>
              </a:rPr>
              <a:t>Here are the recommended steps:</a:t>
            </a:r>
            <a:endParaRPr sz="1800">
              <a:solidFill>
                <a:srgbClr val="595959"/>
              </a:solidFill>
            </a:endParaRPr>
          </a:p>
          <a:p>
            <a:pPr indent="-317182" lvl="0" marL="457200" rtl="0" algn="l">
              <a:lnSpc>
                <a:spcPct val="115000"/>
              </a:lnSpc>
              <a:spcBef>
                <a:spcPts val="1200"/>
              </a:spcBef>
              <a:spcAft>
                <a:spcPts val="0"/>
              </a:spcAft>
              <a:buClr>
                <a:srgbClr val="595959"/>
              </a:buClr>
              <a:buSzPct val="100000"/>
              <a:buChar char="●"/>
            </a:pPr>
            <a:r>
              <a:rPr lang="zh-CN" sz="1800">
                <a:solidFill>
                  <a:srgbClr val="C00000"/>
                </a:solidFill>
              </a:rPr>
              <a:t>First check:</a:t>
            </a:r>
            <a:r>
              <a:rPr lang="zh-CN" sz="1800">
                <a:solidFill>
                  <a:srgbClr val="595959"/>
                </a:solidFill>
              </a:rPr>
              <a:t> has the problem been investigated before? </a:t>
            </a:r>
            <a:endParaRPr sz="1800">
              <a:solidFill>
                <a:srgbClr val="595959"/>
              </a:solidFill>
            </a:endParaRPr>
          </a:p>
          <a:p>
            <a:pPr indent="-297497" lvl="1" marL="914400" rtl="0" algn="l">
              <a:lnSpc>
                <a:spcPct val="115000"/>
              </a:lnSpc>
              <a:spcBef>
                <a:spcPts val="0"/>
              </a:spcBef>
              <a:spcAft>
                <a:spcPts val="0"/>
              </a:spcAft>
              <a:buClr>
                <a:srgbClr val="595959"/>
              </a:buClr>
              <a:buSzPct val="100000"/>
              <a:buChar char="○"/>
            </a:pPr>
            <a:r>
              <a:rPr lang="zh-CN">
                <a:solidFill>
                  <a:srgbClr val="595959"/>
                </a:solidFill>
              </a:rPr>
              <a:t>If the answer is yes, can I contribute “significant” new insights? If no, </a:t>
            </a:r>
            <a:r>
              <a:rPr b="1" lang="zh-CN">
                <a:solidFill>
                  <a:srgbClr val="C00000"/>
                </a:solidFill>
              </a:rPr>
              <a:t>eliminate</a:t>
            </a:r>
            <a:r>
              <a:rPr lang="zh-CN">
                <a:solidFill>
                  <a:srgbClr val="595959"/>
                </a:solidFill>
              </a:rPr>
              <a:t> this problem! </a:t>
            </a:r>
            <a:endParaRPr>
              <a:solidFill>
                <a:srgbClr val="595959"/>
              </a:solidFill>
            </a:endParaRPr>
          </a:p>
          <a:p>
            <a:pPr indent="-317182" lvl="0" marL="457200" rtl="0" algn="l">
              <a:lnSpc>
                <a:spcPct val="115000"/>
              </a:lnSpc>
              <a:spcBef>
                <a:spcPts val="0"/>
              </a:spcBef>
              <a:spcAft>
                <a:spcPts val="0"/>
              </a:spcAft>
              <a:buClr>
                <a:srgbClr val="595959"/>
              </a:buClr>
              <a:buSzPct val="100000"/>
              <a:buChar char="●"/>
            </a:pPr>
            <a:r>
              <a:rPr lang="zh-CN" sz="1800">
                <a:solidFill>
                  <a:srgbClr val="C00000"/>
                </a:solidFill>
              </a:rPr>
              <a:t>Second check</a:t>
            </a:r>
            <a:r>
              <a:rPr lang="zh-CN" sz="1800">
                <a:solidFill>
                  <a:srgbClr val="595959"/>
                </a:solidFill>
              </a:rPr>
              <a:t>: is the implication of the result significant? ( or have important practical implications)?</a:t>
            </a:r>
            <a:endParaRPr sz="1800">
              <a:solidFill>
                <a:srgbClr val="595959"/>
              </a:solidFill>
            </a:endParaRPr>
          </a:p>
          <a:p>
            <a:pPr indent="-297497" lvl="1" marL="914400" rtl="0" algn="l">
              <a:lnSpc>
                <a:spcPct val="115000"/>
              </a:lnSpc>
              <a:spcBef>
                <a:spcPts val="0"/>
              </a:spcBef>
              <a:spcAft>
                <a:spcPts val="0"/>
              </a:spcAft>
              <a:buClr>
                <a:srgbClr val="595959"/>
              </a:buClr>
              <a:buSzPct val="100000"/>
              <a:buChar char="○"/>
            </a:pPr>
            <a:r>
              <a:rPr lang="zh-CN">
                <a:solidFill>
                  <a:srgbClr val="595959"/>
                </a:solidFill>
              </a:rPr>
              <a:t>If the answer is no, </a:t>
            </a:r>
            <a:r>
              <a:rPr b="1" lang="zh-CN">
                <a:solidFill>
                  <a:srgbClr val="C00000"/>
                </a:solidFill>
              </a:rPr>
              <a:t>eliminate</a:t>
            </a:r>
            <a:r>
              <a:rPr lang="zh-CN">
                <a:solidFill>
                  <a:srgbClr val="595959"/>
                </a:solidFill>
              </a:rPr>
              <a:t> this problem! </a:t>
            </a:r>
            <a:endParaRPr>
              <a:solidFill>
                <a:srgbClr val="595959"/>
              </a:solidFill>
            </a:endParaRPr>
          </a:p>
          <a:p>
            <a:pPr indent="-312261" lvl="0" marL="457200" rtl="0" algn="l">
              <a:lnSpc>
                <a:spcPct val="115000"/>
              </a:lnSpc>
              <a:spcBef>
                <a:spcPts val="0"/>
              </a:spcBef>
              <a:spcAft>
                <a:spcPts val="0"/>
              </a:spcAft>
              <a:buClr>
                <a:srgbClr val="595959"/>
              </a:buClr>
              <a:buSzPct val="100000"/>
              <a:buChar char="●"/>
            </a:pPr>
            <a:r>
              <a:rPr lang="zh-CN" sz="1700">
                <a:solidFill>
                  <a:srgbClr val="C00000"/>
                </a:solidFill>
              </a:rPr>
              <a:t>Third check</a:t>
            </a:r>
            <a:r>
              <a:rPr lang="zh-CN" sz="1700">
                <a:solidFill>
                  <a:srgbClr val="595959"/>
                </a:solidFill>
              </a:rPr>
              <a:t>: Is the applicability of the result generalizable?</a:t>
            </a:r>
            <a:endParaRPr sz="1700">
              <a:solidFill>
                <a:srgbClr val="595959"/>
              </a:solidFill>
            </a:endParaRPr>
          </a:p>
          <a:p>
            <a:pPr indent="-312261" lvl="1" marL="914400" rtl="0" algn="l">
              <a:lnSpc>
                <a:spcPct val="115000"/>
              </a:lnSpc>
              <a:spcBef>
                <a:spcPts val="0"/>
              </a:spcBef>
              <a:spcAft>
                <a:spcPts val="0"/>
              </a:spcAft>
              <a:buClr>
                <a:srgbClr val="595959"/>
              </a:buClr>
              <a:buSzPct val="125925"/>
              <a:buChar char="○"/>
            </a:pPr>
            <a:r>
              <a:rPr lang="zh-CN" sz="1350">
                <a:solidFill>
                  <a:srgbClr val="595959"/>
                </a:solidFill>
              </a:rPr>
              <a:t>If the answer is no, you may want to reconsider it depending on how important is its implications</a:t>
            </a:r>
            <a:endParaRPr sz="1350">
              <a:solidFill>
                <a:srgbClr val="595959"/>
              </a:solidFill>
            </a:endParaRPr>
          </a:p>
          <a:p>
            <a:pPr indent="0" lvl="0" marL="0" rtl="0" algn="l">
              <a:lnSpc>
                <a:spcPct val="115000"/>
              </a:lnSpc>
              <a:spcBef>
                <a:spcPts val="1200"/>
              </a:spcBef>
              <a:spcAft>
                <a:spcPts val="0"/>
              </a:spcAft>
              <a:buNone/>
            </a:pPr>
            <a:r>
              <a:rPr lang="zh-CN" sz="1700">
                <a:solidFill>
                  <a:srgbClr val="595959"/>
                </a:solidFill>
              </a:rPr>
              <a:t>T</a:t>
            </a:r>
            <a:r>
              <a:rPr lang="zh-CN" sz="1700">
                <a:solidFill>
                  <a:srgbClr val="595959"/>
                </a:solidFill>
              </a:rPr>
              <a:t>wo other aspects of interestingness based on previous lectures. </a:t>
            </a:r>
            <a:endParaRPr sz="1800">
              <a:solidFill>
                <a:srgbClr val="595959"/>
              </a:solidFill>
            </a:endParaRPr>
          </a:p>
          <a:p>
            <a:pPr indent="-317182" lvl="0" marL="457200" rtl="0" algn="l">
              <a:lnSpc>
                <a:spcPct val="115000"/>
              </a:lnSpc>
              <a:spcBef>
                <a:spcPts val="1200"/>
              </a:spcBef>
              <a:spcAft>
                <a:spcPts val="0"/>
              </a:spcAft>
              <a:buClr>
                <a:srgbClr val="595959"/>
              </a:buClr>
              <a:buSzPct val="100000"/>
              <a:buChar char="●"/>
            </a:pPr>
            <a:r>
              <a:rPr lang="zh-CN" sz="1800">
                <a:solidFill>
                  <a:srgbClr val="595959"/>
                </a:solidFill>
              </a:rPr>
              <a:t>Is the result </a:t>
            </a:r>
            <a:r>
              <a:rPr i="1" lang="zh-CN" sz="1800">
                <a:solidFill>
                  <a:srgbClr val="595959"/>
                </a:solidFill>
              </a:rPr>
              <a:t>obvious</a:t>
            </a:r>
            <a:r>
              <a:rPr lang="zh-CN" sz="1800">
                <a:solidFill>
                  <a:srgbClr val="595959"/>
                </a:solidFill>
              </a:rPr>
              <a:t> (or </a:t>
            </a:r>
            <a:r>
              <a:rPr i="1" lang="zh-CN" sz="1800">
                <a:solidFill>
                  <a:srgbClr val="595959"/>
                </a:solidFill>
              </a:rPr>
              <a:t>surprising</a:t>
            </a:r>
            <a:r>
              <a:rPr lang="zh-CN" sz="1800">
                <a:solidFill>
                  <a:srgbClr val="595959"/>
                </a:solidFill>
              </a:rPr>
              <a:t>)? </a:t>
            </a:r>
            <a:endParaRPr sz="1800">
              <a:solidFill>
                <a:srgbClr val="595959"/>
              </a:solidFill>
            </a:endParaRPr>
          </a:p>
          <a:p>
            <a:pPr indent="-317182" lvl="0" marL="457200" rtl="0" algn="l">
              <a:lnSpc>
                <a:spcPct val="115000"/>
              </a:lnSpc>
              <a:spcBef>
                <a:spcPts val="0"/>
              </a:spcBef>
              <a:spcAft>
                <a:spcPts val="0"/>
              </a:spcAft>
              <a:buClr>
                <a:srgbClr val="595959"/>
              </a:buClr>
              <a:buSzPct val="100000"/>
              <a:buChar char="●"/>
            </a:pPr>
            <a:r>
              <a:rPr lang="zh-CN" sz="1800">
                <a:solidFill>
                  <a:srgbClr val="595959"/>
                </a:solidFill>
              </a:rPr>
              <a:t>Is the result simple (or complex)?</a:t>
            </a:r>
            <a:endParaRPr sz="1800">
              <a:solidFill>
                <a:srgbClr val="595959"/>
              </a:solidFill>
            </a:endParaRPr>
          </a:p>
          <a:p>
            <a:pPr indent="0" lvl="0" marL="0" rtl="0" algn="l">
              <a:lnSpc>
                <a:spcPct val="115000"/>
              </a:lnSpc>
              <a:spcBef>
                <a:spcPts val="1200"/>
              </a:spcBef>
              <a:spcAft>
                <a:spcPts val="1200"/>
              </a:spcAft>
              <a:buNone/>
            </a:pPr>
            <a:r>
              <a:rPr lang="zh-CN" sz="1800">
                <a:solidFill>
                  <a:srgbClr val="595959"/>
                </a:solidFill>
              </a:rPr>
              <a:t>If your problem pass the first three criteria, the chance is we can find less obvious and more complex results if we dig deep enough into the problem. </a:t>
            </a:r>
            <a:endParaRPr sz="1800">
              <a:solidFill>
                <a:srgbClr val="59595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Problem Selection - Interestingness Check - </a:t>
            </a:r>
            <a:r>
              <a:rPr lang="zh-CN"/>
              <a:t>Example</a:t>
            </a:r>
            <a:endParaRPr sz="2800"/>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p:txBody>
      </p:sp>
      <p:pic>
        <p:nvPicPr>
          <p:cNvPr id="197" name="Google Shape;197;p35"/>
          <p:cNvPicPr preferRelativeResize="0"/>
          <p:nvPr/>
        </p:nvPicPr>
        <p:blipFill>
          <a:blip r:embed="rId3">
            <a:alphaModFix/>
          </a:blip>
          <a:stretch>
            <a:fillRect/>
          </a:stretch>
        </p:blipFill>
        <p:spPr>
          <a:xfrm>
            <a:off x="30250" y="28173"/>
            <a:ext cx="874300" cy="459700"/>
          </a:xfrm>
          <a:prstGeom prst="rect">
            <a:avLst/>
          </a:prstGeom>
          <a:noFill/>
          <a:ln>
            <a:noFill/>
          </a:ln>
        </p:spPr>
      </p:pic>
      <p:sp>
        <p:nvSpPr>
          <p:cNvPr id="198" name="Google Shape;198;p35"/>
          <p:cNvSpPr txBox="1"/>
          <p:nvPr/>
        </p:nvSpPr>
        <p:spPr>
          <a:xfrm>
            <a:off x="432325" y="1318675"/>
            <a:ext cx="5328000" cy="281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000">
                <a:solidFill>
                  <a:schemeClr val="dk1"/>
                </a:solidFill>
              </a:rPr>
              <a:t>Help drivers in the rush hours to find out the fastest way while driving for time saving and safe driving.</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zh-CN" sz="1000">
                <a:solidFill>
                  <a:schemeClr val="dk1"/>
                </a:solidFill>
              </a:rPr>
              <a:t>Input: driver’s location, road info from server, camera to get the picture of the current road situation. </a:t>
            </a:r>
            <a:endParaRPr sz="1000">
              <a:solidFill>
                <a:schemeClr val="dk1"/>
              </a:solidFill>
            </a:endParaRPr>
          </a:p>
          <a:p>
            <a:pPr indent="0" lvl="0" marL="0" rtl="0" algn="l">
              <a:lnSpc>
                <a:spcPct val="115000"/>
              </a:lnSpc>
              <a:spcBef>
                <a:spcPts val="0"/>
              </a:spcBef>
              <a:spcAft>
                <a:spcPts val="0"/>
              </a:spcAft>
              <a:buNone/>
            </a:pPr>
            <a:r>
              <a:rPr lang="zh-CN" sz="1000">
                <a:solidFill>
                  <a:schemeClr val="dk1"/>
                </a:solidFill>
              </a:rPr>
              <a:t>	Audio info to get the prefer of the driver(fastest/shortest/good road condition)</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zh-CN" sz="1000">
                <a:solidFill>
                  <a:schemeClr val="dk1"/>
                </a:solidFill>
              </a:rPr>
              <a:t>Output: Marco&amp;Micro </a:t>
            </a:r>
            <a:endParaRPr sz="1000">
              <a:solidFill>
                <a:schemeClr val="dk1"/>
              </a:solidFill>
            </a:endParaRPr>
          </a:p>
          <a:p>
            <a:pPr indent="0" lvl="0" marL="457200" rtl="0" algn="l">
              <a:lnSpc>
                <a:spcPct val="115000"/>
              </a:lnSpc>
              <a:spcBef>
                <a:spcPts val="0"/>
              </a:spcBef>
              <a:spcAft>
                <a:spcPts val="0"/>
              </a:spcAft>
              <a:buNone/>
            </a:pPr>
            <a:r>
              <a:rPr lang="zh-CN" sz="1000">
                <a:solidFill>
                  <a:schemeClr val="dk1"/>
                </a:solidFill>
              </a:rPr>
              <a:t>Complete route present by figure.</a:t>
            </a:r>
            <a:endParaRPr sz="1000">
              <a:solidFill>
                <a:schemeClr val="dk1"/>
              </a:solidFill>
            </a:endParaRPr>
          </a:p>
          <a:p>
            <a:pPr indent="0" lvl="0" marL="457200" rtl="0" algn="l">
              <a:lnSpc>
                <a:spcPct val="115000"/>
              </a:lnSpc>
              <a:spcBef>
                <a:spcPts val="0"/>
              </a:spcBef>
              <a:spcAft>
                <a:spcPts val="0"/>
              </a:spcAft>
              <a:buNone/>
            </a:pPr>
            <a:r>
              <a:rPr lang="zh-CN" sz="1000">
                <a:solidFill>
                  <a:schemeClr val="dk1"/>
                </a:solidFill>
              </a:rPr>
              <a:t>Direction(turn left/right/go straight), both sign and audio available.</a:t>
            </a:r>
            <a:endParaRPr sz="1000">
              <a:solidFill>
                <a:schemeClr val="dk1"/>
              </a:solidFill>
            </a:endParaRPr>
          </a:p>
          <a:p>
            <a:pPr indent="0" lvl="0" marL="45720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t/>
            </a:r>
            <a:endParaRPr sz="1000">
              <a:solidFill>
                <a:schemeClr val="dk1"/>
              </a:solidFill>
            </a:endParaRPr>
          </a:p>
          <a:p>
            <a:pPr indent="0" lvl="0" marL="0" rtl="0" algn="l">
              <a:lnSpc>
                <a:spcPct val="115000"/>
              </a:lnSpc>
              <a:spcBef>
                <a:spcPts val="0"/>
              </a:spcBef>
              <a:spcAft>
                <a:spcPts val="0"/>
              </a:spcAft>
              <a:buNone/>
            </a:pPr>
            <a:r>
              <a:rPr lang="zh-CN" sz="1000">
                <a:solidFill>
                  <a:schemeClr val="dk1"/>
                </a:solidFill>
              </a:rPr>
              <a:t>Challenge: Only this may not be superior to current navigation considering the cost of developing new techniques. So it needs to be more versatile and can achieve more things including controlling facilities in the car.</a:t>
            </a:r>
            <a:endParaRPr>
              <a:solidFill>
                <a:schemeClr val="dk1"/>
              </a:solidFill>
            </a:endParaRPr>
          </a:p>
        </p:txBody>
      </p:sp>
      <p:pic>
        <p:nvPicPr>
          <p:cNvPr id="199" name="Google Shape;199;p35"/>
          <p:cNvPicPr preferRelativeResize="0"/>
          <p:nvPr/>
        </p:nvPicPr>
        <p:blipFill>
          <a:blip r:embed="rId4">
            <a:alphaModFix/>
          </a:blip>
          <a:stretch>
            <a:fillRect/>
          </a:stretch>
        </p:blipFill>
        <p:spPr>
          <a:xfrm>
            <a:off x="5760325" y="2014075"/>
            <a:ext cx="3134049" cy="153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