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a4edcd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a4edcd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b6bb472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b6bb472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b6bb472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b6bb472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6bb472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6bb472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b6bb472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b6bb4723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6bb472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6bb472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b6bb4723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b6bb4723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b6bb472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b6bb472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b6bb472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b6bb472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b6bb472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b6bb472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b6bb4723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b6bb4723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6bb472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6bb472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b6bb472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b6bb472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b6bb4723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b6bb4723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b6bb4723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b6bb4723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6bb4723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6bb4723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b6bb4723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b6bb4723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b6bb4723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b6bb4723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b6bb472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b6bb472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6bb472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6bb472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6bb472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6bb472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b6bb472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b6bb472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b6bb472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b6bb472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b6bb472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b6bb472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b6bb472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b6bb472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3uED21beaa8Pms6tA3O8H62nFQPOc4_eIXMOSeesuME/edit?gid=0#gi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KbwcfLsp0ck"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z-8JdsNWZiM"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eithv.com/software/nasatlx/nasatlx.html"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spreadsheets/d/13uED21beaa8Pms6tA3O8H62nFQPOc4_eIXMOSeesuME/edit?gid=0#gid=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xNjj78-whog" TargetMode="Externa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keithv.com/software/nasatlx/nasatlx.html"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spreadsheets/d/13uED21beaa8Pms6tA3O8H62nFQPOc4_eIXMOSeesuME/edit?gid=0#gid=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z-8JdsNWZiM" TargetMode="Externa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keithv.com/software/nasatlx/nasatlx.html"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ocs.google.com/spreadsheets/d/13uED21beaa8Pms6tA3O8H62nFQPOc4_eIXMOSeesuME/edit?gid=0#gid=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spreadsheets/d/1Yn23qf51Vq_dI1hSbsJp9ne5FJVz6eSbvuq34NJeN20/edit?gid=2132750171#gid=213275017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BbTl4rFerok"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xNjj78-whog"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eithv.com/software/nasatlx/nasatlx.htm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Day 4 Afternoon: </a:t>
            </a:r>
            <a:br>
              <a:rPr lang="en"/>
            </a:br>
            <a:r>
              <a:rPr lang="en"/>
              <a:t>Experiment and Data Analysis</a:t>
            </a:r>
            <a:endParaRPr/>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a:t>
            </a:r>
            <a:r>
              <a:rPr lang="en"/>
              <a:t> Shengdong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Copy &amp; paste your score into the google spreadsheet following the example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377" u="sng">
                <a:solidFill>
                  <a:schemeClr val="hlink"/>
                </a:solidFill>
                <a:hlinkClick r:id="rId3"/>
              </a:rPr>
              <a:t>https://docs.google.com/spreadsheets/d/13uED21beaa8Pms6tA3O8H62nFQPOc4_eIXMOSeesuME/edit?gid=0#gid=0</a:t>
            </a:r>
            <a:endParaRPr sz="1377"/>
          </a:p>
          <a:p>
            <a:pPr indent="0" lvl="0" marL="0" rtl="0" algn="ctr">
              <a:spcBef>
                <a:spcPts val="0"/>
              </a:spcBef>
              <a:spcAft>
                <a:spcPts val="0"/>
              </a:spcAft>
              <a:buNone/>
            </a:pPr>
            <a:r>
              <a:t/>
            </a:r>
            <a:endParaRPr sz="1377"/>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Caveats about NASA TLX</a:t>
            </a:r>
            <a:endParaRPr/>
          </a:p>
        </p:txBody>
      </p:sp>
      <p:pic>
        <p:nvPicPr>
          <p:cNvPr descr="Validity, Reliability, and Usability of the NASA-TLX" id="118" name="Google Shape;118;p23" title="NASA-TLX - Validity, Reliability_movie">
            <a:hlinkClick r:id="rId3"/>
          </p:cNvPr>
          <p:cNvPicPr preferRelativeResize="0"/>
          <p:nvPr/>
        </p:nvPicPr>
        <p:blipFill>
          <a:blip r:embed="rId4">
            <a:alphaModFix/>
          </a:blip>
          <a:stretch>
            <a:fillRect/>
          </a:stretch>
        </p:blipFill>
        <p:spPr>
          <a:xfrm>
            <a:off x="381000" y="10939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task 2 - Visual multitasking </a:t>
            </a:r>
            <a:endParaRPr/>
          </a:p>
        </p:txBody>
      </p:sp>
      <p:pic>
        <p:nvPicPr>
          <p:cNvPr descr="Think you're good at multitasking? This test uses many psychological tricks to see just how good you are at paying attention. Make sure you subscribe so that you can check out my next video &quot;Psychology of Attention Explained&quot; where I will go more in depth about inattentional blindness, selective attention, and divided attention. Good luck!&#10;&#10;Join Our Community!&#10;Facebook - https://www.facebook.com/MindfulThinks&#10;Twitter - https://twitter.com/MindfulThinks&#10;&#10;Support The Channel!&#10;MindfulThinks Shirts - https://www.amazon.com/dp/B072R5SJ4Y&#10;&#10;Sources:&#10;https://www.youtube.com/watch?v=THJgaznSBu8&#10;https://www.smithsonianmag.com/science-nature/but-did-you-see-the-gorilla-the-problem-with-inattentional-blindness-17339778/&#10;https://www.youtube.com/watch?v=s4JBqLoY3tY&#10;https://www.verywellmind.com/what-is-selective-attention-2795022&#10;https://www.apa.org/monitor/apr01/blindness&#10;https://www.verywellmind.com/what-is-change-blindness-2795010&#10;https://www.verywellmind.com/what-is-inattentional-blindness-2795020" id="124" name="Google Shape;124;p24" title="Can You Pass This Multitasking Test? | Psychology of Attention">
            <a:hlinkClick r:id="rId3"/>
          </p:cNvPr>
          <p:cNvPicPr preferRelativeResize="0"/>
          <p:nvPr/>
        </p:nvPicPr>
        <p:blipFill>
          <a:blip r:embed="rId4">
            <a:alphaModFix/>
          </a:blip>
          <a:stretch>
            <a:fillRect/>
          </a:stretch>
        </p:blipFill>
        <p:spPr>
          <a:xfrm>
            <a:off x="388358" y="1148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626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Fill out the online form</a:t>
            </a:r>
            <a:br>
              <a:rPr lang="en"/>
            </a:br>
            <a:endParaRPr sz="1100"/>
          </a:p>
          <a:p>
            <a:pPr indent="0" lvl="0" marL="0" rtl="0" algn="ctr">
              <a:spcBef>
                <a:spcPts val="0"/>
              </a:spcBef>
              <a:spcAft>
                <a:spcPts val="0"/>
              </a:spcAft>
              <a:buNone/>
            </a:pPr>
            <a:r>
              <a:rPr lang="en" sz="2650" u="sng">
                <a:solidFill>
                  <a:schemeClr val="hlink"/>
                </a:solidFill>
                <a:highlight>
                  <a:srgbClr val="FFFFFF"/>
                </a:highlight>
                <a:latin typeface="Roboto"/>
                <a:ea typeface="Roboto"/>
                <a:cs typeface="Roboto"/>
                <a:sym typeface="Roboto"/>
                <a:hlinkClick r:id="rId3"/>
              </a:rPr>
              <a:t>https://www.keithv.com/software/nasatlx/nasatlx.html</a:t>
            </a:r>
            <a:endParaRPr sz="2650">
              <a:highlight>
                <a:srgbClr val="FFFFFF"/>
              </a:highlight>
              <a:latin typeface="Roboto"/>
              <a:ea typeface="Roboto"/>
              <a:cs typeface="Roboto"/>
              <a:sym typeface="Roboto"/>
            </a:endParaRPr>
          </a:p>
          <a:p>
            <a:pPr indent="0" lvl="0" marL="0" rtl="0" algn="ctr">
              <a:spcBef>
                <a:spcPts val="0"/>
              </a:spcBef>
              <a:spcAft>
                <a:spcPts val="0"/>
              </a:spcAft>
              <a:buNone/>
            </a:pPr>
            <a:r>
              <a:t/>
            </a:r>
            <a:endParaRPr sz="1000">
              <a:highlight>
                <a:srgbClr val="FFFFFF"/>
              </a:highlight>
              <a:latin typeface="Roboto"/>
              <a:ea typeface="Roboto"/>
              <a:cs typeface="Roboto"/>
              <a:sym typeface="Roboto"/>
            </a:endParaRPr>
          </a:p>
        </p:txBody>
      </p:sp>
      <p:pic>
        <p:nvPicPr>
          <p:cNvPr id="130" name="Google Shape;130;p25"/>
          <p:cNvPicPr preferRelativeResize="0"/>
          <p:nvPr/>
        </p:nvPicPr>
        <p:blipFill>
          <a:blip r:embed="rId4">
            <a:alphaModFix/>
          </a:blip>
          <a:stretch>
            <a:fillRect/>
          </a:stretch>
        </p:blipFill>
        <p:spPr>
          <a:xfrm>
            <a:off x="821177" y="2129998"/>
            <a:ext cx="3395650" cy="1938874"/>
          </a:xfrm>
          <a:prstGeom prst="rect">
            <a:avLst/>
          </a:prstGeom>
          <a:noFill/>
          <a:ln>
            <a:noFill/>
          </a:ln>
        </p:spPr>
      </p:pic>
      <p:sp>
        <p:nvSpPr>
          <p:cNvPr id="131" name="Google Shape;131;p25"/>
          <p:cNvSpPr txBox="1"/>
          <p:nvPr/>
        </p:nvSpPr>
        <p:spPr>
          <a:xfrm>
            <a:off x="4469800" y="2272750"/>
            <a:ext cx="4238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How to perform the simpler, 1 step NASA TLX？</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Only perform part 1 of the online form </a:t>
            </a:r>
            <a:endParaRPr/>
          </a:p>
          <a:p>
            <a:pPr indent="-317500" lvl="0" marL="457200" rtl="0" algn="l">
              <a:spcBef>
                <a:spcPts val="0"/>
              </a:spcBef>
              <a:spcAft>
                <a:spcPts val="0"/>
              </a:spcAft>
              <a:buSzPts val="1400"/>
              <a:buChar char="●"/>
            </a:pPr>
            <a:r>
              <a:rPr lang="en"/>
              <a:t>Skip part 2 by always click on the first item in the comparison</a:t>
            </a:r>
            <a:endParaRPr/>
          </a:p>
          <a:p>
            <a:pPr indent="-317500" lvl="0" marL="457200" rtl="0" algn="l">
              <a:spcBef>
                <a:spcPts val="0"/>
              </a:spcBef>
              <a:spcAft>
                <a:spcPts val="0"/>
              </a:spcAft>
              <a:buSzPts val="1400"/>
              <a:buChar char="●"/>
            </a:pPr>
            <a:r>
              <a:rPr lang="en"/>
              <a:t>During calculation, ignore the weightage and place equal weights on all 6 categories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0746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Copy &amp; paste your score into the google spreadsheet: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377" u="sng">
                <a:solidFill>
                  <a:schemeClr val="hlink"/>
                </a:solidFill>
                <a:hlinkClick r:id="rId3"/>
              </a:rPr>
              <a:t>https://docs.google.com/spreadsheets/d/13uED21beaa8Pms6tA3O8H62nFQPOc4_eIXMOSeesuME/edit?gid=0#gid=0</a:t>
            </a:r>
            <a:endParaRPr sz="1377"/>
          </a:p>
          <a:p>
            <a:pPr indent="0" lvl="0" marL="0" rtl="0" algn="ctr">
              <a:spcBef>
                <a:spcPts val="0"/>
              </a:spcBef>
              <a:spcAft>
                <a:spcPts val="0"/>
              </a:spcAft>
              <a:buNone/>
            </a:pPr>
            <a:r>
              <a:t/>
            </a:r>
            <a:endParaRPr sz="1377"/>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Now let’s add another factor</a:t>
            </a:r>
            <a:endParaRPr/>
          </a:p>
          <a:p>
            <a:pPr indent="0" lvl="0" marL="0" rtl="0" algn="ctr">
              <a:spcBef>
                <a:spcPts val="0"/>
              </a:spcBef>
              <a:spcAft>
                <a:spcPts val="0"/>
              </a:spcAft>
              <a:buNone/>
            </a:pPr>
            <a:r>
              <a:rPr lang="en"/>
              <a:t> </a:t>
            </a:r>
            <a:br>
              <a:rPr lang="en"/>
            </a:br>
            <a:r>
              <a:rPr lang="en">
                <a:solidFill>
                  <a:srgbClr val="980000"/>
                </a:solidFill>
              </a:rPr>
              <a:t>Type of activity</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Previously, you perform the tasks while sitting down, now let’s do the task while you are </a:t>
            </a:r>
            <a:r>
              <a:rPr lang="en">
                <a:solidFill>
                  <a:srgbClr val="980000"/>
                </a:solidFill>
              </a:rPr>
              <a:t>“</a:t>
            </a:r>
            <a:r>
              <a:rPr i="1" lang="en">
                <a:solidFill>
                  <a:srgbClr val="980000"/>
                </a:solidFill>
              </a:rPr>
              <a:t>running on a treadmill</a:t>
            </a:r>
            <a:r>
              <a:rPr lang="en">
                <a:solidFill>
                  <a:srgbClr val="980000"/>
                </a:solidFill>
              </a:rPr>
              <a:t>”*</a:t>
            </a: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rPr i="1" lang="en" sz="2933">
                <a:solidFill>
                  <a:srgbClr val="980000"/>
                </a:solidFill>
              </a:rPr>
              <a:t>*</a:t>
            </a:r>
            <a:r>
              <a:rPr i="1" lang="en" sz="1750">
                <a:solidFill>
                  <a:srgbClr val="980000"/>
                </a:solidFill>
              </a:rPr>
              <a:t>Don’t worry, you don’t have to actually run, just imagine doing the same task while running</a:t>
            </a:r>
            <a:r>
              <a:rPr lang="en">
                <a:solidFill>
                  <a:srgbClr val="980000"/>
                </a:solidFill>
              </a:rPr>
              <a:t> </a:t>
            </a:r>
            <a:endParaRPr>
              <a:solidFill>
                <a:srgbClr val="98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Redo the experimental task (visual search) </a:t>
            </a:r>
            <a:endParaRPr/>
          </a:p>
        </p:txBody>
      </p:sp>
      <p:pic>
        <p:nvPicPr>
          <p:cNvPr id="152" name="Google Shape;152;p29" title="Visual Search Task">
            <a:hlinkClick r:id="rId3"/>
          </p:cNvPr>
          <p:cNvPicPr preferRelativeResize="0"/>
          <p:nvPr/>
        </p:nvPicPr>
        <p:blipFill>
          <a:blip r:embed="rId4">
            <a:alphaModFix/>
          </a:blip>
          <a:stretch>
            <a:fillRect/>
          </a:stretch>
        </p:blipFill>
        <p:spPr>
          <a:xfrm>
            <a:off x="381000" y="1093925"/>
            <a:ext cx="4572000" cy="3429000"/>
          </a:xfrm>
          <a:prstGeom prst="rect">
            <a:avLst/>
          </a:prstGeom>
          <a:noFill/>
          <a:ln>
            <a:noFill/>
          </a:ln>
        </p:spPr>
      </p:pic>
      <p:sp>
        <p:nvSpPr>
          <p:cNvPr id="153" name="Google Shape;153;p29"/>
          <p:cNvSpPr txBox="1"/>
          <p:nvPr/>
        </p:nvSpPr>
        <p:spPr>
          <a:xfrm>
            <a:off x="6080400" y="2379900"/>
            <a:ext cx="252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80000"/>
                </a:solidFill>
              </a:rPr>
              <a:t>Imagine you did this </a:t>
            </a:r>
            <a:endParaRPr b="1" sz="1800">
              <a:solidFill>
                <a:srgbClr val="980000"/>
              </a:solidFill>
            </a:endParaRPr>
          </a:p>
          <a:p>
            <a:pPr indent="0" lvl="0" marL="0" rtl="0" algn="l">
              <a:spcBef>
                <a:spcPts val="0"/>
              </a:spcBef>
              <a:spcAft>
                <a:spcPts val="0"/>
              </a:spcAft>
              <a:buNone/>
            </a:pPr>
            <a:r>
              <a:rPr b="1" lang="en" sz="1800">
                <a:solidFill>
                  <a:srgbClr val="980000"/>
                </a:solidFill>
              </a:rPr>
              <a:t>task while running</a:t>
            </a:r>
            <a:endParaRPr b="1" sz="1800">
              <a:solidFill>
                <a:srgbClr val="980000"/>
              </a:solidFill>
            </a:endParaRPr>
          </a:p>
        </p:txBody>
      </p:sp>
      <p:cxnSp>
        <p:nvCxnSpPr>
          <p:cNvPr id="154" name="Google Shape;154;p29"/>
          <p:cNvCxnSpPr>
            <a:stCxn id="153" idx="1"/>
          </p:cNvCxnSpPr>
          <p:nvPr/>
        </p:nvCxnSpPr>
        <p:spPr>
          <a:xfrm flipH="1">
            <a:off x="5340900" y="2749350"/>
            <a:ext cx="739500" cy="69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626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Fill out the online form (1 step approach)</a:t>
            </a:r>
            <a:br>
              <a:rPr lang="en"/>
            </a:br>
            <a:endParaRPr sz="1100"/>
          </a:p>
          <a:p>
            <a:pPr indent="0" lvl="0" marL="0" rtl="0" algn="ctr">
              <a:spcBef>
                <a:spcPts val="0"/>
              </a:spcBef>
              <a:spcAft>
                <a:spcPts val="0"/>
              </a:spcAft>
              <a:buNone/>
            </a:pPr>
            <a:r>
              <a:rPr lang="en" sz="2650" u="sng">
                <a:solidFill>
                  <a:schemeClr val="hlink"/>
                </a:solidFill>
                <a:highlight>
                  <a:srgbClr val="FFFFFF"/>
                </a:highlight>
                <a:latin typeface="Roboto"/>
                <a:ea typeface="Roboto"/>
                <a:cs typeface="Roboto"/>
                <a:sym typeface="Roboto"/>
                <a:hlinkClick r:id="rId3"/>
              </a:rPr>
              <a:t>https://www.keithv.com/software/nasatlx/nasatlx.html</a:t>
            </a:r>
            <a:endParaRPr sz="2650">
              <a:highlight>
                <a:srgbClr val="FFFFFF"/>
              </a:highlight>
              <a:latin typeface="Roboto"/>
              <a:ea typeface="Roboto"/>
              <a:cs typeface="Roboto"/>
              <a:sym typeface="Roboto"/>
            </a:endParaRPr>
          </a:p>
          <a:p>
            <a:pPr indent="0" lvl="0" marL="0" rtl="0" algn="ctr">
              <a:spcBef>
                <a:spcPts val="0"/>
              </a:spcBef>
              <a:spcAft>
                <a:spcPts val="0"/>
              </a:spcAft>
              <a:buNone/>
            </a:pPr>
            <a:r>
              <a:t/>
            </a:r>
            <a:endParaRPr sz="1000">
              <a:highlight>
                <a:srgbClr val="FFFFFF"/>
              </a:highlight>
              <a:latin typeface="Roboto"/>
              <a:ea typeface="Roboto"/>
              <a:cs typeface="Roboto"/>
              <a:sym typeface="Roboto"/>
            </a:endParaRPr>
          </a:p>
        </p:txBody>
      </p:sp>
      <p:pic>
        <p:nvPicPr>
          <p:cNvPr id="160" name="Google Shape;160;p30"/>
          <p:cNvPicPr preferRelativeResize="0"/>
          <p:nvPr/>
        </p:nvPicPr>
        <p:blipFill>
          <a:blip r:embed="rId4">
            <a:alphaModFix/>
          </a:blip>
          <a:stretch>
            <a:fillRect/>
          </a:stretch>
        </p:blipFill>
        <p:spPr>
          <a:xfrm>
            <a:off x="2802377" y="2129998"/>
            <a:ext cx="3395650" cy="1938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Copy &amp; paste your score into the google spreadsheet: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377" u="sng">
                <a:solidFill>
                  <a:schemeClr val="hlink"/>
                </a:solidFill>
                <a:hlinkClick r:id="rId3"/>
              </a:rPr>
              <a:t>https://docs.google.com/spreadsheets/d/13uED21beaa8Pms6tA3O8H62nFQPOc4_eIXMOSeesuME/edit?gid=0#gid=0</a:t>
            </a:r>
            <a:endParaRPr sz="1377"/>
          </a:p>
          <a:p>
            <a:pPr indent="0" lvl="0" marL="0" rtl="0" algn="ctr">
              <a:spcBef>
                <a:spcPts val="0"/>
              </a:spcBef>
              <a:spcAft>
                <a:spcPts val="0"/>
              </a:spcAft>
              <a:buNone/>
            </a:pPr>
            <a:r>
              <a:t/>
            </a:r>
            <a:endParaRPr sz="1377"/>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650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Introducing</a:t>
            </a:r>
            <a:r>
              <a:rPr lang="en"/>
              <a:t> repeated-measure factorial ANOVA</a:t>
            </a:r>
            <a:endParaRPr/>
          </a:p>
        </p:txBody>
      </p:sp>
      <p:cxnSp>
        <p:nvCxnSpPr>
          <p:cNvPr id="61" name="Google Shape;61;p14"/>
          <p:cNvCxnSpPr>
            <a:stCxn id="62" idx="0"/>
          </p:cNvCxnSpPr>
          <p:nvPr/>
        </p:nvCxnSpPr>
        <p:spPr>
          <a:xfrm flipH="1" rot="10800000">
            <a:off x="2460125" y="2225025"/>
            <a:ext cx="219000" cy="781500"/>
          </a:xfrm>
          <a:prstGeom prst="straightConnector1">
            <a:avLst/>
          </a:prstGeom>
          <a:noFill/>
          <a:ln cap="flat" cmpd="sng" w="9525">
            <a:solidFill>
              <a:srgbClr val="999999"/>
            </a:solidFill>
            <a:prstDash val="solid"/>
            <a:round/>
            <a:headEnd len="med" w="med" type="none"/>
            <a:tailEnd len="med" w="med" type="triangle"/>
          </a:ln>
        </p:spPr>
      </p:cxnSp>
      <p:sp>
        <p:nvSpPr>
          <p:cNvPr id="62" name="Google Shape;62;p14"/>
          <p:cNvSpPr txBox="1"/>
          <p:nvPr/>
        </p:nvSpPr>
        <p:spPr>
          <a:xfrm>
            <a:off x="1391075" y="3006525"/>
            <a:ext cx="213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Within-subject design</a:t>
            </a:r>
            <a:endParaRPr>
              <a:solidFill>
                <a:srgbClr val="666666"/>
              </a:solidFill>
            </a:endParaRPr>
          </a:p>
        </p:txBody>
      </p:sp>
      <p:sp>
        <p:nvSpPr>
          <p:cNvPr id="63" name="Google Shape;63;p14"/>
          <p:cNvSpPr txBox="1"/>
          <p:nvPr/>
        </p:nvSpPr>
        <p:spPr>
          <a:xfrm>
            <a:off x="5055475" y="3006525"/>
            <a:ext cx="21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More than 1 factors, each with multiple levels</a:t>
            </a:r>
            <a:endParaRPr>
              <a:solidFill>
                <a:srgbClr val="666666"/>
              </a:solidFill>
            </a:endParaRPr>
          </a:p>
        </p:txBody>
      </p:sp>
      <p:cxnSp>
        <p:nvCxnSpPr>
          <p:cNvPr id="64" name="Google Shape;64;p14"/>
          <p:cNvCxnSpPr>
            <a:stCxn id="63" idx="0"/>
          </p:cNvCxnSpPr>
          <p:nvPr/>
        </p:nvCxnSpPr>
        <p:spPr>
          <a:xfrm rot="10800000">
            <a:off x="6122425" y="2190825"/>
            <a:ext cx="2100" cy="8157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Redo experiment task 2 - Visual multitasking </a:t>
            </a:r>
            <a:endParaRPr/>
          </a:p>
        </p:txBody>
      </p:sp>
      <p:pic>
        <p:nvPicPr>
          <p:cNvPr descr="Think you're good at multitasking? This test uses many psychological tricks to see just how good you are at paying attention. Make sure you subscribe so that you can check out my next video &quot;Psychology of Attention Explained&quot; where I will go more in depth about inattentional blindness, selective attention, and divided attention. Good luck!&#10;&#10;Join Our Community!&#10;Facebook - https://www.facebook.com/MindfulThinks&#10;Twitter - https://twitter.com/MindfulThinks&#10;&#10;Support The Channel!&#10;MindfulThinks Shirts - https://www.amazon.com/dp/B072R5SJ4Y&#10;&#10;Sources:&#10;https://www.youtube.com/watch?v=THJgaznSBu8&#10;https://www.smithsonianmag.com/science-nature/but-did-you-see-the-gorilla-the-problem-with-inattentional-blindness-17339778/&#10;https://www.youtube.com/watch?v=s4JBqLoY3tY&#10;https://www.verywellmind.com/what-is-selective-attention-2795022&#10;https://www.apa.org/monitor/apr01/blindness&#10;https://www.verywellmind.com/what-is-change-blindness-2795010&#10;https://www.verywellmind.com/what-is-inattentional-blindness-2795020" id="171" name="Google Shape;171;p32" title="Can You Pass This Multitasking Test? | Psychology of Attention">
            <a:hlinkClick r:id="rId3"/>
          </p:cNvPr>
          <p:cNvPicPr preferRelativeResize="0"/>
          <p:nvPr/>
        </p:nvPicPr>
        <p:blipFill>
          <a:blip r:embed="rId4">
            <a:alphaModFix/>
          </a:blip>
          <a:stretch>
            <a:fillRect/>
          </a:stretch>
        </p:blipFill>
        <p:spPr>
          <a:xfrm>
            <a:off x="388358" y="1148050"/>
            <a:ext cx="4572000" cy="3429000"/>
          </a:xfrm>
          <a:prstGeom prst="rect">
            <a:avLst/>
          </a:prstGeom>
          <a:noFill/>
          <a:ln>
            <a:noFill/>
          </a:ln>
        </p:spPr>
      </p:pic>
      <p:sp>
        <p:nvSpPr>
          <p:cNvPr id="172" name="Google Shape;172;p32"/>
          <p:cNvSpPr txBox="1"/>
          <p:nvPr/>
        </p:nvSpPr>
        <p:spPr>
          <a:xfrm>
            <a:off x="6080400" y="2379900"/>
            <a:ext cx="252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80000"/>
                </a:solidFill>
              </a:rPr>
              <a:t>Imagine you did this </a:t>
            </a:r>
            <a:endParaRPr b="1" sz="1800">
              <a:solidFill>
                <a:srgbClr val="980000"/>
              </a:solidFill>
            </a:endParaRPr>
          </a:p>
          <a:p>
            <a:pPr indent="0" lvl="0" marL="0" rtl="0" algn="l">
              <a:spcBef>
                <a:spcPts val="0"/>
              </a:spcBef>
              <a:spcAft>
                <a:spcPts val="0"/>
              </a:spcAft>
              <a:buNone/>
            </a:pPr>
            <a:r>
              <a:rPr b="1" lang="en" sz="1800">
                <a:solidFill>
                  <a:srgbClr val="980000"/>
                </a:solidFill>
              </a:rPr>
              <a:t>task while running</a:t>
            </a:r>
            <a:endParaRPr b="1" sz="1800">
              <a:solidFill>
                <a:srgbClr val="980000"/>
              </a:solidFill>
            </a:endParaRPr>
          </a:p>
        </p:txBody>
      </p:sp>
      <p:cxnSp>
        <p:nvCxnSpPr>
          <p:cNvPr id="173" name="Google Shape;173;p32"/>
          <p:cNvCxnSpPr/>
          <p:nvPr/>
        </p:nvCxnSpPr>
        <p:spPr>
          <a:xfrm flipH="1">
            <a:off x="5340900" y="2749350"/>
            <a:ext cx="739500" cy="69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626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Fill out the online form (1 step approach)</a:t>
            </a:r>
            <a:br>
              <a:rPr lang="en"/>
            </a:br>
            <a:endParaRPr sz="1100"/>
          </a:p>
          <a:p>
            <a:pPr indent="0" lvl="0" marL="0" rtl="0" algn="ctr">
              <a:spcBef>
                <a:spcPts val="0"/>
              </a:spcBef>
              <a:spcAft>
                <a:spcPts val="0"/>
              </a:spcAft>
              <a:buNone/>
            </a:pPr>
            <a:r>
              <a:rPr lang="en" sz="2650" u="sng">
                <a:solidFill>
                  <a:schemeClr val="hlink"/>
                </a:solidFill>
                <a:highlight>
                  <a:srgbClr val="FFFFFF"/>
                </a:highlight>
                <a:latin typeface="Roboto"/>
                <a:ea typeface="Roboto"/>
                <a:cs typeface="Roboto"/>
                <a:sym typeface="Roboto"/>
                <a:hlinkClick r:id="rId3"/>
              </a:rPr>
              <a:t>https://www.keithv.com/software/nasatlx/nasatlx.html</a:t>
            </a:r>
            <a:endParaRPr sz="2650">
              <a:highlight>
                <a:srgbClr val="FFFFFF"/>
              </a:highlight>
              <a:latin typeface="Roboto"/>
              <a:ea typeface="Roboto"/>
              <a:cs typeface="Roboto"/>
              <a:sym typeface="Roboto"/>
            </a:endParaRPr>
          </a:p>
          <a:p>
            <a:pPr indent="0" lvl="0" marL="0" rtl="0" algn="ctr">
              <a:spcBef>
                <a:spcPts val="0"/>
              </a:spcBef>
              <a:spcAft>
                <a:spcPts val="0"/>
              </a:spcAft>
              <a:buNone/>
            </a:pPr>
            <a:r>
              <a:t/>
            </a:r>
            <a:endParaRPr sz="1000">
              <a:highlight>
                <a:srgbClr val="FFFFFF"/>
              </a:highlight>
              <a:latin typeface="Roboto"/>
              <a:ea typeface="Roboto"/>
              <a:cs typeface="Roboto"/>
              <a:sym typeface="Roboto"/>
            </a:endParaRPr>
          </a:p>
        </p:txBody>
      </p:sp>
      <p:pic>
        <p:nvPicPr>
          <p:cNvPr id="179" name="Google Shape;179;p33"/>
          <p:cNvPicPr preferRelativeResize="0"/>
          <p:nvPr/>
        </p:nvPicPr>
        <p:blipFill>
          <a:blip r:embed="rId4">
            <a:alphaModFix/>
          </a:blip>
          <a:stretch>
            <a:fillRect/>
          </a:stretch>
        </p:blipFill>
        <p:spPr>
          <a:xfrm>
            <a:off x="2802377" y="2129998"/>
            <a:ext cx="3395650" cy="1938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Copy &amp; paste your score into the google spreadsheet: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377" u="sng">
                <a:solidFill>
                  <a:schemeClr val="hlink"/>
                </a:solidFill>
                <a:hlinkClick r:id="rId3"/>
              </a:rPr>
              <a:t>https://docs.google.com/spreadsheets/d/13uED21beaa8Pms6tA3O8H62nFQPOc4_eIXMOSeesuME/edit?gid=0#gid=0</a:t>
            </a:r>
            <a:endParaRPr sz="1377"/>
          </a:p>
          <a:p>
            <a:pPr indent="0" lvl="0" marL="0" rtl="0" algn="ctr">
              <a:spcBef>
                <a:spcPts val="0"/>
              </a:spcBef>
              <a:spcAft>
                <a:spcPts val="0"/>
              </a:spcAft>
              <a:buNone/>
            </a:pPr>
            <a:r>
              <a:t/>
            </a:r>
            <a:endParaRPr sz="1377"/>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Now let’s perform the analysis using JASP</a:t>
            </a:r>
            <a:br>
              <a:rPr lang="en"/>
            </a:br>
            <a:r>
              <a:rPr lang="en" sz="1100" u="sng">
                <a:solidFill>
                  <a:schemeClr val="hlink"/>
                </a:solidFill>
                <a:hlinkClick r:id="rId3"/>
              </a:rPr>
              <a:t>https://docs.google.com/spreadsheets/d/1Yn23qf51Vq_dI1hSbsJp9ne5FJVz6eSbvuq34NJeN20/edit?gid=2132750171#gid=2132750171</a:t>
            </a:r>
            <a:endParaRPr sz="1100"/>
          </a:p>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Report your data using the template on the next slide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report results?</a:t>
            </a:r>
            <a:endParaRPr/>
          </a:p>
        </p:txBody>
      </p:sp>
      <p:sp>
        <p:nvSpPr>
          <p:cNvPr id="200" name="Google Shape;200;p37"/>
          <p:cNvSpPr txBox="1"/>
          <p:nvPr>
            <p:ph idx="1" type="body"/>
          </p:nvPr>
        </p:nvSpPr>
        <p:spPr>
          <a:xfrm>
            <a:off x="311700" y="1152475"/>
            <a:ext cx="2814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solidFill>
                  <a:schemeClr val="dk1"/>
                </a:solidFill>
                <a:highlight>
                  <a:srgbClr val="FFFFFF"/>
                </a:highlight>
              </a:rPr>
              <a:t>General structure</a:t>
            </a:r>
            <a:endParaRPr sz="1600">
              <a:solidFill>
                <a:schemeClr val="dk1"/>
              </a:solidFill>
              <a:highlight>
                <a:srgbClr val="FFFFFF"/>
              </a:highlight>
            </a:endParaRPr>
          </a:p>
          <a:p>
            <a:pPr indent="-307895" lvl="0" marL="457200" rtl="0" algn="l">
              <a:spcBef>
                <a:spcPts val="2400"/>
              </a:spcBef>
              <a:spcAft>
                <a:spcPts val="0"/>
              </a:spcAft>
              <a:buClr>
                <a:srgbClr val="3D3D3D"/>
              </a:buClr>
              <a:buSzPct val="84375"/>
              <a:buChar char="●"/>
            </a:pPr>
            <a:r>
              <a:rPr lang="en" sz="1600">
                <a:solidFill>
                  <a:schemeClr val="dk1"/>
                </a:solidFill>
                <a:highlight>
                  <a:srgbClr val="FFFFFF"/>
                </a:highlight>
              </a:rPr>
              <a:t>A brief description of the independent and dependent variable.</a:t>
            </a:r>
            <a:endParaRPr sz="1600">
              <a:solidFill>
                <a:schemeClr val="dk1"/>
              </a:solidFill>
              <a:highlight>
                <a:srgbClr val="FFFFFF"/>
              </a:highlight>
            </a:endParaRPr>
          </a:p>
          <a:p>
            <a:pPr indent="-307895" lvl="0" marL="457200" rtl="0" algn="l">
              <a:spcBef>
                <a:spcPts val="0"/>
              </a:spcBef>
              <a:spcAft>
                <a:spcPts val="0"/>
              </a:spcAft>
              <a:buClr>
                <a:srgbClr val="3D3D3D"/>
              </a:buClr>
              <a:buSzPct val="84375"/>
              <a:buChar char="●"/>
            </a:pPr>
            <a:r>
              <a:rPr lang="en" sz="1600">
                <a:solidFill>
                  <a:schemeClr val="dk1"/>
                </a:solidFill>
                <a:highlight>
                  <a:srgbClr val="FFFFFF"/>
                </a:highlight>
              </a:rPr>
              <a:t>The overall F-value of the ANOVA and the corresponding p-value.</a:t>
            </a:r>
            <a:endParaRPr sz="1600">
              <a:solidFill>
                <a:schemeClr val="dk1"/>
              </a:solidFill>
              <a:highlight>
                <a:srgbClr val="FFFFFF"/>
              </a:highlight>
            </a:endParaRPr>
          </a:p>
          <a:p>
            <a:pPr indent="-307895" lvl="0" marL="457200" rtl="0" algn="l">
              <a:spcBef>
                <a:spcPts val="0"/>
              </a:spcBef>
              <a:spcAft>
                <a:spcPts val="0"/>
              </a:spcAft>
              <a:buClr>
                <a:srgbClr val="3D3D3D"/>
              </a:buClr>
              <a:buSzPct val="84375"/>
              <a:buChar char="●"/>
            </a:pPr>
            <a:r>
              <a:rPr lang="en" sz="1600">
                <a:solidFill>
                  <a:schemeClr val="dk1"/>
                </a:solidFill>
                <a:highlight>
                  <a:srgbClr val="FFFFFF"/>
                </a:highlight>
              </a:rPr>
              <a:t>The results of the post-hoc comparisons (if the p-value was statistically significant).</a:t>
            </a:r>
            <a:endParaRPr sz="1600">
              <a:solidFill>
                <a:schemeClr val="dk1"/>
              </a:solidFill>
              <a:highlight>
                <a:srgbClr val="FFFFFF"/>
              </a:highlight>
            </a:endParaRPr>
          </a:p>
          <a:p>
            <a:pPr indent="0" lvl="0" marL="0" rtl="0" algn="l">
              <a:spcBef>
                <a:spcPts val="2400"/>
              </a:spcBef>
              <a:spcAft>
                <a:spcPts val="1200"/>
              </a:spcAft>
              <a:buNone/>
            </a:pPr>
            <a:r>
              <a:t/>
            </a:r>
            <a:endParaRPr/>
          </a:p>
        </p:txBody>
      </p:sp>
      <p:sp>
        <p:nvSpPr>
          <p:cNvPr id="201" name="Google Shape;201;p37"/>
          <p:cNvSpPr txBox="1"/>
          <p:nvPr/>
        </p:nvSpPr>
        <p:spPr>
          <a:xfrm>
            <a:off x="3977100" y="236400"/>
            <a:ext cx="4892400" cy="4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highlight>
                  <a:srgbClr val="FFFFFF"/>
                </a:highlight>
              </a:rPr>
              <a:t>A one-way ANOVA (replace with the type of test performed) was performed to compare the effect of [independent variable(s)] on [dependent variable].</a:t>
            </a:r>
            <a:endParaRPr sz="1500">
              <a:solidFill>
                <a:schemeClr val="dk1"/>
              </a:solidFill>
              <a:highlight>
                <a:srgbClr val="FFFFFF"/>
              </a:highlight>
            </a:endParaRPr>
          </a:p>
          <a:p>
            <a:pPr indent="0" lvl="0" marL="0" rtl="0" algn="l">
              <a:lnSpc>
                <a:spcPct val="115000"/>
              </a:lnSpc>
              <a:spcBef>
                <a:spcPts val="0"/>
              </a:spcBef>
              <a:spcAft>
                <a:spcPts val="0"/>
              </a:spcAft>
              <a:buNone/>
            </a:pPr>
            <a:r>
              <a:rPr lang="en" sz="1000">
                <a:solidFill>
                  <a:srgbClr val="555555"/>
                </a:solidFill>
                <a:highlight>
                  <a:srgbClr val="FFFFFF"/>
                </a:highlight>
              </a:rPr>
              <a:t> </a:t>
            </a:r>
            <a:endParaRPr sz="1000">
              <a:solidFill>
                <a:srgbClr val="555555"/>
              </a:solidFill>
              <a:highlight>
                <a:srgbClr val="FFFFFF"/>
              </a:highlight>
            </a:endParaRPr>
          </a:p>
          <a:p>
            <a:pPr indent="0" lvl="0" marL="0" rtl="0" algn="l">
              <a:lnSpc>
                <a:spcPct val="115000"/>
              </a:lnSpc>
              <a:spcBef>
                <a:spcPts val="0"/>
              </a:spcBef>
              <a:spcAft>
                <a:spcPts val="0"/>
              </a:spcAft>
              <a:buNone/>
            </a:pPr>
            <a:r>
              <a:rPr lang="en" sz="1500">
                <a:solidFill>
                  <a:schemeClr val="dk1"/>
                </a:solidFill>
                <a:highlight>
                  <a:srgbClr val="FFFFFF"/>
                </a:highlight>
              </a:rPr>
              <a:t>A one-way ANOVA (replace with your test) revealed that there [was or was not] a statistically significant difference in [dependent variable] between at least two groups (F(between groups df, within groups df) = [F-value], p = [p-value]).</a:t>
            </a:r>
            <a:endParaRPr sz="1500">
              <a:solidFill>
                <a:schemeClr val="dk1"/>
              </a:solidFill>
              <a:highlight>
                <a:srgbClr val="FFFFFF"/>
              </a:highlight>
            </a:endParaRPr>
          </a:p>
          <a:p>
            <a:pPr indent="0" lvl="0" marL="0" rtl="0" algn="l">
              <a:lnSpc>
                <a:spcPct val="115000"/>
              </a:lnSpc>
              <a:spcBef>
                <a:spcPts val="0"/>
              </a:spcBef>
              <a:spcAft>
                <a:spcPts val="0"/>
              </a:spcAft>
              <a:buNone/>
            </a:pPr>
            <a:r>
              <a:rPr lang="en" sz="1000">
                <a:solidFill>
                  <a:srgbClr val="555555"/>
                </a:solidFill>
                <a:highlight>
                  <a:srgbClr val="FFFFFF"/>
                </a:highlight>
              </a:rPr>
              <a:t> </a:t>
            </a:r>
            <a:endParaRPr sz="1000">
              <a:solidFill>
                <a:srgbClr val="555555"/>
              </a:solidFill>
              <a:highlight>
                <a:srgbClr val="FFFFFF"/>
              </a:highlight>
            </a:endParaRPr>
          </a:p>
          <a:p>
            <a:pPr indent="0" lvl="0" marL="0" rtl="0" algn="l">
              <a:lnSpc>
                <a:spcPct val="115000"/>
              </a:lnSpc>
              <a:spcBef>
                <a:spcPts val="0"/>
              </a:spcBef>
              <a:spcAft>
                <a:spcPts val="0"/>
              </a:spcAft>
              <a:buNone/>
            </a:pPr>
            <a:r>
              <a:rPr lang="en" sz="1500">
                <a:solidFill>
                  <a:schemeClr val="dk1"/>
                </a:solidFill>
                <a:highlight>
                  <a:srgbClr val="FFFFFF"/>
                </a:highlight>
              </a:rPr>
              <a:t>Tukey’s HSD Test (replace with your test) for multiple comparisons found that the mean value of [dependent variable] was significantly different between [group name] and [group name] (p = [p-value], 95% C.I. = [lower, upper]).</a:t>
            </a:r>
            <a:endParaRPr sz="1500">
              <a:solidFill>
                <a:schemeClr val="dk1"/>
              </a:solidFill>
              <a:highlight>
                <a:srgbClr val="FFFFFF"/>
              </a:highlight>
            </a:endParaRPr>
          </a:p>
          <a:p>
            <a:pPr indent="0" lvl="0" marL="0" rtl="0" algn="l">
              <a:lnSpc>
                <a:spcPct val="115000"/>
              </a:lnSpc>
              <a:spcBef>
                <a:spcPts val="0"/>
              </a:spcBef>
              <a:spcAft>
                <a:spcPts val="0"/>
              </a:spcAft>
              <a:buNone/>
            </a:pPr>
            <a:r>
              <a:rPr lang="en" sz="1000">
                <a:solidFill>
                  <a:srgbClr val="555555"/>
                </a:solidFill>
                <a:highlight>
                  <a:srgbClr val="FFFFFF"/>
                </a:highlight>
              </a:rPr>
              <a:t> </a:t>
            </a:r>
            <a:endParaRPr sz="1000">
              <a:solidFill>
                <a:srgbClr val="555555"/>
              </a:solidFill>
              <a:highlight>
                <a:srgbClr val="FFFFFF"/>
              </a:highlight>
            </a:endParaRPr>
          </a:p>
          <a:p>
            <a:pPr indent="0" lvl="0" marL="0" rtl="0" algn="l">
              <a:lnSpc>
                <a:spcPct val="115000"/>
              </a:lnSpc>
              <a:spcBef>
                <a:spcPts val="0"/>
              </a:spcBef>
              <a:spcAft>
                <a:spcPts val="0"/>
              </a:spcAft>
              <a:buNone/>
            </a:pPr>
            <a:r>
              <a:rPr lang="en" sz="1500">
                <a:solidFill>
                  <a:schemeClr val="dk1"/>
                </a:solidFill>
                <a:highlight>
                  <a:srgbClr val="FFFFFF"/>
                </a:highlight>
              </a:rPr>
              <a:t>There was no statistically significant difference between [group name] and [group name] (p=[p-value]).</a:t>
            </a:r>
            <a:endParaRPr sz="15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Practice, and Discuss </a:t>
            </a:r>
            <a:endParaRPr/>
          </a:p>
        </p:txBody>
      </p:sp>
      <p:pic>
        <p:nvPicPr>
          <p:cNvPr id="70" name="Google Shape;70;p15"/>
          <p:cNvPicPr preferRelativeResize="0"/>
          <p:nvPr/>
        </p:nvPicPr>
        <p:blipFill rotWithShape="1">
          <a:blip r:embed="rId3">
            <a:alphaModFix/>
          </a:blip>
          <a:srcRect b="53767" l="0" r="0" t="0"/>
          <a:stretch/>
        </p:blipFill>
        <p:spPr>
          <a:xfrm>
            <a:off x="428400" y="3456725"/>
            <a:ext cx="8182500" cy="791275"/>
          </a:xfrm>
          <a:prstGeom prst="rect">
            <a:avLst/>
          </a:prstGeom>
          <a:noFill/>
          <a:ln>
            <a:noFill/>
          </a:ln>
        </p:spPr>
      </p:pic>
      <p:pic>
        <p:nvPicPr>
          <p:cNvPr id="71" name="Google Shape;71;p15"/>
          <p:cNvPicPr preferRelativeResize="0"/>
          <p:nvPr/>
        </p:nvPicPr>
        <p:blipFill>
          <a:blip r:embed="rId4">
            <a:alphaModFix/>
          </a:blip>
          <a:stretch>
            <a:fillRect/>
          </a:stretch>
        </p:blipFill>
        <p:spPr>
          <a:xfrm>
            <a:off x="5483850" y="1472521"/>
            <a:ext cx="1623150" cy="1377000"/>
          </a:xfrm>
          <a:prstGeom prst="rect">
            <a:avLst/>
          </a:prstGeom>
          <a:noFill/>
          <a:ln>
            <a:noFill/>
          </a:ln>
        </p:spPr>
      </p:pic>
      <p:pic>
        <p:nvPicPr>
          <p:cNvPr id="72" name="Google Shape;72;p15"/>
          <p:cNvPicPr preferRelativeResize="0"/>
          <p:nvPr/>
        </p:nvPicPr>
        <p:blipFill>
          <a:blip r:embed="rId5">
            <a:alphaModFix/>
          </a:blip>
          <a:stretch>
            <a:fillRect/>
          </a:stretch>
        </p:blipFill>
        <p:spPr>
          <a:xfrm>
            <a:off x="589800" y="1398725"/>
            <a:ext cx="2134440" cy="1524600"/>
          </a:xfrm>
          <a:prstGeom prst="rect">
            <a:avLst/>
          </a:prstGeom>
          <a:noFill/>
          <a:ln>
            <a:noFill/>
          </a:ln>
        </p:spPr>
      </p:pic>
      <p:pic>
        <p:nvPicPr>
          <p:cNvPr id="73" name="Google Shape;73;p15"/>
          <p:cNvPicPr preferRelativeResize="0"/>
          <p:nvPr/>
        </p:nvPicPr>
        <p:blipFill>
          <a:blip r:embed="rId6">
            <a:alphaModFix/>
          </a:blip>
          <a:stretch>
            <a:fillRect/>
          </a:stretch>
        </p:blipFill>
        <p:spPr>
          <a:xfrm>
            <a:off x="3508350" y="1684075"/>
            <a:ext cx="1703400" cy="953904"/>
          </a:xfrm>
          <a:prstGeom prst="rect">
            <a:avLst/>
          </a:prstGeom>
          <a:noFill/>
          <a:ln>
            <a:noFill/>
          </a:ln>
        </p:spPr>
      </p:pic>
      <p:pic>
        <p:nvPicPr>
          <p:cNvPr id="74" name="Google Shape;74;p15"/>
          <p:cNvPicPr preferRelativeResize="0"/>
          <p:nvPr/>
        </p:nvPicPr>
        <p:blipFill>
          <a:blip r:embed="rId7">
            <a:alphaModFix/>
          </a:blip>
          <a:stretch>
            <a:fillRect/>
          </a:stretch>
        </p:blipFill>
        <p:spPr>
          <a:xfrm>
            <a:off x="7319750" y="1584575"/>
            <a:ext cx="1152900" cy="115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Let’s do a simple within-subject experiment together that measures your workload for certain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how to measure workload?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 NASA TLX </a:t>
            </a:r>
            <a:endParaRPr/>
          </a:p>
        </p:txBody>
      </p:sp>
      <p:pic>
        <p:nvPicPr>
          <p:cNvPr descr="Introduction to NASA-TLX" id="90" name="Google Shape;90;p18" title="NASA-TLX_Intro_movie">
            <a:hlinkClick r:id="rId3"/>
          </p:cNvPr>
          <p:cNvPicPr preferRelativeResize="0"/>
          <p:nvPr/>
        </p:nvPicPr>
        <p:blipFill>
          <a:blip r:embed="rId4">
            <a:alphaModFix/>
          </a:blip>
          <a:stretch>
            <a:fillRect/>
          </a:stretch>
        </p:blipFill>
        <p:spPr>
          <a:xfrm>
            <a:off x="410424" y="1017725"/>
            <a:ext cx="4990876" cy="374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Here are the experimental tasks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task 1 - visual search </a:t>
            </a:r>
            <a:endParaRPr/>
          </a:p>
        </p:txBody>
      </p:sp>
      <p:pic>
        <p:nvPicPr>
          <p:cNvPr id="101" name="Google Shape;101;p20" title="Visual Search Task">
            <a:hlinkClick r:id="rId3"/>
          </p:cNvPr>
          <p:cNvPicPr preferRelativeResize="0"/>
          <p:nvPr/>
        </p:nvPicPr>
        <p:blipFill>
          <a:blip r:embed="rId4">
            <a:alphaModFix/>
          </a:blip>
          <a:stretch>
            <a:fillRect/>
          </a:stretch>
        </p:blipFill>
        <p:spPr>
          <a:xfrm>
            <a:off x="381000" y="10939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626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Fill out the online form</a:t>
            </a:r>
            <a:br>
              <a:rPr lang="en"/>
            </a:br>
            <a:endParaRPr sz="1100"/>
          </a:p>
          <a:p>
            <a:pPr indent="0" lvl="0" marL="0" rtl="0" algn="ctr">
              <a:spcBef>
                <a:spcPts val="0"/>
              </a:spcBef>
              <a:spcAft>
                <a:spcPts val="0"/>
              </a:spcAft>
              <a:buNone/>
            </a:pPr>
            <a:r>
              <a:rPr lang="en" sz="2650" u="sng">
                <a:solidFill>
                  <a:schemeClr val="hlink"/>
                </a:solidFill>
                <a:highlight>
                  <a:srgbClr val="FFFFFF"/>
                </a:highlight>
                <a:latin typeface="Roboto"/>
                <a:ea typeface="Roboto"/>
                <a:cs typeface="Roboto"/>
                <a:sym typeface="Roboto"/>
                <a:hlinkClick r:id="rId3"/>
              </a:rPr>
              <a:t>https://www.keithv.com/software/nasatlx/nasatlx.html</a:t>
            </a:r>
            <a:endParaRPr sz="2650">
              <a:highlight>
                <a:srgbClr val="FFFFFF"/>
              </a:highlight>
              <a:latin typeface="Roboto"/>
              <a:ea typeface="Roboto"/>
              <a:cs typeface="Roboto"/>
              <a:sym typeface="Roboto"/>
            </a:endParaRPr>
          </a:p>
          <a:p>
            <a:pPr indent="0" lvl="0" marL="0" rtl="0" algn="ctr">
              <a:spcBef>
                <a:spcPts val="0"/>
              </a:spcBef>
              <a:spcAft>
                <a:spcPts val="0"/>
              </a:spcAft>
              <a:buNone/>
            </a:pPr>
            <a:r>
              <a:t/>
            </a:r>
            <a:endParaRPr sz="1000">
              <a:highlight>
                <a:srgbClr val="FFFFFF"/>
              </a:highlight>
              <a:latin typeface="Roboto"/>
              <a:ea typeface="Roboto"/>
              <a:cs typeface="Roboto"/>
              <a:sym typeface="Roboto"/>
            </a:endParaRPr>
          </a:p>
        </p:txBody>
      </p:sp>
      <p:pic>
        <p:nvPicPr>
          <p:cNvPr id="107" name="Google Shape;107;p21"/>
          <p:cNvPicPr preferRelativeResize="0"/>
          <p:nvPr/>
        </p:nvPicPr>
        <p:blipFill>
          <a:blip r:embed="rId4">
            <a:alphaModFix/>
          </a:blip>
          <a:stretch>
            <a:fillRect/>
          </a:stretch>
        </p:blipFill>
        <p:spPr>
          <a:xfrm>
            <a:off x="2802377" y="2129998"/>
            <a:ext cx="3395650" cy="193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