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embeddedFontLst>
    <p:embeddedFont>
      <p:font typeface="Ubuntu"/>
      <p:regular r:id="rId58"/>
      <p:bold r:id="rId59"/>
      <p:italic r:id="rId60"/>
      <p:boldItalic r:id="rId61"/>
    </p:embeddedFont>
    <p:embeddedFont>
      <p:font typeface="PT Serif"/>
      <p:regular r:id="rId62"/>
      <p:bold r:id="rId63"/>
      <p:italic r:id="rId64"/>
      <p:boldItalic r:id="rId65"/>
    </p:embeddedFont>
    <p:embeddedFont>
      <p:font typeface="Quattrocento Sans"/>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PTSerif-regular.fntdata"/><Relationship Id="rId61" Type="http://schemas.openxmlformats.org/officeDocument/2006/relationships/font" Target="fonts/Ubuntu-boldItalic.fntdata"/><Relationship Id="rId20" Type="http://schemas.openxmlformats.org/officeDocument/2006/relationships/slide" Target="slides/slide15.xml"/><Relationship Id="rId64" Type="http://schemas.openxmlformats.org/officeDocument/2006/relationships/font" Target="fonts/PTSerif-italic.fntdata"/><Relationship Id="rId63" Type="http://schemas.openxmlformats.org/officeDocument/2006/relationships/font" Target="fonts/PTSerif-bold.fntdata"/><Relationship Id="rId22" Type="http://schemas.openxmlformats.org/officeDocument/2006/relationships/slide" Target="slides/slide17.xml"/><Relationship Id="rId66" Type="http://schemas.openxmlformats.org/officeDocument/2006/relationships/font" Target="fonts/QuattrocentoSans-regular.fntdata"/><Relationship Id="rId21" Type="http://schemas.openxmlformats.org/officeDocument/2006/relationships/slide" Target="slides/slide16.xml"/><Relationship Id="rId65" Type="http://schemas.openxmlformats.org/officeDocument/2006/relationships/font" Target="fonts/PTSerif-boldItalic.fntdata"/><Relationship Id="rId24" Type="http://schemas.openxmlformats.org/officeDocument/2006/relationships/slide" Target="slides/slide19.xml"/><Relationship Id="rId68" Type="http://schemas.openxmlformats.org/officeDocument/2006/relationships/font" Target="fonts/QuattrocentoSans-italic.fntdata"/><Relationship Id="rId23" Type="http://schemas.openxmlformats.org/officeDocument/2006/relationships/slide" Target="slides/slide18.xml"/><Relationship Id="rId67" Type="http://schemas.openxmlformats.org/officeDocument/2006/relationships/font" Target="fonts/QuattrocentoSans-bold.fntdata"/><Relationship Id="rId60" Type="http://schemas.openxmlformats.org/officeDocument/2006/relationships/font" Target="fonts/Ubuntu-italic.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QuattrocentoSans-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Ubuntu-bold.fntdata"/><Relationship Id="rId14" Type="http://schemas.openxmlformats.org/officeDocument/2006/relationships/slide" Target="slides/slide9.xml"/><Relationship Id="rId58" Type="http://schemas.openxmlformats.org/officeDocument/2006/relationships/font" Target="fonts/Ubuntu-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21a4215a13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21a4215a1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1c34546bb3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1c34546bb3_1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discuss factorial design</a:t>
            </a:r>
            <a:endParaRPr/>
          </a:p>
          <a:p>
            <a:pPr indent="0" lvl="0" marL="0" rtl="0" algn="l">
              <a:spcBef>
                <a:spcPts val="0"/>
              </a:spcBef>
              <a:spcAft>
                <a:spcPts val="0"/>
              </a:spcAft>
              <a:buNone/>
            </a:pPr>
            <a:r>
              <a:rPr lang="en"/>
              <a:t>The factors in the factorial design is synonym to independent variables or IVs</a:t>
            </a:r>
            <a:endParaRPr/>
          </a:p>
          <a:p>
            <a:pPr indent="0" lvl="0" marL="0" rtl="0" algn="l">
              <a:spcBef>
                <a:spcPts val="0"/>
              </a:spcBef>
              <a:spcAft>
                <a:spcPts val="0"/>
              </a:spcAft>
              <a:buNone/>
            </a:pPr>
            <a:r>
              <a:rPr lang="en"/>
              <a:t>Factorial design typically involves the investigation of two or more factors.</a:t>
            </a:r>
            <a:endParaRPr/>
          </a:p>
          <a:p>
            <a:pPr indent="0" lvl="0" marL="0" rtl="0" algn="l">
              <a:spcBef>
                <a:spcPts val="0"/>
              </a:spcBef>
              <a:spcAft>
                <a:spcPts val="0"/>
              </a:spcAft>
              <a:buNone/>
            </a:pPr>
            <a:r>
              <a:rPr lang="en"/>
              <a:t>Same example as before. In the earpod vs ipod, there are 2 IVs</a:t>
            </a:r>
            <a:endParaRPr/>
          </a:p>
          <a:p>
            <a:pPr indent="0" lvl="0" marL="0" rtl="0" algn="l">
              <a:spcBef>
                <a:spcPts val="0"/>
              </a:spcBef>
              <a:spcAft>
                <a:spcPts val="0"/>
              </a:spcAft>
              <a:buNone/>
            </a:pPr>
            <a:r>
              <a:rPr lang="en"/>
              <a:t>Technique has two levels</a:t>
            </a:r>
            <a:endParaRPr/>
          </a:p>
          <a:p>
            <a:pPr indent="0" lvl="0" marL="0" rtl="0" algn="l">
              <a:spcBef>
                <a:spcPts val="0"/>
              </a:spcBef>
              <a:spcAft>
                <a:spcPts val="0"/>
              </a:spcAft>
              <a:buNone/>
            </a:pPr>
            <a:r>
              <a:rPr lang="en"/>
              <a:t>Breadth has three levels</a:t>
            </a:r>
            <a:endParaRPr/>
          </a:p>
          <a:p>
            <a:pPr indent="0" lvl="0" marL="0" rtl="0" algn="l">
              <a:spcBef>
                <a:spcPts val="0"/>
              </a:spcBef>
              <a:spcAft>
                <a:spcPts val="0"/>
              </a:spcAft>
              <a:buNone/>
            </a:pPr>
            <a:r>
              <a:rPr lang="en"/>
              <a:t>Thus we call this 2 by 3 factorial design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1c34546bb3_1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1c34546bb3_1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Feeling:</a:t>
            </a:r>
            <a:r>
              <a:rPr lang="en" sz="1400"/>
              <a:t> for hierarchical menus, speed is comparable, but accuracy seems higher, and it requires less space to operate, especially for menu with higher level of hierarchies.</a:t>
            </a:r>
            <a:endParaRPr sz="1400"/>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1c34546bb3_1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1c34546bb3_1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Feeling:</a:t>
            </a:r>
            <a:r>
              <a:rPr lang="en" sz="1400"/>
              <a:t> for hierarchical menus, speed is comparable, but accuracy seems higher, and it requires less space to operate, especially for menu with higher level of hierarchies.</a:t>
            </a:r>
            <a:endParaRPr sz="1400"/>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1c34546bb3_1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1c34546bb3_1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Feeling:</a:t>
            </a:r>
            <a:r>
              <a:rPr lang="en" sz="1400"/>
              <a:t> for hierarchical menus, speed is comparable, but accuracy seems higher, and it requires less space to operate, especially for menu with higher level of hierarchies.</a:t>
            </a:r>
            <a:endParaRPr sz="1400"/>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1c34546bb3_1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1c34546bb3_1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discuss factorial design</a:t>
            </a:r>
            <a:endParaRPr/>
          </a:p>
          <a:p>
            <a:pPr indent="0" lvl="0" marL="0" rtl="0" algn="l">
              <a:spcBef>
                <a:spcPts val="0"/>
              </a:spcBef>
              <a:spcAft>
                <a:spcPts val="0"/>
              </a:spcAft>
              <a:buNone/>
            </a:pPr>
            <a:r>
              <a:rPr lang="en"/>
              <a:t>The factors in the factorial design is synonym to independent variables or IVs</a:t>
            </a:r>
            <a:endParaRPr/>
          </a:p>
          <a:p>
            <a:pPr indent="0" lvl="0" marL="0" rtl="0" algn="l">
              <a:spcBef>
                <a:spcPts val="0"/>
              </a:spcBef>
              <a:spcAft>
                <a:spcPts val="0"/>
              </a:spcAft>
              <a:buNone/>
            </a:pPr>
            <a:r>
              <a:rPr lang="en"/>
              <a:t>Factorial design typically involves the investigation of two or more factors.</a:t>
            </a:r>
            <a:endParaRPr/>
          </a:p>
          <a:p>
            <a:pPr indent="0" lvl="0" marL="0" rtl="0" algn="l">
              <a:spcBef>
                <a:spcPts val="0"/>
              </a:spcBef>
              <a:spcAft>
                <a:spcPts val="0"/>
              </a:spcAft>
              <a:buNone/>
            </a:pPr>
            <a:r>
              <a:rPr lang="en"/>
              <a:t>Same example as before. In the earpod vs ipod, there are 2 IVs</a:t>
            </a:r>
            <a:endParaRPr/>
          </a:p>
          <a:p>
            <a:pPr indent="0" lvl="0" marL="0" rtl="0" algn="l">
              <a:spcBef>
                <a:spcPts val="0"/>
              </a:spcBef>
              <a:spcAft>
                <a:spcPts val="0"/>
              </a:spcAft>
              <a:buNone/>
            </a:pPr>
            <a:r>
              <a:rPr lang="en"/>
              <a:t>Technique has two levels</a:t>
            </a:r>
            <a:endParaRPr/>
          </a:p>
          <a:p>
            <a:pPr indent="0" lvl="0" marL="0" rtl="0" algn="l">
              <a:spcBef>
                <a:spcPts val="0"/>
              </a:spcBef>
              <a:spcAft>
                <a:spcPts val="0"/>
              </a:spcAft>
              <a:buNone/>
            </a:pPr>
            <a:r>
              <a:rPr lang="en"/>
              <a:t>Breadth has three levels</a:t>
            </a:r>
            <a:endParaRPr/>
          </a:p>
          <a:p>
            <a:pPr indent="0" lvl="0" marL="0" rtl="0" algn="l">
              <a:spcBef>
                <a:spcPts val="0"/>
              </a:spcBef>
              <a:spcAft>
                <a:spcPts val="0"/>
              </a:spcAft>
              <a:buNone/>
            </a:pPr>
            <a:r>
              <a:rPr lang="en"/>
              <a:t>Thus we call this 2 by 3 factorial design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005b3520f0_1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005b3520f0_1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discuss factorial design</a:t>
            </a:r>
            <a:endParaRPr/>
          </a:p>
          <a:p>
            <a:pPr indent="0" lvl="0" marL="0" rtl="0" algn="l">
              <a:spcBef>
                <a:spcPts val="0"/>
              </a:spcBef>
              <a:spcAft>
                <a:spcPts val="0"/>
              </a:spcAft>
              <a:buNone/>
            </a:pPr>
            <a:r>
              <a:rPr lang="en"/>
              <a:t>The factors in the factorial design is synonym to independent variables or IVs</a:t>
            </a:r>
            <a:endParaRPr/>
          </a:p>
          <a:p>
            <a:pPr indent="0" lvl="0" marL="0" rtl="0" algn="l">
              <a:spcBef>
                <a:spcPts val="0"/>
              </a:spcBef>
              <a:spcAft>
                <a:spcPts val="0"/>
              </a:spcAft>
              <a:buNone/>
            </a:pPr>
            <a:r>
              <a:rPr lang="en"/>
              <a:t>Factorial design typically involves the investigation of two or more factors.</a:t>
            </a:r>
            <a:endParaRPr/>
          </a:p>
          <a:p>
            <a:pPr indent="0" lvl="0" marL="0" rtl="0" algn="l">
              <a:spcBef>
                <a:spcPts val="0"/>
              </a:spcBef>
              <a:spcAft>
                <a:spcPts val="0"/>
              </a:spcAft>
              <a:buNone/>
            </a:pPr>
            <a:r>
              <a:rPr lang="en"/>
              <a:t>Same example as before. In the earpod vs ipod, there are 2 IVs</a:t>
            </a:r>
            <a:endParaRPr/>
          </a:p>
          <a:p>
            <a:pPr indent="0" lvl="0" marL="0" rtl="0" algn="l">
              <a:spcBef>
                <a:spcPts val="0"/>
              </a:spcBef>
              <a:spcAft>
                <a:spcPts val="0"/>
              </a:spcAft>
              <a:buNone/>
            </a:pPr>
            <a:r>
              <a:rPr lang="en"/>
              <a:t>Technique has two levels</a:t>
            </a:r>
            <a:endParaRPr/>
          </a:p>
          <a:p>
            <a:pPr indent="0" lvl="0" marL="0" rtl="0" algn="l">
              <a:spcBef>
                <a:spcPts val="0"/>
              </a:spcBef>
              <a:spcAft>
                <a:spcPts val="0"/>
              </a:spcAft>
              <a:buNone/>
            </a:pPr>
            <a:r>
              <a:rPr lang="en"/>
              <a:t>Breadth has three levels</a:t>
            </a:r>
            <a:endParaRPr/>
          </a:p>
          <a:p>
            <a:pPr indent="0" lvl="0" marL="0" rtl="0" algn="l">
              <a:spcBef>
                <a:spcPts val="0"/>
              </a:spcBef>
              <a:spcAft>
                <a:spcPts val="0"/>
              </a:spcAft>
              <a:buNone/>
            </a:pPr>
            <a:r>
              <a:rPr lang="en"/>
              <a:t>Thus we call this 2 by 3 factorial design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1c34546bb3_1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1c34546bb3_1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discuss factorial design</a:t>
            </a:r>
            <a:endParaRPr/>
          </a:p>
          <a:p>
            <a:pPr indent="0" lvl="0" marL="0" rtl="0" algn="l">
              <a:spcBef>
                <a:spcPts val="0"/>
              </a:spcBef>
              <a:spcAft>
                <a:spcPts val="0"/>
              </a:spcAft>
              <a:buNone/>
            </a:pPr>
            <a:r>
              <a:rPr lang="en"/>
              <a:t>The factors in the factorial design is synonym to independent variables or IVs</a:t>
            </a:r>
            <a:endParaRPr/>
          </a:p>
          <a:p>
            <a:pPr indent="0" lvl="0" marL="0" rtl="0" algn="l">
              <a:spcBef>
                <a:spcPts val="0"/>
              </a:spcBef>
              <a:spcAft>
                <a:spcPts val="0"/>
              </a:spcAft>
              <a:buNone/>
            </a:pPr>
            <a:r>
              <a:rPr lang="en"/>
              <a:t>Factorial design typically involves the investigation of two or more factors.</a:t>
            </a:r>
            <a:endParaRPr/>
          </a:p>
          <a:p>
            <a:pPr indent="0" lvl="0" marL="0" rtl="0" algn="l">
              <a:spcBef>
                <a:spcPts val="0"/>
              </a:spcBef>
              <a:spcAft>
                <a:spcPts val="0"/>
              </a:spcAft>
              <a:buNone/>
            </a:pPr>
            <a:r>
              <a:rPr lang="en"/>
              <a:t>Same example as before. In the earpod vs ipod, there are 2 IVs</a:t>
            </a:r>
            <a:endParaRPr/>
          </a:p>
          <a:p>
            <a:pPr indent="0" lvl="0" marL="0" rtl="0" algn="l">
              <a:spcBef>
                <a:spcPts val="0"/>
              </a:spcBef>
              <a:spcAft>
                <a:spcPts val="0"/>
              </a:spcAft>
              <a:buNone/>
            </a:pPr>
            <a:r>
              <a:rPr lang="en"/>
              <a:t>Technique has two levels</a:t>
            </a:r>
            <a:endParaRPr/>
          </a:p>
          <a:p>
            <a:pPr indent="0" lvl="0" marL="0" rtl="0" algn="l">
              <a:spcBef>
                <a:spcPts val="0"/>
              </a:spcBef>
              <a:spcAft>
                <a:spcPts val="0"/>
              </a:spcAft>
              <a:buNone/>
            </a:pPr>
            <a:r>
              <a:rPr lang="en"/>
              <a:t>Breadth has three levels</a:t>
            </a:r>
            <a:endParaRPr/>
          </a:p>
          <a:p>
            <a:pPr indent="0" lvl="0" marL="0" rtl="0" algn="l">
              <a:spcBef>
                <a:spcPts val="0"/>
              </a:spcBef>
              <a:spcAft>
                <a:spcPts val="0"/>
              </a:spcAft>
              <a:buNone/>
            </a:pPr>
            <a:r>
              <a:rPr lang="en"/>
              <a:t>Thus we call this 2 by 3 factorial design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1c34546bb3_1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1c34546bb3_1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discuss factorial design</a:t>
            </a:r>
            <a:endParaRPr/>
          </a:p>
          <a:p>
            <a:pPr indent="0" lvl="0" marL="0" rtl="0" algn="l">
              <a:spcBef>
                <a:spcPts val="0"/>
              </a:spcBef>
              <a:spcAft>
                <a:spcPts val="0"/>
              </a:spcAft>
              <a:buNone/>
            </a:pPr>
            <a:r>
              <a:rPr lang="en"/>
              <a:t>The factors in the factorial design is synonym to independent variables or IVs</a:t>
            </a:r>
            <a:endParaRPr/>
          </a:p>
          <a:p>
            <a:pPr indent="0" lvl="0" marL="0" rtl="0" algn="l">
              <a:spcBef>
                <a:spcPts val="0"/>
              </a:spcBef>
              <a:spcAft>
                <a:spcPts val="0"/>
              </a:spcAft>
              <a:buNone/>
            </a:pPr>
            <a:r>
              <a:rPr lang="en"/>
              <a:t>Factorial design typically involves the investigation of two or more factors.</a:t>
            </a:r>
            <a:endParaRPr/>
          </a:p>
          <a:p>
            <a:pPr indent="0" lvl="0" marL="0" rtl="0" algn="l">
              <a:spcBef>
                <a:spcPts val="0"/>
              </a:spcBef>
              <a:spcAft>
                <a:spcPts val="0"/>
              </a:spcAft>
              <a:buNone/>
            </a:pPr>
            <a:r>
              <a:rPr lang="en"/>
              <a:t>Same example as before. In the earpod vs ipod, there are 2 IVs</a:t>
            </a:r>
            <a:endParaRPr/>
          </a:p>
          <a:p>
            <a:pPr indent="0" lvl="0" marL="0" rtl="0" algn="l">
              <a:spcBef>
                <a:spcPts val="0"/>
              </a:spcBef>
              <a:spcAft>
                <a:spcPts val="0"/>
              </a:spcAft>
              <a:buNone/>
            </a:pPr>
            <a:r>
              <a:rPr lang="en"/>
              <a:t>Technique has two levels</a:t>
            </a:r>
            <a:endParaRPr/>
          </a:p>
          <a:p>
            <a:pPr indent="0" lvl="0" marL="0" rtl="0" algn="l">
              <a:spcBef>
                <a:spcPts val="0"/>
              </a:spcBef>
              <a:spcAft>
                <a:spcPts val="0"/>
              </a:spcAft>
              <a:buNone/>
            </a:pPr>
            <a:r>
              <a:rPr lang="en"/>
              <a:t>Breadth has three levels</a:t>
            </a:r>
            <a:endParaRPr/>
          </a:p>
          <a:p>
            <a:pPr indent="0" lvl="0" marL="0" rtl="0" algn="l">
              <a:spcBef>
                <a:spcPts val="0"/>
              </a:spcBef>
              <a:spcAft>
                <a:spcPts val="0"/>
              </a:spcAft>
              <a:buNone/>
            </a:pPr>
            <a:r>
              <a:rPr lang="en"/>
              <a:t>Thus we call this 2 by 3 factorial design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005b3520f0_1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005b3520f0_1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discuss factorial design</a:t>
            </a:r>
            <a:endParaRPr/>
          </a:p>
          <a:p>
            <a:pPr indent="0" lvl="0" marL="0" rtl="0" algn="l">
              <a:spcBef>
                <a:spcPts val="0"/>
              </a:spcBef>
              <a:spcAft>
                <a:spcPts val="0"/>
              </a:spcAft>
              <a:buNone/>
            </a:pPr>
            <a:r>
              <a:rPr lang="en"/>
              <a:t>The factors in the factorial design is synonym to independent variables or IVs</a:t>
            </a:r>
            <a:endParaRPr/>
          </a:p>
          <a:p>
            <a:pPr indent="0" lvl="0" marL="0" rtl="0" algn="l">
              <a:spcBef>
                <a:spcPts val="0"/>
              </a:spcBef>
              <a:spcAft>
                <a:spcPts val="0"/>
              </a:spcAft>
              <a:buNone/>
            </a:pPr>
            <a:r>
              <a:rPr lang="en"/>
              <a:t>Factorial design typically involves the investigation of two or more factors.</a:t>
            </a:r>
            <a:endParaRPr/>
          </a:p>
          <a:p>
            <a:pPr indent="0" lvl="0" marL="0" rtl="0" algn="l">
              <a:spcBef>
                <a:spcPts val="0"/>
              </a:spcBef>
              <a:spcAft>
                <a:spcPts val="0"/>
              </a:spcAft>
              <a:buNone/>
            </a:pPr>
            <a:r>
              <a:rPr lang="en"/>
              <a:t>Same example as before. In the earpod vs ipod, there are 2 IVs</a:t>
            </a:r>
            <a:endParaRPr/>
          </a:p>
          <a:p>
            <a:pPr indent="0" lvl="0" marL="0" rtl="0" algn="l">
              <a:spcBef>
                <a:spcPts val="0"/>
              </a:spcBef>
              <a:spcAft>
                <a:spcPts val="0"/>
              </a:spcAft>
              <a:buNone/>
            </a:pPr>
            <a:r>
              <a:rPr lang="en"/>
              <a:t>Technique has two levels</a:t>
            </a:r>
            <a:endParaRPr/>
          </a:p>
          <a:p>
            <a:pPr indent="0" lvl="0" marL="0" rtl="0" algn="l">
              <a:spcBef>
                <a:spcPts val="0"/>
              </a:spcBef>
              <a:spcAft>
                <a:spcPts val="0"/>
              </a:spcAft>
              <a:buNone/>
            </a:pPr>
            <a:r>
              <a:rPr lang="en"/>
              <a:t>Breadth has three levels</a:t>
            </a:r>
            <a:endParaRPr/>
          </a:p>
          <a:p>
            <a:pPr indent="0" lvl="0" marL="0" rtl="0" algn="l">
              <a:spcBef>
                <a:spcPts val="0"/>
              </a:spcBef>
              <a:spcAft>
                <a:spcPts val="0"/>
              </a:spcAft>
              <a:buNone/>
            </a:pPr>
            <a:r>
              <a:rPr lang="en"/>
              <a:t>Thus we call this 2 by 3 factorial design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1c34546bb3_1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1c34546bb3_1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discuss factorial design</a:t>
            </a:r>
            <a:endParaRPr/>
          </a:p>
          <a:p>
            <a:pPr indent="0" lvl="0" marL="0" rtl="0" algn="l">
              <a:spcBef>
                <a:spcPts val="0"/>
              </a:spcBef>
              <a:spcAft>
                <a:spcPts val="0"/>
              </a:spcAft>
              <a:buNone/>
            </a:pPr>
            <a:r>
              <a:rPr lang="en"/>
              <a:t>The factors in the factorial design is synonym to independent variables or IVs</a:t>
            </a:r>
            <a:endParaRPr/>
          </a:p>
          <a:p>
            <a:pPr indent="0" lvl="0" marL="0" rtl="0" algn="l">
              <a:spcBef>
                <a:spcPts val="0"/>
              </a:spcBef>
              <a:spcAft>
                <a:spcPts val="0"/>
              </a:spcAft>
              <a:buNone/>
            </a:pPr>
            <a:r>
              <a:rPr lang="en"/>
              <a:t>Factorial design typically involves the investigation of two or more factors.</a:t>
            </a:r>
            <a:endParaRPr/>
          </a:p>
          <a:p>
            <a:pPr indent="0" lvl="0" marL="0" rtl="0" algn="l">
              <a:spcBef>
                <a:spcPts val="0"/>
              </a:spcBef>
              <a:spcAft>
                <a:spcPts val="0"/>
              </a:spcAft>
              <a:buNone/>
            </a:pPr>
            <a:r>
              <a:rPr lang="en"/>
              <a:t>Same example as before. In the earpod vs ipod, there are 2 IVs</a:t>
            </a:r>
            <a:endParaRPr/>
          </a:p>
          <a:p>
            <a:pPr indent="0" lvl="0" marL="0" rtl="0" algn="l">
              <a:spcBef>
                <a:spcPts val="0"/>
              </a:spcBef>
              <a:spcAft>
                <a:spcPts val="0"/>
              </a:spcAft>
              <a:buNone/>
            </a:pPr>
            <a:r>
              <a:rPr lang="en"/>
              <a:t>Technique has two levels</a:t>
            </a:r>
            <a:endParaRPr/>
          </a:p>
          <a:p>
            <a:pPr indent="0" lvl="0" marL="0" rtl="0" algn="l">
              <a:spcBef>
                <a:spcPts val="0"/>
              </a:spcBef>
              <a:spcAft>
                <a:spcPts val="0"/>
              </a:spcAft>
              <a:buNone/>
            </a:pPr>
            <a:r>
              <a:rPr lang="en"/>
              <a:t>Breadth has three levels</a:t>
            </a:r>
            <a:endParaRPr/>
          </a:p>
          <a:p>
            <a:pPr indent="0" lvl="0" marL="0" rtl="0" algn="l">
              <a:spcBef>
                <a:spcPts val="0"/>
              </a:spcBef>
              <a:spcAft>
                <a:spcPts val="0"/>
              </a:spcAft>
              <a:buNone/>
            </a:pPr>
            <a:r>
              <a:rPr lang="en"/>
              <a:t>Thus we call this 2 by 3 factorial design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005b3520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005b3520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discuss factorial design</a:t>
            </a:r>
            <a:endParaRPr/>
          </a:p>
          <a:p>
            <a:pPr indent="0" lvl="0" marL="0" rtl="0" algn="l">
              <a:spcBef>
                <a:spcPts val="0"/>
              </a:spcBef>
              <a:spcAft>
                <a:spcPts val="0"/>
              </a:spcAft>
              <a:buNone/>
            </a:pPr>
            <a:r>
              <a:rPr lang="en"/>
              <a:t>The factors in the factorial design is synonym to independent variables or IVs</a:t>
            </a:r>
            <a:endParaRPr/>
          </a:p>
          <a:p>
            <a:pPr indent="0" lvl="0" marL="0" rtl="0" algn="l">
              <a:spcBef>
                <a:spcPts val="0"/>
              </a:spcBef>
              <a:spcAft>
                <a:spcPts val="0"/>
              </a:spcAft>
              <a:buNone/>
            </a:pPr>
            <a:r>
              <a:rPr lang="en"/>
              <a:t>Factorial design typically involves the investigation of two or more factors.</a:t>
            </a:r>
            <a:endParaRPr/>
          </a:p>
          <a:p>
            <a:pPr indent="0" lvl="0" marL="0" rtl="0" algn="l">
              <a:spcBef>
                <a:spcPts val="0"/>
              </a:spcBef>
              <a:spcAft>
                <a:spcPts val="0"/>
              </a:spcAft>
              <a:buNone/>
            </a:pPr>
            <a:r>
              <a:rPr lang="en"/>
              <a:t>Same example as before. In the earpod vs ipod, there are 2 IVs</a:t>
            </a:r>
            <a:endParaRPr/>
          </a:p>
          <a:p>
            <a:pPr indent="0" lvl="0" marL="0" rtl="0" algn="l">
              <a:spcBef>
                <a:spcPts val="0"/>
              </a:spcBef>
              <a:spcAft>
                <a:spcPts val="0"/>
              </a:spcAft>
              <a:buNone/>
            </a:pPr>
            <a:r>
              <a:rPr lang="en"/>
              <a:t>Technique has two levels</a:t>
            </a:r>
            <a:endParaRPr/>
          </a:p>
          <a:p>
            <a:pPr indent="0" lvl="0" marL="0" rtl="0" algn="l">
              <a:spcBef>
                <a:spcPts val="0"/>
              </a:spcBef>
              <a:spcAft>
                <a:spcPts val="0"/>
              </a:spcAft>
              <a:buNone/>
            </a:pPr>
            <a:r>
              <a:rPr lang="en"/>
              <a:t>Breadth has three levels</a:t>
            </a:r>
            <a:endParaRPr/>
          </a:p>
          <a:p>
            <a:pPr indent="0" lvl="0" marL="0" rtl="0" algn="l">
              <a:spcBef>
                <a:spcPts val="0"/>
              </a:spcBef>
              <a:spcAft>
                <a:spcPts val="0"/>
              </a:spcAft>
              <a:buNone/>
            </a:pPr>
            <a:r>
              <a:rPr lang="en"/>
              <a:t>Thus we call this 2 by 3 factorial design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1c34546bb3_1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21c34546bb3_1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discuss factorial design</a:t>
            </a:r>
            <a:endParaRPr/>
          </a:p>
          <a:p>
            <a:pPr indent="0" lvl="0" marL="0" rtl="0" algn="l">
              <a:spcBef>
                <a:spcPts val="0"/>
              </a:spcBef>
              <a:spcAft>
                <a:spcPts val="0"/>
              </a:spcAft>
              <a:buNone/>
            </a:pPr>
            <a:r>
              <a:rPr lang="en"/>
              <a:t>The factors in the factorial design is synonym to independent variables or IVs</a:t>
            </a:r>
            <a:endParaRPr/>
          </a:p>
          <a:p>
            <a:pPr indent="0" lvl="0" marL="0" rtl="0" algn="l">
              <a:spcBef>
                <a:spcPts val="0"/>
              </a:spcBef>
              <a:spcAft>
                <a:spcPts val="0"/>
              </a:spcAft>
              <a:buNone/>
            </a:pPr>
            <a:r>
              <a:rPr lang="en"/>
              <a:t>Factorial design typically involves the investigation of two or more factors.</a:t>
            </a:r>
            <a:endParaRPr/>
          </a:p>
          <a:p>
            <a:pPr indent="0" lvl="0" marL="0" rtl="0" algn="l">
              <a:spcBef>
                <a:spcPts val="0"/>
              </a:spcBef>
              <a:spcAft>
                <a:spcPts val="0"/>
              </a:spcAft>
              <a:buNone/>
            </a:pPr>
            <a:r>
              <a:rPr lang="en"/>
              <a:t>Same example as before. In the earpod vs ipod, there are 2 IVs</a:t>
            </a:r>
            <a:endParaRPr/>
          </a:p>
          <a:p>
            <a:pPr indent="0" lvl="0" marL="0" rtl="0" algn="l">
              <a:spcBef>
                <a:spcPts val="0"/>
              </a:spcBef>
              <a:spcAft>
                <a:spcPts val="0"/>
              </a:spcAft>
              <a:buNone/>
            </a:pPr>
            <a:r>
              <a:rPr lang="en"/>
              <a:t>Technique has two levels</a:t>
            </a:r>
            <a:endParaRPr/>
          </a:p>
          <a:p>
            <a:pPr indent="0" lvl="0" marL="0" rtl="0" algn="l">
              <a:spcBef>
                <a:spcPts val="0"/>
              </a:spcBef>
              <a:spcAft>
                <a:spcPts val="0"/>
              </a:spcAft>
              <a:buNone/>
            </a:pPr>
            <a:r>
              <a:rPr lang="en"/>
              <a:t>Breadth has three levels</a:t>
            </a:r>
            <a:endParaRPr/>
          </a:p>
          <a:p>
            <a:pPr indent="0" lvl="0" marL="0" rtl="0" algn="l">
              <a:spcBef>
                <a:spcPts val="0"/>
              </a:spcBef>
              <a:spcAft>
                <a:spcPts val="0"/>
              </a:spcAft>
              <a:buNone/>
            </a:pPr>
            <a:r>
              <a:rPr lang="en"/>
              <a:t>Thus we call this 2 by 3 factorial design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1c34546bb3_1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1c34546bb3_1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discuss factorial design</a:t>
            </a:r>
            <a:endParaRPr/>
          </a:p>
          <a:p>
            <a:pPr indent="0" lvl="0" marL="0" rtl="0" algn="l">
              <a:spcBef>
                <a:spcPts val="0"/>
              </a:spcBef>
              <a:spcAft>
                <a:spcPts val="0"/>
              </a:spcAft>
              <a:buNone/>
            </a:pPr>
            <a:r>
              <a:rPr lang="en"/>
              <a:t>The factors in the factorial design is synonym to independent variables or IVs</a:t>
            </a:r>
            <a:endParaRPr/>
          </a:p>
          <a:p>
            <a:pPr indent="0" lvl="0" marL="0" rtl="0" algn="l">
              <a:spcBef>
                <a:spcPts val="0"/>
              </a:spcBef>
              <a:spcAft>
                <a:spcPts val="0"/>
              </a:spcAft>
              <a:buNone/>
            </a:pPr>
            <a:r>
              <a:rPr lang="en"/>
              <a:t>Factorial design typically involves the investigation of two or more factors.</a:t>
            </a:r>
            <a:endParaRPr/>
          </a:p>
          <a:p>
            <a:pPr indent="0" lvl="0" marL="0" rtl="0" algn="l">
              <a:spcBef>
                <a:spcPts val="0"/>
              </a:spcBef>
              <a:spcAft>
                <a:spcPts val="0"/>
              </a:spcAft>
              <a:buNone/>
            </a:pPr>
            <a:r>
              <a:rPr lang="en"/>
              <a:t>Same example as before. In the earpod vs ipod, there are 2 IVs</a:t>
            </a:r>
            <a:endParaRPr/>
          </a:p>
          <a:p>
            <a:pPr indent="0" lvl="0" marL="0" rtl="0" algn="l">
              <a:spcBef>
                <a:spcPts val="0"/>
              </a:spcBef>
              <a:spcAft>
                <a:spcPts val="0"/>
              </a:spcAft>
              <a:buNone/>
            </a:pPr>
            <a:r>
              <a:rPr lang="en"/>
              <a:t>Technique has two levels</a:t>
            </a:r>
            <a:endParaRPr/>
          </a:p>
          <a:p>
            <a:pPr indent="0" lvl="0" marL="0" rtl="0" algn="l">
              <a:spcBef>
                <a:spcPts val="0"/>
              </a:spcBef>
              <a:spcAft>
                <a:spcPts val="0"/>
              </a:spcAft>
              <a:buNone/>
            </a:pPr>
            <a:r>
              <a:rPr lang="en"/>
              <a:t>Breadth has three levels</a:t>
            </a:r>
            <a:endParaRPr/>
          </a:p>
          <a:p>
            <a:pPr indent="0" lvl="0" marL="0" rtl="0" algn="l">
              <a:spcBef>
                <a:spcPts val="0"/>
              </a:spcBef>
              <a:spcAft>
                <a:spcPts val="0"/>
              </a:spcAft>
              <a:buNone/>
            </a:pPr>
            <a:r>
              <a:rPr lang="en"/>
              <a:t>Thus we call this 2 by 3 factorial design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1b501b6a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1b501b6a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Between subject test: One subject is only tested with one site/under one experiment condition. Different conditions are tested on different subjects</a:t>
            </a:r>
            <a:endParaRPr/>
          </a:p>
          <a:p>
            <a:pPr indent="0" lvl="0" marL="0" rtl="0" algn="l">
              <a:spcBef>
                <a:spcPts val="0"/>
              </a:spcBef>
              <a:spcAft>
                <a:spcPts val="0"/>
              </a:spcAft>
              <a:buNone/>
            </a:pPr>
            <a:r>
              <a:rPr lang="en"/>
              <a:t>Within subject test: one subject is tested with multiple conditions.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1b501b6a7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21b501b6a7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Remember the example from last week</a:t>
            </a:r>
            <a:endParaRPr/>
          </a:p>
          <a:p>
            <a:pPr indent="0" lvl="0" marL="0" rtl="0" algn="l">
              <a:spcBef>
                <a:spcPts val="0"/>
              </a:spcBef>
              <a:spcAft>
                <a:spcPts val="0"/>
              </a:spcAft>
              <a:buNone/>
            </a:pPr>
            <a:r>
              <a:rPr lang="en"/>
              <a:t>We assume there are 2 IVs…</a:t>
            </a:r>
            <a:endParaRPr/>
          </a:p>
          <a:p>
            <a:pPr indent="0" lvl="0" marL="0" rtl="0" algn="l">
              <a:spcBef>
                <a:spcPts val="0"/>
              </a:spcBef>
              <a:spcAft>
                <a:spcPts val="0"/>
              </a:spcAft>
              <a:buNone/>
            </a:pPr>
            <a:r>
              <a:rPr lang="en"/>
              <a:t>In between-subject test, what we can do</a:t>
            </a:r>
            <a:endParaRPr/>
          </a:p>
          <a:p>
            <a:pPr indent="0" lvl="0" marL="0" rtl="0" algn="l">
              <a:spcBef>
                <a:spcPts val="0"/>
              </a:spcBef>
              <a:spcAft>
                <a:spcPts val="0"/>
              </a:spcAft>
              <a:buNone/>
            </a:pPr>
            <a:r>
              <a:rPr lang="en"/>
              <a:t>In within-subject test, we can design the test so that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1b501b6a7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1b501b6a7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summary, the problem with between subject test is that it is expensive. One subject is tested with only one condition. </a:t>
            </a:r>
            <a:endParaRPr/>
          </a:p>
          <a:p>
            <a:pPr indent="0" lvl="0" marL="0" rtl="0" algn="l">
              <a:spcBef>
                <a:spcPts val="0"/>
              </a:spcBef>
              <a:spcAft>
                <a:spcPts val="0"/>
              </a:spcAft>
              <a:buNone/>
            </a:pPr>
            <a:r>
              <a:rPr lang="en"/>
              <a:t>With within subject design, we test multiple conditions on one subject. But this will create order effect. We can mitigate this by using counterbalancing</a:t>
            </a:r>
            <a:endParaRPr/>
          </a:p>
          <a:p>
            <a:pPr indent="0" lvl="0" marL="0" rtl="0" algn="l">
              <a:spcBef>
                <a:spcPts val="0"/>
              </a:spcBef>
              <a:spcAft>
                <a:spcPts val="0"/>
              </a:spcAft>
              <a:buNone/>
            </a:pPr>
            <a:r>
              <a:rPr lang="en"/>
              <a:t>One thing to note here is that if full counterbalancing is used, this design is equally or more expensive than between subject. Thus we need to carefully choose the counterbalancing measure. </a:t>
            </a:r>
            <a:endParaRPr/>
          </a:p>
          <a:p>
            <a:pPr indent="0" lvl="0" marL="0" rtl="0" algn="l">
              <a:spcBef>
                <a:spcPts val="0"/>
              </a:spcBef>
              <a:spcAft>
                <a:spcPts val="0"/>
              </a:spcAft>
              <a:buNone/>
            </a:pPr>
            <a:r>
              <a:rPr lang="en"/>
              <a:t>In general, within-subject is preferred for the potential of saving costs.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1b501b6a7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1b501b6a7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discuss factorial design</a:t>
            </a:r>
            <a:endParaRPr/>
          </a:p>
          <a:p>
            <a:pPr indent="0" lvl="0" marL="0" rtl="0" algn="l">
              <a:spcBef>
                <a:spcPts val="0"/>
              </a:spcBef>
              <a:spcAft>
                <a:spcPts val="0"/>
              </a:spcAft>
              <a:buNone/>
            </a:pPr>
            <a:r>
              <a:rPr lang="en"/>
              <a:t>The factors in the factorial design is synonym to independent variables or IVs</a:t>
            </a:r>
            <a:endParaRPr/>
          </a:p>
          <a:p>
            <a:pPr indent="0" lvl="0" marL="0" rtl="0" algn="l">
              <a:spcBef>
                <a:spcPts val="0"/>
              </a:spcBef>
              <a:spcAft>
                <a:spcPts val="0"/>
              </a:spcAft>
              <a:buNone/>
            </a:pPr>
            <a:r>
              <a:rPr lang="en"/>
              <a:t>Factorial design typically involves the investigation of two or more factors.</a:t>
            </a:r>
            <a:endParaRPr/>
          </a:p>
          <a:p>
            <a:pPr indent="0" lvl="0" marL="0" rtl="0" algn="l">
              <a:spcBef>
                <a:spcPts val="0"/>
              </a:spcBef>
              <a:spcAft>
                <a:spcPts val="0"/>
              </a:spcAft>
              <a:buNone/>
            </a:pPr>
            <a:r>
              <a:rPr lang="en"/>
              <a:t>Same example as before. In the earpod vs ipod, there are 2 IVs</a:t>
            </a:r>
            <a:endParaRPr/>
          </a:p>
          <a:p>
            <a:pPr indent="0" lvl="0" marL="0" rtl="0" algn="l">
              <a:spcBef>
                <a:spcPts val="0"/>
              </a:spcBef>
              <a:spcAft>
                <a:spcPts val="0"/>
              </a:spcAft>
              <a:buNone/>
            </a:pPr>
            <a:r>
              <a:rPr lang="en"/>
              <a:t>Technique has two levels</a:t>
            </a:r>
            <a:endParaRPr/>
          </a:p>
          <a:p>
            <a:pPr indent="0" lvl="0" marL="0" rtl="0" algn="l">
              <a:spcBef>
                <a:spcPts val="0"/>
              </a:spcBef>
              <a:spcAft>
                <a:spcPts val="0"/>
              </a:spcAft>
              <a:buNone/>
            </a:pPr>
            <a:r>
              <a:rPr lang="en"/>
              <a:t>Breadth has three levels</a:t>
            </a:r>
            <a:endParaRPr/>
          </a:p>
          <a:p>
            <a:pPr indent="0" lvl="0" marL="0" rtl="0" algn="l">
              <a:spcBef>
                <a:spcPts val="0"/>
              </a:spcBef>
              <a:spcAft>
                <a:spcPts val="0"/>
              </a:spcAft>
              <a:buNone/>
            </a:pPr>
            <a:r>
              <a:rPr lang="en"/>
              <a:t>Thus we call this 2 by 3 factorial design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1b501b6a7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1b501b6a7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watch a video</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1b501b6a7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1b501b6a7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Interaction effect means…</a:t>
            </a:r>
            <a:endParaRPr/>
          </a:p>
          <a:p>
            <a:pPr indent="0" lvl="0" marL="0" rtl="0" algn="l">
              <a:spcBef>
                <a:spcPts val="0"/>
              </a:spcBef>
              <a:spcAft>
                <a:spcPts val="0"/>
              </a:spcAft>
              <a:buNone/>
            </a:pPr>
            <a:r>
              <a:rPr lang="en"/>
              <a:t>So still the same example of earpod vs ipod</a:t>
            </a:r>
            <a:endParaRPr/>
          </a:p>
          <a:p>
            <a:pPr indent="0" lvl="0" marL="0" rtl="0" algn="l">
              <a:spcBef>
                <a:spcPts val="0"/>
              </a:spcBef>
              <a:spcAft>
                <a:spcPts val="0"/>
              </a:spcAft>
              <a:buNone/>
            </a:pPr>
            <a:r>
              <a:rPr lang="en"/>
              <a:t>Pink line </a:t>
            </a:r>
            <a:r>
              <a:rPr lang="en"/>
              <a:t>refers</a:t>
            </a:r>
            <a:r>
              <a:rPr lang="en"/>
              <a:t> to earpod</a:t>
            </a:r>
            <a:endParaRPr/>
          </a:p>
          <a:p>
            <a:pPr indent="0" lvl="0" marL="0" rtl="0" algn="l">
              <a:spcBef>
                <a:spcPts val="0"/>
              </a:spcBef>
              <a:spcAft>
                <a:spcPts val="0"/>
              </a:spcAft>
              <a:buNone/>
            </a:pPr>
            <a:r>
              <a:rPr lang="en"/>
              <a:t>Black is ipod</a:t>
            </a:r>
            <a:endParaRPr/>
          </a:p>
          <a:p>
            <a:pPr indent="0" lvl="0" marL="0" rtl="0" algn="l">
              <a:spcBef>
                <a:spcPts val="0"/>
              </a:spcBef>
              <a:spcAft>
                <a:spcPts val="0"/>
              </a:spcAft>
              <a:buNone/>
            </a:pPr>
            <a:r>
              <a:rPr lang="en"/>
              <a:t>The x axis is the menu breadth</a:t>
            </a:r>
            <a:endParaRPr/>
          </a:p>
          <a:p>
            <a:pPr indent="0" lvl="0" marL="0" rtl="0" algn="l">
              <a:spcBef>
                <a:spcPts val="0"/>
              </a:spcBef>
              <a:spcAft>
                <a:spcPts val="0"/>
              </a:spcAft>
              <a:buNone/>
            </a:pPr>
            <a:r>
              <a:rPr lang="en"/>
              <a:t>In the case of the left diagram, we see the similar trend from earpod and ipod of task efficiency with different levels of menu breadth, thus we say there’s no interaction effect between these two factors</a:t>
            </a:r>
            <a:endParaRPr/>
          </a:p>
          <a:p>
            <a:pPr indent="0" lvl="0" marL="0" rtl="0" algn="l">
              <a:spcBef>
                <a:spcPts val="0"/>
              </a:spcBef>
              <a:spcAft>
                <a:spcPts val="0"/>
              </a:spcAft>
              <a:buNone/>
            </a:pPr>
            <a:r>
              <a:rPr lang="en"/>
              <a:t>On the other hand, on the right diagram</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1b501b6a7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1b501b6a7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examples mentioned in the video. The first row of diagram shows two-way interaction effect</a:t>
            </a:r>
            <a:endParaRPr/>
          </a:p>
          <a:p>
            <a:pPr indent="0" lvl="0" marL="0" rtl="0" algn="l">
              <a:spcBef>
                <a:spcPts val="0"/>
              </a:spcBef>
              <a:spcAft>
                <a:spcPts val="0"/>
              </a:spcAft>
              <a:buNone/>
            </a:pPr>
            <a:r>
              <a:rPr lang="en"/>
              <a:t>What if we are also interested in the effect of gender on the diet-slash-dosage plot?</a:t>
            </a:r>
            <a:endParaRPr/>
          </a:p>
          <a:p>
            <a:pPr indent="0" lvl="0" marL="0" rtl="0" algn="l">
              <a:spcBef>
                <a:spcPts val="0"/>
              </a:spcBef>
              <a:spcAft>
                <a:spcPts val="0"/>
              </a:spcAft>
              <a:buNone/>
            </a:pPr>
            <a:r>
              <a:rPr lang="en"/>
              <a:t>In other word, we try to combine the second plot and the </a:t>
            </a:r>
            <a:r>
              <a:rPr lang="en"/>
              <a:t>third</a:t>
            </a:r>
            <a:r>
              <a:rPr lang="en"/>
              <a:t> plot on the first row to see the high-order interaction effect</a:t>
            </a:r>
            <a:endParaRPr/>
          </a:p>
          <a:p>
            <a:pPr indent="0" lvl="0" marL="0" rtl="0" algn="l">
              <a:spcBef>
                <a:spcPts val="0"/>
              </a:spcBef>
              <a:spcAft>
                <a:spcPts val="0"/>
              </a:spcAft>
              <a:buNone/>
            </a:pPr>
            <a:r>
              <a:rPr lang="en"/>
              <a:t>The result is shown on the last row.</a:t>
            </a:r>
            <a:endParaRPr/>
          </a:p>
          <a:p>
            <a:pPr indent="0" lvl="0" marL="0" rtl="0" algn="l">
              <a:spcBef>
                <a:spcPts val="0"/>
              </a:spcBef>
              <a:spcAft>
                <a:spcPts val="0"/>
              </a:spcAft>
              <a:buNone/>
            </a:pPr>
            <a:r>
              <a:rPr lang="en"/>
              <a:t>When more factors come into play we call this high-order interaction effect</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05b3520f0_1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05b3520f0_1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discuss factorial design</a:t>
            </a:r>
            <a:endParaRPr/>
          </a:p>
          <a:p>
            <a:pPr indent="0" lvl="0" marL="0" rtl="0" algn="l">
              <a:spcBef>
                <a:spcPts val="0"/>
              </a:spcBef>
              <a:spcAft>
                <a:spcPts val="0"/>
              </a:spcAft>
              <a:buNone/>
            </a:pPr>
            <a:r>
              <a:rPr lang="en"/>
              <a:t>The factors in the factorial design is synonym to independent variables or IVs</a:t>
            </a:r>
            <a:endParaRPr/>
          </a:p>
          <a:p>
            <a:pPr indent="0" lvl="0" marL="0" rtl="0" algn="l">
              <a:spcBef>
                <a:spcPts val="0"/>
              </a:spcBef>
              <a:spcAft>
                <a:spcPts val="0"/>
              </a:spcAft>
              <a:buNone/>
            </a:pPr>
            <a:r>
              <a:rPr lang="en"/>
              <a:t>Factorial design typically involves the investigation of two or more factors.</a:t>
            </a:r>
            <a:endParaRPr/>
          </a:p>
          <a:p>
            <a:pPr indent="0" lvl="0" marL="0" rtl="0" algn="l">
              <a:spcBef>
                <a:spcPts val="0"/>
              </a:spcBef>
              <a:spcAft>
                <a:spcPts val="0"/>
              </a:spcAft>
              <a:buNone/>
            </a:pPr>
            <a:r>
              <a:rPr lang="en"/>
              <a:t>Same example as before. In the earpod vs ipod, there are 2 IVs</a:t>
            </a:r>
            <a:endParaRPr/>
          </a:p>
          <a:p>
            <a:pPr indent="0" lvl="0" marL="0" rtl="0" algn="l">
              <a:spcBef>
                <a:spcPts val="0"/>
              </a:spcBef>
              <a:spcAft>
                <a:spcPts val="0"/>
              </a:spcAft>
              <a:buNone/>
            </a:pPr>
            <a:r>
              <a:rPr lang="en"/>
              <a:t>Technique has two levels</a:t>
            </a:r>
            <a:endParaRPr/>
          </a:p>
          <a:p>
            <a:pPr indent="0" lvl="0" marL="0" rtl="0" algn="l">
              <a:spcBef>
                <a:spcPts val="0"/>
              </a:spcBef>
              <a:spcAft>
                <a:spcPts val="0"/>
              </a:spcAft>
              <a:buNone/>
            </a:pPr>
            <a:r>
              <a:rPr lang="en"/>
              <a:t>Breadth has three levels</a:t>
            </a:r>
            <a:endParaRPr/>
          </a:p>
          <a:p>
            <a:pPr indent="0" lvl="0" marL="0" rtl="0" algn="l">
              <a:spcBef>
                <a:spcPts val="0"/>
              </a:spcBef>
              <a:spcAft>
                <a:spcPts val="0"/>
              </a:spcAft>
              <a:buNone/>
            </a:pPr>
            <a:r>
              <a:rPr lang="en"/>
              <a:t>Thus we call this 2 by 3 factorial design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1b501b6a7a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1b501b6a7a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1b501b6a7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1b501b6a7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look at some terminologies related to the type of collected data</a:t>
            </a:r>
            <a:endParaRPr/>
          </a:p>
          <a:p>
            <a:pPr indent="0" lvl="0" marL="0" rtl="0" algn="l">
              <a:spcBef>
                <a:spcPts val="0"/>
              </a:spcBef>
              <a:spcAft>
                <a:spcPts val="0"/>
              </a:spcAft>
              <a:buNone/>
            </a:pPr>
            <a:r>
              <a:rPr lang="en"/>
              <a:t>First , and the most common </a:t>
            </a:r>
            <a:r>
              <a:rPr lang="en"/>
              <a:t>categorization, </a:t>
            </a:r>
            <a:r>
              <a:rPr lang="en"/>
              <a:t>is based on the objectivity of the data.</a:t>
            </a:r>
            <a:endParaRPr/>
          </a:p>
          <a:p>
            <a:pPr indent="0" lvl="0" marL="0" rtl="0" algn="l">
              <a:spcBef>
                <a:spcPts val="0"/>
              </a:spcBef>
              <a:spcAft>
                <a:spcPts val="0"/>
              </a:spcAft>
              <a:buNone/>
            </a:pPr>
            <a:r>
              <a:rPr lang="en"/>
              <a:t>Some examples of objective data include..</a:t>
            </a:r>
            <a:endParaRPr/>
          </a:p>
          <a:p>
            <a:pPr indent="0" lvl="0" marL="0" rtl="0" algn="l">
              <a:spcBef>
                <a:spcPts val="0"/>
              </a:spcBef>
              <a:spcAft>
                <a:spcPts val="0"/>
              </a:spcAft>
              <a:buNone/>
            </a:pPr>
            <a:r>
              <a:rPr lang="en"/>
              <a:t>Some examples of subjective data include…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1c34546bb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1c34546bb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look at some terminologies related to the type of collected data</a:t>
            </a:r>
            <a:endParaRPr/>
          </a:p>
          <a:p>
            <a:pPr indent="0" lvl="0" marL="0" rtl="0" algn="l">
              <a:spcBef>
                <a:spcPts val="0"/>
              </a:spcBef>
              <a:spcAft>
                <a:spcPts val="0"/>
              </a:spcAft>
              <a:buNone/>
            </a:pPr>
            <a:r>
              <a:rPr lang="en"/>
              <a:t>First , and the most common categorization, is based on the objectivity of the data.</a:t>
            </a:r>
            <a:endParaRPr/>
          </a:p>
          <a:p>
            <a:pPr indent="0" lvl="0" marL="0" rtl="0" algn="l">
              <a:spcBef>
                <a:spcPts val="0"/>
              </a:spcBef>
              <a:spcAft>
                <a:spcPts val="0"/>
              </a:spcAft>
              <a:buNone/>
            </a:pPr>
            <a:r>
              <a:rPr lang="en"/>
              <a:t>Some examples of objective data include..</a:t>
            </a:r>
            <a:endParaRPr/>
          </a:p>
          <a:p>
            <a:pPr indent="0" lvl="0" marL="0" rtl="0" algn="l">
              <a:spcBef>
                <a:spcPts val="0"/>
              </a:spcBef>
              <a:spcAft>
                <a:spcPts val="0"/>
              </a:spcAft>
              <a:buNone/>
            </a:pPr>
            <a:r>
              <a:rPr lang="en"/>
              <a:t>Some examples of subjective data include…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21b501b6a7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21b501b6a7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second </a:t>
            </a:r>
            <a:r>
              <a:rPr lang="en"/>
              <a:t>categorization</a:t>
            </a:r>
            <a:r>
              <a:rPr lang="en"/>
              <a:t> is based on order and </a:t>
            </a:r>
            <a:r>
              <a:rPr lang="en"/>
              <a:t>quantifiability</a:t>
            </a:r>
            <a:endParaRPr/>
          </a:p>
          <a:p>
            <a:pPr indent="0" lvl="0" marL="0" rtl="0" algn="l">
              <a:spcBef>
                <a:spcPts val="0"/>
              </a:spcBef>
              <a:spcAft>
                <a:spcPts val="0"/>
              </a:spcAft>
              <a:buNone/>
            </a:pPr>
            <a:r>
              <a:rPr lang="en"/>
              <a:t>So for qualitative data, there are nominal data and ordinal data. </a:t>
            </a:r>
            <a:endParaRPr/>
          </a:p>
          <a:p>
            <a:pPr indent="0" lvl="0" marL="0" rtl="0" algn="l">
              <a:spcBef>
                <a:spcPts val="0"/>
              </a:spcBef>
              <a:spcAft>
                <a:spcPts val="0"/>
              </a:spcAft>
              <a:buNone/>
            </a:pPr>
            <a:r>
              <a:rPr lang="en"/>
              <a:t>Nominal data contains…. </a:t>
            </a:r>
            <a:endParaRPr/>
          </a:p>
          <a:p>
            <a:pPr indent="0" lvl="0" marL="0" rtl="0" algn="l">
              <a:spcBef>
                <a:spcPts val="0"/>
              </a:spcBef>
              <a:spcAft>
                <a:spcPts val="0"/>
              </a:spcAft>
              <a:buNone/>
            </a:pPr>
            <a:r>
              <a:rPr lang="en"/>
              <a:t>Examples are</a:t>
            </a:r>
            <a:endParaRPr/>
          </a:p>
          <a:p>
            <a:pPr indent="0" lvl="0" marL="0" rtl="0" algn="l">
              <a:spcBef>
                <a:spcPts val="0"/>
              </a:spcBef>
              <a:spcAft>
                <a:spcPts val="0"/>
              </a:spcAft>
              <a:buNone/>
            </a:pPr>
            <a:r>
              <a:rPr lang="en"/>
              <a:t>Ordinal data, on the other hand, are…</a:t>
            </a:r>
            <a:endParaRPr/>
          </a:p>
          <a:p>
            <a:pPr indent="0" lvl="0" marL="0" rtl="0" algn="l">
              <a:spcBef>
                <a:spcPts val="0"/>
              </a:spcBef>
              <a:spcAft>
                <a:spcPts val="0"/>
              </a:spcAft>
              <a:buNone/>
            </a:pPr>
            <a:r>
              <a:rPr lang="en"/>
              <a:t>Difference between nominal and ordinal data is whether there is a clear order</a:t>
            </a:r>
            <a:endParaRPr/>
          </a:p>
          <a:p>
            <a:pPr indent="0" lvl="0" marL="0" rtl="0" algn="l">
              <a:spcBef>
                <a:spcPts val="0"/>
              </a:spcBef>
              <a:spcAft>
                <a:spcPts val="0"/>
              </a:spcAft>
              <a:buNone/>
            </a:pPr>
            <a:r>
              <a:rPr lang="en"/>
              <a:t>For example, gender dont have specific order, but user satisfaction has a clear order</a:t>
            </a:r>
            <a:endParaRPr/>
          </a:p>
          <a:p>
            <a:pPr indent="0" lvl="0" marL="0" rtl="0" algn="l">
              <a:spcBef>
                <a:spcPts val="0"/>
              </a:spcBef>
              <a:spcAft>
                <a:spcPts val="0"/>
              </a:spcAft>
              <a:buNone/>
            </a:pPr>
            <a:r>
              <a:rPr lang="en"/>
              <a:t>Another </a:t>
            </a:r>
            <a:r>
              <a:rPr lang="en"/>
              <a:t>characteristic</a:t>
            </a:r>
            <a:r>
              <a:rPr lang="en"/>
              <a:t> of ordinal data is that the two adjacent…</a:t>
            </a:r>
            <a:endParaRPr/>
          </a:p>
          <a:p>
            <a:pPr indent="0" lvl="0" marL="0" rtl="0" algn="l">
              <a:spcBef>
                <a:spcPts val="0"/>
              </a:spcBef>
              <a:spcAft>
                <a:spcPts val="0"/>
              </a:spcAft>
              <a:buNone/>
            </a:pPr>
            <a:r>
              <a:rPr lang="en"/>
              <a:t>For example, if we have three levels on the likert scale, (satisfied, not satisfied, neutral) we don’t know whether the satisfaction level between each are equal.</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1b501b6a7a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1b501b6a7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quantitative data, we have interval data and ratio data</a:t>
            </a:r>
            <a:endParaRPr/>
          </a:p>
          <a:p>
            <a:pPr indent="0" lvl="0" marL="0" rtl="0" algn="l">
              <a:spcBef>
                <a:spcPts val="0"/>
              </a:spcBef>
              <a:spcAft>
                <a:spcPts val="0"/>
              </a:spcAft>
              <a:buNone/>
            </a:pPr>
            <a:r>
              <a:rPr lang="en"/>
              <a:t>Both of these are numeric data, they can be discrete or continuous.</a:t>
            </a:r>
            <a:endParaRPr/>
          </a:p>
          <a:p>
            <a:pPr indent="0" lvl="0" marL="0" rtl="0" algn="l">
              <a:spcBef>
                <a:spcPts val="0"/>
              </a:spcBef>
              <a:spcAft>
                <a:spcPts val="0"/>
              </a:spcAft>
              <a:buNone/>
            </a:pPr>
            <a:r>
              <a:rPr lang="en"/>
              <a:t>The distinction between these two is whether there is a zero point for the data. </a:t>
            </a:r>
            <a:endParaRPr/>
          </a:p>
          <a:p>
            <a:pPr indent="0" lvl="0" marL="0" rtl="0" algn="l">
              <a:spcBef>
                <a:spcPts val="0"/>
              </a:spcBef>
              <a:spcAft>
                <a:spcPts val="0"/>
              </a:spcAft>
              <a:buNone/>
            </a:pPr>
            <a:r>
              <a:rPr lang="en"/>
              <a:t>For example, for temperature in degrees celsius, although we have 0 </a:t>
            </a:r>
            <a:r>
              <a:rPr lang="en"/>
              <a:t>degree</a:t>
            </a:r>
            <a:r>
              <a:rPr lang="en"/>
              <a:t>, it doesn’t mean the absence of temperature</a:t>
            </a:r>
            <a:endParaRPr/>
          </a:p>
          <a:p>
            <a:pPr indent="0" lvl="0" marL="0" rtl="0" algn="l">
              <a:spcBef>
                <a:spcPts val="0"/>
              </a:spcBef>
              <a:spcAft>
                <a:spcPts val="0"/>
              </a:spcAft>
              <a:buNone/>
            </a:pPr>
            <a:r>
              <a:rPr lang="en"/>
              <a:t>In contrast, for battery life, there is a clear zero point, which is no battery situation.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1b501b6a7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21b501b6a7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thrid type of categorization is based on whether the data is parametric. </a:t>
            </a:r>
            <a:endParaRPr/>
          </a:p>
          <a:p>
            <a:pPr indent="0" lvl="0" marL="0" rtl="0" algn="l">
              <a:spcBef>
                <a:spcPts val="0"/>
              </a:spcBef>
              <a:spcAft>
                <a:spcPts val="0"/>
              </a:spcAft>
              <a:buNone/>
            </a:pPr>
            <a:r>
              <a:rPr lang="en"/>
              <a:t>Let’s </a:t>
            </a:r>
            <a:r>
              <a:rPr lang="en"/>
              <a:t>watch</a:t>
            </a:r>
            <a:r>
              <a:rPr lang="en"/>
              <a:t> a video</a:t>
            </a:r>
            <a:endParaRPr/>
          </a:p>
          <a:p>
            <a:pPr indent="0" lvl="0" marL="0" rtl="0" algn="l">
              <a:spcBef>
                <a:spcPts val="0"/>
              </a:spcBef>
              <a:spcAft>
                <a:spcPts val="0"/>
              </a:spcAft>
              <a:buNone/>
            </a:pPr>
            <a:r>
              <a:rPr lang="en"/>
              <a:t>Before I start, I would like to point out a mistake in this video</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1b501b6a7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1b501b6a7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only way to tell whether the data is parametric is to test if it is normally distributed in the population. </a:t>
            </a:r>
            <a:endParaRPr/>
          </a:p>
          <a:p>
            <a:pPr indent="0" lvl="0" marL="0" rtl="0" algn="l">
              <a:spcBef>
                <a:spcPts val="0"/>
              </a:spcBef>
              <a:spcAft>
                <a:spcPts val="0"/>
              </a:spcAft>
              <a:buNone/>
            </a:pPr>
            <a:r>
              <a:rPr lang="en"/>
              <a:t>So when we say we treat the data as parametric data, we assume that it follows the normal distribution. </a:t>
            </a:r>
            <a:endParaRPr/>
          </a:p>
          <a:p>
            <a:pPr indent="0" lvl="0" marL="0" rtl="0" algn="l">
              <a:spcBef>
                <a:spcPts val="0"/>
              </a:spcBef>
              <a:spcAft>
                <a:spcPts val="0"/>
              </a:spcAft>
              <a:buNone/>
            </a:pPr>
            <a:r>
              <a:rPr lang="en"/>
              <a:t>We also imply that the data is either continuous or the intervals are equally distributed.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1b501b6a7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1b501b6a7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case of likert scale, the answer is that it depends. </a:t>
            </a:r>
            <a:endParaRPr/>
          </a:p>
          <a:p>
            <a:pPr indent="0" lvl="0" marL="0" rtl="0" algn="l">
              <a:spcBef>
                <a:spcPts val="0"/>
              </a:spcBef>
              <a:spcAft>
                <a:spcPts val="0"/>
              </a:spcAft>
              <a:buNone/>
            </a:pPr>
            <a:r>
              <a:rPr lang="en"/>
              <a:t>If we do not assume</a:t>
            </a:r>
            <a:endParaRPr/>
          </a:p>
          <a:p>
            <a:pPr indent="0" lvl="0" marL="0" rtl="0" algn="l">
              <a:spcBef>
                <a:spcPts val="0"/>
              </a:spcBef>
              <a:spcAft>
                <a:spcPts val="0"/>
              </a:spcAft>
              <a:buNone/>
            </a:pPr>
            <a:r>
              <a:rPr lang="en"/>
              <a:t>Otherwise, if we assume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21b501b6a7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21b501b6a7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final section, I want to briefly talk about the </a:t>
            </a:r>
            <a:r>
              <a:rPr lang="en"/>
              <a:t>testing </a:t>
            </a:r>
            <a:r>
              <a:rPr lang="en"/>
              <a:t>methods we can use for statistical analysis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1b501b6a7a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1b501b6a7a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final section, I want to briefly talk about the testing methods we can use for statistical analysis</a:t>
            </a:r>
            <a:endParaRPr/>
          </a:p>
          <a:p>
            <a:pPr indent="0" lvl="0" marL="0" rtl="0" algn="l">
              <a:spcBef>
                <a:spcPts val="0"/>
              </a:spcBef>
              <a:spcAft>
                <a:spcPts val="0"/>
              </a:spcAft>
              <a:buNone/>
            </a:pPr>
            <a:r>
              <a:rPr lang="en"/>
              <a:t>Firstly, I want to recap on what is a “test” in statistical analysis, which you may already learnt from previous courses. </a:t>
            </a:r>
            <a:endParaRPr/>
          </a:p>
          <a:p>
            <a:pPr indent="0" lvl="0" marL="0" rtl="0" algn="l">
              <a:spcBef>
                <a:spcPts val="0"/>
              </a:spcBef>
              <a:spcAft>
                <a:spcPts val="0"/>
              </a:spcAft>
              <a:buNone/>
            </a:pPr>
            <a:r>
              <a:rPr lang="en"/>
              <a:t>Statistical test is a way ….</a:t>
            </a:r>
            <a:endParaRPr/>
          </a:p>
          <a:p>
            <a:pPr indent="0" lvl="0" marL="0" rtl="0" algn="l">
              <a:spcBef>
                <a:spcPts val="0"/>
              </a:spcBef>
              <a:spcAft>
                <a:spcPts val="0"/>
              </a:spcAft>
              <a:buNone/>
            </a:pPr>
            <a:r>
              <a:rPr lang="en"/>
              <a:t>General for a test, we define two types of hypothesis, null means.. Alternative hypothesis is the one we normally want to support,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practice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005b3520f0_1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005b3520f0_1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discuss factorial design</a:t>
            </a:r>
            <a:endParaRPr/>
          </a:p>
          <a:p>
            <a:pPr indent="0" lvl="0" marL="0" rtl="0" algn="l">
              <a:spcBef>
                <a:spcPts val="0"/>
              </a:spcBef>
              <a:spcAft>
                <a:spcPts val="0"/>
              </a:spcAft>
              <a:buNone/>
            </a:pPr>
            <a:r>
              <a:rPr lang="en"/>
              <a:t>The factors in the factorial design is synonym to independent variables or IVs</a:t>
            </a:r>
            <a:endParaRPr/>
          </a:p>
          <a:p>
            <a:pPr indent="0" lvl="0" marL="0" rtl="0" algn="l">
              <a:spcBef>
                <a:spcPts val="0"/>
              </a:spcBef>
              <a:spcAft>
                <a:spcPts val="0"/>
              </a:spcAft>
              <a:buNone/>
            </a:pPr>
            <a:r>
              <a:rPr lang="en"/>
              <a:t>Factorial design typically involves the investigation of two or more factors.</a:t>
            </a:r>
            <a:endParaRPr/>
          </a:p>
          <a:p>
            <a:pPr indent="0" lvl="0" marL="0" rtl="0" algn="l">
              <a:spcBef>
                <a:spcPts val="0"/>
              </a:spcBef>
              <a:spcAft>
                <a:spcPts val="0"/>
              </a:spcAft>
              <a:buNone/>
            </a:pPr>
            <a:r>
              <a:rPr lang="en"/>
              <a:t>Same example as before. In the earpod vs ipod, there are 2 IVs</a:t>
            </a:r>
            <a:endParaRPr/>
          </a:p>
          <a:p>
            <a:pPr indent="0" lvl="0" marL="0" rtl="0" algn="l">
              <a:spcBef>
                <a:spcPts val="0"/>
              </a:spcBef>
              <a:spcAft>
                <a:spcPts val="0"/>
              </a:spcAft>
              <a:buNone/>
            </a:pPr>
            <a:r>
              <a:rPr lang="en"/>
              <a:t>Technique has two levels</a:t>
            </a:r>
            <a:endParaRPr/>
          </a:p>
          <a:p>
            <a:pPr indent="0" lvl="0" marL="0" rtl="0" algn="l">
              <a:spcBef>
                <a:spcPts val="0"/>
              </a:spcBef>
              <a:spcAft>
                <a:spcPts val="0"/>
              </a:spcAft>
              <a:buNone/>
            </a:pPr>
            <a:r>
              <a:rPr lang="en"/>
              <a:t>Breadth has three levels</a:t>
            </a:r>
            <a:endParaRPr/>
          </a:p>
          <a:p>
            <a:pPr indent="0" lvl="0" marL="0" rtl="0" algn="l">
              <a:spcBef>
                <a:spcPts val="0"/>
              </a:spcBef>
              <a:spcAft>
                <a:spcPts val="0"/>
              </a:spcAft>
              <a:buNone/>
            </a:pPr>
            <a:r>
              <a:rPr lang="en"/>
              <a:t>Thus we call this 2 by 3 factorial design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21b501b6a7a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21b501b6a7a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table of different analysis method. These are all the method you will need for your phd thesis. For this lesson we will not look into details of the </a:t>
            </a:r>
            <a:r>
              <a:rPr lang="en"/>
              <a:t>mathematical</a:t>
            </a:r>
            <a:r>
              <a:rPr lang="en"/>
              <a:t> equations of each method, but I will generally introduce the purpose of each</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1b501b6a7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1b501b6a7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first table, there are the testing methods for non-parametric categorical data. These are for testing the proportion and association of the data. A typical example is coin-tossing. Suppose we want to test if the coin is uneven, the null hypothesis would be there’s no significant difference in chances… alternative is, then we toss the coin 20 times, the expect number of heads facing up is 10 for an ideal even coin. The actual number is 13. Then we can use the chi-squred test to check if our result is significant enough to reject the null hypothesis</a:t>
            </a:r>
            <a:endParaRPr/>
          </a:p>
          <a:p>
            <a:pPr indent="0" lvl="0" marL="0" rtl="0" algn="l">
              <a:spcBef>
                <a:spcPts val="0"/>
              </a:spcBef>
              <a:spcAft>
                <a:spcPts val="0"/>
              </a:spcAft>
              <a:buNone/>
            </a:pPr>
            <a:r>
              <a:rPr lang="en"/>
              <a:t>Another example in the context of HCI is to check if the change of a design makes a difference. For example, if we want to change the design of a button on a website, we can record and compare the click rate before and after the change. And use this test to see if there is a significant </a:t>
            </a:r>
            <a:r>
              <a:rPr lang="en"/>
              <a:t>difference</a:t>
            </a:r>
            <a:r>
              <a:rPr lang="en"/>
              <a: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1b501b6a7a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21b501b6a7a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second table, there are some methods for the analysis of variance. Noted that the variance here is not the statistical variance, The meaning is the </a:t>
            </a:r>
            <a:r>
              <a:rPr lang="en"/>
              <a:t>difference</a:t>
            </a:r>
            <a:r>
              <a:rPr lang="en"/>
              <a:t> of mean for the data under two difference conditions. Take the earpod vs ipod as an example, we want to compare the task efficiency under different conditions. Since task efficiency can be treated as normally distributed ratio data, we can use the parametric test. Remember that we have two IVs or factors. Techniques and menu breadth. And technique has 2 levels, breadth has 3 levels. Thus in this case we can use the factorial… to test.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1b501b6a7a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21b501b6a7a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upper right corner is a set of methods for testing the assumptions and distributions. Normality test is for determine whether our data is suitable for parametric test or non…</a:t>
            </a:r>
            <a:endParaRPr/>
          </a:p>
          <a:p>
            <a:pPr indent="0" lvl="0" marL="0" rtl="0" algn="l">
              <a:spcBef>
                <a:spcPts val="0"/>
              </a:spcBef>
              <a:spcAft>
                <a:spcPts val="0"/>
              </a:spcAft>
              <a:buNone/>
            </a:pPr>
            <a:r>
              <a:rPr lang="en"/>
              <a:t>Homoscedasticity is a measure of the variance of residuals. Look at the two plots as an example. The two plots have the similar trends, but the distribution of the actual data are different. </a:t>
            </a:r>
            <a:endParaRPr/>
          </a:p>
          <a:p>
            <a:pPr indent="0" lvl="0" marL="0" rtl="0" algn="l">
              <a:spcBef>
                <a:spcPts val="0"/>
              </a:spcBef>
              <a:spcAft>
                <a:spcPts val="0"/>
              </a:spcAft>
              <a:buNone/>
            </a:pPr>
            <a:r>
              <a:rPr lang="en"/>
              <a:t>We call the one on the left homoscedasticity distribution and on the right hetero…</a:t>
            </a:r>
            <a:endParaRPr/>
          </a:p>
          <a:p>
            <a:pPr indent="0" lvl="0" marL="0" rtl="0" algn="l">
              <a:spcBef>
                <a:spcPts val="0"/>
              </a:spcBef>
              <a:spcAft>
                <a:spcPts val="0"/>
              </a:spcAft>
              <a:buNone/>
            </a:pPr>
            <a:r>
              <a:rPr lang="en"/>
              <a:t>Finally, sphericity is used for repeated measures ANOVA, it is for measure of the variances of differences of means between all pairs of DVs. the table below shows how this calculation is done.</a:t>
            </a:r>
            <a:endParaRPr/>
          </a:p>
          <a:p>
            <a:pPr indent="0" lvl="0" marL="0" rtl="0" algn="l">
              <a:spcBef>
                <a:spcPts val="0"/>
              </a:spcBef>
              <a:spcAft>
                <a:spcPts val="0"/>
              </a:spcAft>
              <a:buNone/>
            </a:pPr>
            <a:r>
              <a:rPr lang="en"/>
              <a:t>We can see that in this case there’s a large difference in the variances. Thus we need to utilise some correction method upon this dataset.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21b501b6a7a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21b501b6a7a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recommendation, we normally use the methods highlighted in the red </a:t>
            </a:r>
            <a:r>
              <a:rPr lang="en"/>
              <a:t>boxes</a:t>
            </a:r>
            <a:r>
              <a:rPr lang="en"/>
              <a: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21b501b6a7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21b501b6a7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to further narrow down, you can start from the four within-subject methods.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21c34546bb3_3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21c34546bb3_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21c34546bb3_3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21c34546bb3_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21c34546bb3_3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21c34546bb3_3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1c34546bb3_3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21c34546bb3_3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05b3520f0_1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05b3520f0_1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discuss factorial design</a:t>
            </a:r>
            <a:endParaRPr/>
          </a:p>
          <a:p>
            <a:pPr indent="0" lvl="0" marL="0" rtl="0" algn="l">
              <a:spcBef>
                <a:spcPts val="0"/>
              </a:spcBef>
              <a:spcAft>
                <a:spcPts val="0"/>
              </a:spcAft>
              <a:buNone/>
            </a:pPr>
            <a:r>
              <a:rPr lang="en"/>
              <a:t>The factors in the factorial design is synonym to independent variables or IVs</a:t>
            </a:r>
            <a:endParaRPr/>
          </a:p>
          <a:p>
            <a:pPr indent="0" lvl="0" marL="0" rtl="0" algn="l">
              <a:spcBef>
                <a:spcPts val="0"/>
              </a:spcBef>
              <a:spcAft>
                <a:spcPts val="0"/>
              </a:spcAft>
              <a:buNone/>
            </a:pPr>
            <a:r>
              <a:rPr lang="en"/>
              <a:t>Factorial design typically involves the investigation of two or more factors.</a:t>
            </a:r>
            <a:endParaRPr/>
          </a:p>
          <a:p>
            <a:pPr indent="0" lvl="0" marL="0" rtl="0" algn="l">
              <a:spcBef>
                <a:spcPts val="0"/>
              </a:spcBef>
              <a:spcAft>
                <a:spcPts val="0"/>
              </a:spcAft>
              <a:buNone/>
            </a:pPr>
            <a:r>
              <a:rPr lang="en"/>
              <a:t>Same example as before. In the earpod vs ipod, there are 2 IVs</a:t>
            </a:r>
            <a:endParaRPr/>
          </a:p>
          <a:p>
            <a:pPr indent="0" lvl="0" marL="0" rtl="0" algn="l">
              <a:spcBef>
                <a:spcPts val="0"/>
              </a:spcBef>
              <a:spcAft>
                <a:spcPts val="0"/>
              </a:spcAft>
              <a:buNone/>
            </a:pPr>
            <a:r>
              <a:rPr lang="en"/>
              <a:t>Technique has two levels</a:t>
            </a:r>
            <a:endParaRPr/>
          </a:p>
          <a:p>
            <a:pPr indent="0" lvl="0" marL="0" rtl="0" algn="l">
              <a:spcBef>
                <a:spcPts val="0"/>
              </a:spcBef>
              <a:spcAft>
                <a:spcPts val="0"/>
              </a:spcAft>
              <a:buNone/>
            </a:pPr>
            <a:r>
              <a:rPr lang="en"/>
              <a:t>Breadth has three levels</a:t>
            </a:r>
            <a:endParaRPr/>
          </a:p>
          <a:p>
            <a:pPr indent="0" lvl="0" marL="0" rtl="0" algn="l">
              <a:spcBef>
                <a:spcPts val="0"/>
              </a:spcBef>
              <a:spcAft>
                <a:spcPts val="0"/>
              </a:spcAft>
              <a:buNone/>
            </a:pPr>
            <a:r>
              <a:rPr lang="en"/>
              <a:t>Thus we call this 2 by 3 factorial design</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21c34546bb3_3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21c34546bb3_3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2eb6d4698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2eb6d4698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21c34546bb3_3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21c34546bb3_3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005b3520f0_1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005b3520f0_1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discuss factorial design</a:t>
            </a:r>
            <a:endParaRPr/>
          </a:p>
          <a:p>
            <a:pPr indent="0" lvl="0" marL="0" rtl="0" algn="l">
              <a:spcBef>
                <a:spcPts val="0"/>
              </a:spcBef>
              <a:spcAft>
                <a:spcPts val="0"/>
              </a:spcAft>
              <a:buNone/>
            </a:pPr>
            <a:r>
              <a:rPr lang="en"/>
              <a:t>The factors in the factorial design is synonym to independent variables or IVs</a:t>
            </a:r>
            <a:endParaRPr/>
          </a:p>
          <a:p>
            <a:pPr indent="0" lvl="0" marL="0" rtl="0" algn="l">
              <a:spcBef>
                <a:spcPts val="0"/>
              </a:spcBef>
              <a:spcAft>
                <a:spcPts val="0"/>
              </a:spcAft>
              <a:buNone/>
            </a:pPr>
            <a:r>
              <a:rPr lang="en"/>
              <a:t>Factorial design typically involves the investigation of two or more factors.</a:t>
            </a:r>
            <a:endParaRPr/>
          </a:p>
          <a:p>
            <a:pPr indent="0" lvl="0" marL="0" rtl="0" algn="l">
              <a:spcBef>
                <a:spcPts val="0"/>
              </a:spcBef>
              <a:spcAft>
                <a:spcPts val="0"/>
              </a:spcAft>
              <a:buNone/>
            </a:pPr>
            <a:r>
              <a:rPr lang="en"/>
              <a:t>Same example as before. In the earpod vs ipod, there are 2 IVs</a:t>
            </a:r>
            <a:endParaRPr/>
          </a:p>
          <a:p>
            <a:pPr indent="0" lvl="0" marL="0" rtl="0" algn="l">
              <a:spcBef>
                <a:spcPts val="0"/>
              </a:spcBef>
              <a:spcAft>
                <a:spcPts val="0"/>
              </a:spcAft>
              <a:buNone/>
            </a:pPr>
            <a:r>
              <a:rPr lang="en"/>
              <a:t>Technique has two levels</a:t>
            </a:r>
            <a:endParaRPr/>
          </a:p>
          <a:p>
            <a:pPr indent="0" lvl="0" marL="0" rtl="0" algn="l">
              <a:spcBef>
                <a:spcPts val="0"/>
              </a:spcBef>
              <a:spcAft>
                <a:spcPts val="0"/>
              </a:spcAft>
              <a:buNone/>
            </a:pPr>
            <a:r>
              <a:rPr lang="en"/>
              <a:t>Breadth has three levels</a:t>
            </a:r>
            <a:endParaRPr/>
          </a:p>
          <a:p>
            <a:pPr indent="0" lvl="0" marL="0" rtl="0" algn="l">
              <a:spcBef>
                <a:spcPts val="0"/>
              </a:spcBef>
              <a:spcAft>
                <a:spcPts val="0"/>
              </a:spcAft>
              <a:buNone/>
            </a:pPr>
            <a:r>
              <a:rPr lang="en"/>
              <a:t>Thus we call this 2 by 3 factorial design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1c34546bb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1c34546bb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discuss factorial design</a:t>
            </a:r>
            <a:endParaRPr/>
          </a:p>
          <a:p>
            <a:pPr indent="0" lvl="0" marL="0" rtl="0" algn="l">
              <a:spcBef>
                <a:spcPts val="0"/>
              </a:spcBef>
              <a:spcAft>
                <a:spcPts val="0"/>
              </a:spcAft>
              <a:buNone/>
            </a:pPr>
            <a:r>
              <a:rPr lang="en"/>
              <a:t>The factors in the factorial design is synonym to independent variables or IVs</a:t>
            </a:r>
            <a:endParaRPr/>
          </a:p>
          <a:p>
            <a:pPr indent="0" lvl="0" marL="0" rtl="0" algn="l">
              <a:spcBef>
                <a:spcPts val="0"/>
              </a:spcBef>
              <a:spcAft>
                <a:spcPts val="0"/>
              </a:spcAft>
              <a:buNone/>
            </a:pPr>
            <a:r>
              <a:rPr lang="en"/>
              <a:t>Factorial design typically involves the investigation of two or more factors.</a:t>
            </a:r>
            <a:endParaRPr/>
          </a:p>
          <a:p>
            <a:pPr indent="0" lvl="0" marL="0" rtl="0" algn="l">
              <a:spcBef>
                <a:spcPts val="0"/>
              </a:spcBef>
              <a:spcAft>
                <a:spcPts val="0"/>
              </a:spcAft>
              <a:buNone/>
            </a:pPr>
            <a:r>
              <a:rPr lang="en"/>
              <a:t>Same example as before. In the earpod vs ipod, there are 2 IVs</a:t>
            </a:r>
            <a:endParaRPr/>
          </a:p>
          <a:p>
            <a:pPr indent="0" lvl="0" marL="0" rtl="0" algn="l">
              <a:spcBef>
                <a:spcPts val="0"/>
              </a:spcBef>
              <a:spcAft>
                <a:spcPts val="0"/>
              </a:spcAft>
              <a:buNone/>
            </a:pPr>
            <a:r>
              <a:rPr lang="en"/>
              <a:t>Technique has two levels</a:t>
            </a:r>
            <a:endParaRPr/>
          </a:p>
          <a:p>
            <a:pPr indent="0" lvl="0" marL="0" rtl="0" algn="l">
              <a:spcBef>
                <a:spcPts val="0"/>
              </a:spcBef>
              <a:spcAft>
                <a:spcPts val="0"/>
              </a:spcAft>
              <a:buNone/>
            </a:pPr>
            <a:r>
              <a:rPr lang="en"/>
              <a:t>Breadth has three levels</a:t>
            </a:r>
            <a:endParaRPr/>
          </a:p>
          <a:p>
            <a:pPr indent="0" lvl="0" marL="0" rtl="0" algn="l">
              <a:spcBef>
                <a:spcPts val="0"/>
              </a:spcBef>
              <a:spcAft>
                <a:spcPts val="0"/>
              </a:spcAft>
              <a:buNone/>
            </a:pPr>
            <a:r>
              <a:rPr lang="en"/>
              <a:t>Thus we call this 2 by 3 factorial design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1c34546bb3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1c34546bb3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discuss factorial design</a:t>
            </a:r>
            <a:endParaRPr/>
          </a:p>
          <a:p>
            <a:pPr indent="0" lvl="0" marL="0" rtl="0" algn="l">
              <a:spcBef>
                <a:spcPts val="0"/>
              </a:spcBef>
              <a:spcAft>
                <a:spcPts val="0"/>
              </a:spcAft>
              <a:buNone/>
            </a:pPr>
            <a:r>
              <a:rPr lang="en"/>
              <a:t>The factors in the factorial design is synonym to independent variables or IVs</a:t>
            </a:r>
            <a:endParaRPr/>
          </a:p>
          <a:p>
            <a:pPr indent="0" lvl="0" marL="0" rtl="0" algn="l">
              <a:spcBef>
                <a:spcPts val="0"/>
              </a:spcBef>
              <a:spcAft>
                <a:spcPts val="0"/>
              </a:spcAft>
              <a:buNone/>
            </a:pPr>
            <a:r>
              <a:rPr lang="en"/>
              <a:t>Factorial design typically involves the investigation of two or more factors.</a:t>
            </a:r>
            <a:endParaRPr/>
          </a:p>
          <a:p>
            <a:pPr indent="0" lvl="0" marL="0" rtl="0" algn="l">
              <a:spcBef>
                <a:spcPts val="0"/>
              </a:spcBef>
              <a:spcAft>
                <a:spcPts val="0"/>
              </a:spcAft>
              <a:buNone/>
            </a:pPr>
            <a:r>
              <a:rPr lang="en"/>
              <a:t>Same example as before. In the earpod vs ipod, there are 2 IVs</a:t>
            </a:r>
            <a:endParaRPr/>
          </a:p>
          <a:p>
            <a:pPr indent="0" lvl="0" marL="0" rtl="0" algn="l">
              <a:spcBef>
                <a:spcPts val="0"/>
              </a:spcBef>
              <a:spcAft>
                <a:spcPts val="0"/>
              </a:spcAft>
              <a:buNone/>
            </a:pPr>
            <a:r>
              <a:rPr lang="en"/>
              <a:t>Technique has two levels</a:t>
            </a:r>
            <a:endParaRPr/>
          </a:p>
          <a:p>
            <a:pPr indent="0" lvl="0" marL="0" rtl="0" algn="l">
              <a:spcBef>
                <a:spcPts val="0"/>
              </a:spcBef>
              <a:spcAft>
                <a:spcPts val="0"/>
              </a:spcAft>
              <a:buNone/>
            </a:pPr>
            <a:r>
              <a:rPr lang="en"/>
              <a:t>Breadth has three levels</a:t>
            </a:r>
            <a:endParaRPr/>
          </a:p>
          <a:p>
            <a:pPr indent="0" lvl="0" marL="0" rtl="0" algn="l">
              <a:spcBef>
                <a:spcPts val="0"/>
              </a:spcBef>
              <a:spcAft>
                <a:spcPts val="0"/>
              </a:spcAft>
              <a:buNone/>
            </a:pPr>
            <a:r>
              <a:rPr lang="en"/>
              <a:t>Thus we call this 2 by 3 factorial design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005b3520f0_1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005b3520f0_1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discuss factorial design</a:t>
            </a:r>
            <a:endParaRPr/>
          </a:p>
          <a:p>
            <a:pPr indent="0" lvl="0" marL="0" rtl="0" algn="l">
              <a:spcBef>
                <a:spcPts val="0"/>
              </a:spcBef>
              <a:spcAft>
                <a:spcPts val="0"/>
              </a:spcAft>
              <a:buNone/>
            </a:pPr>
            <a:r>
              <a:rPr lang="en"/>
              <a:t>The factors in the factorial design is synonym to independent variables or IVs</a:t>
            </a:r>
            <a:endParaRPr/>
          </a:p>
          <a:p>
            <a:pPr indent="0" lvl="0" marL="0" rtl="0" algn="l">
              <a:spcBef>
                <a:spcPts val="0"/>
              </a:spcBef>
              <a:spcAft>
                <a:spcPts val="0"/>
              </a:spcAft>
              <a:buNone/>
            </a:pPr>
            <a:r>
              <a:rPr lang="en"/>
              <a:t>Factorial design typically involves the investigation of two or more factors.</a:t>
            </a:r>
            <a:endParaRPr/>
          </a:p>
          <a:p>
            <a:pPr indent="0" lvl="0" marL="0" rtl="0" algn="l">
              <a:spcBef>
                <a:spcPts val="0"/>
              </a:spcBef>
              <a:spcAft>
                <a:spcPts val="0"/>
              </a:spcAft>
              <a:buNone/>
            </a:pPr>
            <a:r>
              <a:rPr lang="en"/>
              <a:t>Same example as before. In the earpod vs ipod, there are 2 IVs</a:t>
            </a:r>
            <a:endParaRPr/>
          </a:p>
          <a:p>
            <a:pPr indent="0" lvl="0" marL="0" rtl="0" algn="l">
              <a:spcBef>
                <a:spcPts val="0"/>
              </a:spcBef>
              <a:spcAft>
                <a:spcPts val="0"/>
              </a:spcAft>
              <a:buNone/>
            </a:pPr>
            <a:r>
              <a:rPr lang="en"/>
              <a:t>Technique has two levels</a:t>
            </a:r>
            <a:endParaRPr/>
          </a:p>
          <a:p>
            <a:pPr indent="0" lvl="0" marL="0" rtl="0" algn="l">
              <a:spcBef>
                <a:spcPts val="0"/>
              </a:spcBef>
              <a:spcAft>
                <a:spcPts val="0"/>
              </a:spcAft>
              <a:buNone/>
            </a:pPr>
            <a:r>
              <a:rPr lang="en"/>
              <a:t>Breadth has three levels</a:t>
            </a:r>
            <a:endParaRPr/>
          </a:p>
          <a:p>
            <a:pPr indent="0" lvl="0" marL="0" rtl="0" algn="l">
              <a:spcBef>
                <a:spcPts val="0"/>
              </a:spcBef>
              <a:spcAft>
                <a:spcPts val="0"/>
              </a:spcAft>
              <a:buNone/>
            </a:pPr>
            <a:r>
              <a:rPr lang="en"/>
              <a:t>Thus we call this 2 by 3 factorial design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s 1">
  <p:cSld name="BLANK_2">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595300" y="4823775"/>
            <a:ext cx="548700" cy="282900"/>
          </a:xfrm>
          <a:prstGeom prst="rect">
            <a:avLst/>
          </a:prstGeom>
        </p:spPr>
        <p:txBody>
          <a:bodyPr anchorCtr="0" anchor="ctr" bIns="91425" lIns="91425" spcFirstLastPara="1" rIns="91425" wrap="square" tIns="91425">
            <a:normAutofit lnSpcReduction="20000"/>
          </a:bodyPr>
          <a:lstStyle>
            <a:lvl1pPr lvl="0" rtl="0" algn="ctr">
              <a:buNone/>
              <a:defRPr sz="800">
                <a:solidFill>
                  <a:srgbClr val="000000"/>
                </a:solidFill>
                <a:latin typeface="PT Serif"/>
                <a:ea typeface="PT Serif"/>
                <a:cs typeface="PT Serif"/>
                <a:sym typeface="PT Serif"/>
              </a:defRPr>
            </a:lvl1pPr>
            <a:lvl2pPr lvl="1" rtl="0" algn="ctr">
              <a:buNone/>
              <a:defRPr sz="800">
                <a:solidFill>
                  <a:srgbClr val="000000"/>
                </a:solidFill>
                <a:latin typeface="PT Serif"/>
                <a:ea typeface="PT Serif"/>
                <a:cs typeface="PT Serif"/>
                <a:sym typeface="PT Serif"/>
              </a:defRPr>
            </a:lvl2pPr>
            <a:lvl3pPr lvl="2" rtl="0" algn="ctr">
              <a:buNone/>
              <a:defRPr sz="800">
                <a:solidFill>
                  <a:srgbClr val="000000"/>
                </a:solidFill>
                <a:latin typeface="PT Serif"/>
                <a:ea typeface="PT Serif"/>
                <a:cs typeface="PT Serif"/>
                <a:sym typeface="PT Serif"/>
              </a:defRPr>
            </a:lvl3pPr>
            <a:lvl4pPr lvl="3" rtl="0" algn="ctr">
              <a:buNone/>
              <a:defRPr sz="800">
                <a:solidFill>
                  <a:srgbClr val="000000"/>
                </a:solidFill>
                <a:latin typeface="PT Serif"/>
                <a:ea typeface="PT Serif"/>
                <a:cs typeface="PT Serif"/>
                <a:sym typeface="PT Serif"/>
              </a:defRPr>
            </a:lvl4pPr>
            <a:lvl5pPr lvl="4" rtl="0" algn="ctr">
              <a:buNone/>
              <a:defRPr sz="800">
                <a:solidFill>
                  <a:srgbClr val="000000"/>
                </a:solidFill>
                <a:latin typeface="PT Serif"/>
                <a:ea typeface="PT Serif"/>
                <a:cs typeface="PT Serif"/>
                <a:sym typeface="PT Serif"/>
              </a:defRPr>
            </a:lvl5pPr>
            <a:lvl6pPr lvl="5" rtl="0" algn="ctr">
              <a:buNone/>
              <a:defRPr sz="800">
                <a:solidFill>
                  <a:srgbClr val="000000"/>
                </a:solidFill>
                <a:latin typeface="PT Serif"/>
                <a:ea typeface="PT Serif"/>
                <a:cs typeface="PT Serif"/>
                <a:sym typeface="PT Serif"/>
              </a:defRPr>
            </a:lvl6pPr>
            <a:lvl7pPr lvl="6" rtl="0" algn="ctr">
              <a:buNone/>
              <a:defRPr sz="800">
                <a:solidFill>
                  <a:srgbClr val="000000"/>
                </a:solidFill>
                <a:latin typeface="PT Serif"/>
                <a:ea typeface="PT Serif"/>
                <a:cs typeface="PT Serif"/>
                <a:sym typeface="PT Serif"/>
              </a:defRPr>
            </a:lvl7pPr>
            <a:lvl8pPr lvl="7" rtl="0" algn="ctr">
              <a:buNone/>
              <a:defRPr sz="800">
                <a:solidFill>
                  <a:srgbClr val="000000"/>
                </a:solidFill>
                <a:latin typeface="PT Serif"/>
                <a:ea typeface="PT Serif"/>
                <a:cs typeface="PT Serif"/>
                <a:sym typeface="PT Serif"/>
              </a:defRPr>
            </a:lvl8pPr>
            <a:lvl9pPr lvl="8" rtl="0" algn="ctr">
              <a:buNone/>
              <a:defRPr sz="800">
                <a:solidFill>
                  <a:srgbClr val="000000"/>
                </a:solidFill>
                <a:latin typeface="PT Serif"/>
                <a:ea typeface="PT Serif"/>
                <a:cs typeface="PT Serif"/>
                <a:sym typeface="PT Serif"/>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ollev.com/discourses/B7TRkhGw63buiKg17DA1f/respon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r6QfoT1wLR0" TargetMode="External"/><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ollev.com/discourses/B7TRkhGw63buiKg17DA1f/respond"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www.youtube.com/watch?v=r6QfoT1wLR0" TargetMode="External"/><Relationship Id="rId4" Type="http://schemas.openxmlformats.org/officeDocument/2006/relationships/image" Target="../media/image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www.youtube.com/watch?v=6o7wyyh8Lu8" TargetMode="External"/><Relationship Id="rId4" Type="http://schemas.openxmlformats.org/officeDocument/2006/relationships/image" Target="../media/image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2.png"/><Relationship Id="rId4" Type="http://schemas.openxmlformats.org/officeDocument/2006/relationships/image" Target="../media/image19.png"/><Relationship Id="rId5" Type="http://schemas.openxmlformats.org/officeDocument/2006/relationships/image" Target="../media/image10.png"/><Relationship Id="rId6"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8.png"/><Relationship Id="rId4" Type="http://schemas.openxmlformats.org/officeDocument/2006/relationships/image" Target="../media/image19.png"/><Relationship Id="rId5"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www.youtube.com/watch?v=HEqC0BUhwds" TargetMode="External"/><Relationship Id="rId4" Type="http://schemas.openxmlformats.org/officeDocument/2006/relationships/image" Target="../media/image17.jpg"/><Relationship Id="rId5" Type="http://schemas.openxmlformats.org/officeDocument/2006/relationships/image" Target="../media/image16.png"/><Relationship Id="rId6"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6.png"/><Relationship Id="rId4" Type="http://schemas.openxmlformats.org/officeDocument/2006/relationships/hyperlink" Target="https://www.youtube.com/watch?v=qLCyuFZMYqY&amp;list=PLLssT5z_DsK_nusHL_Mjt87THSTlgrsyJ&amp;index=31" TargetMode="External"/><Relationship Id="rId5"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4.png"/><Relationship Id="rId4" Type="http://schemas.openxmlformats.org/officeDocument/2006/relationships/image" Target="../media/image26.png"/><Relationship Id="rId5"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www.youtube.com/watch?v=HxqB7CUA-XI" TargetMode="External"/><Relationship Id="rId4" Type="http://schemas.openxmlformats.org/officeDocument/2006/relationships/image" Target="../media/image29.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5.png"/><Relationship Id="rId4" Type="http://schemas.openxmlformats.org/officeDocument/2006/relationships/image" Target="../media/image27.png"/><Relationship Id="rId5" Type="http://schemas.openxmlformats.org/officeDocument/2006/relationships/image" Target="../media/image23.png"/><Relationship Id="rId6" Type="http://schemas.openxmlformats.org/officeDocument/2006/relationships/image" Target="../media/image32.png"/><Relationship Id="rId7"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ollev.com/discourses/B7TRkhGw63buiKg17DA1f/respon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r6QfoT1wLR0" TargetMode="Externa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 name="Shape 55"/>
        <p:cNvGrpSpPr/>
        <p:nvPr/>
      </p:nvGrpSpPr>
      <p:grpSpPr>
        <a:xfrm>
          <a:off x="0" y="0"/>
          <a:ext cx="0" cy="0"/>
          <a:chOff x="0" y="0"/>
          <a:chExt cx="0" cy="0"/>
        </a:xfrm>
      </p:grpSpPr>
      <p:sp>
        <p:nvSpPr>
          <p:cNvPr id="56" name="Google Shape;56;p14"/>
          <p:cNvSpPr txBox="1"/>
          <p:nvPr>
            <p:ph idx="4294967295" type="title"/>
          </p:nvPr>
        </p:nvSpPr>
        <p:spPr>
          <a:xfrm>
            <a:off x="1204575" y="3838425"/>
            <a:ext cx="6555000" cy="446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700"/>
              <a:t>Prof. Shengdong Zhao</a:t>
            </a:r>
            <a:endParaRPr b="0" sz="3100">
              <a:solidFill>
                <a:schemeClr val="dk1"/>
              </a:solidFill>
            </a:endParaRPr>
          </a:p>
        </p:txBody>
      </p:sp>
      <p:sp>
        <p:nvSpPr>
          <p:cNvPr id="57" name="Google Shape;57;p14"/>
          <p:cNvSpPr txBox="1"/>
          <p:nvPr>
            <p:ph idx="4294967295" type="title"/>
          </p:nvPr>
        </p:nvSpPr>
        <p:spPr>
          <a:xfrm>
            <a:off x="1105675" y="694925"/>
            <a:ext cx="6555000" cy="25860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5200"/>
              <a:t>Day 4 Morning: Analyzing and Interpreting Results</a:t>
            </a:r>
            <a:endParaRPr b="1" sz="8500"/>
          </a:p>
        </p:txBody>
      </p:sp>
      <p:sp>
        <p:nvSpPr>
          <p:cNvPr id="58" name="Google Shape;58;p14"/>
          <p:cNvSpPr txBox="1"/>
          <p:nvPr>
            <p:ph idx="12" type="sldNum"/>
          </p:nvPr>
        </p:nvSpPr>
        <p:spPr>
          <a:xfrm>
            <a:off x="8595300" y="4823775"/>
            <a:ext cx="548700" cy="2829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grpSp>
        <p:nvGrpSpPr>
          <p:cNvPr id="288" name="Google Shape;288;p23"/>
          <p:cNvGrpSpPr/>
          <p:nvPr/>
        </p:nvGrpSpPr>
        <p:grpSpPr>
          <a:xfrm>
            <a:off x="8064288" y="197015"/>
            <a:ext cx="990475" cy="433973"/>
            <a:chOff x="8073138" y="1618852"/>
            <a:chExt cx="990475" cy="433973"/>
          </a:xfrm>
        </p:grpSpPr>
        <p:sp>
          <p:nvSpPr>
            <p:cNvPr id="289" name="Google Shape;289;p23"/>
            <p:cNvSpPr/>
            <p:nvPr/>
          </p:nvSpPr>
          <p:spPr>
            <a:xfrm>
              <a:off x="8173513" y="175312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Rigor Exp.</a:t>
              </a:r>
              <a:endParaRPr b="1" sz="800">
                <a:solidFill>
                  <a:schemeClr val="dk2"/>
                </a:solidFill>
              </a:endParaRPr>
            </a:p>
          </p:txBody>
        </p:sp>
        <p:sp>
          <p:nvSpPr>
            <p:cNvPr id="290" name="Google Shape;290;p23"/>
            <p:cNvSpPr/>
            <p:nvPr/>
          </p:nvSpPr>
          <p:spPr>
            <a:xfrm>
              <a:off x="8073138" y="161885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4</a:t>
              </a:r>
              <a:endParaRPr b="1" sz="800">
                <a:solidFill>
                  <a:schemeClr val="dk2"/>
                </a:solidFill>
              </a:endParaRPr>
            </a:p>
          </p:txBody>
        </p:sp>
      </p:grpSp>
      <p:grpSp>
        <p:nvGrpSpPr>
          <p:cNvPr id="291" name="Google Shape;291;p23"/>
          <p:cNvGrpSpPr/>
          <p:nvPr/>
        </p:nvGrpSpPr>
        <p:grpSpPr>
          <a:xfrm>
            <a:off x="6749004" y="197015"/>
            <a:ext cx="990475" cy="433973"/>
            <a:chOff x="8073138" y="1106027"/>
            <a:chExt cx="990475" cy="433973"/>
          </a:xfrm>
        </p:grpSpPr>
        <p:sp>
          <p:nvSpPr>
            <p:cNvPr id="292" name="Google Shape;292;p23"/>
            <p:cNvSpPr/>
            <p:nvPr/>
          </p:nvSpPr>
          <p:spPr>
            <a:xfrm>
              <a:off x="8173513" y="1240300"/>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Full Pilot</a:t>
              </a:r>
              <a:endParaRPr b="1" sz="800">
                <a:solidFill>
                  <a:schemeClr val="dk2"/>
                </a:solidFill>
              </a:endParaRPr>
            </a:p>
          </p:txBody>
        </p:sp>
        <p:sp>
          <p:nvSpPr>
            <p:cNvPr id="293" name="Google Shape;293;p23"/>
            <p:cNvSpPr/>
            <p:nvPr/>
          </p:nvSpPr>
          <p:spPr>
            <a:xfrm>
              <a:off x="8073138" y="1106027"/>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3</a:t>
              </a:r>
              <a:endParaRPr b="1" sz="800">
                <a:solidFill>
                  <a:schemeClr val="dk2"/>
                </a:solidFill>
              </a:endParaRPr>
            </a:p>
          </p:txBody>
        </p:sp>
      </p:grpSp>
      <p:grpSp>
        <p:nvGrpSpPr>
          <p:cNvPr id="294" name="Google Shape;294;p23"/>
          <p:cNvGrpSpPr/>
          <p:nvPr/>
        </p:nvGrpSpPr>
        <p:grpSpPr>
          <a:xfrm>
            <a:off x="5433696" y="197015"/>
            <a:ext cx="990475" cy="433973"/>
            <a:chOff x="8073138" y="593202"/>
            <a:chExt cx="990475" cy="433973"/>
          </a:xfrm>
        </p:grpSpPr>
        <p:sp>
          <p:nvSpPr>
            <p:cNvPr id="295" name="Google Shape;295;p23"/>
            <p:cNvSpPr/>
            <p:nvPr/>
          </p:nvSpPr>
          <p:spPr>
            <a:xfrm>
              <a:off x="8173513" y="727475"/>
              <a:ext cx="890100" cy="299700"/>
            </a:xfrm>
            <a:prstGeom prst="roundRect">
              <a:avLst>
                <a:gd fmla="val 16667" name="adj"/>
              </a:avLst>
            </a:prstGeom>
            <a:solidFill>
              <a:srgbClr val="B7B7B7"/>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Initial Pilot</a:t>
              </a:r>
              <a:endParaRPr b="1" sz="800">
                <a:solidFill>
                  <a:schemeClr val="dk1"/>
                </a:solidFill>
              </a:endParaRPr>
            </a:p>
          </p:txBody>
        </p:sp>
        <p:sp>
          <p:nvSpPr>
            <p:cNvPr id="296" name="Google Shape;296;p23"/>
            <p:cNvSpPr/>
            <p:nvPr/>
          </p:nvSpPr>
          <p:spPr>
            <a:xfrm>
              <a:off x="8073138" y="593202"/>
              <a:ext cx="660300" cy="191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rPr>
                <a:t>STAGE 2</a:t>
              </a:r>
              <a:endParaRPr b="1" sz="800">
                <a:solidFill>
                  <a:schemeClr val="lt1"/>
                </a:solidFill>
              </a:endParaRPr>
            </a:p>
          </p:txBody>
        </p:sp>
      </p:grpSp>
      <p:sp>
        <p:nvSpPr>
          <p:cNvPr id="297" name="Google Shape;297;p23"/>
          <p:cNvSpPr/>
          <p:nvPr/>
        </p:nvSpPr>
        <p:spPr>
          <a:xfrm>
            <a:off x="4141588" y="331288"/>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Contribution?</a:t>
            </a:r>
            <a:endParaRPr b="1" sz="800">
              <a:solidFill>
                <a:schemeClr val="dk2"/>
              </a:solidFill>
            </a:endParaRPr>
          </a:p>
        </p:txBody>
      </p:sp>
      <p:sp>
        <p:nvSpPr>
          <p:cNvPr id="298" name="Google Shape;298;p23"/>
          <p:cNvSpPr/>
          <p:nvPr/>
        </p:nvSpPr>
        <p:spPr>
          <a:xfrm>
            <a:off x="4041213" y="197015"/>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1</a:t>
            </a:r>
            <a:endParaRPr b="1" sz="800">
              <a:solidFill>
                <a:schemeClr val="dk2"/>
              </a:solidFill>
            </a:endParaRPr>
          </a:p>
        </p:txBody>
      </p:sp>
      <p:cxnSp>
        <p:nvCxnSpPr>
          <p:cNvPr id="299" name="Google Shape;299;p23"/>
          <p:cNvCxnSpPr/>
          <p:nvPr/>
        </p:nvCxnSpPr>
        <p:spPr>
          <a:xfrm>
            <a:off x="5163825"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300" name="Google Shape;300;p23"/>
          <p:cNvCxnSpPr/>
          <p:nvPr/>
        </p:nvCxnSpPr>
        <p:spPr>
          <a:xfrm>
            <a:off x="6515450"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301" name="Google Shape;301;p23"/>
          <p:cNvCxnSpPr/>
          <p:nvPr/>
        </p:nvCxnSpPr>
        <p:spPr>
          <a:xfrm>
            <a:off x="7867075" y="487150"/>
            <a:ext cx="241200" cy="0"/>
          </a:xfrm>
          <a:prstGeom prst="straightConnector1">
            <a:avLst/>
          </a:prstGeom>
          <a:noFill/>
          <a:ln cap="flat" cmpd="sng" w="19050">
            <a:solidFill>
              <a:schemeClr val="dk2"/>
            </a:solidFill>
            <a:prstDash val="solid"/>
            <a:round/>
            <a:headEnd len="med" w="med" type="none"/>
            <a:tailEnd len="med" w="med" type="triangle"/>
          </a:ln>
        </p:spPr>
      </p:cxnSp>
      <p:sp>
        <p:nvSpPr>
          <p:cNvPr id="302" name="Google Shape;302;p23"/>
          <p:cNvSpPr txBox="1"/>
          <p:nvPr/>
        </p:nvSpPr>
        <p:spPr>
          <a:xfrm>
            <a:off x="160525" y="139625"/>
            <a:ext cx="7903800" cy="1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Quattrocento Sans"/>
                <a:ea typeface="Quattrocento Sans"/>
                <a:cs typeface="Quattrocento Sans"/>
                <a:sym typeface="Quattrocento Sans"/>
              </a:rPr>
              <a:t>STAGE 2</a:t>
            </a:r>
            <a:endParaRPr b="1" sz="3400">
              <a:latin typeface="Quattrocento Sans"/>
              <a:ea typeface="Quattrocento Sans"/>
              <a:cs typeface="Quattrocento Sans"/>
              <a:sym typeface="Quattrocento Sans"/>
            </a:endParaRPr>
          </a:p>
          <a:p>
            <a:pPr indent="0" lvl="0" marL="0" rtl="0" algn="l">
              <a:spcBef>
                <a:spcPts val="0"/>
              </a:spcBef>
              <a:spcAft>
                <a:spcPts val="0"/>
              </a:spcAft>
              <a:buNone/>
            </a:pPr>
            <a:r>
              <a:rPr lang="en" sz="3500">
                <a:latin typeface="Quattrocento Sans"/>
                <a:ea typeface="Quattrocento Sans"/>
                <a:cs typeface="Quattrocento Sans"/>
                <a:sym typeface="Quattrocento Sans"/>
              </a:rPr>
              <a:t>Initial Pilot Studies: Test!</a:t>
            </a:r>
            <a:endParaRPr sz="3500">
              <a:latin typeface="Quattrocento Sans"/>
              <a:ea typeface="Quattrocento Sans"/>
              <a:cs typeface="Quattrocento Sans"/>
              <a:sym typeface="Quattrocento Sans"/>
            </a:endParaRPr>
          </a:p>
        </p:txBody>
      </p:sp>
      <p:sp>
        <p:nvSpPr>
          <p:cNvPr id="303" name="Google Shape;303;p23"/>
          <p:cNvSpPr txBox="1"/>
          <p:nvPr/>
        </p:nvSpPr>
        <p:spPr>
          <a:xfrm>
            <a:off x="297300" y="1370025"/>
            <a:ext cx="7442100" cy="34383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Font typeface="Quattrocento Sans"/>
              <a:buChar char="●"/>
            </a:pPr>
            <a:r>
              <a:rPr lang="en" sz="2400">
                <a:latin typeface="Quattrocento Sans"/>
                <a:ea typeface="Quattrocento Sans"/>
                <a:cs typeface="Quattrocento Sans"/>
                <a:sym typeface="Quattrocento Sans"/>
              </a:rPr>
              <a:t>Conduct</a:t>
            </a:r>
            <a:r>
              <a:rPr lang="en" sz="2400">
                <a:latin typeface="Quattrocento Sans"/>
                <a:ea typeface="Quattrocento Sans"/>
                <a:cs typeface="Quattrocento Sans"/>
                <a:sym typeface="Quattrocento Sans"/>
              </a:rPr>
              <a:t>  </a:t>
            </a:r>
            <a:r>
              <a:rPr b="1" lang="en" sz="2400">
                <a:latin typeface="Quattrocento Sans"/>
                <a:ea typeface="Quattrocento Sans"/>
                <a:cs typeface="Quattrocento Sans"/>
                <a:sym typeface="Quattrocento Sans"/>
              </a:rPr>
              <a:t>Quick and Dirty </a:t>
            </a:r>
            <a:r>
              <a:rPr lang="en" sz="2400">
                <a:latin typeface="Quattrocento Sans"/>
                <a:ea typeface="Quattrocento Sans"/>
                <a:cs typeface="Quattrocento Sans"/>
                <a:sym typeface="Quattrocento Sans"/>
              </a:rPr>
              <a:t>Pilot tests</a:t>
            </a:r>
            <a:endParaRPr sz="2400">
              <a:latin typeface="Quattrocento Sans"/>
              <a:ea typeface="Quattrocento Sans"/>
              <a:cs typeface="Quattrocento Sans"/>
              <a:sym typeface="Quattrocento Sans"/>
            </a:endParaRPr>
          </a:p>
          <a:p>
            <a:pPr indent="-381000" lvl="1" marL="914400" rtl="0" algn="l">
              <a:lnSpc>
                <a:spcPct val="100000"/>
              </a:lnSpc>
              <a:spcBef>
                <a:spcPts val="1000"/>
              </a:spcBef>
              <a:spcAft>
                <a:spcPts val="0"/>
              </a:spcAft>
              <a:buSzPts val="2400"/>
              <a:buFont typeface="Quattrocento Sans"/>
              <a:buChar char="○"/>
            </a:pPr>
            <a:r>
              <a:rPr lang="en" sz="2400">
                <a:latin typeface="Quattrocento Sans"/>
                <a:ea typeface="Quattrocento Sans"/>
                <a:cs typeface="Quattrocento Sans"/>
                <a:sym typeface="Quattrocento Sans"/>
              </a:rPr>
              <a:t>Goal: get a good </a:t>
            </a:r>
            <a:r>
              <a:rPr b="1" lang="en" sz="2400">
                <a:latin typeface="Quattrocento Sans"/>
                <a:ea typeface="Quattrocento Sans"/>
                <a:cs typeface="Quattrocento Sans"/>
                <a:sym typeface="Quattrocento Sans"/>
              </a:rPr>
              <a:t>intuition </a:t>
            </a:r>
            <a:r>
              <a:rPr lang="en" sz="2400">
                <a:latin typeface="Quattrocento Sans"/>
                <a:ea typeface="Quattrocento Sans"/>
                <a:cs typeface="Quattrocento Sans"/>
                <a:sym typeface="Quattrocento Sans"/>
              </a:rPr>
              <a:t>of your project</a:t>
            </a:r>
            <a:endParaRPr sz="2400">
              <a:latin typeface="Quattrocento Sans"/>
              <a:ea typeface="Quattrocento Sans"/>
              <a:cs typeface="Quattrocento Sans"/>
              <a:sym typeface="Quattrocento Sans"/>
            </a:endParaRPr>
          </a:p>
          <a:p>
            <a:pPr indent="-381000" lvl="1" marL="914400" rtl="0" algn="l">
              <a:lnSpc>
                <a:spcPct val="100000"/>
              </a:lnSpc>
              <a:spcBef>
                <a:spcPts val="1000"/>
              </a:spcBef>
              <a:spcAft>
                <a:spcPts val="0"/>
              </a:spcAft>
              <a:buSzPts val="2400"/>
              <a:buFont typeface="Quattrocento Sans"/>
              <a:buChar char="○"/>
            </a:pPr>
            <a:r>
              <a:rPr lang="en" sz="2400">
                <a:latin typeface="Quattrocento Sans"/>
                <a:ea typeface="Quattrocento Sans"/>
                <a:cs typeface="Quattrocento Sans"/>
                <a:sym typeface="Quattrocento Sans"/>
              </a:rPr>
              <a:t>Priority is </a:t>
            </a:r>
            <a:r>
              <a:rPr b="1" lang="en" sz="2400">
                <a:latin typeface="Quattrocento Sans"/>
                <a:ea typeface="Quattrocento Sans"/>
                <a:cs typeface="Quattrocento Sans"/>
                <a:sym typeface="Quattrocento Sans"/>
              </a:rPr>
              <a:t>low cost</a:t>
            </a:r>
            <a:r>
              <a:rPr lang="en" sz="2400">
                <a:latin typeface="Quattrocento Sans"/>
                <a:ea typeface="Quattrocento Sans"/>
                <a:cs typeface="Quattrocento Sans"/>
                <a:sym typeface="Quattrocento Sans"/>
              </a:rPr>
              <a:t>, bare </a:t>
            </a:r>
            <a:r>
              <a:rPr lang="en" sz="2400">
                <a:latin typeface="Quattrocento Sans"/>
                <a:ea typeface="Quattrocento Sans"/>
                <a:cs typeface="Quattrocento Sans"/>
                <a:sym typeface="Quattrocento Sans"/>
              </a:rPr>
              <a:t>minimum</a:t>
            </a:r>
            <a:endParaRPr sz="2400">
              <a:latin typeface="Quattrocento Sans"/>
              <a:ea typeface="Quattrocento Sans"/>
              <a:cs typeface="Quattrocento Sans"/>
              <a:sym typeface="Quattrocento Sans"/>
            </a:endParaRPr>
          </a:p>
          <a:p>
            <a:pPr indent="-381000" lvl="0" marL="457200" rtl="0" algn="l">
              <a:lnSpc>
                <a:spcPct val="100000"/>
              </a:lnSpc>
              <a:spcBef>
                <a:spcPts val="1000"/>
              </a:spcBef>
              <a:spcAft>
                <a:spcPts val="0"/>
              </a:spcAft>
              <a:buSzPts val="2400"/>
              <a:buFont typeface="Quattrocento Sans"/>
              <a:buChar char="●"/>
            </a:pPr>
            <a:r>
              <a:rPr lang="en" sz="2400">
                <a:latin typeface="Quattrocento Sans"/>
                <a:ea typeface="Quattrocento Sans"/>
                <a:cs typeface="Quattrocento Sans"/>
                <a:sym typeface="Quattrocento Sans"/>
              </a:rPr>
              <a:t>F</a:t>
            </a:r>
            <a:r>
              <a:rPr lang="en" sz="2400">
                <a:latin typeface="Quattrocento Sans"/>
                <a:ea typeface="Quattrocento Sans"/>
                <a:cs typeface="Quattrocento Sans"/>
                <a:sym typeface="Quattrocento Sans"/>
              </a:rPr>
              <a:t>orget about rigor, focus on </a:t>
            </a:r>
            <a:r>
              <a:rPr b="1" lang="en" sz="2400">
                <a:latin typeface="Quattrocento Sans"/>
                <a:ea typeface="Quattrocento Sans"/>
                <a:cs typeface="Quattrocento Sans"/>
                <a:sym typeface="Quattrocento Sans"/>
              </a:rPr>
              <a:t>Feeling </a:t>
            </a:r>
            <a:r>
              <a:rPr lang="en" sz="2400">
                <a:latin typeface="Quattrocento Sans"/>
                <a:ea typeface="Quattrocento Sans"/>
                <a:cs typeface="Quattrocento Sans"/>
                <a:sym typeface="Quattrocento Sans"/>
              </a:rPr>
              <a:t>what works and what doesn't. Answer your </a:t>
            </a:r>
            <a:r>
              <a:rPr b="1" lang="en" sz="2400">
                <a:latin typeface="Quattrocento Sans"/>
                <a:ea typeface="Quattrocento Sans"/>
                <a:cs typeface="Quattrocento Sans"/>
                <a:sym typeface="Quattrocento Sans"/>
              </a:rPr>
              <a:t>critical questions!</a:t>
            </a:r>
            <a:endParaRPr b="1" sz="2400">
              <a:latin typeface="Quattrocento Sans"/>
              <a:ea typeface="Quattrocento Sans"/>
              <a:cs typeface="Quattrocento Sans"/>
              <a:sym typeface="Quattrocento Sans"/>
            </a:endParaRPr>
          </a:p>
          <a:p>
            <a:pPr indent="-381000" lvl="0" marL="457200" rtl="0" algn="l">
              <a:lnSpc>
                <a:spcPct val="100000"/>
              </a:lnSpc>
              <a:spcBef>
                <a:spcPts val="1000"/>
              </a:spcBef>
              <a:spcAft>
                <a:spcPts val="0"/>
              </a:spcAft>
              <a:buSzPts val="2400"/>
              <a:buFont typeface="Quattrocento Sans"/>
              <a:buChar char="●"/>
            </a:pPr>
            <a:r>
              <a:rPr lang="en" sz="2400">
                <a:latin typeface="Quattrocento Sans"/>
                <a:ea typeface="Quattrocento Sans"/>
                <a:cs typeface="Quattrocento Sans"/>
                <a:sym typeface="Quattrocento Sans"/>
              </a:rPr>
              <a:t>Do enough to convince </a:t>
            </a:r>
            <a:r>
              <a:rPr b="1" lang="en" sz="2400">
                <a:latin typeface="Quattrocento Sans"/>
                <a:ea typeface="Quattrocento Sans"/>
                <a:cs typeface="Quattrocento Sans"/>
                <a:sym typeface="Quattrocento Sans"/>
              </a:rPr>
              <a:t>yourself </a:t>
            </a:r>
            <a:r>
              <a:rPr lang="en" sz="2400">
                <a:latin typeface="Quattrocento Sans"/>
                <a:ea typeface="Quattrocento Sans"/>
                <a:cs typeface="Quattrocento Sans"/>
                <a:sym typeface="Quattrocento Sans"/>
              </a:rPr>
              <a:t>that your idea works / Hypothesis is valid!</a:t>
            </a:r>
            <a:endParaRPr sz="2400">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animEffect filter="fade" transition="in">
                                      <p:cBhvr>
                                        <p:cTn dur="1000"/>
                                        <p:tgtEl>
                                          <p:spTgt spid="3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1" st="1"/>
                                            </p:txEl>
                                          </p:spTgt>
                                        </p:tgtEl>
                                        <p:attrNameLst>
                                          <p:attrName>style.visibility</p:attrName>
                                        </p:attrNameLst>
                                      </p:cBhvr>
                                      <p:to>
                                        <p:strVal val="visible"/>
                                      </p:to>
                                    </p:set>
                                    <p:animEffect filter="fade" transition="in">
                                      <p:cBhvr>
                                        <p:cTn dur="1000"/>
                                        <p:tgtEl>
                                          <p:spTgt spid="3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2" st="2"/>
                                            </p:txEl>
                                          </p:spTgt>
                                        </p:tgtEl>
                                        <p:attrNameLst>
                                          <p:attrName>style.visibility</p:attrName>
                                        </p:attrNameLst>
                                      </p:cBhvr>
                                      <p:to>
                                        <p:strVal val="visible"/>
                                      </p:to>
                                    </p:set>
                                    <p:animEffect filter="fade" transition="in">
                                      <p:cBhvr>
                                        <p:cTn dur="1000"/>
                                        <p:tgtEl>
                                          <p:spTgt spid="3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3" st="3"/>
                                            </p:txEl>
                                          </p:spTgt>
                                        </p:tgtEl>
                                        <p:attrNameLst>
                                          <p:attrName>style.visibility</p:attrName>
                                        </p:attrNameLst>
                                      </p:cBhvr>
                                      <p:to>
                                        <p:strVal val="visible"/>
                                      </p:to>
                                    </p:set>
                                    <p:animEffect filter="fade" transition="in">
                                      <p:cBhvr>
                                        <p:cTn dur="1000"/>
                                        <p:tgtEl>
                                          <p:spTgt spid="3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xEl>
                                              <p:pRg end="4" st="4"/>
                                            </p:txEl>
                                          </p:spTgt>
                                        </p:tgtEl>
                                        <p:attrNameLst>
                                          <p:attrName>style.visibility</p:attrName>
                                        </p:attrNameLst>
                                      </p:cBhvr>
                                      <p:to>
                                        <p:strVal val="visible"/>
                                      </p:to>
                                    </p:set>
                                    <p:animEffect filter="fade" transition="in">
                                      <p:cBhvr>
                                        <p:cTn dur="1000"/>
                                        <p:tgtEl>
                                          <p:spTgt spid="30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grpSp>
        <p:nvGrpSpPr>
          <p:cNvPr id="308" name="Google Shape;308;p24"/>
          <p:cNvGrpSpPr/>
          <p:nvPr/>
        </p:nvGrpSpPr>
        <p:grpSpPr>
          <a:xfrm>
            <a:off x="8064288" y="197015"/>
            <a:ext cx="990475" cy="433973"/>
            <a:chOff x="8073138" y="1618852"/>
            <a:chExt cx="990475" cy="433973"/>
          </a:xfrm>
        </p:grpSpPr>
        <p:sp>
          <p:nvSpPr>
            <p:cNvPr id="309" name="Google Shape;309;p24"/>
            <p:cNvSpPr/>
            <p:nvPr/>
          </p:nvSpPr>
          <p:spPr>
            <a:xfrm>
              <a:off x="8173513" y="175312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Rigor Exp.</a:t>
              </a:r>
              <a:endParaRPr b="1" sz="800">
                <a:solidFill>
                  <a:schemeClr val="dk2"/>
                </a:solidFill>
              </a:endParaRPr>
            </a:p>
          </p:txBody>
        </p:sp>
        <p:sp>
          <p:nvSpPr>
            <p:cNvPr id="310" name="Google Shape;310;p24"/>
            <p:cNvSpPr/>
            <p:nvPr/>
          </p:nvSpPr>
          <p:spPr>
            <a:xfrm>
              <a:off x="8073138" y="161885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4</a:t>
              </a:r>
              <a:endParaRPr b="1" sz="800">
                <a:solidFill>
                  <a:schemeClr val="dk2"/>
                </a:solidFill>
              </a:endParaRPr>
            </a:p>
          </p:txBody>
        </p:sp>
      </p:grpSp>
      <p:grpSp>
        <p:nvGrpSpPr>
          <p:cNvPr id="311" name="Google Shape;311;p24"/>
          <p:cNvGrpSpPr/>
          <p:nvPr/>
        </p:nvGrpSpPr>
        <p:grpSpPr>
          <a:xfrm>
            <a:off x="6749004" y="197015"/>
            <a:ext cx="990475" cy="433973"/>
            <a:chOff x="8073138" y="1106027"/>
            <a:chExt cx="990475" cy="433973"/>
          </a:xfrm>
        </p:grpSpPr>
        <p:sp>
          <p:nvSpPr>
            <p:cNvPr id="312" name="Google Shape;312;p24"/>
            <p:cNvSpPr/>
            <p:nvPr/>
          </p:nvSpPr>
          <p:spPr>
            <a:xfrm>
              <a:off x="8173513" y="1240300"/>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Full Pilot</a:t>
              </a:r>
              <a:endParaRPr b="1" sz="800">
                <a:solidFill>
                  <a:schemeClr val="dk2"/>
                </a:solidFill>
              </a:endParaRPr>
            </a:p>
          </p:txBody>
        </p:sp>
        <p:sp>
          <p:nvSpPr>
            <p:cNvPr id="313" name="Google Shape;313;p24"/>
            <p:cNvSpPr/>
            <p:nvPr/>
          </p:nvSpPr>
          <p:spPr>
            <a:xfrm>
              <a:off x="8073138" y="1106027"/>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3</a:t>
              </a:r>
              <a:endParaRPr b="1" sz="800">
                <a:solidFill>
                  <a:schemeClr val="dk2"/>
                </a:solidFill>
              </a:endParaRPr>
            </a:p>
          </p:txBody>
        </p:sp>
      </p:grpSp>
      <p:grpSp>
        <p:nvGrpSpPr>
          <p:cNvPr id="314" name="Google Shape;314;p24"/>
          <p:cNvGrpSpPr/>
          <p:nvPr/>
        </p:nvGrpSpPr>
        <p:grpSpPr>
          <a:xfrm>
            <a:off x="5433696" y="197015"/>
            <a:ext cx="990475" cy="433973"/>
            <a:chOff x="8073138" y="593202"/>
            <a:chExt cx="990475" cy="433973"/>
          </a:xfrm>
        </p:grpSpPr>
        <p:sp>
          <p:nvSpPr>
            <p:cNvPr id="315" name="Google Shape;315;p24"/>
            <p:cNvSpPr/>
            <p:nvPr/>
          </p:nvSpPr>
          <p:spPr>
            <a:xfrm>
              <a:off x="8173513" y="727475"/>
              <a:ext cx="890100" cy="299700"/>
            </a:xfrm>
            <a:prstGeom prst="roundRect">
              <a:avLst>
                <a:gd fmla="val 16667" name="adj"/>
              </a:avLst>
            </a:prstGeom>
            <a:solidFill>
              <a:srgbClr val="B7B7B7"/>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Initial Pilot</a:t>
              </a:r>
              <a:endParaRPr b="1" sz="800">
                <a:solidFill>
                  <a:schemeClr val="dk1"/>
                </a:solidFill>
              </a:endParaRPr>
            </a:p>
          </p:txBody>
        </p:sp>
        <p:sp>
          <p:nvSpPr>
            <p:cNvPr id="316" name="Google Shape;316;p24"/>
            <p:cNvSpPr/>
            <p:nvPr/>
          </p:nvSpPr>
          <p:spPr>
            <a:xfrm>
              <a:off x="8073138" y="593202"/>
              <a:ext cx="660300" cy="191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rPr>
                <a:t>STAGE 2</a:t>
              </a:r>
              <a:endParaRPr b="1" sz="800">
                <a:solidFill>
                  <a:schemeClr val="lt1"/>
                </a:solidFill>
              </a:endParaRPr>
            </a:p>
          </p:txBody>
        </p:sp>
      </p:grpSp>
      <p:sp>
        <p:nvSpPr>
          <p:cNvPr id="317" name="Google Shape;317;p24"/>
          <p:cNvSpPr/>
          <p:nvPr/>
        </p:nvSpPr>
        <p:spPr>
          <a:xfrm>
            <a:off x="4141588" y="331288"/>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Contribution?</a:t>
            </a:r>
            <a:endParaRPr b="1" sz="800">
              <a:solidFill>
                <a:schemeClr val="dk2"/>
              </a:solidFill>
            </a:endParaRPr>
          </a:p>
        </p:txBody>
      </p:sp>
      <p:sp>
        <p:nvSpPr>
          <p:cNvPr id="318" name="Google Shape;318;p24"/>
          <p:cNvSpPr/>
          <p:nvPr/>
        </p:nvSpPr>
        <p:spPr>
          <a:xfrm>
            <a:off x="4041213" y="197015"/>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1</a:t>
            </a:r>
            <a:endParaRPr b="1" sz="800">
              <a:solidFill>
                <a:schemeClr val="dk2"/>
              </a:solidFill>
            </a:endParaRPr>
          </a:p>
        </p:txBody>
      </p:sp>
      <p:cxnSp>
        <p:nvCxnSpPr>
          <p:cNvPr id="319" name="Google Shape;319;p24"/>
          <p:cNvCxnSpPr/>
          <p:nvPr/>
        </p:nvCxnSpPr>
        <p:spPr>
          <a:xfrm>
            <a:off x="5163825"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320" name="Google Shape;320;p24"/>
          <p:cNvCxnSpPr/>
          <p:nvPr/>
        </p:nvCxnSpPr>
        <p:spPr>
          <a:xfrm>
            <a:off x="6515450"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321" name="Google Shape;321;p24"/>
          <p:cNvCxnSpPr/>
          <p:nvPr/>
        </p:nvCxnSpPr>
        <p:spPr>
          <a:xfrm>
            <a:off x="7867075" y="487150"/>
            <a:ext cx="241200" cy="0"/>
          </a:xfrm>
          <a:prstGeom prst="straightConnector1">
            <a:avLst/>
          </a:prstGeom>
          <a:noFill/>
          <a:ln cap="flat" cmpd="sng" w="19050">
            <a:solidFill>
              <a:schemeClr val="dk2"/>
            </a:solidFill>
            <a:prstDash val="solid"/>
            <a:round/>
            <a:headEnd len="med" w="med" type="none"/>
            <a:tailEnd len="med" w="med" type="triangle"/>
          </a:ln>
        </p:spPr>
      </p:cxnSp>
      <p:sp>
        <p:nvSpPr>
          <p:cNvPr id="322" name="Google Shape;322;p24"/>
          <p:cNvSpPr txBox="1"/>
          <p:nvPr/>
        </p:nvSpPr>
        <p:spPr>
          <a:xfrm>
            <a:off x="160525" y="139625"/>
            <a:ext cx="7903800" cy="1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Quattrocento Sans"/>
                <a:ea typeface="Quattrocento Sans"/>
                <a:cs typeface="Quattrocento Sans"/>
                <a:sym typeface="Quattrocento Sans"/>
              </a:rPr>
              <a:t>STAGE 2</a:t>
            </a:r>
            <a:endParaRPr b="1" sz="3400">
              <a:latin typeface="Quattrocento Sans"/>
              <a:ea typeface="Quattrocento Sans"/>
              <a:cs typeface="Quattrocento Sans"/>
              <a:sym typeface="Quattrocento Sans"/>
            </a:endParaRPr>
          </a:p>
          <a:p>
            <a:pPr indent="0" lvl="0" marL="0" rtl="0" algn="l">
              <a:spcBef>
                <a:spcPts val="0"/>
              </a:spcBef>
              <a:spcAft>
                <a:spcPts val="0"/>
              </a:spcAft>
              <a:buNone/>
            </a:pPr>
            <a:r>
              <a:rPr lang="en" sz="3500">
                <a:latin typeface="Quattrocento Sans"/>
                <a:ea typeface="Quattrocento Sans"/>
                <a:cs typeface="Quattrocento Sans"/>
                <a:sym typeface="Quattrocento Sans"/>
              </a:rPr>
              <a:t>Initial Pilot Studies: Example?</a:t>
            </a:r>
            <a:endParaRPr sz="3500">
              <a:latin typeface="Quattrocento Sans"/>
              <a:ea typeface="Quattrocento Sans"/>
              <a:cs typeface="Quattrocento Sans"/>
              <a:sym typeface="Quattrocento Sans"/>
            </a:endParaRPr>
          </a:p>
        </p:txBody>
      </p:sp>
      <p:sp>
        <p:nvSpPr>
          <p:cNvPr id="323" name="Google Shape;323;p24"/>
          <p:cNvSpPr txBox="1"/>
          <p:nvPr/>
        </p:nvSpPr>
        <p:spPr>
          <a:xfrm>
            <a:off x="827250" y="1815788"/>
            <a:ext cx="7418400" cy="6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000"/>
              </a:spcAft>
              <a:buNone/>
            </a:pPr>
            <a:r>
              <a:rPr b="1" lang="en" sz="2800" u="sng">
                <a:solidFill>
                  <a:schemeClr val="hlink"/>
                </a:solidFill>
                <a:latin typeface="Quattrocento Sans"/>
                <a:ea typeface="Quattrocento Sans"/>
                <a:cs typeface="Quattrocento Sans"/>
                <a:sym typeface="Quattrocento Sans"/>
                <a:hlinkClick r:id="rId3"/>
              </a:rPr>
              <a:t>Can anyone give an example using your own project?</a:t>
            </a:r>
            <a:r>
              <a:rPr b="1" lang="en" sz="2800">
                <a:latin typeface="Quattrocento Sans"/>
                <a:ea typeface="Quattrocento Sans"/>
                <a:cs typeface="Quattrocento Sans"/>
                <a:sym typeface="Quattrocento Sans"/>
              </a:rPr>
              <a:t> </a:t>
            </a:r>
            <a:endParaRPr b="1" sz="2800">
              <a:latin typeface="Quattrocento Sans"/>
              <a:ea typeface="Quattrocento Sans"/>
              <a:cs typeface="Quattrocento Sans"/>
              <a:sym typeface="Quattrocento Sans"/>
            </a:endParaRPr>
          </a:p>
        </p:txBody>
      </p:sp>
      <p:sp>
        <p:nvSpPr>
          <p:cNvPr id="324" name="Google Shape;324;p24"/>
          <p:cNvSpPr txBox="1"/>
          <p:nvPr/>
        </p:nvSpPr>
        <p:spPr>
          <a:xfrm>
            <a:off x="823744" y="3068675"/>
            <a:ext cx="75258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b="1" lang="en" sz="2800">
                <a:solidFill>
                  <a:schemeClr val="dk1"/>
                </a:solidFill>
                <a:latin typeface="Quattrocento Sans"/>
                <a:ea typeface="Quattrocento Sans"/>
                <a:cs typeface="Quattrocento Sans"/>
                <a:sym typeface="Quattrocento Sans"/>
              </a:rPr>
              <a:t>What kind of Feelings or Intuition did you get from your Pilots</a:t>
            </a:r>
            <a:r>
              <a:rPr b="1" lang="en" sz="2800">
                <a:solidFill>
                  <a:schemeClr val="dk1"/>
                </a:solidFill>
                <a:latin typeface="Quattrocento Sans"/>
                <a:ea typeface="Quattrocento Sans"/>
                <a:cs typeface="Quattrocento Sans"/>
                <a:sym typeface="Quattrocento Sans"/>
              </a:rPr>
              <a:t>? </a:t>
            </a:r>
            <a:endParaRPr b="1" sz="2800">
              <a:solidFill>
                <a:schemeClr val="dk1"/>
              </a:solidFill>
              <a:latin typeface="Quattrocento Sans"/>
              <a:ea typeface="Quattrocento Sans"/>
              <a:cs typeface="Quattrocento Sans"/>
              <a:sym typeface="Quattrocento Sans"/>
            </a:endParaRPr>
          </a:p>
        </p:txBody>
      </p:sp>
      <p:sp>
        <p:nvSpPr>
          <p:cNvPr id="325" name="Google Shape;325;p24"/>
          <p:cNvSpPr txBox="1"/>
          <p:nvPr/>
        </p:nvSpPr>
        <p:spPr>
          <a:xfrm>
            <a:off x="1426950" y="4115375"/>
            <a:ext cx="62901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dk1"/>
                </a:solidFill>
                <a:latin typeface="Quattrocento Sans"/>
                <a:ea typeface="Quattrocento Sans"/>
                <a:cs typeface="Quattrocento Sans"/>
                <a:sym typeface="Quattrocento Sans"/>
              </a:rPr>
              <a:t>F</a:t>
            </a:r>
            <a:r>
              <a:rPr lang="en" sz="1500">
                <a:solidFill>
                  <a:schemeClr val="dk1"/>
                </a:solidFill>
                <a:latin typeface="Quattrocento Sans"/>
                <a:ea typeface="Quattrocento Sans"/>
                <a:cs typeface="Quattrocento Sans"/>
                <a:sym typeface="Quattrocento Sans"/>
              </a:rPr>
              <a:t>or {</a:t>
            </a:r>
            <a:r>
              <a:rPr lang="en" sz="1500">
                <a:solidFill>
                  <a:schemeClr val="dk1"/>
                </a:solidFill>
                <a:latin typeface="Quattrocento Sans"/>
                <a:ea typeface="Quattrocento Sans"/>
                <a:cs typeface="Quattrocento Sans"/>
                <a:sym typeface="Quattrocento Sans"/>
              </a:rPr>
              <a:t>my project}</a:t>
            </a:r>
            <a:r>
              <a:rPr lang="en" sz="1500">
                <a:solidFill>
                  <a:schemeClr val="dk1"/>
                </a:solidFill>
                <a:latin typeface="Quattrocento Sans"/>
                <a:ea typeface="Quattrocento Sans"/>
                <a:cs typeface="Quattrocento Sans"/>
                <a:sym typeface="Quattrocento Sans"/>
              </a:rPr>
              <a:t>} vs SoTA, performance of </a:t>
            </a:r>
            <a:r>
              <a:rPr i="1" lang="en" sz="1500">
                <a:solidFill>
                  <a:schemeClr val="dk1"/>
                </a:solidFill>
                <a:latin typeface="Quattrocento Sans"/>
                <a:ea typeface="Quattrocento Sans"/>
                <a:cs typeface="Quattrocento Sans"/>
                <a:sym typeface="Quattrocento Sans"/>
              </a:rPr>
              <a:t>X </a:t>
            </a:r>
            <a:r>
              <a:rPr lang="en" sz="1500">
                <a:solidFill>
                  <a:schemeClr val="dk1"/>
                </a:solidFill>
                <a:latin typeface="Quattrocento Sans"/>
                <a:ea typeface="Quattrocento Sans"/>
                <a:cs typeface="Quattrocento Sans"/>
                <a:sym typeface="Quattrocento Sans"/>
              </a:rPr>
              <a:t>is </a:t>
            </a:r>
            <a:r>
              <a:rPr lang="en" sz="1500">
                <a:solidFill>
                  <a:schemeClr val="dk1"/>
                </a:solidFill>
                <a:latin typeface="Quattrocento Sans"/>
                <a:ea typeface="Quattrocento Sans"/>
                <a:cs typeface="Quattrocento Sans"/>
                <a:sym typeface="Quattrocento Sans"/>
              </a:rPr>
              <a:t>the similar</a:t>
            </a:r>
            <a:r>
              <a:rPr lang="en" sz="1500">
                <a:solidFill>
                  <a:schemeClr val="dk1"/>
                </a:solidFill>
                <a:latin typeface="Quattrocento Sans"/>
                <a:ea typeface="Quattrocento Sans"/>
                <a:cs typeface="Quattrocento Sans"/>
                <a:sym typeface="Quattrocento Sans"/>
              </a:rPr>
              <a:t>, but </a:t>
            </a:r>
            <a:r>
              <a:rPr i="1" lang="en" sz="1500">
                <a:solidFill>
                  <a:schemeClr val="dk1"/>
                </a:solidFill>
                <a:latin typeface="Quattrocento Sans"/>
                <a:ea typeface="Quattrocento Sans"/>
                <a:cs typeface="Quattrocento Sans"/>
                <a:sym typeface="Quattrocento Sans"/>
              </a:rPr>
              <a:t>Y </a:t>
            </a:r>
            <a:r>
              <a:rPr lang="en" sz="1500">
                <a:solidFill>
                  <a:schemeClr val="dk1"/>
                </a:solidFill>
                <a:latin typeface="Quattrocento Sans"/>
                <a:ea typeface="Quattrocento Sans"/>
                <a:cs typeface="Quattrocento Sans"/>
                <a:sym typeface="Quattrocento Sans"/>
              </a:rPr>
              <a:t>seems better, especially for </a:t>
            </a:r>
            <a:r>
              <a:rPr i="1" lang="en" sz="1500">
                <a:solidFill>
                  <a:schemeClr val="dk1"/>
                </a:solidFill>
                <a:latin typeface="Quattrocento Sans"/>
                <a:ea typeface="Quattrocento Sans"/>
                <a:cs typeface="Quattrocento Sans"/>
                <a:sym typeface="Quattrocento Sans"/>
              </a:rPr>
              <a:t>Z </a:t>
            </a:r>
            <a:r>
              <a:rPr lang="en" sz="1500">
                <a:solidFill>
                  <a:schemeClr val="dk1"/>
                </a:solidFill>
                <a:latin typeface="Quattrocento Sans"/>
                <a:ea typeface="Quattrocento Sans"/>
                <a:cs typeface="Quattrocento Sans"/>
                <a:sym typeface="Quattrocento Sans"/>
              </a:rPr>
              <a:t>case.</a:t>
            </a:r>
            <a:endParaRPr b="1" sz="1500">
              <a:solidFill>
                <a:schemeClr val="dk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grpSp>
        <p:nvGrpSpPr>
          <p:cNvPr id="330" name="Google Shape;330;p25"/>
          <p:cNvGrpSpPr/>
          <p:nvPr/>
        </p:nvGrpSpPr>
        <p:grpSpPr>
          <a:xfrm>
            <a:off x="8064288" y="197015"/>
            <a:ext cx="990475" cy="433973"/>
            <a:chOff x="8073138" y="1618852"/>
            <a:chExt cx="990475" cy="433973"/>
          </a:xfrm>
        </p:grpSpPr>
        <p:sp>
          <p:nvSpPr>
            <p:cNvPr id="331" name="Google Shape;331;p25"/>
            <p:cNvSpPr/>
            <p:nvPr/>
          </p:nvSpPr>
          <p:spPr>
            <a:xfrm>
              <a:off x="8173513" y="175312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Rigor Exp.</a:t>
              </a:r>
              <a:endParaRPr b="1" sz="800">
                <a:solidFill>
                  <a:schemeClr val="dk2"/>
                </a:solidFill>
              </a:endParaRPr>
            </a:p>
          </p:txBody>
        </p:sp>
        <p:sp>
          <p:nvSpPr>
            <p:cNvPr id="332" name="Google Shape;332;p25"/>
            <p:cNvSpPr/>
            <p:nvPr/>
          </p:nvSpPr>
          <p:spPr>
            <a:xfrm>
              <a:off x="8073138" y="161885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4</a:t>
              </a:r>
              <a:endParaRPr b="1" sz="800">
                <a:solidFill>
                  <a:schemeClr val="dk2"/>
                </a:solidFill>
              </a:endParaRPr>
            </a:p>
          </p:txBody>
        </p:sp>
      </p:grpSp>
      <p:grpSp>
        <p:nvGrpSpPr>
          <p:cNvPr id="333" name="Google Shape;333;p25"/>
          <p:cNvGrpSpPr/>
          <p:nvPr/>
        </p:nvGrpSpPr>
        <p:grpSpPr>
          <a:xfrm>
            <a:off x="6749004" y="197015"/>
            <a:ext cx="990475" cy="433973"/>
            <a:chOff x="8073138" y="1106027"/>
            <a:chExt cx="990475" cy="433973"/>
          </a:xfrm>
        </p:grpSpPr>
        <p:sp>
          <p:nvSpPr>
            <p:cNvPr id="334" name="Google Shape;334;p25"/>
            <p:cNvSpPr/>
            <p:nvPr/>
          </p:nvSpPr>
          <p:spPr>
            <a:xfrm>
              <a:off x="8173513" y="1240300"/>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Full Pilot</a:t>
              </a:r>
              <a:endParaRPr b="1" sz="800">
                <a:solidFill>
                  <a:schemeClr val="dk2"/>
                </a:solidFill>
              </a:endParaRPr>
            </a:p>
          </p:txBody>
        </p:sp>
        <p:sp>
          <p:nvSpPr>
            <p:cNvPr id="335" name="Google Shape;335;p25"/>
            <p:cNvSpPr/>
            <p:nvPr/>
          </p:nvSpPr>
          <p:spPr>
            <a:xfrm>
              <a:off x="8073138" y="1106027"/>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3</a:t>
              </a:r>
              <a:endParaRPr b="1" sz="800">
                <a:solidFill>
                  <a:schemeClr val="dk2"/>
                </a:solidFill>
              </a:endParaRPr>
            </a:p>
          </p:txBody>
        </p:sp>
      </p:grpSp>
      <p:grpSp>
        <p:nvGrpSpPr>
          <p:cNvPr id="336" name="Google Shape;336;p25"/>
          <p:cNvGrpSpPr/>
          <p:nvPr/>
        </p:nvGrpSpPr>
        <p:grpSpPr>
          <a:xfrm>
            <a:off x="5433696" y="197015"/>
            <a:ext cx="990475" cy="433973"/>
            <a:chOff x="8073138" y="593202"/>
            <a:chExt cx="990475" cy="433973"/>
          </a:xfrm>
        </p:grpSpPr>
        <p:sp>
          <p:nvSpPr>
            <p:cNvPr id="337" name="Google Shape;337;p25"/>
            <p:cNvSpPr/>
            <p:nvPr/>
          </p:nvSpPr>
          <p:spPr>
            <a:xfrm>
              <a:off x="8173513" y="727475"/>
              <a:ext cx="890100" cy="299700"/>
            </a:xfrm>
            <a:prstGeom prst="roundRect">
              <a:avLst>
                <a:gd fmla="val 16667" name="adj"/>
              </a:avLst>
            </a:prstGeom>
            <a:solidFill>
              <a:srgbClr val="B7B7B7"/>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Initial Pilot</a:t>
              </a:r>
              <a:endParaRPr b="1" sz="800">
                <a:solidFill>
                  <a:schemeClr val="dk1"/>
                </a:solidFill>
              </a:endParaRPr>
            </a:p>
          </p:txBody>
        </p:sp>
        <p:sp>
          <p:nvSpPr>
            <p:cNvPr id="338" name="Google Shape;338;p25"/>
            <p:cNvSpPr/>
            <p:nvPr/>
          </p:nvSpPr>
          <p:spPr>
            <a:xfrm>
              <a:off x="8073138" y="593202"/>
              <a:ext cx="660300" cy="191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rPr>
                <a:t>STAGE 2</a:t>
              </a:r>
              <a:endParaRPr b="1" sz="800">
                <a:solidFill>
                  <a:schemeClr val="lt1"/>
                </a:solidFill>
              </a:endParaRPr>
            </a:p>
          </p:txBody>
        </p:sp>
      </p:grpSp>
      <p:sp>
        <p:nvSpPr>
          <p:cNvPr id="339" name="Google Shape;339;p25"/>
          <p:cNvSpPr/>
          <p:nvPr/>
        </p:nvSpPr>
        <p:spPr>
          <a:xfrm>
            <a:off x="4141588" y="331288"/>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Contribution?</a:t>
            </a:r>
            <a:endParaRPr b="1" sz="800">
              <a:solidFill>
                <a:schemeClr val="dk2"/>
              </a:solidFill>
            </a:endParaRPr>
          </a:p>
        </p:txBody>
      </p:sp>
      <p:sp>
        <p:nvSpPr>
          <p:cNvPr id="340" name="Google Shape;340;p25"/>
          <p:cNvSpPr/>
          <p:nvPr/>
        </p:nvSpPr>
        <p:spPr>
          <a:xfrm>
            <a:off x="4041213" y="197015"/>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1</a:t>
            </a:r>
            <a:endParaRPr b="1" sz="800">
              <a:solidFill>
                <a:schemeClr val="dk2"/>
              </a:solidFill>
            </a:endParaRPr>
          </a:p>
        </p:txBody>
      </p:sp>
      <p:cxnSp>
        <p:nvCxnSpPr>
          <p:cNvPr id="341" name="Google Shape;341;p25"/>
          <p:cNvCxnSpPr/>
          <p:nvPr/>
        </p:nvCxnSpPr>
        <p:spPr>
          <a:xfrm>
            <a:off x="5163825"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342" name="Google Shape;342;p25"/>
          <p:cNvCxnSpPr/>
          <p:nvPr/>
        </p:nvCxnSpPr>
        <p:spPr>
          <a:xfrm>
            <a:off x="6515450"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343" name="Google Shape;343;p25"/>
          <p:cNvCxnSpPr/>
          <p:nvPr/>
        </p:nvCxnSpPr>
        <p:spPr>
          <a:xfrm>
            <a:off x="7867075" y="487150"/>
            <a:ext cx="241200" cy="0"/>
          </a:xfrm>
          <a:prstGeom prst="straightConnector1">
            <a:avLst/>
          </a:prstGeom>
          <a:noFill/>
          <a:ln cap="flat" cmpd="sng" w="19050">
            <a:solidFill>
              <a:schemeClr val="dk2"/>
            </a:solidFill>
            <a:prstDash val="solid"/>
            <a:round/>
            <a:headEnd len="med" w="med" type="none"/>
            <a:tailEnd len="med" w="med" type="triangle"/>
          </a:ln>
        </p:spPr>
      </p:cxnSp>
      <p:sp>
        <p:nvSpPr>
          <p:cNvPr id="344" name="Google Shape;344;p25"/>
          <p:cNvSpPr txBox="1"/>
          <p:nvPr/>
        </p:nvSpPr>
        <p:spPr>
          <a:xfrm>
            <a:off x="160525" y="139625"/>
            <a:ext cx="7903800" cy="1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Quattrocento Sans"/>
                <a:ea typeface="Quattrocento Sans"/>
                <a:cs typeface="Quattrocento Sans"/>
                <a:sym typeface="Quattrocento Sans"/>
              </a:rPr>
              <a:t>STAGE 2</a:t>
            </a:r>
            <a:endParaRPr b="1" sz="3400">
              <a:latin typeface="Quattrocento Sans"/>
              <a:ea typeface="Quattrocento Sans"/>
              <a:cs typeface="Quattrocento Sans"/>
              <a:sym typeface="Quattrocento Sans"/>
            </a:endParaRPr>
          </a:p>
          <a:p>
            <a:pPr indent="0" lvl="0" marL="0" rtl="0" algn="l">
              <a:spcBef>
                <a:spcPts val="0"/>
              </a:spcBef>
              <a:spcAft>
                <a:spcPts val="0"/>
              </a:spcAft>
              <a:buNone/>
            </a:pPr>
            <a:r>
              <a:rPr lang="en" sz="3500">
                <a:latin typeface="Quattrocento Sans"/>
                <a:ea typeface="Quattrocento Sans"/>
                <a:cs typeface="Quattrocento Sans"/>
                <a:sym typeface="Quattrocento Sans"/>
              </a:rPr>
              <a:t>Initial Pilot Studies: Example</a:t>
            </a:r>
            <a:endParaRPr sz="3500">
              <a:latin typeface="Quattrocento Sans"/>
              <a:ea typeface="Quattrocento Sans"/>
              <a:cs typeface="Quattrocento Sans"/>
              <a:sym typeface="Quattrocento Sans"/>
            </a:endParaRPr>
          </a:p>
        </p:txBody>
      </p:sp>
      <p:grpSp>
        <p:nvGrpSpPr>
          <p:cNvPr id="345" name="Google Shape;345;p25"/>
          <p:cNvGrpSpPr/>
          <p:nvPr/>
        </p:nvGrpSpPr>
        <p:grpSpPr>
          <a:xfrm>
            <a:off x="590966" y="1480125"/>
            <a:ext cx="7730239" cy="2626000"/>
            <a:chOff x="590966" y="1480125"/>
            <a:chExt cx="7730239" cy="2626000"/>
          </a:xfrm>
        </p:grpSpPr>
        <p:pic>
          <p:nvPicPr>
            <p:cNvPr id="346" name="Google Shape;346;p25"/>
            <p:cNvPicPr preferRelativeResize="0"/>
            <p:nvPr/>
          </p:nvPicPr>
          <p:blipFill>
            <a:blip r:embed="rId3">
              <a:alphaModFix/>
            </a:blip>
            <a:stretch>
              <a:fillRect/>
            </a:stretch>
          </p:blipFill>
          <p:spPr>
            <a:xfrm>
              <a:off x="590966" y="1480125"/>
              <a:ext cx="3966575" cy="1885950"/>
            </a:xfrm>
            <a:prstGeom prst="rect">
              <a:avLst/>
            </a:prstGeom>
            <a:noFill/>
            <a:ln>
              <a:noFill/>
            </a:ln>
          </p:spPr>
        </p:pic>
        <p:pic>
          <p:nvPicPr>
            <p:cNvPr id="347" name="Google Shape;347;p25"/>
            <p:cNvPicPr preferRelativeResize="0"/>
            <p:nvPr/>
          </p:nvPicPr>
          <p:blipFill>
            <a:blip r:embed="rId4">
              <a:alphaModFix/>
            </a:blip>
            <a:stretch>
              <a:fillRect/>
            </a:stretch>
          </p:blipFill>
          <p:spPr>
            <a:xfrm>
              <a:off x="4921978" y="1480125"/>
              <a:ext cx="3399228" cy="1885950"/>
            </a:xfrm>
            <a:prstGeom prst="rect">
              <a:avLst/>
            </a:prstGeom>
            <a:noFill/>
            <a:ln>
              <a:noFill/>
            </a:ln>
          </p:spPr>
        </p:pic>
        <p:sp>
          <p:nvSpPr>
            <p:cNvPr id="348" name="Google Shape;348;p25"/>
            <p:cNvSpPr txBox="1"/>
            <p:nvPr/>
          </p:nvSpPr>
          <p:spPr>
            <a:xfrm>
              <a:off x="753775" y="3297325"/>
              <a:ext cx="3399300" cy="808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700">
                  <a:solidFill>
                    <a:schemeClr val="dk1"/>
                  </a:solidFill>
                  <a:latin typeface="Quattrocento Sans"/>
                  <a:ea typeface="Quattrocento Sans"/>
                  <a:cs typeface="Quattrocento Sans"/>
                  <a:sym typeface="Quattrocento Sans"/>
                </a:rPr>
                <a:t>Compound-stroke marking menu</a:t>
              </a:r>
              <a:endParaRPr b="1" sz="1700">
                <a:solidFill>
                  <a:schemeClr val="dk1"/>
                </a:solidFill>
                <a:latin typeface="Quattrocento Sans"/>
                <a:ea typeface="Quattrocento Sans"/>
                <a:cs typeface="Quattrocento Sans"/>
                <a:sym typeface="Quattrocento Sans"/>
              </a:endParaRPr>
            </a:p>
            <a:p>
              <a:pPr indent="0" lvl="0" marL="0" rtl="0" algn="ctr">
                <a:lnSpc>
                  <a:spcPct val="115000"/>
                </a:lnSpc>
                <a:spcBef>
                  <a:spcPts val="0"/>
                </a:spcBef>
                <a:spcAft>
                  <a:spcPts val="0"/>
                </a:spcAft>
                <a:buNone/>
              </a:pPr>
              <a:r>
                <a:rPr b="1" lang="en" sz="1700">
                  <a:solidFill>
                    <a:schemeClr val="dk1"/>
                  </a:solidFill>
                  <a:latin typeface="Quattrocento Sans"/>
                  <a:ea typeface="Quattrocento Sans"/>
                  <a:cs typeface="Quattrocento Sans"/>
                  <a:sym typeface="Quattrocento Sans"/>
                </a:rPr>
                <a:t>(State of the Art)</a:t>
              </a:r>
              <a:r>
                <a:rPr b="1" lang="en" sz="2100">
                  <a:solidFill>
                    <a:schemeClr val="dk1"/>
                  </a:solidFill>
                  <a:latin typeface="Quattrocento Sans"/>
                  <a:ea typeface="Quattrocento Sans"/>
                  <a:cs typeface="Quattrocento Sans"/>
                  <a:sym typeface="Quattrocento Sans"/>
                </a:rPr>
                <a:t> </a:t>
              </a:r>
              <a:endParaRPr b="1" sz="2100">
                <a:solidFill>
                  <a:schemeClr val="dk1"/>
                </a:solidFill>
                <a:latin typeface="Quattrocento Sans"/>
                <a:ea typeface="Quattrocento Sans"/>
                <a:cs typeface="Quattrocento Sans"/>
                <a:sym typeface="Quattrocento Sans"/>
              </a:endParaRPr>
            </a:p>
          </p:txBody>
        </p:sp>
        <p:sp>
          <p:nvSpPr>
            <p:cNvPr id="349" name="Google Shape;349;p25"/>
            <p:cNvSpPr txBox="1"/>
            <p:nvPr/>
          </p:nvSpPr>
          <p:spPr>
            <a:xfrm>
              <a:off x="5121588" y="3328075"/>
              <a:ext cx="3000000" cy="747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700">
                  <a:solidFill>
                    <a:schemeClr val="dk1"/>
                  </a:solidFill>
                  <a:latin typeface="Quattrocento Sans"/>
                  <a:ea typeface="Quattrocento Sans"/>
                  <a:cs typeface="Quattrocento Sans"/>
                  <a:sym typeface="Quattrocento Sans"/>
                </a:rPr>
                <a:t>Simple-stroke marking menu</a:t>
              </a:r>
              <a:endParaRPr b="1" sz="1700">
                <a:solidFill>
                  <a:schemeClr val="dk1"/>
                </a:solidFill>
                <a:latin typeface="Quattrocento Sans"/>
                <a:ea typeface="Quattrocento Sans"/>
                <a:cs typeface="Quattrocento Sans"/>
                <a:sym typeface="Quattrocento Sans"/>
              </a:endParaRPr>
            </a:p>
            <a:p>
              <a:pPr indent="0" lvl="0" marL="0" rtl="0" algn="ctr">
                <a:lnSpc>
                  <a:spcPct val="100000"/>
                </a:lnSpc>
                <a:spcBef>
                  <a:spcPts val="0"/>
                </a:spcBef>
                <a:spcAft>
                  <a:spcPts val="0"/>
                </a:spcAft>
                <a:buNone/>
              </a:pPr>
              <a:r>
                <a:rPr b="1" lang="en" sz="1700">
                  <a:solidFill>
                    <a:schemeClr val="dk1"/>
                  </a:solidFill>
                  <a:latin typeface="Quattrocento Sans"/>
                  <a:ea typeface="Quattrocento Sans"/>
                  <a:cs typeface="Quattrocento Sans"/>
                  <a:sym typeface="Quattrocento Sans"/>
                </a:rPr>
                <a:t>(New Idea) </a:t>
              </a:r>
              <a:endParaRPr b="1" sz="1700">
                <a:solidFill>
                  <a:schemeClr val="dk1"/>
                </a:solidFill>
                <a:latin typeface="Quattrocento Sans"/>
                <a:ea typeface="Quattrocento Sans"/>
                <a:cs typeface="Quattrocento Sans"/>
                <a:sym typeface="Quattrocento Sans"/>
              </a:endParaRPr>
            </a:p>
          </p:txBody>
        </p:sp>
      </p:grpSp>
      <p:sp>
        <p:nvSpPr>
          <p:cNvPr id="350" name="Google Shape;350;p25"/>
          <p:cNvSpPr txBox="1"/>
          <p:nvPr/>
        </p:nvSpPr>
        <p:spPr>
          <a:xfrm>
            <a:off x="1045050" y="4106125"/>
            <a:ext cx="70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51" name="Google Shape;351;p25"/>
          <p:cNvSpPr txBox="1"/>
          <p:nvPr/>
        </p:nvSpPr>
        <p:spPr>
          <a:xfrm>
            <a:off x="319500" y="4155725"/>
            <a:ext cx="8505000" cy="747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700">
                <a:solidFill>
                  <a:schemeClr val="dk1"/>
                </a:solidFill>
                <a:latin typeface="Quattrocento Sans"/>
                <a:ea typeface="Quattrocento Sans"/>
                <a:cs typeface="Quattrocento Sans"/>
                <a:sym typeface="Quattrocento Sans"/>
              </a:rPr>
              <a:t>Feeling: </a:t>
            </a:r>
            <a:r>
              <a:rPr lang="en" sz="1700">
                <a:solidFill>
                  <a:schemeClr val="dk1"/>
                </a:solidFill>
                <a:latin typeface="Quattrocento Sans"/>
                <a:ea typeface="Quattrocento Sans"/>
                <a:cs typeface="Quattrocento Sans"/>
                <a:sym typeface="Quattrocento Sans"/>
              </a:rPr>
              <a:t>for hierarchical menus, </a:t>
            </a:r>
            <a:r>
              <a:rPr i="1" lang="en" sz="1700">
                <a:solidFill>
                  <a:schemeClr val="dk1"/>
                </a:solidFill>
                <a:latin typeface="Quattrocento Sans"/>
                <a:ea typeface="Quattrocento Sans"/>
                <a:cs typeface="Quattrocento Sans"/>
                <a:sym typeface="Quattrocento Sans"/>
              </a:rPr>
              <a:t>speed </a:t>
            </a:r>
            <a:r>
              <a:rPr lang="en" sz="1700">
                <a:solidFill>
                  <a:schemeClr val="dk1"/>
                </a:solidFill>
                <a:latin typeface="Quattrocento Sans"/>
                <a:ea typeface="Quattrocento Sans"/>
                <a:cs typeface="Quattrocento Sans"/>
                <a:sym typeface="Quattrocento Sans"/>
              </a:rPr>
              <a:t>is comparable, but </a:t>
            </a:r>
            <a:r>
              <a:rPr i="1" lang="en" sz="1700">
                <a:solidFill>
                  <a:schemeClr val="dk1"/>
                </a:solidFill>
                <a:latin typeface="Quattrocento Sans"/>
                <a:ea typeface="Quattrocento Sans"/>
                <a:cs typeface="Quattrocento Sans"/>
                <a:sym typeface="Quattrocento Sans"/>
              </a:rPr>
              <a:t>accuracy </a:t>
            </a:r>
            <a:r>
              <a:rPr lang="en" sz="1700">
                <a:solidFill>
                  <a:schemeClr val="dk1"/>
                </a:solidFill>
                <a:latin typeface="Quattrocento Sans"/>
                <a:ea typeface="Quattrocento Sans"/>
                <a:cs typeface="Quattrocento Sans"/>
                <a:sym typeface="Quattrocento Sans"/>
              </a:rPr>
              <a:t>seems higher, and it requires less </a:t>
            </a:r>
            <a:r>
              <a:rPr i="1" lang="en" sz="1700">
                <a:solidFill>
                  <a:schemeClr val="dk1"/>
                </a:solidFill>
                <a:latin typeface="Quattrocento Sans"/>
                <a:ea typeface="Quattrocento Sans"/>
                <a:cs typeface="Quattrocento Sans"/>
                <a:sym typeface="Quattrocento Sans"/>
              </a:rPr>
              <a:t>space </a:t>
            </a:r>
            <a:r>
              <a:rPr lang="en" sz="1700">
                <a:solidFill>
                  <a:schemeClr val="dk1"/>
                </a:solidFill>
                <a:latin typeface="Quattrocento Sans"/>
                <a:ea typeface="Quattrocento Sans"/>
                <a:cs typeface="Quattrocento Sans"/>
                <a:sym typeface="Quattrocento Sans"/>
              </a:rPr>
              <a:t>to operate, especially for menu with higher </a:t>
            </a:r>
            <a:r>
              <a:rPr i="1" lang="en" sz="1700">
                <a:solidFill>
                  <a:schemeClr val="dk1"/>
                </a:solidFill>
                <a:latin typeface="Quattrocento Sans"/>
                <a:ea typeface="Quattrocento Sans"/>
                <a:cs typeface="Quattrocento Sans"/>
                <a:sym typeface="Quattrocento Sans"/>
              </a:rPr>
              <a:t>level of hierarchie</a:t>
            </a:r>
            <a:r>
              <a:rPr lang="en" sz="1700">
                <a:solidFill>
                  <a:schemeClr val="dk1"/>
                </a:solidFill>
                <a:latin typeface="Quattrocento Sans"/>
                <a:ea typeface="Quattrocento Sans"/>
                <a:cs typeface="Quattrocento Sans"/>
                <a:sym typeface="Quattrocento Sans"/>
              </a:rPr>
              <a:t>s.</a:t>
            </a:r>
            <a:endParaRPr b="1" sz="1700">
              <a:solidFill>
                <a:schemeClr val="dk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grpSp>
        <p:nvGrpSpPr>
          <p:cNvPr id="356" name="Google Shape;356;p26"/>
          <p:cNvGrpSpPr/>
          <p:nvPr/>
        </p:nvGrpSpPr>
        <p:grpSpPr>
          <a:xfrm>
            <a:off x="8064288" y="197015"/>
            <a:ext cx="990475" cy="433973"/>
            <a:chOff x="8073138" y="1618852"/>
            <a:chExt cx="990475" cy="433973"/>
          </a:xfrm>
        </p:grpSpPr>
        <p:sp>
          <p:nvSpPr>
            <p:cNvPr id="357" name="Google Shape;357;p26"/>
            <p:cNvSpPr/>
            <p:nvPr/>
          </p:nvSpPr>
          <p:spPr>
            <a:xfrm>
              <a:off x="8173513" y="175312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Rigor Exp.</a:t>
              </a:r>
              <a:endParaRPr b="1" sz="800">
                <a:solidFill>
                  <a:schemeClr val="dk2"/>
                </a:solidFill>
              </a:endParaRPr>
            </a:p>
          </p:txBody>
        </p:sp>
        <p:sp>
          <p:nvSpPr>
            <p:cNvPr id="358" name="Google Shape;358;p26"/>
            <p:cNvSpPr/>
            <p:nvPr/>
          </p:nvSpPr>
          <p:spPr>
            <a:xfrm>
              <a:off x="8073138" y="161885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4</a:t>
              </a:r>
              <a:endParaRPr b="1" sz="800">
                <a:solidFill>
                  <a:schemeClr val="dk2"/>
                </a:solidFill>
              </a:endParaRPr>
            </a:p>
          </p:txBody>
        </p:sp>
      </p:grpSp>
      <p:grpSp>
        <p:nvGrpSpPr>
          <p:cNvPr id="359" name="Google Shape;359;p26"/>
          <p:cNvGrpSpPr/>
          <p:nvPr/>
        </p:nvGrpSpPr>
        <p:grpSpPr>
          <a:xfrm>
            <a:off x="6749004" y="197015"/>
            <a:ext cx="990475" cy="433973"/>
            <a:chOff x="8073138" y="1106027"/>
            <a:chExt cx="990475" cy="433973"/>
          </a:xfrm>
        </p:grpSpPr>
        <p:sp>
          <p:nvSpPr>
            <p:cNvPr id="360" name="Google Shape;360;p26"/>
            <p:cNvSpPr/>
            <p:nvPr/>
          </p:nvSpPr>
          <p:spPr>
            <a:xfrm>
              <a:off x="8173513" y="1240300"/>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Full Pilot</a:t>
              </a:r>
              <a:endParaRPr b="1" sz="800">
                <a:solidFill>
                  <a:schemeClr val="dk2"/>
                </a:solidFill>
              </a:endParaRPr>
            </a:p>
          </p:txBody>
        </p:sp>
        <p:sp>
          <p:nvSpPr>
            <p:cNvPr id="361" name="Google Shape;361;p26"/>
            <p:cNvSpPr/>
            <p:nvPr/>
          </p:nvSpPr>
          <p:spPr>
            <a:xfrm>
              <a:off x="8073138" y="1106027"/>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3</a:t>
              </a:r>
              <a:endParaRPr b="1" sz="800">
                <a:solidFill>
                  <a:schemeClr val="dk2"/>
                </a:solidFill>
              </a:endParaRPr>
            </a:p>
          </p:txBody>
        </p:sp>
      </p:grpSp>
      <p:grpSp>
        <p:nvGrpSpPr>
          <p:cNvPr id="362" name="Google Shape;362;p26"/>
          <p:cNvGrpSpPr/>
          <p:nvPr/>
        </p:nvGrpSpPr>
        <p:grpSpPr>
          <a:xfrm>
            <a:off x="5433696" y="197015"/>
            <a:ext cx="990475" cy="433973"/>
            <a:chOff x="8073138" y="593202"/>
            <a:chExt cx="990475" cy="433973"/>
          </a:xfrm>
        </p:grpSpPr>
        <p:sp>
          <p:nvSpPr>
            <p:cNvPr id="363" name="Google Shape;363;p26"/>
            <p:cNvSpPr/>
            <p:nvPr/>
          </p:nvSpPr>
          <p:spPr>
            <a:xfrm>
              <a:off x="8173513" y="727475"/>
              <a:ext cx="890100" cy="299700"/>
            </a:xfrm>
            <a:prstGeom prst="roundRect">
              <a:avLst>
                <a:gd fmla="val 16667" name="adj"/>
              </a:avLst>
            </a:prstGeom>
            <a:solidFill>
              <a:srgbClr val="B7B7B7"/>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Initial Pilot</a:t>
              </a:r>
              <a:endParaRPr b="1" sz="800">
                <a:solidFill>
                  <a:schemeClr val="dk1"/>
                </a:solidFill>
              </a:endParaRPr>
            </a:p>
          </p:txBody>
        </p:sp>
        <p:sp>
          <p:nvSpPr>
            <p:cNvPr id="364" name="Google Shape;364;p26"/>
            <p:cNvSpPr/>
            <p:nvPr/>
          </p:nvSpPr>
          <p:spPr>
            <a:xfrm>
              <a:off x="8073138" y="593202"/>
              <a:ext cx="660300" cy="191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rPr>
                <a:t>STAGE 2</a:t>
              </a:r>
              <a:endParaRPr b="1" sz="800">
                <a:solidFill>
                  <a:schemeClr val="lt1"/>
                </a:solidFill>
              </a:endParaRPr>
            </a:p>
          </p:txBody>
        </p:sp>
      </p:grpSp>
      <p:sp>
        <p:nvSpPr>
          <p:cNvPr id="365" name="Google Shape;365;p26"/>
          <p:cNvSpPr/>
          <p:nvPr/>
        </p:nvSpPr>
        <p:spPr>
          <a:xfrm>
            <a:off x="4141588" y="331288"/>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Contribution?</a:t>
            </a:r>
            <a:endParaRPr b="1" sz="800">
              <a:solidFill>
                <a:schemeClr val="dk2"/>
              </a:solidFill>
            </a:endParaRPr>
          </a:p>
        </p:txBody>
      </p:sp>
      <p:sp>
        <p:nvSpPr>
          <p:cNvPr id="366" name="Google Shape;366;p26"/>
          <p:cNvSpPr/>
          <p:nvPr/>
        </p:nvSpPr>
        <p:spPr>
          <a:xfrm>
            <a:off x="4041213" y="197015"/>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1</a:t>
            </a:r>
            <a:endParaRPr b="1" sz="800">
              <a:solidFill>
                <a:schemeClr val="dk2"/>
              </a:solidFill>
            </a:endParaRPr>
          </a:p>
        </p:txBody>
      </p:sp>
      <p:cxnSp>
        <p:nvCxnSpPr>
          <p:cNvPr id="367" name="Google Shape;367;p26"/>
          <p:cNvCxnSpPr/>
          <p:nvPr/>
        </p:nvCxnSpPr>
        <p:spPr>
          <a:xfrm>
            <a:off x="5163825"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368" name="Google Shape;368;p26"/>
          <p:cNvCxnSpPr/>
          <p:nvPr/>
        </p:nvCxnSpPr>
        <p:spPr>
          <a:xfrm>
            <a:off x="6515450"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369" name="Google Shape;369;p26"/>
          <p:cNvCxnSpPr/>
          <p:nvPr/>
        </p:nvCxnSpPr>
        <p:spPr>
          <a:xfrm>
            <a:off x="7867075" y="487150"/>
            <a:ext cx="241200" cy="0"/>
          </a:xfrm>
          <a:prstGeom prst="straightConnector1">
            <a:avLst/>
          </a:prstGeom>
          <a:noFill/>
          <a:ln cap="flat" cmpd="sng" w="19050">
            <a:solidFill>
              <a:schemeClr val="dk2"/>
            </a:solidFill>
            <a:prstDash val="solid"/>
            <a:round/>
            <a:headEnd len="med" w="med" type="none"/>
            <a:tailEnd len="med" w="med" type="triangle"/>
          </a:ln>
        </p:spPr>
      </p:cxnSp>
      <p:sp>
        <p:nvSpPr>
          <p:cNvPr id="370" name="Google Shape;370;p26"/>
          <p:cNvSpPr txBox="1"/>
          <p:nvPr/>
        </p:nvSpPr>
        <p:spPr>
          <a:xfrm>
            <a:off x="160525" y="139625"/>
            <a:ext cx="7903800" cy="1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Quattrocento Sans"/>
                <a:ea typeface="Quattrocento Sans"/>
                <a:cs typeface="Quattrocento Sans"/>
                <a:sym typeface="Quattrocento Sans"/>
              </a:rPr>
              <a:t>STAGE 2</a:t>
            </a:r>
            <a:endParaRPr b="1" sz="3400">
              <a:latin typeface="Quattrocento Sans"/>
              <a:ea typeface="Quattrocento Sans"/>
              <a:cs typeface="Quattrocento Sans"/>
              <a:sym typeface="Quattrocento Sans"/>
            </a:endParaRPr>
          </a:p>
          <a:p>
            <a:pPr indent="0" lvl="0" marL="0" rtl="0" algn="l">
              <a:spcBef>
                <a:spcPts val="0"/>
              </a:spcBef>
              <a:spcAft>
                <a:spcPts val="0"/>
              </a:spcAft>
              <a:buNone/>
            </a:pPr>
            <a:r>
              <a:rPr lang="en" sz="3500">
                <a:latin typeface="Quattrocento Sans"/>
                <a:ea typeface="Quattrocento Sans"/>
                <a:cs typeface="Quattrocento Sans"/>
                <a:sym typeface="Quattrocento Sans"/>
              </a:rPr>
              <a:t>Initial Pilot Studies: Example</a:t>
            </a:r>
            <a:endParaRPr sz="3500">
              <a:latin typeface="Quattrocento Sans"/>
              <a:ea typeface="Quattrocento Sans"/>
              <a:cs typeface="Quattrocento Sans"/>
              <a:sym typeface="Quattrocento Sans"/>
            </a:endParaRPr>
          </a:p>
        </p:txBody>
      </p:sp>
      <p:pic>
        <p:nvPicPr>
          <p:cNvPr descr="Demonstrating the research we have done for dynamic drawing." id="371" name="Google Shape;371;p26" title="Dynamic Drawing example">
            <a:hlinkClick r:id="rId3"/>
          </p:cNvPr>
          <p:cNvPicPr preferRelativeResize="0"/>
          <p:nvPr/>
        </p:nvPicPr>
        <p:blipFill>
          <a:blip r:embed="rId4">
            <a:alphaModFix/>
          </a:blip>
          <a:stretch>
            <a:fillRect/>
          </a:stretch>
        </p:blipFill>
        <p:spPr>
          <a:xfrm>
            <a:off x="550900" y="1576150"/>
            <a:ext cx="3688558" cy="2766418"/>
          </a:xfrm>
          <a:prstGeom prst="rect">
            <a:avLst/>
          </a:prstGeom>
          <a:noFill/>
          <a:ln>
            <a:noFill/>
          </a:ln>
        </p:spPr>
      </p:pic>
      <p:sp>
        <p:nvSpPr>
          <p:cNvPr id="372" name="Google Shape;372;p26"/>
          <p:cNvSpPr txBox="1"/>
          <p:nvPr/>
        </p:nvSpPr>
        <p:spPr>
          <a:xfrm>
            <a:off x="4448606" y="1805775"/>
            <a:ext cx="4374900" cy="84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chemeClr val="dk1"/>
                </a:solidFill>
                <a:latin typeface="Quattrocento Sans"/>
                <a:ea typeface="Quattrocento Sans"/>
                <a:cs typeface="Quattrocento Sans"/>
                <a:sym typeface="Quattrocento Sans"/>
              </a:rPr>
              <a:t>Conventional belief: </a:t>
            </a:r>
            <a:endParaRPr b="1" sz="2000">
              <a:solidFill>
                <a:schemeClr val="dk1"/>
              </a:solidFill>
              <a:latin typeface="Quattrocento Sans"/>
              <a:ea typeface="Quattrocento Sans"/>
              <a:cs typeface="Quattrocento Sans"/>
              <a:sym typeface="Quattrocento Sans"/>
            </a:endParaRPr>
          </a:p>
          <a:p>
            <a:pPr indent="0" lvl="0" marL="0" rtl="0" algn="ctr">
              <a:lnSpc>
                <a:spcPct val="115000"/>
              </a:lnSpc>
              <a:spcBef>
                <a:spcPts val="0"/>
              </a:spcBef>
              <a:spcAft>
                <a:spcPts val="0"/>
              </a:spcAft>
              <a:buNone/>
            </a:pPr>
            <a:r>
              <a:rPr i="1" lang="en" sz="2000">
                <a:solidFill>
                  <a:schemeClr val="dk1"/>
                </a:solidFill>
                <a:latin typeface="Quattrocento Sans"/>
                <a:ea typeface="Quattrocento Sans"/>
                <a:cs typeface="Quattrocento Sans"/>
                <a:sym typeface="Quattrocento Sans"/>
              </a:rPr>
              <a:t>dynamic drawing improves learning </a:t>
            </a:r>
            <a:endParaRPr i="1" sz="2000">
              <a:solidFill>
                <a:schemeClr val="dk1"/>
              </a:solidFill>
              <a:latin typeface="Quattrocento Sans"/>
              <a:ea typeface="Quattrocento Sans"/>
              <a:cs typeface="Quattrocento Sans"/>
              <a:sym typeface="Quattrocento Sans"/>
            </a:endParaRPr>
          </a:p>
        </p:txBody>
      </p:sp>
      <p:sp>
        <p:nvSpPr>
          <p:cNvPr id="373" name="Google Shape;373;p26"/>
          <p:cNvSpPr txBox="1"/>
          <p:nvPr/>
        </p:nvSpPr>
        <p:spPr>
          <a:xfrm>
            <a:off x="6329100" y="2557900"/>
            <a:ext cx="282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74" name="Google Shape;374;p26"/>
          <p:cNvSpPr txBox="1"/>
          <p:nvPr/>
        </p:nvSpPr>
        <p:spPr>
          <a:xfrm>
            <a:off x="4580750" y="2958100"/>
            <a:ext cx="4110600" cy="1048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700">
                <a:solidFill>
                  <a:schemeClr val="dk1"/>
                </a:solidFill>
                <a:latin typeface="Quattrocento Sans"/>
                <a:ea typeface="Quattrocento Sans"/>
                <a:cs typeface="Quattrocento Sans"/>
                <a:sym typeface="Quattrocento Sans"/>
              </a:rPr>
              <a:t>Feeling: </a:t>
            </a:r>
            <a:r>
              <a:rPr i="1" lang="en" sz="1700">
                <a:solidFill>
                  <a:schemeClr val="dk1"/>
                </a:solidFill>
                <a:latin typeface="Quattrocento Sans"/>
                <a:ea typeface="Quattrocento Sans"/>
                <a:cs typeface="Quattrocento Sans"/>
                <a:sym typeface="Quattrocento Sans"/>
              </a:rPr>
              <a:t>dynamic drawing does not improve learning. Type-face font is more preferred</a:t>
            </a:r>
            <a:endParaRPr i="1" sz="1700">
              <a:solidFill>
                <a:schemeClr val="dk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grpSp>
        <p:nvGrpSpPr>
          <p:cNvPr id="379" name="Google Shape;379;p27"/>
          <p:cNvGrpSpPr/>
          <p:nvPr/>
        </p:nvGrpSpPr>
        <p:grpSpPr>
          <a:xfrm>
            <a:off x="8064288" y="197015"/>
            <a:ext cx="990475" cy="433973"/>
            <a:chOff x="8073138" y="1618852"/>
            <a:chExt cx="990475" cy="433973"/>
          </a:xfrm>
        </p:grpSpPr>
        <p:sp>
          <p:nvSpPr>
            <p:cNvPr id="380" name="Google Shape;380;p27"/>
            <p:cNvSpPr/>
            <p:nvPr/>
          </p:nvSpPr>
          <p:spPr>
            <a:xfrm>
              <a:off x="8173513" y="175312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Rigor Exp.</a:t>
              </a:r>
              <a:endParaRPr b="1" sz="800">
                <a:solidFill>
                  <a:schemeClr val="dk2"/>
                </a:solidFill>
              </a:endParaRPr>
            </a:p>
          </p:txBody>
        </p:sp>
        <p:sp>
          <p:nvSpPr>
            <p:cNvPr id="381" name="Google Shape;381;p27"/>
            <p:cNvSpPr/>
            <p:nvPr/>
          </p:nvSpPr>
          <p:spPr>
            <a:xfrm>
              <a:off x="8073138" y="161885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4</a:t>
              </a:r>
              <a:endParaRPr b="1" sz="800">
                <a:solidFill>
                  <a:schemeClr val="dk2"/>
                </a:solidFill>
              </a:endParaRPr>
            </a:p>
          </p:txBody>
        </p:sp>
      </p:grpSp>
      <p:grpSp>
        <p:nvGrpSpPr>
          <p:cNvPr id="382" name="Google Shape;382;p27"/>
          <p:cNvGrpSpPr/>
          <p:nvPr/>
        </p:nvGrpSpPr>
        <p:grpSpPr>
          <a:xfrm>
            <a:off x="6749004" y="197015"/>
            <a:ext cx="990475" cy="433973"/>
            <a:chOff x="8073138" y="1106027"/>
            <a:chExt cx="990475" cy="433973"/>
          </a:xfrm>
        </p:grpSpPr>
        <p:sp>
          <p:nvSpPr>
            <p:cNvPr id="383" name="Google Shape;383;p27"/>
            <p:cNvSpPr/>
            <p:nvPr/>
          </p:nvSpPr>
          <p:spPr>
            <a:xfrm>
              <a:off x="8173513" y="1240300"/>
              <a:ext cx="890100" cy="299700"/>
            </a:xfrm>
            <a:prstGeom prst="roundRect">
              <a:avLst>
                <a:gd fmla="val 16667" name="adj"/>
              </a:avLst>
            </a:prstGeom>
            <a:solidFill>
              <a:srgbClr val="CCCCCC"/>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Full Pilot</a:t>
              </a:r>
              <a:endParaRPr b="1" sz="800">
                <a:solidFill>
                  <a:schemeClr val="dk1"/>
                </a:solidFill>
              </a:endParaRPr>
            </a:p>
          </p:txBody>
        </p:sp>
        <p:sp>
          <p:nvSpPr>
            <p:cNvPr id="384" name="Google Shape;384;p27"/>
            <p:cNvSpPr/>
            <p:nvPr/>
          </p:nvSpPr>
          <p:spPr>
            <a:xfrm>
              <a:off x="8073138" y="1106027"/>
              <a:ext cx="660300" cy="191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rPr>
                <a:t>STAGE 3</a:t>
              </a:r>
              <a:endParaRPr b="1" sz="800">
                <a:solidFill>
                  <a:schemeClr val="lt1"/>
                </a:solidFill>
              </a:endParaRPr>
            </a:p>
          </p:txBody>
        </p:sp>
      </p:grpSp>
      <p:grpSp>
        <p:nvGrpSpPr>
          <p:cNvPr id="385" name="Google Shape;385;p27"/>
          <p:cNvGrpSpPr/>
          <p:nvPr/>
        </p:nvGrpSpPr>
        <p:grpSpPr>
          <a:xfrm>
            <a:off x="5433696" y="197015"/>
            <a:ext cx="990475" cy="433973"/>
            <a:chOff x="8073138" y="593202"/>
            <a:chExt cx="990475" cy="433973"/>
          </a:xfrm>
        </p:grpSpPr>
        <p:sp>
          <p:nvSpPr>
            <p:cNvPr id="386" name="Google Shape;386;p27"/>
            <p:cNvSpPr/>
            <p:nvPr/>
          </p:nvSpPr>
          <p:spPr>
            <a:xfrm>
              <a:off x="8173513" y="72747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Initial Pilot</a:t>
              </a:r>
              <a:endParaRPr b="1" sz="800">
                <a:solidFill>
                  <a:schemeClr val="dk2"/>
                </a:solidFill>
              </a:endParaRPr>
            </a:p>
          </p:txBody>
        </p:sp>
        <p:sp>
          <p:nvSpPr>
            <p:cNvPr id="387" name="Google Shape;387;p27"/>
            <p:cNvSpPr/>
            <p:nvPr/>
          </p:nvSpPr>
          <p:spPr>
            <a:xfrm>
              <a:off x="8073138" y="59320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2</a:t>
              </a:r>
              <a:endParaRPr b="1" sz="800">
                <a:solidFill>
                  <a:schemeClr val="dk2"/>
                </a:solidFill>
              </a:endParaRPr>
            </a:p>
          </p:txBody>
        </p:sp>
      </p:grpSp>
      <p:sp>
        <p:nvSpPr>
          <p:cNvPr id="388" name="Google Shape;388;p27"/>
          <p:cNvSpPr/>
          <p:nvPr/>
        </p:nvSpPr>
        <p:spPr>
          <a:xfrm>
            <a:off x="4141588" y="331288"/>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Contribution?</a:t>
            </a:r>
            <a:endParaRPr b="1" sz="800">
              <a:solidFill>
                <a:schemeClr val="dk2"/>
              </a:solidFill>
            </a:endParaRPr>
          </a:p>
        </p:txBody>
      </p:sp>
      <p:sp>
        <p:nvSpPr>
          <p:cNvPr id="389" name="Google Shape;389;p27"/>
          <p:cNvSpPr/>
          <p:nvPr/>
        </p:nvSpPr>
        <p:spPr>
          <a:xfrm>
            <a:off x="4041213" y="197015"/>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1</a:t>
            </a:r>
            <a:endParaRPr b="1" sz="800">
              <a:solidFill>
                <a:schemeClr val="dk2"/>
              </a:solidFill>
            </a:endParaRPr>
          </a:p>
        </p:txBody>
      </p:sp>
      <p:cxnSp>
        <p:nvCxnSpPr>
          <p:cNvPr id="390" name="Google Shape;390;p27"/>
          <p:cNvCxnSpPr/>
          <p:nvPr/>
        </p:nvCxnSpPr>
        <p:spPr>
          <a:xfrm>
            <a:off x="5163825"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391" name="Google Shape;391;p27"/>
          <p:cNvCxnSpPr/>
          <p:nvPr/>
        </p:nvCxnSpPr>
        <p:spPr>
          <a:xfrm>
            <a:off x="6515450"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392" name="Google Shape;392;p27"/>
          <p:cNvCxnSpPr/>
          <p:nvPr/>
        </p:nvCxnSpPr>
        <p:spPr>
          <a:xfrm>
            <a:off x="7867075" y="487150"/>
            <a:ext cx="241200" cy="0"/>
          </a:xfrm>
          <a:prstGeom prst="straightConnector1">
            <a:avLst/>
          </a:prstGeom>
          <a:noFill/>
          <a:ln cap="flat" cmpd="sng" w="19050">
            <a:solidFill>
              <a:schemeClr val="dk2"/>
            </a:solidFill>
            <a:prstDash val="solid"/>
            <a:round/>
            <a:headEnd len="med" w="med" type="none"/>
            <a:tailEnd len="med" w="med" type="triangle"/>
          </a:ln>
        </p:spPr>
      </p:cxnSp>
      <p:sp>
        <p:nvSpPr>
          <p:cNvPr id="393" name="Google Shape;393;p27"/>
          <p:cNvSpPr txBox="1"/>
          <p:nvPr/>
        </p:nvSpPr>
        <p:spPr>
          <a:xfrm>
            <a:off x="160525" y="139625"/>
            <a:ext cx="5181900" cy="1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Quattrocento Sans"/>
                <a:ea typeface="Quattrocento Sans"/>
                <a:cs typeface="Quattrocento Sans"/>
                <a:sym typeface="Quattrocento Sans"/>
              </a:rPr>
              <a:t>STAGE 3</a:t>
            </a:r>
            <a:endParaRPr b="1" sz="3400">
              <a:latin typeface="Quattrocento Sans"/>
              <a:ea typeface="Quattrocento Sans"/>
              <a:cs typeface="Quattrocento Sans"/>
              <a:sym typeface="Quattrocento Sans"/>
            </a:endParaRPr>
          </a:p>
          <a:p>
            <a:pPr indent="0" lvl="0" marL="0" rtl="0" algn="l">
              <a:spcBef>
                <a:spcPts val="0"/>
              </a:spcBef>
              <a:spcAft>
                <a:spcPts val="0"/>
              </a:spcAft>
              <a:buNone/>
            </a:pPr>
            <a:r>
              <a:rPr lang="en" sz="3500">
                <a:latin typeface="Quattrocento Sans"/>
                <a:ea typeface="Quattrocento Sans"/>
                <a:cs typeface="Quattrocento Sans"/>
                <a:sym typeface="Quattrocento Sans"/>
              </a:rPr>
              <a:t>Full Pilot Studies</a:t>
            </a:r>
            <a:endParaRPr sz="3500">
              <a:latin typeface="Quattrocento Sans"/>
              <a:ea typeface="Quattrocento Sans"/>
              <a:cs typeface="Quattrocento Sans"/>
              <a:sym typeface="Quattrocento Sans"/>
            </a:endParaRPr>
          </a:p>
        </p:txBody>
      </p:sp>
      <p:grpSp>
        <p:nvGrpSpPr>
          <p:cNvPr id="394" name="Google Shape;394;p27"/>
          <p:cNvGrpSpPr/>
          <p:nvPr/>
        </p:nvGrpSpPr>
        <p:grpSpPr>
          <a:xfrm>
            <a:off x="1094184" y="2908006"/>
            <a:ext cx="6955639" cy="697562"/>
            <a:chOff x="1094184" y="2908006"/>
            <a:chExt cx="6955639" cy="697562"/>
          </a:xfrm>
        </p:grpSpPr>
        <p:sp>
          <p:nvSpPr>
            <p:cNvPr id="395" name="Google Shape;395;p27"/>
            <p:cNvSpPr txBox="1"/>
            <p:nvPr/>
          </p:nvSpPr>
          <p:spPr>
            <a:xfrm>
              <a:off x="1315423" y="3082369"/>
              <a:ext cx="6734400" cy="523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Quattrocento Sans"/>
                  <a:ea typeface="Quattrocento Sans"/>
                  <a:cs typeface="Quattrocento Sans"/>
                  <a:sym typeface="Quattrocento Sans"/>
                </a:rPr>
                <a:t>Do I have </a:t>
              </a:r>
              <a:r>
                <a:rPr b="1" lang="en" sz="2200" u="sng">
                  <a:latin typeface="Quattrocento Sans"/>
                  <a:ea typeface="Quattrocento Sans"/>
                  <a:cs typeface="Quattrocento Sans"/>
                  <a:sym typeface="Quattrocento Sans"/>
                </a:rPr>
                <a:t>evidence</a:t>
              </a:r>
              <a:r>
                <a:rPr b="1" lang="en" sz="2200">
                  <a:latin typeface="Quattrocento Sans"/>
                  <a:ea typeface="Quattrocento Sans"/>
                  <a:cs typeface="Quattrocento Sans"/>
                  <a:sym typeface="Quattrocento Sans"/>
                </a:rPr>
                <a:t> to back-up my claims? </a:t>
              </a:r>
              <a:endParaRPr b="1" sz="2200">
                <a:latin typeface="Quattrocento Sans"/>
                <a:ea typeface="Quattrocento Sans"/>
                <a:cs typeface="Quattrocento Sans"/>
                <a:sym typeface="Quattrocento Sans"/>
              </a:endParaRPr>
            </a:p>
          </p:txBody>
        </p:sp>
        <p:grpSp>
          <p:nvGrpSpPr>
            <p:cNvPr id="396" name="Google Shape;396;p27"/>
            <p:cNvGrpSpPr/>
            <p:nvPr/>
          </p:nvGrpSpPr>
          <p:grpSpPr>
            <a:xfrm>
              <a:off x="1094184" y="2908006"/>
              <a:ext cx="363991" cy="461863"/>
              <a:chOff x="709600" y="1531388"/>
              <a:chExt cx="333600" cy="423300"/>
            </a:xfrm>
          </p:grpSpPr>
          <p:sp>
            <p:nvSpPr>
              <p:cNvPr id="397" name="Google Shape;397;p27"/>
              <p:cNvSpPr/>
              <p:nvPr/>
            </p:nvSpPr>
            <p:spPr>
              <a:xfrm>
                <a:off x="709600" y="1595450"/>
                <a:ext cx="333600" cy="333600"/>
              </a:xfrm>
              <a:prstGeom prst="ellipse">
                <a:avLst/>
              </a:prstGeom>
              <a:solidFill>
                <a:srgbClr val="FFFF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sp>
            <p:nvSpPr>
              <p:cNvPr id="398" name="Google Shape;398;p27"/>
              <p:cNvSpPr txBox="1"/>
              <p:nvPr/>
            </p:nvSpPr>
            <p:spPr>
              <a:xfrm>
                <a:off x="728575" y="1531388"/>
                <a:ext cx="238200" cy="4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2</a:t>
                </a:r>
                <a:endParaRPr b="1" sz="1800"/>
              </a:p>
            </p:txBody>
          </p:sp>
        </p:grpSp>
      </p:grpSp>
      <p:grpSp>
        <p:nvGrpSpPr>
          <p:cNvPr id="399" name="Google Shape;399;p27"/>
          <p:cNvGrpSpPr/>
          <p:nvPr/>
        </p:nvGrpSpPr>
        <p:grpSpPr>
          <a:xfrm>
            <a:off x="1094184" y="2095455"/>
            <a:ext cx="6955639" cy="697562"/>
            <a:chOff x="1094184" y="2095455"/>
            <a:chExt cx="6955639" cy="697562"/>
          </a:xfrm>
        </p:grpSpPr>
        <p:sp>
          <p:nvSpPr>
            <p:cNvPr id="400" name="Google Shape;400;p27"/>
            <p:cNvSpPr txBox="1"/>
            <p:nvPr/>
          </p:nvSpPr>
          <p:spPr>
            <a:xfrm>
              <a:off x="1315423" y="2269817"/>
              <a:ext cx="6734400" cy="523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Quattrocento Sans"/>
                  <a:ea typeface="Quattrocento Sans"/>
                  <a:cs typeface="Quattrocento Sans"/>
                  <a:sym typeface="Quattrocento Sans"/>
                </a:rPr>
                <a:t>Can I </a:t>
              </a:r>
              <a:r>
                <a:rPr b="1" lang="en" sz="2200" u="sng">
                  <a:latin typeface="Quattrocento Sans"/>
                  <a:ea typeface="Quattrocento Sans"/>
                  <a:cs typeface="Quattrocento Sans"/>
                  <a:sym typeface="Quattrocento Sans"/>
                </a:rPr>
                <a:t>prove</a:t>
              </a:r>
              <a:r>
                <a:rPr b="1" lang="en" sz="2200">
                  <a:latin typeface="Quattrocento Sans"/>
                  <a:ea typeface="Quattrocento Sans"/>
                  <a:cs typeface="Quattrocento Sans"/>
                  <a:sym typeface="Quattrocento Sans"/>
                </a:rPr>
                <a:t> that my idea works?</a:t>
              </a:r>
              <a:endParaRPr b="1" sz="2200">
                <a:latin typeface="Quattrocento Sans"/>
                <a:ea typeface="Quattrocento Sans"/>
                <a:cs typeface="Quattrocento Sans"/>
                <a:sym typeface="Quattrocento Sans"/>
              </a:endParaRPr>
            </a:p>
          </p:txBody>
        </p:sp>
        <p:grpSp>
          <p:nvGrpSpPr>
            <p:cNvPr id="401" name="Google Shape;401;p27"/>
            <p:cNvGrpSpPr/>
            <p:nvPr/>
          </p:nvGrpSpPr>
          <p:grpSpPr>
            <a:xfrm>
              <a:off x="1094184" y="2095455"/>
              <a:ext cx="363991" cy="461863"/>
              <a:chOff x="709600" y="1531388"/>
              <a:chExt cx="333600" cy="423300"/>
            </a:xfrm>
          </p:grpSpPr>
          <p:sp>
            <p:nvSpPr>
              <p:cNvPr id="402" name="Google Shape;402;p27"/>
              <p:cNvSpPr/>
              <p:nvPr/>
            </p:nvSpPr>
            <p:spPr>
              <a:xfrm>
                <a:off x="709600" y="1595450"/>
                <a:ext cx="333600" cy="333600"/>
              </a:xfrm>
              <a:prstGeom prst="ellipse">
                <a:avLst/>
              </a:prstGeom>
              <a:solidFill>
                <a:srgbClr val="FFFF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sp>
            <p:nvSpPr>
              <p:cNvPr id="403" name="Google Shape;403;p27"/>
              <p:cNvSpPr txBox="1"/>
              <p:nvPr/>
            </p:nvSpPr>
            <p:spPr>
              <a:xfrm>
                <a:off x="728575" y="1531388"/>
                <a:ext cx="238200" cy="4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1</a:t>
                </a:r>
                <a:endParaRPr b="1" sz="1800"/>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grpSp>
        <p:nvGrpSpPr>
          <p:cNvPr id="408" name="Google Shape;408;p28"/>
          <p:cNvGrpSpPr/>
          <p:nvPr/>
        </p:nvGrpSpPr>
        <p:grpSpPr>
          <a:xfrm>
            <a:off x="8064288" y="197015"/>
            <a:ext cx="990475" cy="433973"/>
            <a:chOff x="8073138" y="1618852"/>
            <a:chExt cx="990475" cy="433973"/>
          </a:xfrm>
        </p:grpSpPr>
        <p:sp>
          <p:nvSpPr>
            <p:cNvPr id="409" name="Google Shape;409;p28"/>
            <p:cNvSpPr/>
            <p:nvPr/>
          </p:nvSpPr>
          <p:spPr>
            <a:xfrm>
              <a:off x="8173513" y="175312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Rigor Exp.</a:t>
              </a:r>
              <a:endParaRPr b="1" sz="800">
                <a:solidFill>
                  <a:schemeClr val="dk2"/>
                </a:solidFill>
              </a:endParaRPr>
            </a:p>
          </p:txBody>
        </p:sp>
        <p:sp>
          <p:nvSpPr>
            <p:cNvPr id="410" name="Google Shape;410;p28"/>
            <p:cNvSpPr/>
            <p:nvPr/>
          </p:nvSpPr>
          <p:spPr>
            <a:xfrm>
              <a:off x="8073138" y="161885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4</a:t>
              </a:r>
              <a:endParaRPr b="1" sz="800">
                <a:solidFill>
                  <a:schemeClr val="dk2"/>
                </a:solidFill>
              </a:endParaRPr>
            </a:p>
          </p:txBody>
        </p:sp>
      </p:grpSp>
      <p:grpSp>
        <p:nvGrpSpPr>
          <p:cNvPr id="411" name="Google Shape;411;p28"/>
          <p:cNvGrpSpPr/>
          <p:nvPr/>
        </p:nvGrpSpPr>
        <p:grpSpPr>
          <a:xfrm>
            <a:off x="6749004" y="197015"/>
            <a:ext cx="990475" cy="433973"/>
            <a:chOff x="8073138" y="1106027"/>
            <a:chExt cx="990475" cy="433973"/>
          </a:xfrm>
        </p:grpSpPr>
        <p:sp>
          <p:nvSpPr>
            <p:cNvPr id="412" name="Google Shape;412;p28"/>
            <p:cNvSpPr/>
            <p:nvPr/>
          </p:nvSpPr>
          <p:spPr>
            <a:xfrm>
              <a:off x="8173513" y="1240300"/>
              <a:ext cx="890100" cy="299700"/>
            </a:xfrm>
            <a:prstGeom prst="roundRect">
              <a:avLst>
                <a:gd fmla="val 16667" name="adj"/>
              </a:avLst>
            </a:prstGeom>
            <a:solidFill>
              <a:srgbClr val="CCCCCC"/>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Full Pilot</a:t>
              </a:r>
              <a:endParaRPr b="1" sz="800">
                <a:solidFill>
                  <a:schemeClr val="dk1"/>
                </a:solidFill>
              </a:endParaRPr>
            </a:p>
          </p:txBody>
        </p:sp>
        <p:sp>
          <p:nvSpPr>
            <p:cNvPr id="413" name="Google Shape;413;p28"/>
            <p:cNvSpPr/>
            <p:nvPr/>
          </p:nvSpPr>
          <p:spPr>
            <a:xfrm>
              <a:off x="8073138" y="1106027"/>
              <a:ext cx="660300" cy="191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rPr>
                <a:t>STAGE 3</a:t>
              </a:r>
              <a:endParaRPr b="1" sz="800">
                <a:solidFill>
                  <a:schemeClr val="lt1"/>
                </a:solidFill>
              </a:endParaRPr>
            </a:p>
          </p:txBody>
        </p:sp>
      </p:grpSp>
      <p:grpSp>
        <p:nvGrpSpPr>
          <p:cNvPr id="414" name="Google Shape;414;p28"/>
          <p:cNvGrpSpPr/>
          <p:nvPr/>
        </p:nvGrpSpPr>
        <p:grpSpPr>
          <a:xfrm>
            <a:off x="5433696" y="197015"/>
            <a:ext cx="990475" cy="433973"/>
            <a:chOff x="8073138" y="593202"/>
            <a:chExt cx="990475" cy="433973"/>
          </a:xfrm>
        </p:grpSpPr>
        <p:sp>
          <p:nvSpPr>
            <p:cNvPr id="415" name="Google Shape;415;p28"/>
            <p:cNvSpPr/>
            <p:nvPr/>
          </p:nvSpPr>
          <p:spPr>
            <a:xfrm>
              <a:off x="8173513" y="72747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Initial Pilot</a:t>
              </a:r>
              <a:endParaRPr b="1" sz="800">
                <a:solidFill>
                  <a:schemeClr val="dk2"/>
                </a:solidFill>
              </a:endParaRPr>
            </a:p>
          </p:txBody>
        </p:sp>
        <p:sp>
          <p:nvSpPr>
            <p:cNvPr id="416" name="Google Shape;416;p28"/>
            <p:cNvSpPr/>
            <p:nvPr/>
          </p:nvSpPr>
          <p:spPr>
            <a:xfrm>
              <a:off x="8073138" y="59320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2</a:t>
              </a:r>
              <a:endParaRPr b="1" sz="800">
                <a:solidFill>
                  <a:schemeClr val="dk2"/>
                </a:solidFill>
              </a:endParaRPr>
            </a:p>
          </p:txBody>
        </p:sp>
      </p:grpSp>
      <p:sp>
        <p:nvSpPr>
          <p:cNvPr id="417" name="Google Shape;417;p28"/>
          <p:cNvSpPr/>
          <p:nvPr/>
        </p:nvSpPr>
        <p:spPr>
          <a:xfrm>
            <a:off x="4141588" y="331288"/>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Contribution?</a:t>
            </a:r>
            <a:endParaRPr b="1" sz="800">
              <a:solidFill>
                <a:schemeClr val="dk2"/>
              </a:solidFill>
            </a:endParaRPr>
          </a:p>
        </p:txBody>
      </p:sp>
      <p:sp>
        <p:nvSpPr>
          <p:cNvPr id="418" name="Google Shape;418;p28"/>
          <p:cNvSpPr/>
          <p:nvPr/>
        </p:nvSpPr>
        <p:spPr>
          <a:xfrm>
            <a:off x="4041213" y="197015"/>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1</a:t>
            </a:r>
            <a:endParaRPr b="1" sz="800">
              <a:solidFill>
                <a:schemeClr val="dk2"/>
              </a:solidFill>
            </a:endParaRPr>
          </a:p>
        </p:txBody>
      </p:sp>
      <p:cxnSp>
        <p:nvCxnSpPr>
          <p:cNvPr id="419" name="Google Shape;419;p28"/>
          <p:cNvCxnSpPr/>
          <p:nvPr/>
        </p:nvCxnSpPr>
        <p:spPr>
          <a:xfrm>
            <a:off x="5163825"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420" name="Google Shape;420;p28"/>
          <p:cNvCxnSpPr/>
          <p:nvPr/>
        </p:nvCxnSpPr>
        <p:spPr>
          <a:xfrm>
            <a:off x="6515450"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421" name="Google Shape;421;p28"/>
          <p:cNvCxnSpPr/>
          <p:nvPr/>
        </p:nvCxnSpPr>
        <p:spPr>
          <a:xfrm>
            <a:off x="7867075" y="487150"/>
            <a:ext cx="241200" cy="0"/>
          </a:xfrm>
          <a:prstGeom prst="straightConnector1">
            <a:avLst/>
          </a:prstGeom>
          <a:noFill/>
          <a:ln cap="flat" cmpd="sng" w="19050">
            <a:solidFill>
              <a:schemeClr val="dk2"/>
            </a:solidFill>
            <a:prstDash val="solid"/>
            <a:round/>
            <a:headEnd len="med" w="med" type="none"/>
            <a:tailEnd len="med" w="med" type="triangle"/>
          </a:ln>
        </p:spPr>
      </p:cxnSp>
      <p:sp>
        <p:nvSpPr>
          <p:cNvPr id="422" name="Google Shape;422;p28"/>
          <p:cNvSpPr txBox="1"/>
          <p:nvPr/>
        </p:nvSpPr>
        <p:spPr>
          <a:xfrm>
            <a:off x="160525" y="139625"/>
            <a:ext cx="5181900" cy="1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Quattrocento Sans"/>
                <a:ea typeface="Quattrocento Sans"/>
                <a:cs typeface="Quattrocento Sans"/>
                <a:sym typeface="Quattrocento Sans"/>
              </a:rPr>
              <a:t>STAGE 3</a:t>
            </a:r>
            <a:endParaRPr b="1" sz="3400">
              <a:latin typeface="Quattrocento Sans"/>
              <a:ea typeface="Quattrocento Sans"/>
              <a:cs typeface="Quattrocento Sans"/>
              <a:sym typeface="Quattrocento Sans"/>
            </a:endParaRPr>
          </a:p>
          <a:p>
            <a:pPr indent="0" lvl="0" marL="0" rtl="0" algn="l">
              <a:spcBef>
                <a:spcPts val="0"/>
              </a:spcBef>
              <a:spcAft>
                <a:spcPts val="0"/>
              </a:spcAft>
              <a:buNone/>
            </a:pPr>
            <a:r>
              <a:rPr lang="en" sz="3500">
                <a:latin typeface="Quattrocento Sans"/>
                <a:ea typeface="Quattrocento Sans"/>
                <a:cs typeface="Quattrocento Sans"/>
                <a:sym typeface="Quattrocento Sans"/>
              </a:rPr>
              <a:t>Full </a:t>
            </a:r>
            <a:r>
              <a:rPr lang="en" sz="3500">
                <a:latin typeface="Quattrocento Sans"/>
                <a:ea typeface="Quattrocento Sans"/>
                <a:cs typeface="Quattrocento Sans"/>
                <a:sym typeface="Quattrocento Sans"/>
              </a:rPr>
              <a:t>Pilot Studies</a:t>
            </a:r>
            <a:endParaRPr sz="3500">
              <a:latin typeface="Quattrocento Sans"/>
              <a:ea typeface="Quattrocento Sans"/>
              <a:cs typeface="Quattrocento Sans"/>
              <a:sym typeface="Quattrocento Sans"/>
            </a:endParaRPr>
          </a:p>
        </p:txBody>
      </p:sp>
      <p:sp>
        <p:nvSpPr>
          <p:cNvPr id="423" name="Google Shape;423;p28"/>
          <p:cNvSpPr txBox="1"/>
          <p:nvPr/>
        </p:nvSpPr>
        <p:spPr>
          <a:xfrm>
            <a:off x="297300" y="1370025"/>
            <a:ext cx="7442100" cy="34383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Font typeface="Quattrocento Sans"/>
              <a:buChar char="●"/>
            </a:pPr>
            <a:r>
              <a:rPr lang="en" sz="2400">
                <a:latin typeface="Quattrocento Sans"/>
                <a:ea typeface="Quattrocento Sans"/>
                <a:cs typeface="Quattrocento Sans"/>
                <a:sym typeface="Quattrocento Sans"/>
              </a:rPr>
              <a:t>Conduct  </a:t>
            </a:r>
            <a:r>
              <a:rPr b="1" lang="en" sz="2400">
                <a:latin typeface="Quattrocento Sans"/>
                <a:ea typeface="Quattrocento Sans"/>
                <a:cs typeface="Quattrocento Sans"/>
                <a:sym typeface="Quattrocento Sans"/>
              </a:rPr>
              <a:t>Full</a:t>
            </a:r>
            <a:r>
              <a:rPr b="1" lang="en" sz="2400">
                <a:latin typeface="Quattrocento Sans"/>
                <a:ea typeface="Quattrocento Sans"/>
                <a:cs typeface="Quattrocento Sans"/>
                <a:sym typeface="Quattrocento Sans"/>
              </a:rPr>
              <a:t> </a:t>
            </a:r>
            <a:r>
              <a:rPr lang="en" sz="2400">
                <a:latin typeface="Quattrocento Sans"/>
                <a:ea typeface="Quattrocento Sans"/>
                <a:cs typeface="Quattrocento Sans"/>
                <a:sym typeface="Quattrocento Sans"/>
              </a:rPr>
              <a:t>Pilot studies</a:t>
            </a:r>
            <a:endParaRPr sz="2400">
              <a:latin typeface="Quattrocento Sans"/>
              <a:ea typeface="Quattrocento Sans"/>
              <a:cs typeface="Quattrocento Sans"/>
              <a:sym typeface="Quattrocento Sans"/>
            </a:endParaRPr>
          </a:p>
          <a:p>
            <a:pPr indent="-381000" lvl="1" marL="914400" rtl="0" algn="l">
              <a:lnSpc>
                <a:spcPct val="100000"/>
              </a:lnSpc>
              <a:spcBef>
                <a:spcPts val="1000"/>
              </a:spcBef>
              <a:spcAft>
                <a:spcPts val="0"/>
              </a:spcAft>
              <a:buSzPts val="2400"/>
              <a:buFont typeface="Quattrocento Sans"/>
              <a:buChar char="○"/>
            </a:pPr>
            <a:r>
              <a:rPr lang="en" sz="2400">
                <a:latin typeface="Quattrocento Sans"/>
                <a:ea typeface="Quattrocento Sans"/>
                <a:cs typeface="Quattrocento Sans"/>
                <a:sym typeface="Quattrocento Sans"/>
              </a:rPr>
              <a:t>Goal: Collect </a:t>
            </a:r>
            <a:r>
              <a:rPr b="1" lang="en" sz="2400">
                <a:latin typeface="Quattrocento Sans"/>
                <a:ea typeface="Quattrocento Sans"/>
                <a:cs typeface="Quattrocento Sans"/>
                <a:sym typeface="Quattrocento Sans"/>
              </a:rPr>
              <a:t>Evidence </a:t>
            </a:r>
            <a:r>
              <a:rPr lang="en" sz="2400">
                <a:latin typeface="Quattrocento Sans"/>
                <a:ea typeface="Quattrocento Sans"/>
                <a:cs typeface="Quattrocento Sans"/>
                <a:sym typeface="Quattrocento Sans"/>
              </a:rPr>
              <a:t>to back-up your claim</a:t>
            </a:r>
            <a:endParaRPr sz="2400">
              <a:latin typeface="Quattrocento Sans"/>
              <a:ea typeface="Quattrocento Sans"/>
              <a:cs typeface="Quattrocento Sans"/>
              <a:sym typeface="Quattrocento Sans"/>
            </a:endParaRPr>
          </a:p>
          <a:p>
            <a:pPr indent="-381000" lvl="1" marL="914400" rtl="0" algn="l">
              <a:lnSpc>
                <a:spcPct val="150000"/>
              </a:lnSpc>
              <a:spcBef>
                <a:spcPts val="1000"/>
              </a:spcBef>
              <a:spcAft>
                <a:spcPts val="0"/>
              </a:spcAft>
              <a:buSzPts val="2400"/>
              <a:buFont typeface="Quattrocento Sans"/>
              <a:buChar char="○"/>
            </a:pPr>
            <a:r>
              <a:rPr lang="en" sz="2400">
                <a:latin typeface="Quattrocento Sans"/>
                <a:ea typeface="Quattrocento Sans"/>
                <a:cs typeface="Quattrocento Sans"/>
                <a:sym typeface="Quattrocento Sans"/>
              </a:rPr>
              <a:t>Qualitative not enough; </a:t>
            </a:r>
            <a:r>
              <a:rPr b="1" lang="en" sz="2400">
                <a:latin typeface="Quattrocento Sans"/>
                <a:ea typeface="Quattrocento Sans"/>
                <a:cs typeface="Quattrocento Sans"/>
                <a:sym typeface="Quattrocento Sans"/>
              </a:rPr>
              <a:t>Quantitative </a:t>
            </a:r>
            <a:r>
              <a:rPr lang="en" sz="2400">
                <a:latin typeface="Quattrocento Sans"/>
                <a:ea typeface="Quattrocento Sans"/>
                <a:cs typeface="Quattrocento Sans"/>
                <a:sym typeface="Quattrocento Sans"/>
              </a:rPr>
              <a:t>data need</a:t>
            </a:r>
            <a:endParaRPr sz="2400">
              <a:latin typeface="Quattrocento Sans"/>
              <a:ea typeface="Quattrocento Sans"/>
              <a:cs typeface="Quattrocento Sans"/>
              <a:sym typeface="Quattrocento Sans"/>
            </a:endParaRPr>
          </a:p>
          <a:p>
            <a:pPr indent="-381000" lvl="0" marL="457200" rtl="0" algn="l">
              <a:lnSpc>
                <a:spcPct val="150000"/>
              </a:lnSpc>
              <a:spcBef>
                <a:spcPts val="1000"/>
              </a:spcBef>
              <a:spcAft>
                <a:spcPts val="0"/>
              </a:spcAft>
              <a:buSzPts val="2400"/>
              <a:buFont typeface="Quattrocento Sans"/>
              <a:buChar char="●"/>
            </a:pPr>
            <a:r>
              <a:rPr lang="en" sz="2400">
                <a:latin typeface="Quattrocento Sans"/>
                <a:ea typeface="Quattrocento Sans"/>
                <a:cs typeface="Quattrocento Sans"/>
                <a:sym typeface="Quattrocento Sans"/>
              </a:rPr>
              <a:t>You need to </a:t>
            </a:r>
            <a:r>
              <a:rPr b="1" lang="en" sz="2400">
                <a:latin typeface="Quattrocento Sans"/>
                <a:ea typeface="Quattrocento Sans"/>
                <a:cs typeface="Quattrocento Sans"/>
                <a:sym typeface="Quattrocento Sans"/>
              </a:rPr>
              <a:t>Convince </a:t>
            </a:r>
            <a:r>
              <a:rPr b="1" lang="en" sz="2400">
                <a:latin typeface="Quattrocento Sans"/>
                <a:ea typeface="Quattrocento Sans"/>
                <a:cs typeface="Quattrocento Sans"/>
                <a:sym typeface="Quattrocento Sans"/>
              </a:rPr>
              <a:t>Others </a:t>
            </a:r>
            <a:r>
              <a:rPr lang="en" sz="2400">
                <a:latin typeface="Quattrocento Sans"/>
                <a:ea typeface="Quattrocento Sans"/>
                <a:cs typeface="Quattrocento Sans"/>
                <a:sym typeface="Quattrocento Sans"/>
              </a:rPr>
              <a:t>that your idea works!</a:t>
            </a:r>
            <a:endParaRPr sz="2400">
              <a:latin typeface="Quattrocento Sans"/>
              <a:ea typeface="Quattrocento Sans"/>
              <a:cs typeface="Quattrocento Sans"/>
              <a:sym typeface="Quattrocento Sans"/>
            </a:endParaRPr>
          </a:p>
          <a:p>
            <a:pPr indent="-381000" lvl="0" marL="457200" rtl="0" algn="l">
              <a:lnSpc>
                <a:spcPct val="115000"/>
              </a:lnSpc>
              <a:spcBef>
                <a:spcPts val="1000"/>
              </a:spcBef>
              <a:spcAft>
                <a:spcPts val="1000"/>
              </a:spcAft>
              <a:buSzPts val="2400"/>
              <a:buFont typeface="Quattrocento Sans"/>
              <a:buChar char="●"/>
            </a:pPr>
            <a:r>
              <a:rPr lang="en" sz="2400">
                <a:solidFill>
                  <a:schemeClr val="dk1"/>
                </a:solidFill>
                <a:latin typeface="Quattrocento Sans"/>
                <a:ea typeface="Quattrocento Sans"/>
                <a:cs typeface="Quattrocento Sans"/>
                <a:sym typeface="Quattrocento Sans"/>
              </a:rPr>
              <a:t>Study has to be “</a:t>
            </a:r>
            <a:r>
              <a:rPr b="1" lang="en" sz="2400">
                <a:solidFill>
                  <a:schemeClr val="dk1"/>
                </a:solidFill>
                <a:latin typeface="Quattrocento Sans"/>
                <a:ea typeface="Quattrocento Sans"/>
                <a:cs typeface="Quattrocento Sans"/>
                <a:sym typeface="Quattrocento Sans"/>
              </a:rPr>
              <a:t>Fair</a:t>
            </a:r>
            <a:r>
              <a:rPr lang="en" sz="2400">
                <a:solidFill>
                  <a:schemeClr val="dk1"/>
                </a:solidFill>
                <a:latin typeface="Quattrocento Sans"/>
                <a:ea typeface="Quattrocento Sans"/>
                <a:cs typeface="Quattrocento Sans"/>
                <a:sym typeface="Quattrocento Sans"/>
              </a:rPr>
              <a:t>” and “</a:t>
            </a:r>
            <a:r>
              <a:rPr b="1" lang="en" sz="2400">
                <a:solidFill>
                  <a:schemeClr val="dk1"/>
                </a:solidFill>
                <a:latin typeface="Quattrocento Sans"/>
                <a:ea typeface="Quattrocento Sans"/>
                <a:cs typeface="Quattrocento Sans"/>
                <a:sym typeface="Quattrocento Sans"/>
              </a:rPr>
              <a:t>Clean</a:t>
            </a:r>
            <a:r>
              <a:rPr lang="en" sz="2400">
                <a:solidFill>
                  <a:schemeClr val="dk1"/>
                </a:solidFill>
                <a:latin typeface="Quattrocento Sans"/>
                <a:ea typeface="Quattrocento Sans"/>
                <a:cs typeface="Quattrocento Sans"/>
                <a:sym typeface="Quattrocento Sans"/>
              </a:rPr>
              <a:t>”</a:t>
            </a:r>
            <a:endParaRPr sz="2400">
              <a:solidFill>
                <a:schemeClr val="dk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0" st="0"/>
                                            </p:txEl>
                                          </p:spTgt>
                                        </p:tgtEl>
                                        <p:attrNameLst>
                                          <p:attrName>style.visibility</p:attrName>
                                        </p:attrNameLst>
                                      </p:cBhvr>
                                      <p:to>
                                        <p:strVal val="visible"/>
                                      </p:to>
                                    </p:set>
                                    <p:animEffect filter="fade" transition="in">
                                      <p:cBhvr>
                                        <p:cTn dur="1000"/>
                                        <p:tgtEl>
                                          <p:spTgt spid="4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1" st="1"/>
                                            </p:txEl>
                                          </p:spTgt>
                                        </p:tgtEl>
                                        <p:attrNameLst>
                                          <p:attrName>style.visibility</p:attrName>
                                        </p:attrNameLst>
                                      </p:cBhvr>
                                      <p:to>
                                        <p:strVal val="visible"/>
                                      </p:to>
                                    </p:set>
                                    <p:animEffect filter="fade" transition="in">
                                      <p:cBhvr>
                                        <p:cTn dur="1000"/>
                                        <p:tgtEl>
                                          <p:spTgt spid="4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2" st="2"/>
                                            </p:txEl>
                                          </p:spTgt>
                                        </p:tgtEl>
                                        <p:attrNameLst>
                                          <p:attrName>style.visibility</p:attrName>
                                        </p:attrNameLst>
                                      </p:cBhvr>
                                      <p:to>
                                        <p:strVal val="visible"/>
                                      </p:to>
                                    </p:set>
                                    <p:animEffect filter="fade" transition="in">
                                      <p:cBhvr>
                                        <p:cTn dur="1000"/>
                                        <p:tgtEl>
                                          <p:spTgt spid="4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3" st="3"/>
                                            </p:txEl>
                                          </p:spTgt>
                                        </p:tgtEl>
                                        <p:attrNameLst>
                                          <p:attrName>style.visibility</p:attrName>
                                        </p:attrNameLst>
                                      </p:cBhvr>
                                      <p:to>
                                        <p:strVal val="visible"/>
                                      </p:to>
                                    </p:set>
                                    <p:animEffect filter="fade" transition="in">
                                      <p:cBhvr>
                                        <p:cTn dur="1000"/>
                                        <p:tgtEl>
                                          <p:spTgt spid="4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4" st="4"/>
                                            </p:txEl>
                                          </p:spTgt>
                                        </p:tgtEl>
                                        <p:attrNameLst>
                                          <p:attrName>style.visibility</p:attrName>
                                        </p:attrNameLst>
                                      </p:cBhvr>
                                      <p:to>
                                        <p:strVal val="visible"/>
                                      </p:to>
                                    </p:set>
                                    <p:animEffect filter="fade" transition="in">
                                      <p:cBhvr>
                                        <p:cTn dur="1000"/>
                                        <p:tgtEl>
                                          <p:spTgt spid="42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grpSp>
        <p:nvGrpSpPr>
          <p:cNvPr id="428" name="Google Shape;428;p29"/>
          <p:cNvGrpSpPr/>
          <p:nvPr/>
        </p:nvGrpSpPr>
        <p:grpSpPr>
          <a:xfrm>
            <a:off x="8064288" y="197015"/>
            <a:ext cx="990475" cy="433973"/>
            <a:chOff x="8073138" y="1618852"/>
            <a:chExt cx="990475" cy="433973"/>
          </a:xfrm>
        </p:grpSpPr>
        <p:sp>
          <p:nvSpPr>
            <p:cNvPr id="429" name="Google Shape;429;p29"/>
            <p:cNvSpPr/>
            <p:nvPr/>
          </p:nvSpPr>
          <p:spPr>
            <a:xfrm>
              <a:off x="8173513" y="175312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Rigor Exp.</a:t>
              </a:r>
              <a:endParaRPr b="1" sz="800">
                <a:solidFill>
                  <a:schemeClr val="dk2"/>
                </a:solidFill>
              </a:endParaRPr>
            </a:p>
          </p:txBody>
        </p:sp>
        <p:sp>
          <p:nvSpPr>
            <p:cNvPr id="430" name="Google Shape;430;p29"/>
            <p:cNvSpPr/>
            <p:nvPr/>
          </p:nvSpPr>
          <p:spPr>
            <a:xfrm>
              <a:off x="8073138" y="161885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4</a:t>
              </a:r>
              <a:endParaRPr b="1" sz="800">
                <a:solidFill>
                  <a:schemeClr val="dk2"/>
                </a:solidFill>
              </a:endParaRPr>
            </a:p>
          </p:txBody>
        </p:sp>
      </p:grpSp>
      <p:grpSp>
        <p:nvGrpSpPr>
          <p:cNvPr id="431" name="Google Shape;431;p29"/>
          <p:cNvGrpSpPr/>
          <p:nvPr/>
        </p:nvGrpSpPr>
        <p:grpSpPr>
          <a:xfrm>
            <a:off x="6749004" y="197015"/>
            <a:ext cx="990475" cy="433973"/>
            <a:chOff x="8073138" y="1106027"/>
            <a:chExt cx="990475" cy="433973"/>
          </a:xfrm>
        </p:grpSpPr>
        <p:sp>
          <p:nvSpPr>
            <p:cNvPr id="432" name="Google Shape;432;p29"/>
            <p:cNvSpPr/>
            <p:nvPr/>
          </p:nvSpPr>
          <p:spPr>
            <a:xfrm>
              <a:off x="8173513" y="1240300"/>
              <a:ext cx="890100" cy="299700"/>
            </a:xfrm>
            <a:prstGeom prst="roundRect">
              <a:avLst>
                <a:gd fmla="val 16667" name="adj"/>
              </a:avLst>
            </a:prstGeom>
            <a:solidFill>
              <a:srgbClr val="CCCCCC"/>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Full Pilot</a:t>
              </a:r>
              <a:endParaRPr b="1" sz="800">
                <a:solidFill>
                  <a:schemeClr val="dk1"/>
                </a:solidFill>
              </a:endParaRPr>
            </a:p>
          </p:txBody>
        </p:sp>
        <p:sp>
          <p:nvSpPr>
            <p:cNvPr id="433" name="Google Shape;433;p29"/>
            <p:cNvSpPr/>
            <p:nvPr/>
          </p:nvSpPr>
          <p:spPr>
            <a:xfrm>
              <a:off x="8073138" y="1106027"/>
              <a:ext cx="660300" cy="191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rPr>
                <a:t>STAGE 3</a:t>
              </a:r>
              <a:endParaRPr b="1" sz="800">
                <a:solidFill>
                  <a:schemeClr val="lt1"/>
                </a:solidFill>
              </a:endParaRPr>
            </a:p>
          </p:txBody>
        </p:sp>
      </p:grpSp>
      <p:grpSp>
        <p:nvGrpSpPr>
          <p:cNvPr id="434" name="Google Shape;434;p29"/>
          <p:cNvGrpSpPr/>
          <p:nvPr/>
        </p:nvGrpSpPr>
        <p:grpSpPr>
          <a:xfrm>
            <a:off x="5433696" y="197015"/>
            <a:ext cx="990475" cy="433973"/>
            <a:chOff x="8073138" y="593202"/>
            <a:chExt cx="990475" cy="433973"/>
          </a:xfrm>
        </p:grpSpPr>
        <p:sp>
          <p:nvSpPr>
            <p:cNvPr id="435" name="Google Shape;435;p29"/>
            <p:cNvSpPr/>
            <p:nvPr/>
          </p:nvSpPr>
          <p:spPr>
            <a:xfrm>
              <a:off x="8173513" y="72747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Initial Pilot</a:t>
              </a:r>
              <a:endParaRPr b="1" sz="800">
                <a:solidFill>
                  <a:schemeClr val="dk2"/>
                </a:solidFill>
              </a:endParaRPr>
            </a:p>
          </p:txBody>
        </p:sp>
        <p:sp>
          <p:nvSpPr>
            <p:cNvPr id="436" name="Google Shape;436;p29"/>
            <p:cNvSpPr/>
            <p:nvPr/>
          </p:nvSpPr>
          <p:spPr>
            <a:xfrm>
              <a:off x="8073138" y="59320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2</a:t>
              </a:r>
              <a:endParaRPr b="1" sz="800">
                <a:solidFill>
                  <a:schemeClr val="dk2"/>
                </a:solidFill>
              </a:endParaRPr>
            </a:p>
          </p:txBody>
        </p:sp>
      </p:grpSp>
      <p:sp>
        <p:nvSpPr>
          <p:cNvPr id="437" name="Google Shape;437;p29"/>
          <p:cNvSpPr/>
          <p:nvPr/>
        </p:nvSpPr>
        <p:spPr>
          <a:xfrm>
            <a:off x="4141588" y="331288"/>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Contribution?</a:t>
            </a:r>
            <a:endParaRPr b="1" sz="800">
              <a:solidFill>
                <a:schemeClr val="dk2"/>
              </a:solidFill>
            </a:endParaRPr>
          </a:p>
        </p:txBody>
      </p:sp>
      <p:sp>
        <p:nvSpPr>
          <p:cNvPr id="438" name="Google Shape;438;p29"/>
          <p:cNvSpPr/>
          <p:nvPr/>
        </p:nvSpPr>
        <p:spPr>
          <a:xfrm>
            <a:off x="4041213" y="197015"/>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1</a:t>
            </a:r>
            <a:endParaRPr b="1" sz="800">
              <a:solidFill>
                <a:schemeClr val="dk2"/>
              </a:solidFill>
            </a:endParaRPr>
          </a:p>
        </p:txBody>
      </p:sp>
      <p:cxnSp>
        <p:nvCxnSpPr>
          <p:cNvPr id="439" name="Google Shape;439;p29"/>
          <p:cNvCxnSpPr/>
          <p:nvPr/>
        </p:nvCxnSpPr>
        <p:spPr>
          <a:xfrm>
            <a:off x="5163825"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440" name="Google Shape;440;p29"/>
          <p:cNvCxnSpPr/>
          <p:nvPr/>
        </p:nvCxnSpPr>
        <p:spPr>
          <a:xfrm>
            <a:off x="6515450"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441" name="Google Shape;441;p29"/>
          <p:cNvCxnSpPr/>
          <p:nvPr/>
        </p:nvCxnSpPr>
        <p:spPr>
          <a:xfrm>
            <a:off x="7867075" y="487150"/>
            <a:ext cx="241200" cy="0"/>
          </a:xfrm>
          <a:prstGeom prst="straightConnector1">
            <a:avLst/>
          </a:prstGeom>
          <a:noFill/>
          <a:ln cap="flat" cmpd="sng" w="19050">
            <a:solidFill>
              <a:schemeClr val="dk2"/>
            </a:solidFill>
            <a:prstDash val="solid"/>
            <a:round/>
            <a:headEnd len="med" w="med" type="none"/>
            <a:tailEnd len="med" w="med" type="triangle"/>
          </a:ln>
        </p:spPr>
      </p:cxnSp>
      <p:sp>
        <p:nvSpPr>
          <p:cNvPr id="442" name="Google Shape;442;p29"/>
          <p:cNvSpPr txBox="1"/>
          <p:nvPr/>
        </p:nvSpPr>
        <p:spPr>
          <a:xfrm>
            <a:off x="160525" y="139625"/>
            <a:ext cx="7844700" cy="1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Quattrocento Sans"/>
                <a:ea typeface="Quattrocento Sans"/>
                <a:cs typeface="Quattrocento Sans"/>
                <a:sym typeface="Quattrocento Sans"/>
              </a:rPr>
              <a:t>STAGE 3</a:t>
            </a:r>
            <a:endParaRPr b="1" sz="3400">
              <a:latin typeface="Quattrocento Sans"/>
              <a:ea typeface="Quattrocento Sans"/>
              <a:cs typeface="Quattrocento Sans"/>
              <a:sym typeface="Quattrocento Sans"/>
            </a:endParaRPr>
          </a:p>
          <a:p>
            <a:pPr indent="0" lvl="0" marL="0" rtl="0" algn="l">
              <a:spcBef>
                <a:spcPts val="0"/>
              </a:spcBef>
              <a:spcAft>
                <a:spcPts val="0"/>
              </a:spcAft>
              <a:buNone/>
            </a:pPr>
            <a:r>
              <a:rPr lang="en" sz="3500">
                <a:latin typeface="Quattrocento Sans"/>
                <a:ea typeface="Quattrocento Sans"/>
                <a:cs typeface="Quattrocento Sans"/>
                <a:sym typeface="Quattrocento Sans"/>
              </a:rPr>
              <a:t>Full Pilot Studies: Proving your claims</a:t>
            </a:r>
            <a:endParaRPr sz="3500">
              <a:latin typeface="Quattrocento Sans"/>
              <a:ea typeface="Quattrocento Sans"/>
              <a:cs typeface="Quattrocento Sans"/>
              <a:sym typeface="Quattrocento Sans"/>
            </a:endParaRPr>
          </a:p>
        </p:txBody>
      </p:sp>
      <p:sp>
        <p:nvSpPr>
          <p:cNvPr id="443" name="Google Shape;443;p29"/>
          <p:cNvSpPr txBox="1"/>
          <p:nvPr/>
        </p:nvSpPr>
        <p:spPr>
          <a:xfrm>
            <a:off x="297300" y="1370025"/>
            <a:ext cx="8534700" cy="2611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Quattrocento Sans"/>
              <a:buChar char="●"/>
            </a:pPr>
            <a:r>
              <a:rPr lang="en" sz="2400">
                <a:latin typeface="Quattrocento Sans"/>
                <a:ea typeface="Quattrocento Sans"/>
                <a:cs typeface="Quattrocento Sans"/>
                <a:sym typeface="Quattrocento Sans"/>
              </a:rPr>
              <a:t>Your data has to be </a:t>
            </a:r>
            <a:r>
              <a:rPr lang="en" sz="2400">
                <a:latin typeface="Quattrocento Sans"/>
                <a:ea typeface="Quattrocento Sans"/>
                <a:cs typeface="Quattrocento Sans"/>
                <a:sym typeface="Quattrocento Sans"/>
              </a:rPr>
              <a:t>statistically</a:t>
            </a:r>
            <a:r>
              <a:rPr lang="en" sz="2400">
                <a:latin typeface="Quattrocento Sans"/>
                <a:ea typeface="Quattrocento Sans"/>
                <a:cs typeface="Quattrocento Sans"/>
                <a:sym typeface="Quattrocento Sans"/>
              </a:rPr>
              <a:t> </a:t>
            </a:r>
            <a:r>
              <a:rPr lang="en" sz="2400">
                <a:latin typeface="Quattrocento Sans"/>
                <a:ea typeface="Quattrocento Sans"/>
                <a:cs typeface="Quattrocento Sans"/>
                <a:sym typeface="Quattrocento Sans"/>
              </a:rPr>
              <a:t>significant</a:t>
            </a:r>
            <a:endParaRPr sz="2400">
              <a:latin typeface="Quattrocento Sans"/>
              <a:ea typeface="Quattrocento Sans"/>
              <a:cs typeface="Quattrocento Sans"/>
              <a:sym typeface="Quattrocento Sans"/>
            </a:endParaRPr>
          </a:p>
          <a:p>
            <a:pPr indent="-381000" lvl="1" marL="914400" rtl="0" algn="l">
              <a:lnSpc>
                <a:spcPct val="150000"/>
              </a:lnSpc>
              <a:spcBef>
                <a:spcPts val="1000"/>
              </a:spcBef>
              <a:spcAft>
                <a:spcPts val="0"/>
              </a:spcAft>
              <a:buSzPts val="2400"/>
              <a:buFont typeface="Quattrocento Sans"/>
              <a:buChar char="○"/>
            </a:pPr>
            <a:r>
              <a:rPr lang="en" sz="2400">
                <a:latin typeface="Quattrocento Sans"/>
                <a:ea typeface="Quattrocento Sans"/>
                <a:cs typeface="Quattrocento Sans"/>
                <a:sym typeface="Quattrocento Sans"/>
              </a:rPr>
              <a:t>Conduct</a:t>
            </a:r>
            <a:r>
              <a:rPr b="1" lang="en" sz="2400">
                <a:latin typeface="Quattrocento Sans"/>
                <a:ea typeface="Quattrocento Sans"/>
                <a:cs typeface="Quattrocento Sans"/>
                <a:sym typeface="Quattrocento Sans"/>
              </a:rPr>
              <a:t> significance testing</a:t>
            </a:r>
            <a:r>
              <a:rPr lang="en" sz="2400">
                <a:latin typeface="Quattrocento Sans"/>
                <a:ea typeface="Quattrocento Sans"/>
                <a:cs typeface="Quattrocento Sans"/>
                <a:sym typeface="Quattrocento Sans"/>
              </a:rPr>
              <a:t>! (p &lt;.05)</a:t>
            </a:r>
            <a:endParaRPr sz="2400">
              <a:latin typeface="Quattrocento Sans"/>
              <a:ea typeface="Quattrocento Sans"/>
              <a:cs typeface="Quattrocento Sans"/>
              <a:sym typeface="Quattrocento Sans"/>
            </a:endParaRPr>
          </a:p>
          <a:p>
            <a:pPr indent="-381000" lvl="0" marL="457200" rtl="0" algn="l">
              <a:spcBef>
                <a:spcPts val="1000"/>
              </a:spcBef>
              <a:spcAft>
                <a:spcPts val="0"/>
              </a:spcAft>
              <a:buSzPts val="2400"/>
              <a:buFont typeface="Quattrocento Sans"/>
              <a:buChar char="●"/>
            </a:pPr>
            <a:r>
              <a:rPr lang="en" sz="2400">
                <a:latin typeface="Quattrocento Sans"/>
                <a:ea typeface="Quattrocento Sans"/>
                <a:cs typeface="Quattrocento Sans"/>
                <a:sym typeface="Quattrocento Sans"/>
              </a:rPr>
              <a:t>Results are </a:t>
            </a:r>
            <a:r>
              <a:rPr b="1" lang="en" sz="2400">
                <a:latin typeface="Quattrocento Sans"/>
                <a:ea typeface="Quattrocento Sans"/>
                <a:cs typeface="Quattrocento Sans"/>
                <a:sym typeface="Quattrocento Sans"/>
              </a:rPr>
              <a:t>unbiased</a:t>
            </a:r>
            <a:endParaRPr b="1" sz="2400">
              <a:latin typeface="Quattrocento Sans"/>
              <a:ea typeface="Quattrocento Sans"/>
              <a:cs typeface="Quattrocento Sans"/>
              <a:sym typeface="Quattrocento Sans"/>
            </a:endParaRPr>
          </a:p>
          <a:p>
            <a:pPr indent="-381000" lvl="1" marL="914400" rtl="0" algn="l">
              <a:lnSpc>
                <a:spcPct val="100000"/>
              </a:lnSpc>
              <a:spcBef>
                <a:spcPts val="1000"/>
              </a:spcBef>
              <a:spcAft>
                <a:spcPts val="1000"/>
              </a:spcAft>
              <a:buSzPts val="2400"/>
              <a:buFont typeface="Quattrocento Sans"/>
              <a:buChar char="○"/>
            </a:pPr>
            <a:r>
              <a:rPr lang="en" sz="2400">
                <a:latin typeface="Quattrocento Sans"/>
                <a:ea typeface="Quattrocento Sans"/>
                <a:cs typeface="Quattrocento Sans"/>
                <a:sym typeface="Quattrocento Sans"/>
              </a:rPr>
              <a:t>Potential sources of bias? </a:t>
            </a:r>
            <a:r>
              <a:rPr i="1" lang="en" sz="2400">
                <a:latin typeface="Quattrocento Sans"/>
                <a:ea typeface="Quattrocento Sans"/>
                <a:cs typeface="Quattrocento Sans"/>
                <a:sym typeface="Quattrocento Sans"/>
              </a:rPr>
              <a:t>Different users? Learning effect?</a:t>
            </a:r>
            <a:endParaRPr sz="2400">
              <a:latin typeface="Quattrocento Sans"/>
              <a:ea typeface="Quattrocento Sans"/>
              <a:cs typeface="Quattrocento Sans"/>
              <a:sym typeface="Quattrocento Sans"/>
            </a:endParaRPr>
          </a:p>
        </p:txBody>
      </p:sp>
      <p:sp>
        <p:nvSpPr>
          <p:cNvPr id="444" name="Google Shape;444;p29"/>
          <p:cNvSpPr txBox="1"/>
          <p:nvPr/>
        </p:nvSpPr>
        <p:spPr>
          <a:xfrm>
            <a:off x="297300" y="3981525"/>
            <a:ext cx="6515400" cy="923400"/>
          </a:xfrm>
          <a:prstGeom prst="rect">
            <a:avLst/>
          </a:prstGeom>
          <a:noFill/>
          <a:ln>
            <a:noFill/>
          </a:ln>
        </p:spPr>
        <p:txBody>
          <a:bodyPr anchorCtr="0" anchor="t" bIns="91425" lIns="91425" spcFirstLastPara="1" rIns="91425" wrap="square" tIns="91425">
            <a:spAutoFit/>
          </a:bodyPr>
          <a:lstStyle/>
          <a:p>
            <a:pPr indent="-381000" lvl="0" marL="457200" rtl="0" algn="l">
              <a:lnSpc>
                <a:spcPct val="100000"/>
              </a:lnSpc>
              <a:spcBef>
                <a:spcPts val="0"/>
              </a:spcBef>
              <a:spcAft>
                <a:spcPts val="1000"/>
              </a:spcAft>
              <a:buClr>
                <a:schemeClr val="dk1"/>
              </a:buClr>
              <a:buSzPts val="2400"/>
              <a:buFont typeface="Quattrocento Sans"/>
              <a:buChar char="●"/>
            </a:pPr>
            <a:r>
              <a:rPr lang="en" sz="2400">
                <a:solidFill>
                  <a:schemeClr val="dk1"/>
                </a:solidFill>
                <a:latin typeface="Quattrocento Sans"/>
                <a:ea typeface="Quattrocento Sans"/>
                <a:cs typeface="Quattrocento Sans"/>
                <a:sym typeface="Quattrocento Sans"/>
              </a:rPr>
              <a:t>Explain your results! Do your results </a:t>
            </a:r>
            <a:r>
              <a:rPr b="1" lang="en" sz="2400">
                <a:solidFill>
                  <a:schemeClr val="dk1"/>
                </a:solidFill>
                <a:latin typeface="Quattrocento Sans"/>
                <a:ea typeface="Quattrocento Sans"/>
                <a:cs typeface="Quattrocento Sans"/>
                <a:sym typeface="Quattrocento Sans"/>
              </a:rPr>
              <a:t>make sense</a:t>
            </a:r>
            <a:r>
              <a:rPr lang="en" sz="2400">
                <a:solidFill>
                  <a:schemeClr val="dk1"/>
                </a:solidFill>
                <a:latin typeface="Quattrocento Sans"/>
                <a:ea typeface="Quattrocento Sans"/>
                <a:cs typeface="Quattrocento Sans"/>
                <a:sym typeface="Quattrocento Sans"/>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0" st="0"/>
                                            </p:txEl>
                                          </p:spTgt>
                                        </p:tgtEl>
                                        <p:attrNameLst>
                                          <p:attrName>style.visibility</p:attrName>
                                        </p:attrNameLst>
                                      </p:cBhvr>
                                      <p:to>
                                        <p:strVal val="visible"/>
                                      </p:to>
                                    </p:set>
                                    <p:animEffect filter="fade" transition="in">
                                      <p:cBhvr>
                                        <p:cTn dur="1000"/>
                                        <p:tgtEl>
                                          <p:spTgt spid="4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1" st="1"/>
                                            </p:txEl>
                                          </p:spTgt>
                                        </p:tgtEl>
                                        <p:attrNameLst>
                                          <p:attrName>style.visibility</p:attrName>
                                        </p:attrNameLst>
                                      </p:cBhvr>
                                      <p:to>
                                        <p:strVal val="visible"/>
                                      </p:to>
                                    </p:set>
                                    <p:animEffect filter="fade" transition="in">
                                      <p:cBhvr>
                                        <p:cTn dur="1000"/>
                                        <p:tgtEl>
                                          <p:spTgt spid="4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2" st="2"/>
                                            </p:txEl>
                                          </p:spTgt>
                                        </p:tgtEl>
                                        <p:attrNameLst>
                                          <p:attrName>style.visibility</p:attrName>
                                        </p:attrNameLst>
                                      </p:cBhvr>
                                      <p:to>
                                        <p:strVal val="visible"/>
                                      </p:to>
                                    </p:set>
                                    <p:animEffect filter="fade" transition="in">
                                      <p:cBhvr>
                                        <p:cTn dur="1000"/>
                                        <p:tgtEl>
                                          <p:spTgt spid="4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xEl>
                                              <p:pRg end="3" st="3"/>
                                            </p:txEl>
                                          </p:spTgt>
                                        </p:tgtEl>
                                        <p:attrNameLst>
                                          <p:attrName>style.visibility</p:attrName>
                                        </p:attrNameLst>
                                      </p:cBhvr>
                                      <p:to>
                                        <p:strVal val="visible"/>
                                      </p:to>
                                    </p:set>
                                    <p:animEffect filter="fade" transition="in">
                                      <p:cBhvr>
                                        <p:cTn dur="1000"/>
                                        <p:tgtEl>
                                          <p:spTgt spid="4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grpSp>
        <p:nvGrpSpPr>
          <p:cNvPr id="449" name="Google Shape;449;p30"/>
          <p:cNvGrpSpPr/>
          <p:nvPr/>
        </p:nvGrpSpPr>
        <p:grpSpPr>
          <a:xfrm>
            <a:off x="8064288" y="197015"/>
            <a:ext cx="990475" cy="433973"/>
            <a:chOff x="8073138" y="1618852"/>
            <a:chExt cx="990475" cy="433973"/>
          </a:xfrm>
        </p:grpSpPr>
        <p:sp>
          <p:nvSpPr>
            <p:cNvPr id="450" name="Google Shape;450;p30"/>
            <p:cNvSpPr/>
            <p:nvPr/>
          </p:nvSpPr>
          <p:spPr>
            <a:xfrm>
              <a:off x="8173513" y="175312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Rigor Exp.</a:t>
              </a:r>
              <a:endParaRPr b="1" sz="800">
                <a:solidFill>
                  <a:schemeClr val="dk2"/>
                </a:solidFill>
              </a:endParaRPr>
            </a:p>
          </p:txBody>
        </p:sp>
        <p:sp>
          <p:nvSpPr>
            <p:cNvPr id="451" name="Google Shape;451;p30"/>
            <p:cNvSpPr/>
            <p:nvPr/>
          </p:nvSpPr>
          <p:spPr>
            <a:xfrm>
              <a:off x="8073138" y="161885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4</a:t>
              </a:r>
              <a:endParaRPr b="1" sz="800">
                <a:solidFill>
                  <a:schemeClr val="dk2"/>
                </a:solidFill>
              </a:endParaRPr>
            </a:p>
          </p:txBody>
        </p:sp>
      </p:grpSp>
      <p:grpSp>
        <p:nvGrpSpPr>
          <p:cNvPr id="452" name="Google Shape;452;p30"/>
          <p:cNvGrpSpPr/>
          <p:nvPr/>
        </p:nvGrpSpPr>
        <p:grpSpPr>
          <a:xfrm>
            <a:off x="6749004" y="197015"/>
            <a:ext cx="990475" cy="433973"/>
            <a:chOff x="8073138" y="1106027"/>
            <a:chExt cx="990475" cy="433973"/>
          </a:xfrm>
        </p:grpSpPr>
        <p:sp>
          <p:nvSpPr>
            <p:cNvPr id="453" name="Google Shape;453;p30"/>
            <p:cNvSpPr/>
            <p:nvPr/>
          </p:nvSpPr>
          <p:spPr>
            <a:xfrm>
              <a:off x="8173513" y="1240300"/>
              <a:ext cx="890100" cy="299700"/>
            </a:xfrm>
            <a:prstGeom prst="roundRect">
              <a:avLst>
                <a:gd fmla="val 16667" name="adj"/>
              </a:avLst>
            </a:prstGeom>
            <a:solidFill>
              <a:srgbClr val="CCCCCC"/>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Full Pilot</a:t>
              </a:r>
              <a:endParaRPr b="1" sz="800">
                <a:solidFill>
                  <a:schemeClr val="dk1"/>
                </a:solidFill>
              </a:endParaRPr>
            </a:p>
          </p:txBody>
        </p:sp>
        <p:sp>
          <p:nvSpPr>
            <p:cNvPr id="454" name="Google Shape;454;p30"/>
            <p:cNvSpPr/>
            <p:nvPr/>
          </p:nvSpPr>
          <p:spPr>
            <a:xfrm>
              <a:off x="8073138" y="1106027"/>
              <a:ext cx="660300" cy="191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rPr>
                <a:t>STAGE 3</a:t>
              </a:r>
              <a:endParaRPr b="1" sz="800">
                <a:solidFill>
                  <a:schemeClr val="lt1"/>
                </a:solidFill>
              </a:endParaRPr>
            </a:p>
          </p:txBody>
        </p:sp>
      </p:grpSp>
      <p:grpSp>
        <p:nvGrpSpPr>
          <p:cNvPr id="455" name="Google Shape;455;p30"/>
          <p:cNvGrpSpPr/>
          <p:nvPr/>
        </p:nvGrpSpPr>
        <p:grpSpPr>
          <a:xfrm>
            <a:off x="5433696" y="197015"/>
            <a:ext cx="990475" cy="433973"/>
            <a:chOff x="8073138" y="593202"/>
            <a:chExt cx="990475" cy="433973"/>
          </a:xfrm>
        </p:grpSpPr>
        <p:sp>
          <p:nvSpPr>
            <p:cNvPr id="456" name="Google Shape;456;p30"/>
            <p:cNvSpPr/>
            <p:nvPr/>
          </p:nvSpPr>
          <p:spPr>
            <a:xfrm>
              <a:off x="8173513" y="72747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Initial Pilot</a:t>
              </a:r>
              <a:endParaRPr b="1" sz="800">
                <a:solidFill>
                  <a:schemeClr val="dk2"/>
                </a:solidFill>
              </a:endParaRPr>
            </a:p>
          </p:txBody>
        </p:sp>
        <p:sp>
          <p:nvSpPr>
            <p:cNvPr id="457" name="Google Shape;457;p30"/>
            <p:cNvSpPr/>
            <p:nvPr/>
          </p:nvSpPr>
          <p:spPr>
            <a:xfrm>
              <a:off x="8073138" y="59320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2</a:t>
              </a:r>
              <a:endParaRPr b="1" sz="800">
                <a:solidFill>
                  <a:schemeClr val="dk2"/>
                </a:solidFill>
              </a:endParaRPr>
            </a:p>
          </p:txBody>
        </p:sp>
      </p:grpSp>
      <p:sp>
        <p:nvSpPr>
          <p:cNvPr id="458" name="Google Shape;458;p30"/>
          <p:cNvSpPr/>
          <p:nvPr/>
        </p:nvSpPr>
        <p:spPr>
          <a:xfrm>
            <a:off x="4141588" y="331288"/>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Contribution?</a:t>
            </a:r>
            <a:endParaRPr b="1" sz="800">
              <a:solidFill>
                <a:schemeClr val="dk2"/>
              </a:solidFill>
            </a:endParaRPr>
          </a:p>
        </p:txBody>
      </p:sp>
      <p:sp>
        <p:nvSpPr>
          <p:cNvPr id="459" name="Google Shape;459;p30"/>
          <p:cNvSpPr/>
          <p:nvPr/>
        </p:nvSpPr>
        <p:spPr>
          <a:xfrm>
            <a:off x="4041213" y="197015"/>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1</a:t>
            </a:r>
            <a:endParaRPr b="1" sz="800">
              <a:solidFill>
                <a:schemeClr val="dk2"/>
              </a:solidFill>
            </a:endParaRPr>
          </a:p>
        </p:txBody>
      </p:sp>
      <p:cxnSp>
        <p:nvCxnSpPr>
          <p:cNvPr id="460" name="Google Shape;460;p30"/>
          <p:cNvCxnSpPr/>
          <p:nvPr/>
        </p:nvCxnSpPr>
        <p:spPr>
          <a:xfrm>
            <a:off x="5163825"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461" name="Google Shape;461;p30"/>
          <p:cNvCxnSpPr/>
          <p:nvPr/>
        </p:nvCxnSpPr>
        <p:spPr>
          <a:xfrm>
            <a:off x="6515450"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462" name="Google Shape;462;p30"/>
          <p:cNvCxnSpPr/>
          <p:nvPr/>
        </p:nvCxnSpPr>
        <p:spPr>
          <a:xfrm>
            <a:off x="7867075" y="487150"/>
            <a:ext cx="241200" cy="0"/>
          </a:xfrm>
          <a:prstGeom prst="straightConnector1">
            <a:avLst/>
          </a:prstGeom>
          <a:noFill/>
          <a:ln cap="flat" cmpd="sng" w="19050">
            <a:solidFill>
              <a:schemeClr val="dk2"/>
            </a:solidFill>
            <a:prstDash val="solid"/>
            <a:round/>
            <a:headEnd len="med" w="med" type="none"/>
            <a:tailEnd len="med" w="med" type="triangle"/>
          </a:ln>
        </p:spPr>
      </p:cxnSp>
      <p:sp>
        <p:nvSpPr>
          <p:cNvPr id="463" name="Google Shape;463;p30"/>
          <p:cNvSpPr txBox="1"/>
          <p:nvPr/>
        </p:nvSpPr>
        <p:spPr>
          <a:xfrm>
            <a:off x="160525" y="139625"/>
            <a:ext cx="7844700" cy="1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Quattrocento Sans"/>
                <a:ea typeface="Quattrocento Sans"/>
                <a:cs typeface="Quattrocento Sans"/>
                <a:sym typeface="Quattrocento Sans"/>
              </a:rPr>
              <a:t>STAGE 3</a:t>
            </a:r>
            <a:endParaRPr b="1" sz="3400">
              <a:latin typeface="Quattrocento Sans"/>
              <a:ea typeface="Quattrocento Sans"/>
              <a:cs typeface="Quattrocento Sans"/>
              <a:sym typeface="Quattrocento Sans"/>
            </a:endParaRPr>
          </a:p>
          <a:p>
            <a:pPr indent="0" lvl="0" marL="0" rtl="0" algn="l">
              <a:spcBef>
                <a:spcPts val="0"/>
              </a:spcBef>
              <a:spcAft>
                <a:spcPts val="0"/>
              </a:spcAft>
              <a:buNone/>
            </a:pPr>
            <a:r>
              <a:rPr lang="en" sz="3500">
                <a:latin typeface="Quattrocento Sans"/>
                <a:ea typeface="Quattrocento Sans"/>
                <a:cs typeface="Quattrocento Sans"/>
                <a:sym typeface="Quattrocento Sans"/>
              </a:rPr>
              <a:t>Full Pilot Studies: Almost there!</a:t>
            </a:r>
            <a:endParaRPr sz="3500">
              <a:latin typeface="Quattrocento Sans"/>
              <a:ea typeface="Quattrocento Sans"/>
              <a:cs typeface="Quattrocento Sans"/>
              <a:sym typeface="Quattrocento Sans"/>
            </a:endParaRPr>
          </a:p>
        </p:txBody>
      </p:sp>
      <p:sp>
        <p:nvSpPr>
          <p:cNvPr id="464" name="Google Shape;464;p30"/>
          <p:cNvSpPr txBox="1"/>
          <p:nvPr/>
        </p:nvSpPr>
        <p:spPr>
          <a:xfrm>
            <a:off x="694951" y="1955025"/>
            <a:ext cx="7754100" cy="201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500">
                <a:solidFill>
                  <a:schemeClr val="lt1"/>
                </a:solidFill>
                <a:latin typeface="Quattrocento Sans"/>
                <a:ea typeface="Quattrocento Sans"/>
                <a:cs typeface="Quattrocento Sans"/>
                <a:sym typeface="Quattrocento Sans"/>
              </a:rPr>
              <a:t>Congratulations</a:t>
            </a:r>
            <a:r>
              <a:rPr b="1" lang="en" sz="3500">
                <a:solidFill>
                  <a:schemeClr val="lt1"/>
                </a:solidFill>
                <a:latin typeface="Quattrocento Sans"/>
                <a:ea typeface="Quattrocento Sans"/>
                <a:cs typeface="Quattrocento Sans"/>
                <a:sym typeface="Quattrocento Sans"/>
              </a:rPr>
              <a:t>!</a:t>
            </a:r>
            <a:endParaRPr b="1" sz="3500">
              <a:solidFill>
                <a:schemeClr val="lt1"/>
              </a:solidFill>
              <a:latin typeface="Quattrocento Sans"/>
              <a:ea typeface="Quattrocento Sans"/>
              <a:cs typeface="Quattrocento Sans"/>
              <a:sym typeface="Quattrocento Sans"/>
            </a:endParaRPr>
          </a:p>
          <a:p>
            <a:pPr indent="0" lvl="0" marL="0" rtl="0" algn="ctr">
              <a:lnSpc>
                <a:spcPct val="90000"/>
              </a:lnSpc>
              <a:spcBef>
                <a:spcPts val="1000"/>
              </a:spcBef>
              <a:spcAft>
                <a:spcPts val="0"/>
              </a:spcAft>
              <a:buNone/>
            </a:pPr>
            <a:r>
              <a:rPr lang="en" sz="2800">
                <a:solidFill>
                  <a:schemeClr val="dk1"/>
                </a:solidFill>
                <a:latin typeface="Quattrocento Sans"/>
                <a:ea typeface="Quattrocento Sans"/>
                <a:cs typeface="Quattrocento Sans"/>
                <a:sym typeface="Quattrocento Sans"/>
              </a:rPr>
              <a:t>You now have a Potential Research Contribution</a:t>
            </a:r>
            <a:endParaRPr sz="2800">
              <a:solidFill>
                <a:schemeClr val="dk1"/>
              </a:solidFill>
              <a:latin typeface="Quattrocento Sans"/>
              <a:ea typeface="Quattrocento Sans"/>
              <a:cs typeface="Quattrocento Sans"/>
              <a:sym typeface="Quattrocento Sans"/>
            </a:endParaRPr>
          </a:p>
          <a:p>
            <a:pPr indent="0" lvl="0" marL="0" rtl="0" algn="ctr">
              <a:lnSpc>
                <a:spcPct val="90000"/>
              </a:lnSpc>
              <a:spcBef>
                <a:spcPts val="0"/>
              </a:spcBef>
              <a:spcAft>
                <a:spcPts val="0"/>
              </a:spcAft>
              <a:buNone/>
            </a:pPr>
            <a:r>
              <a:rPr lang="en" sz="2800">
                <a:solidFill>
                  <a:schemeClr val="dk1"/>
                </a:solidFill>
                <a:latin typeface="Quattrocento Sans"/>
                <a:ea typeface="Quattrocento Sans"/>
                <a:cs typeface="Quattrocento Sans"/>
                <a:sym typeface="Quattrocento Sans"/>
              </a:rPr>
              <a:t>that is </a:t>
            </a:r>
            <a:endParaRPr sz="2800">
              <a:solidFill>
                <a:schemeClr val="dk1"/>
              </a:solidFill>
              <a:latin typeface="Quattrocento Sans"/>
              <a:ea typeface="Quattrocento Sans"/>
              <a:cs typeface="Quattrocento Sans"/>
              <a:sym typeface="Quattrocento Sans"/>
            </a:endParaRPr>
          </a:p>
          <a:p>
            <a:pPr indent="0" lvl="0" marL="0" rtl="0" algn="ctr">
              <a:lnSpc>
                <a:spcPct val="90000"/>
              </a:lnSpc>
              <a:spcBef>
                <a:spcPts val="0"/>
              </a:spcBef>
              <a:spcAft>
                <a:spcPts val="0"/>
              </a:spcAft>
              <a:buNone/>
            </a:pPr>
            <a:r>
              <a:rPr b="1" lang="en" sz="2800">
                <a:solidFill>
                  <a:schemeClr val="dk1"/>
                </a:solidFill>
                <a:latin typeface="Quattrocento Sans"/>
                <a:ea typeface="Quattrocento Sans"/>
                <a:cs typeface="Quattrocento Sans"/>
                <a:sym typeface="Quattrocento Sans"/>
              </a:rPr>
              <a:t>Interesting </a:t>
            </a:r>
            <a:r>
              <a:rPr lang="en" sz="2800">
                <a:solidFill>
                  <a:schemeClr val="dk1"/>
                </a:solidFill>
                <a:latin typeface="Quattrocento Sans"/>
                <a:ea typeface="Quattrocento Sans"/>
                <a:cs typeface="Quattrocento Sans"/>
                <a:sym typeface="Quattrocento Sans"/>
              </a:rPr>
              <a:t>and </a:t>
            </a:r>
            <a:r>
              <a:rPr b="1" lang="en" sz="2800">
                <a:solidFill>
                  <a:schemeClr val="dk1"/>
                </a:solidFill>
                <a:latin typeface="Quattrocento Sans"/>
                <a:ea typeface="Quattrocento Sans"/>
                <a:cs typeface="Quattrocento Sans"/>
                <a:sym typeface="Quattrocento Sans"/>
              </a:rPr>
              <a:t>Provable</a:t>
            </a:r>
            <a:r>
              <a:rPr lang="en" sz="2800">
                <a:solidFill>
                  <a:schemeClr val="dk1"/>
                </a:solidFill>
                <a:latin typeface="Quattrocento Sans"/>
                <a:ea typeface="Quattrocento Sans"/>
                <a:cs typeface="Quattrocento Sans"/>
                <a:sym typeface="Quattrocento Sans"/>
              </a:rPr>
              <a:t>!</a:t>
            </a:r>
            <a:endParaRPr sz="2800">
              <a:solidFill>
                <a:schemeClr val="dk1"/>
              </a:solidFill>
              <a:latin typeface="Quattrocento Sans"/>
              <a:ea typeface="Quattrocento Sans"/>
              <a:cs typeface="Quattrocento Sans"/>
              <a:sym typeface="Quattrocento Sans"/>
            </a:endParaRPr>
          </a:p>
        </p:txBody>
      </p:sp>
      <p:sp>
        <p:nvSpPr>
          <p:cNvPr id="465" name="Google Shape;465;p30"/>
          <p:cNvSpPr txBox="1"/>
          <p:nvPr/>
        </p:nvSpPr>
        <p:spPr>
          <a:xfrm>
            <a:off x="709601" y="1955025"/>
            <a:ext cx="77541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b="1" lang="en" sz="3500">
                <a:solidFill>
                  <a:schemeClr val="dk1"/>
                </a:solidFill>
                <a:latin typeface="Quattrocento Sans"/>
                <a:ea typeface="Quattrocento Sans"/>
                <a:cs typeface="Quattrocento Sans"/>
                <a:sym typeface="Quattrocento Sans"/>
              </a:rPr>
              <a:t>Congratulations!</a:t>
            </a:r>
            <a:endParaRPr sz="2800">
              <a:solidFill>
                <a:schemeClr val="dk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grpSp>
        <p:nvGrpSpPr>
          <p:cNvPr id="470" name="Google Shape;470;p31"/>
          <p:cNvGrpSpPr/>
          <p:nvPr/>
        </p:nvGrpSpPr>
        <p:grpSpPr>
          <a:xfrm>
            <a:off x="8064288" y="197015"/>
            <a:ext cx="990475" cy="433973"/>
            <a:chOff x="8073138" y="1618852"/>
            <a:chExt cx="990475" cy="433973"/>
          </a:xfrm>
        </p:grpSpPr>
        <p:sp>
          <p:nvSpPr>
            <p:cNvPr id="471" name="Google Shape;471;p31"/>
            <p:cNvSpPr/>
            <p:nvPr/>
          </p:nvSpPr>
          <p:spPr>
            <a:xfrm>
              <a:off x="8173513" y="1753125"/>
              <a:ext cx="890100" cy="299700"/>
            </a:xfrm>
            <a:prstGeom prst="roundRect">
              <a:avLst>
                <a:gd fmla="val 16667" name="adj"/>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Rigor Exp.</a:t>
              </a:r>
              <a:endParaRPr b="1" sz="800">
                <a:solidFill>
                  <a:schemeClr val="dk1"/>
                </a:solidFill>
              </a:endParaRPr>
            </a:p>
          </p:txBody>
        </p:sp>
        <p:sp>
          <p:nvSpPr>
            <p:cNvPr id="472" name="Google Shape;472;p31"/>
            <p:cNvSpPr/>
            <p:nvPr/>
          </p:nvSpPr>
          <p:spPr>
            <a:xfrm>
              <a:off x="8073138" y="1618852"/>
              <a:ext cx="660300" cy="191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rPr>
                <a:t>STAGE 4</a:t>
              </a:r>
              <a:endParaRPr b="1" sz="800">
                <a:solidFill>
                  <a:schemeClr val="lt1"/>
                </a:solidFill>
              </a:endParaRPr>
            </a:p>
          </p:txBody>
        </p:sp>
      </p:grpSp>
      <p:grpSp>
        <p:nvGrpSpPr>
          <p:cNvPr id="473" name="Google Shape;473;p31"/>
          <p:cNvGrpSpPr/>
          <p:nvPr/>
        </p:nvGrpSpPr>
        <p:grpSpPr>
          <a:xfrm>
            <a:off x="6749004" y="197015"/>
            <a:ext cx="990475" cy="433973"/>
            <a:chOff x="8073138" y="1106027"/>
            <a:chExt cx="990475" cy="433973"/>
          </a:xfrm>
        </p:grpSpPr>
        <p:sp>
          <p:nvSpPr>
            <p:cNvPr id="474" name="Google Shape;474;p31"/>
            <p:cNvSpPr/>
            <p:nvPr/>
          </p:nvSpPr>
          <p:spPr>
            <a:xfrm>
              <a:off x="8173513" y="1240300"/>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Full Pilot</a:t>
              </a:r>
              <a:endParaRPr b="1" sz="800">
                <a:solidFill>
                  <a:schemeClr val="dk2"/>
                </a:solidFill>
              </a:endParaRPr>
            </a:p>
          </p:txBody>
        </p:sp>
        <p:sp>
          <p:nvSpPr>
            <p:cNvPr id="475" name="Google Shape;475;p31"/>
            <p:cNvSpPr/>
            <p:nvPr/>
          </p:nvSpPr>
          <p:spPr>
            <a:xfrm>
              <a:off x="8073138" y="1106027"/>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3</a:t>
              </a:r>
              <a:endParaRPr b="1" sz="800">
                <a:solidFill>
                  <a:schemeClr val="dk2"/>
                </a:solidFill>
              </a:endParaRPr>
            </a:p>
          </p:txBody>
        </p:sp>
      </p:grpSp>
      <p:grpSp>
        <p:nvGrpSpPr>
          <p:cNvPr id="476" name="Google Shape;476;p31"/>
          <p:cNvGrpSpPr/>
          <p:nvPr/>
        </p:nvGrpSpPr>
        <p:grpSpPr>
          <a:xfrm>
            <a:off x="5433696" y="197015"/>
            <a:ext cx="990475" cy="433973"/>
            <a:chOff x="8073138" y="593202"/>
            <a:chExt cx="990475" cy="433973"/>
          </a:xfrm>
        </p:grpSpPr>
        <p:sp>
          <p:nvSpPr>
            <p:cNvPr id="477" name="Google Shape;477;p31"/>
            <p:cNvSpPr/>
            <p:nvPr/>
          </p:nvSpPr>
          <p:spPr>
            <a:xfrm>
              <a:off x="8173513" y="72747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Initial Pilot</a:t>
              </a:r>
              <a:endParaRPr b="1" sz="800">
                <a:solidFill>
                  <a:schemeClr val="dk2"/>
                </a:solidFill>
              </a:endParaRPr>
            </a:p>
          </p:txBody>
        </p:sp>
        <p:sp>
          <p:nvSpPr>
            <p:cNvPr id="478" name="Google Shape;478;p31"/>
            <p:cNvSpPr/>
            <p:nvPr/>
          </p:nvSpPr>
          <p:spPr>
            <a:xfrm>
              <a:off x="8073138" y="59320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2</a:t>
              </a:r>
              <a:endParaRPr b="1" sz="800">
                <a:solidFill>
                  <a:schemeClr val="dk2"/>
                </a:solidFill>
              </a:endParaRPr>
            </a:p>
          </p:txBody>
        </p:sp>
      </p:grpSp>
      <p:sp>
        <p:nvSpPr>
          <p:cNvPr id="479" name="Google Shape;479;p31"/>
          <p:cNvSpPr/>
          <p:nvPr/>
        </p:nvSpPr>
        <p:spPr>
          <a:xfrm>
            <a:off x="4141588" y="331288"/>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Contribution?</a:t>
            </a:r>
            <a:endParaRPr b="1" sz="800">
              <a:solidFill>
                <a:schemeClr val="dk2"/>
              </a:solidFill>
            </a:endParaRPr>
          </a:p>
        </p:txBody>
      </p:sp>
      <p:sp>
        <p:nvSpPr>
          <p:cNvPr id="480" name="Google Shape;480;p31"/>
          <p:cNvSpPr/>
          <p:nvPr/>
        </p:nvSpPr>
        <p:spPr>
          <a:xfrm>
            <a:off x="4041213" y="197015"/>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1</a:t>
            </a:r>
            <a:endParaRPr b="1" sz="800">
              <a:solidFill>
                <a:schemeClr val="dk2"/>
              </a:solidFill>
            </a:endParaRPr>
          </a:p>
        </p:txBody>
      </p:sp>
      <p:cxnSp>
        <p:nvCxnSpPr>
          <p:cNvPr id="481" name="Google Shape;481;p31"/>
          <p:cNvCxnSpPr/>
          <p:nvPr/>
        </p:nvCxnSpPr>
        <p:spPr>
          <a:xfrm>
            <a:off x="5163825"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482" name="Google Shape;482;p31"/>
          <p:cNvCxnSpPr/>
          <p:nvPr/>
        </p:nvCxnSpPr>
        <p:spPr>
          <a:xfrm>
            <a:off x="6515450"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483" name="Google Shape;483;p31"/>
          <p:cNvCxnSpPr/>
          <p:nvPr/>
        </p:nvCxnSpPr>
        <p:spPr>
          <a:xfrm>
            <a:off x="7867075" y="487150"/>
            <a:ext cx="241200" cy="0"/>
          </a:xfrm>
          <a:prstGeom prst="straightConnector1">
            <a:avLst/>
          </a:prstGeom>
          <a:noFill/>
          <a:ln cap="flat" cmpd="sng" w="19050">
            <a:solidFill>
              <a:schemeClr val="dk2"/>
            </a:solidFill>
            <a:prstDash val="solid"/>
            <a:round/>
            <a:headEnd len="med" w="med" type="none"/>
            <a:tailEnd len="med" w="med" type="triangle"/>
          </a:ln>
        </p:spPr>
      </p:cxnSp>
      <p:sp>
        <p:nvSpPr>
          <p:cNvPr id="484" name="Google Shape;484;p31"/>
          <p:cNvSpPr txBox="1"/>
          <p:nvPr/>
        </p:nvSpPr>
        <p:spPr>
          <a:xfrm>
            <a:off x="160525" y="139625"/>
            <a:ext cx="6926400" cy="1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Quattrocento Sans"/>
                <a:ea typeface="Quattrocento Sans"/>
                <a:cs typeface="Quattrocento Sans"/>
                <a:sym typeface="Quattrocento Sans"/>
              </a:rPr>
              <a:t>STAGE 4</a:t>
            </a:r>
            <a:endParaRPr b="1" sz="3400">
              <a:latin typeface="Quattrocento Sans"/>
              <a:ea typeface="Quattrocento Sans"/>
              <a:cs typeface="Quattrocento Sans"/>
              <a:sym typeface="Quattrocento Sans"/>
            </a:endParaRPr>
          </a:p>
          <a:p>
            <a:pPr indent="0" lvl="0" marL="0" rtl="0" algn="l">
              <a:spcBef>
                <a:spcPts val="0"/>
              </a:spcBef>
              <a:spcAft>
                <a:spcPts val="0"/>
              </a:spcAft>
              <a:buNone/>
            </a:pPr>
            <a:r>
              <a:rPr lang="en" sz="3500">
                <a:latin typeface="Quattrocento Sans"/>
                <a:ea typeface="Quattrocento Sans"/>
                <a:cs typeface="Quattrocento Sans"/>
                <a:sym typeface="Quattrocento Sans"/>
              </a:rPr>
              <a:t>Rigorous Experiments and Analysis</a:t>
            </a:r>
            <a:endParaRPr sz="3500">
              <a:latin typeface="Quattrocento Sans"/>
              <a:ea typeface="Quattrocento Sans"/>
              <a:cs typeface="Quattrocento Sans"/>
              <a:sym typeface="Quattrocento Sans"/>
            </a:endParaRPr>
          </a:p>
        </p:txBody>
      </p:sp>
      <p:grpSp>
        <p:nvGrpSpPr>
          <p:cNvPr id="485" name="Google Shape;485;p31"/>
          <p:cNvGrpSpPr/>
          <p:nvPr/>
        </p:nvGrpSpPr>
        <p:grpSpPr>
          <a:xfrm>
            <a:off x="1094184" y="2908006"/>
            <a:ext cx="6955639" cy="697562"/>
            <a:chOff x="1094184" y="2908006"/>
            <a:chExt cx="6955639" cy="697562"/>
          </a:xfrm>
        </p:grpSpPr>
        <p:sp>
          <p:nvSpPr>
            <p:cNvPr id="486" name="Google Shape;486;p31"/>
            <p:cNvSpPr txBox="1"/>
            <p:nvPr/>
          </p:nvSpPr>
          <p:spPr>
            <a:xfrm>
              <a:off x="1315423" y="3082369"/>
              <a:ext cx="6734400" cy="523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Quattrocento Sans"/>
                  <a:ea typeface="Quattrocento Sans"/>
                  <a:cs typeface="Quattrocento Sans"/>
                  <a:sym typeface="Quattrocento Sans"/>
                </a:rPr>
                <a:t>When does it perform </a:t>
              </a:r>
              <a:r>
                <a:rPr b="1" lang="en" sz="2200" u="sng">
                  <a:latin typeface="Quattrocento Sans"/>
                  <a:ea typeface="Quattrocento Sans"/>
                  <a:cs typeface="Quattrocento Sans"/>
                  <a:sym typeface="Quattrocento Sans"/>
                </a:rPr>
                <a:t>better</a:t>
              </a:r>
              <a:r>
                <a:rPr b="1" lang="en" sz="2200">
                  <a:latin typeface="Quattrocento Sans"/>
                  <a:ea typeface="Quattrocento Sans"/>
                  <a:cs typeface="Quattrocento Sans"/>
                  <a:sym typeface="Quattrocento Sans"/>
                </a:rPr>
                <a:t> or </a:t>
              </a:r>
              <a:r>
                <a:rPr b="1" lang="en" sz="2200" u="sng">
                  <a:latin typeface="Quattrocento Sans"/>
                  <a:ea typeface="Quattrocento Sans"/>
                  <a:cs typeface="Quattrocento Sans"/>
                  <a:sym typeface="Quattrocento Sans"/>
                </a:rPr>
                <a:t>worse</a:t>
              </a:r>
              <a:r>
                <a:rPr b="1" lang="en" sz="2200">
                  <a:latin typeface="Quattrocento Sans"/>
                  <a:ea typeface="Quattrocento Sans"/>
                  <a:cs typeface="Quattrocento Sans"/>
                  <a:sym typeface="Quattrocento Sans"/>
                </a:rPr>
                <a:t>?</a:t>
              </a:r>
              <a:r>
                <a:rPr b="1" lang="en" sz="2200">
                  <a:latin typeface="Quattrocento Sans"/>
                  <a:ea typeface="Quattrocento Sans"/>
                  <a:cs typeface="Quattrocento Sans"/>
                  <a:sym typeface="Quattrocento Sans"/>
                </a:rPr>
                <a:t> </a:t>
              </a:r>
              <a:endParaRPr b="1" sz="2200">
                <a:latin typeface="Quattrocento Sans"/>
                <a:ea typeface="Quattrocento Sans"/>
                <a:cs typeface="Quattrocento Sans"/>
                <a:sym typeface="Quattrocento Sans"/>
              </a:endParaRPr>
            </a:p>
          </p:txBody>
        </p:sp>
        <p:grpSp>
          <p:nvGrpSpPr>
            <p:cNvPr id="487" name="Google Shape;487;p31"/>
            <p:cNvGrpSpPr/>
            <p:nvPr/>
          </p:nvGrpSpPr>
          <p:grpSpPr>
            <a:xfrm>
              <a:off x="1094184" y="2908006"/>
              <a:ext cx="363991" cy="461863"/>
              <a:chOff x="709600" y="1531388"/>
              <a:chExt cx="333600" cy="423300"/>
            </a:xfrm>
          </p:grpSpPr>
          <p:sp>
            <p:nvSpPr>
              <p:cNvPr id="488" name="Google Shape;488;p31"/>
              <p:cNvSpPr/>
              <p:nvPr/>
            </p:nvSpPr>
            <p:spPr>
              <a:xfrm>
                <a:off x="709600" y="1595450"/>
                <a:ext cx="333600" cy="333600"/>
              </a:xfrm>
              <a:prstGeom prst="ellipse">
                <a:avLst/>
              </a:prstGeom>
              <a:solidFill>
                <a:srgbClr val="FFFF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sp>
            <p:nvSpPr>
              <p:cNvPr id="489" name="Google Shape;489;p31"/>
              <p:cNvSpPr txBox="1"/>
              <p:nvPr/>
            </p:nvSpPr>
            <p:spPr>
              <a:xfrm>
                <a:off x="728575" y="1531388"/>
                <a:ext cx="238200" cy="4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2</a:t>
                </a:r>
                <a:endParaRPr b="1" sz="1800"/>
              </a:p>
            </p:txBody>
          </p:sp>
        </p:grpSp>
      </p:grpSp>
      <p:grpSp>
        <p:nvGrpSpPr>
          <p:cNvPr id="490" name="Google Shape;490;p31"/>
          <p:cNvGrpSpPr/>
          <p:nvPr/>
        </p:nvGrpSpPr>
        <p:grpSpPr>
          <a:xfrm>
            <a:off x="1094184" y="2095455"/>
            <a:ext cx="6955639" cy="697562"/>
            <a:chOff x="1094184" y="2095455"/>
            <a:chExt cx="6955639" cy="697562"/>
          </a:xfrm>
        </p:grpSpPr>
        <p:sp>
          <p:nvSpPr>
            <p:cNvPr id="491" name="Google Shape;491;p31"/>
            <p:cNvSpPr txBox="1"/>
            <p:nvPr/>
          </p:nvSpPr>
          <p:spPr>
            <a:xfrm>
              <a:off x="1315423" y="2269817"/>
              <a:ext cx="6734400" cy="523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Quattrocento Sans"/>
                  <a:ea typeface="Quattrocento Sans"/>
                  <a:cs typeface="Quattrocento Sans"/>
                  <a:sym typeface="Quattrocento Sans"/>
                </a:rPr>
                <a:t>What are the </a:t>
              </a:r>
              <a:r>
                <a:rPr b="1" lang="en" sz="2200" u="sng">
                  <a:latin typeface="Quattrocento Sans"/>
                  <a:ea typeface="Quattrocento Sans"/>
                  <a:cs typeface="Quattrocento Sans"/>
                  <a:sym typeface="Quattrocento Sans"/>
                </a:rPr>
                <a:t>limits</a:t>
              </a:r>
              <a:r>
                <a:rPr b="1" lang="en" sz="2200">
                  <a:latin typeface="Quattrocento Sans"/>
                  <a:ea typeface="Quattrocento Sans"/>
                  <a:cs typeface="Quattrocento Sans"/>
                  <a:sym typeface="Quattrocento Sans"/>
                </a:rPr>
                <a:t> of my idea?</a:t>
              </a:r>
              <a:endParaRPr b="1" sz="2200">
                <a:latin typeface="Quattrocento Sans"/>
                <a:ea typeface="Quattrocento Sans"/>
                <a:cs typeface="Quattrocento Sans"/>
                <a:sym typeface="Quattrocento Sans"/>
              </a:endParaRPr>
            </a:p>
          </p:txBody>
        </p:sp>
        <p:grpSp>
          <p:nvGrpSpPr>
            <p:cNvPr id="492" name="Google Shape;492;p31"/>
            <p:cNvGrpSpPr/>
            <p:nvPr/>
          </p:nvGrpSpPr>
          <p:grpSpPr>
            <a:xfrm>
              <a:off x="1094184" y="2095455"/>
              <a:ext cx="363991" cy="461863"/>
              <a:chOff x="709600" y="1531388"/>
              <a:chExt cx="333600" cy="423300"/>
            </a:xfrm>
          </p:grpSpPr>
          <p:sp>
            <p:nvSpPr>
              <p:cNvPr id="493" name="Google Shape;493;p31"/>
              <p:cNvSpPr/>
              <p:nvPr/>
            </p:nvSpPr>
            <p:spPr>
              <a:xfrm>
                <a:off x="709600" y="1595450"/>
                <a:ext cx="333600" cy="333600"/>
              </a:xfrm>
              <a:prstGeom prst="ellipse">
                <a:avLst/>
              </a:prstGeom>
              <a:solidFill>
                <a:srgbClr val="FFFF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sp>
            <p:nvSpPr>
              <p:cNvPr id="494" name="Google Shape;494;p31"/>
              <p:cNvSpPr txBox="1"/>
              <p:nvPr/>
            </p:nvSpPr>
            <p:spPr>
              <a:xfrm>
                <a:off x="728575" y="1531388"/>
                <a:ext cx="238200" cy="4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1</a:t>
                </a:r>
                <a:endParaRPr b="1" sz="1800"/>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000"/>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grpSp>
        <p:nvGrpSpPr>
          <p:cNvPr id="499" name="Google Shape;499;p32"/>
          <p:cNvGrpSpPr/>
          <p:nvPr/>
        </p:nvGrpSpPr>
        <p:grpSpPr>
          <a:xfrm>
            <a:off x="8064288" y="197015"/>
            <a:ext cx="990475" cy="433973"/>
            <a:chOff x="8073138" y="1618852"/>
            <a:chExt cx="990475" cy="433973"/>
          </a:xfrm>
        </p:grpSpPr>
        <p:sp>
          <p:nvSpPr>
            <p:cNvPr id="500" name="Google Shape;500;p32"/>
            <p:cNvSpPr/>
            <p:nvPr/>
          </p:nvSpPr>
          <p:spPr>
            <a:xfrm>
              <a:off x="8173513" y="1753125"/>
              <a:ext cx="890100" cy="299700"/>
            </a:xfrm>
            <a:prstGeom prst="roundRect">
              <a:avLst>
                <a:gd fmla="val 16667" name="adj"/>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Rigor Exp.</a:t>
              </a:r>
              <a:endParaRPr b="1" sz="800">
                <a:solidFill>
                  <a:schemeClr val="dk1"/>
                </a:solidFill>
              </a:endParaRPr>
            </a:p>
          </p:txBody>
        </p:sp>
        <p:sp>
          <p:nvSpPr>
            <p:cNvPr id="501" name="Google Shape;501;p32"/>
            <p:cNvSpPr/>
            <p:nvPr/>
          </p:nvSpPr>
          <p:spPr>
            <a:xfrm>
              <a:off x="8073138" y="1618852"/>
              <a:ext cx="660300" cy="191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rPr>
                <a:t>STAGE 4</a:t>
              </a:r>
              <a:endParaRPr b="1" sz="800">
                <a:solidFill>
                  <a:schemeClr val="lt1"/>
                </a:solidFill>
              </a:endParaRPr>
            </a:p>
          </p:txBody>
        </p:sp>
      </p:grpSp>
      <p:grpSp>
        <p:nvGrpSpPr>
          <p:cNvPr id="502" name="Google Shape;502;p32"/>
          <p:cNvGrpSpPr/>
          <p:nvPr/>
        </p:nvGrpSpPr>
        <p:grpSpPr>
          <a:xfrm>
            <a:off x="6749004" y="197015"/>
            <a:ext cx="990475" cy="433973"/>
            <a:chOff x="8073138" y="1106027"/>
            <a:chExt cx="990475" cy="433973"/>
          </a:xfrm>
        </p:grpSpPr>
        <p:sp>
          <p:nvSpPr>
            <p:cNvPr id="503" name="Google Shape;503;p32"/>
            <p:cNvSpPr/>
            <p:nvPr/>
          </p:nvSpPr>
          <p:spPr>
            <a:xfrm>
              <a:off x="8173513" y="1240300"/>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Full Pilot</a:t>
              </a:r>
              <a:endParaRPr b="1" sz="800">
                <a:solidFill>
                  <a:schemeClr val="dk2"/>
                </a:solidFill>
              </a:endParaRPr>
            </a:p>
          </p:txBody>
        </p:sp>
        <p:sp>
          <p:nvSpPr>
            <p:cNvPr id="504" name="Google Shape;504;p32"/>
            <p:cNvSpPr/>
            <p:nvPr/>
          </p:nvSpPr>
          <p:spPr>
            <a:xfrm>
              <a:off x="8073138" y="1106027"/>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3</a:t>
              </a:r>
              <a:endParaRPr b="1" sz="800">
                <a:solidFill>
                  <a:schemeClr val="dk2"/>
                </a:solidFill>
              </a:endParaRPr>
            </a:p>
          </p:txBody>
        </p:sp>
      </p:grpSp>
      <p:grpSp>
        <p:nvGrpSpPr>
          <p:cNvPr id="505" name="Google Shape;505;p32"/>
          <p:cNvGrpSpPr/>
          <p:nvPr/>
        </p:nvGrpSpPr>
        <p:grpSpPr>
          <a:xfrm>
            <a:off x="5433696" y="197015"/>
            <a:ext cx="990475" cy="433973"/>
            <a:chOff x="8073138" y="593202"/>
            <a:chExt cx="990475" cy="433973"/>
          </a:xfrm>
        </p:grpSpPr>
        <p:sp>
          <p:nvSpPr>
            <p:cNvPr id="506" name="Google Shape;506;p32"/>
            <p:cNvSpPr/>
            <p:nvPr/>
          </p:nvSpPr>
          <p:spPr>
            <a:xfrm>
              <a:off x="8173513" y="72747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Initial Pilot</a:t>
              </a:r>
              <a:endParaRPr b="1" sz="800">
                <a:solidFill>
                  <a:schemeClr val="dk2"/>
                </a:solidFill>
              </a:endParaRPr>
            </a:p>
          </p:txBody>
        </p:sp>
        <p:sp>
          <p:nvSpPr>
            <p:cNvPr id="507" name="Google Shape;507;p32"/>
            <p:cNvSpPr/>
            <p:nvPr/>
          </p:nvSpPr>
          <p:spPr>
            <a:xfrm>
              <a:off x="8073138" y="59320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2</a:t>
              </a:r>
              <a:endParaRPr b="1" sz="800">
                <a:solidFill>
                  <a:schemeClr val="dk2"/>
                </a:solidFill>
              </a:endParaRPr>
            </a:p>
          </p:txBody>
        </p:sp>
      </p:grpSp>
      <p:sp>
        <p:nvSpPr>
          <p:cNvPr id="508" name="Google Shape;508;p32"/>
          <p:cNvSpPr/>
          <p:nvPr/>
        </p:nvSpPr>
        <p:spPr>
          <a:xfrm>
            <a:off x="4141588" y="331288"/>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Contribution?</a:t>
            </a:r>
            <a:endParaRPr b="1" sz="800">
              <a:solidFill>
                <a:schemeClr val="dk2"/>
              </a:solidFill>
            </a:endParaRPr>
          </a:p>
        </p:txBody>
      </p:sp>
      <p:sp>
        <p:nvSpPr>
          <p:cNvPr id="509" name="Google Shape;509;p32"/>
          <p:cNvSpPr/>
          <p:nvPr/>
        </p:nvSpPr>
        <p:spPr>
          <a:xfrm>
            <a:off x="4041213" y="197015"/>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1</a:t>
            </a:r>
            <a:endParaRPr b="1" sz="800">
              <a:solidFill>
                <a:schemeClr val="dk2"/>
              </a:solidFill>
            </a:endParaRPr>
          </a:p>
        </p:txBody>
      </p:sp>
      <p:cxnSp>
        <p:nvCxnSpPr>
          <p:cNvPr id="510" name="Google Shape;510;p32"/>
          <p:cNvCxnSpPr/>
          <p:nvPr/>
        </p:nvCxnSpPr>
        <p:spPr>
          <a:xfrm>
            <a:off x="5163825"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511" name="Google Shape;511;p32"/>
          <p:cNvCxnSpPr/>
          <p:nvPr/>
        </p:nvCxnSpPr>
        <p:spPr>
          <a:xfrm>
            <a:off x="6515450"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512" name="Google Shape;512;p32"/>
          <p:cNvCxnSpPr/>
          <p:nvPr/>
        </p:nvCxnSpPr>
        <p:spPr>
          <a:xfrm>
            <a:off x="7867075" y="487150"/>
            <a:ext cx="241200" cy="0"/>
          </a:xfrm>
          <a:prstGeom prst="straightConnector1">
            <a:avLst/>
          </a:prstGeom>
          <a:noFill/>
          <a:ln cap="flat" cmpd="sng" w="19050">
            <a:solidFill>
              <a:schemeClr val="dk2"/>
            </a:solidFill>
            <a:prstDash val="solid"/>
            <a:round/>
            <a:headEnd len="med" w="med" type="none"/>
            <a:tailEnd len="med" w="med" type="triangle"/>
          </a:ln>
        </p:spPr>
      </p:cxnSp>
      <p:sp>
        <p:nvSpPr>
          <p:cNvPr id="513" name="Google Shape;513;p32"/>
          <p:cNvSpPr txBox="1"/>
          <p:nvPr/>
        </p:nvSpPr>
        <p:spPr>
          <a:xfrm>
            <a:off x="160525" y="139625"/>
            <a:ext cx="6926400" cy="1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Quattrocento Sans"/>
                <a:ea typeface="Quattrocento Sans"/>
                <a:cs typeface="Quattrocento Sans"/>
                <a:sym typeface="Quattrocento Sans"/>
              </a:rPr>
              <a:t>STAGE 4</a:t>
            </a:r>
            <a:endParaRPr b="1" sz="3400">
              <a:latin typeface="Quattrocento Sans"/>
              <a:ea typeface="Quattrocento Sans"/>
              <a:cs typeface="Quattrocento Sans"/>
              <a:sym typeface="Quattrocento Sans"/>
            </a:endParaRPr>
          </a:p>
          <a:p>
            <a:pPr indent="0" lvl="0" marL="0" rtl="0" algn="l">
              <a:spcBef>
                <a:spcPts val="0"/>
              </a:spcBef>
              <a:spcAft>
                <a:spcPts val="0"/>
              </a:spcAft>
              <a:buNone/>
            </a:pPr>
            <a:r>
              <a:rPr lang="en" sz="3500">
                <a:latin typeface="Quattrocento Sans"/>
                <a:ea typeface="Quattrocento Sans"/>
                <a:cs typeface="Quattrocento Sans"/>
                <a:sym typeface="Quattrocento Sans"/>
              </a:rPr>
              <a:t>Rigorous Experiments and Analysis</a:t>
            </a:r>
            <a:endParaRPr sz="3500">
              <a:latin typeface="Quattrocento Sans"/>
              <a:ea typeface="Quattrocento Sans"/>
              <a:cs typeface="Quattrocento Sans"/>
              <a:sym typeface="Quattrocento Sans"/>
            </a:endParaRPr>
          </a:p>
        </p:txBody>
      </p:sp>
      <p:sp>
        <p:nvSpPr>
          <p:cNvPr id="514" name="Google Shape;514;p32"/>
          <p:cNvSpPr txBox="1"/>
          <p:nvPr/>
        </p:nvSpPr>
        <p:spPr>
          <a:xfrm>
            <a:off x="297300" y="1370025"/>
            <a:ext cx="8523300" cy="34383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SzPts val="2400"/>
              <a:buFont typeface="Quattrocento Sans"/>
              <a:buChar char="●"/>
            </a:pPr>
            <a:r>
              <a:rPr lang="en" sz="2400">
                <a:latin typeface="Quattrocento Sans"/>
                <a:ea typeface="Quattrocento Sans"/>
                <a:cs typeface="Quattrocento Sans"/>
                <a:sym typeface="Quattrocento Sans"/>
              </a:rPr>
              <a:t>Conduct Factorial Experiment</a:t>
            </a:r>
            <a:endParaRPr sz="2400">
              <a:latin typeface="Quattrocento Sans"/>
              <a:ea typeface="Quattrocento Sans"/>
              <a:cs typeface="Quattrocento Sans"/>
              <a:sym typeface="Quattrocento Sans"/>
            </a:endParaRPr>
          </a:p>
          <a:p>
            <a:pPr indent="-381000" lvl="1" marL="914400" rtl="0" algn="l">
              <a:lnSpc>
                <a:spcPct val="100000"/>
              </a:lnSpc>
              <a:spcBef>
                <a:spcPts val="1000"/>
              </a:spcBef>
              <a:spcAft>
                <a:spcPts val="0"/>
              </a:spcAft>
              <a:buSzPts val="2400"/>
              <a:buFont typeface="Quattrocento Sans"/>
              <a:buChar char="○"/>
            </a:pPr>
            <a:r>
              <a:rPr lang="en" sz="2400">
                <a:latin typeface="Quattrocento Sans"/>
                <a:ea typeface="Quattrocento Sans"/>
                <a:cs typeface="Quattrocento Sans"/>
                <a:sym typeface="Quattrocento Sans"/>
              </a:rPr>
              <a:t>Goal: Understand the </a:t>
            </a:r>
            <a:r>
              <a:rPr b="1" lang="en" sz="2400">
                <a:latin typeface="Quattrocento Sans"/>
                <a:ea typeface="Quattrocento Sans"/>
                <a:cs typeface="Quattrocento Sans"/>
                <a:sym typeface="Quattrocento Sans"/>
              </a:rPr>
              <a:t>limits</a:t>
            </a:r>
            <a:r>
              <a:rPr lang="en" sz="2400">
                <a:latin typeface="Quattrocento Sans"/>
                <a:ea typeface="Quattrocento Sans"/>
                <a:cs typeface="Quattrocento Sans"/>
                <a:sym typeface="Quattrocento Sans"/>
              </a:rPr>
              <a:t> of your work</a:t>
            </a:r>
            <a:endParaRPr sz="2400">
              <a:latin typeface="Quattrocento Sans"/>
              <a:ea typeface="Quattrocento Sans"/>
              <a:cs typeface="Quattrocento Sans"/>
              <a:sym typeface="Quattrocento Sans"/>
            </a:endParaRPr>
          </a:p>
          <a:p>
            <a:pPr indent="-381000" lvl="1" marL="914400" rtl="0" algn="l">
              <a:lnSpc>
                <a:spcPct val="150000"/>
              </a:lnSpc>
              <a:spcBef>
                <a:spcPts val="1000"/>
              </a:spcBef>
              <a:spcAft>
                <a:spcPts val="0"/>
              </a:spcAft>
              <a:buClr>
                <a:schemeClr val="dk1"/>
              </a:buClr>
              <a:buSzPts val="2400"/>
              <a:buFont typeface="Quattrocento Sans"/>
              <a:buChar char="○"/>
            </a:pPr>
            <a:r>
              <a:rPr lang="en" sz="2400">
                <a:solidFill>
                  <a:schemeClr val="dk1"/>
                </a:solidFill>
                <a:latin typeface="Quattrocento Sans"/>
                <a:ea typeface="Quattrocento Sans"/>
                <a:cs typeface="Quattrocento Sans"/>
                <a:sym typeface="Quattrocento Sans"/>
              </a:rPr>
              <a:t>How does your hypothesis generalize?</a:t>
            </a:r>
            <a:endParaRPr sz="2400">
              <a:latin typeface="Quattrocento Sans"/>
              <a:ea typeface="Quattrocento Sans"/>
              <a:cs typeface="Quattrocento Sans"/>
              <a:sym typeface="Quattrocento Sans"/>
            </a:endParaRPr>
          </a:p>
          <a:p>
            <a:pPr indent="-381000" lvl="0" marL="457200" rtl="0" algn="l">
              <a:lnSpc>
                <a:spcPct val="100000"/>
              </a:lnSpc>
              <a:spcBef>
                <a:spcPts val="1000"/>
              </a:spcBef>
              <a:spcAft>
                <a:spcPts val="0"/>
              </a:spcAft>
              <a:buSzPts val="2400"/>
              <a:buFont typeface="Quattrocento Sans"/>
              <a:buChar char="●"/>
            </a:pPr>
            <a:r>
              <a:rPr lang="en" sz="2400">
                <a:latin typeface="Quattrocento Sans"/>
                <a:ea typeface="Quattrocento Sans"/>
                <a:cs typeface="Quattrocento Sans"/>
                <a:sym typeface="Quattrocento Sans"/>
              </a:rPr>
              <a:t>Which </a:t>
            </a:r>
            <a:r>
              <a:rPr b="1" lang="en" sz="2400">
                <a:latin typeface="Quattrocento Sans"/>
                <a:ea typeface="Quattrocento Sans"/>
                <a:cs typeface="Quattrocento Sans"/>
                <a:sym typeface="Quattrocento Sans"/>
              </a:rPr>
              <a:t>F</a:t>
            </a:r>
            <a:r>
              <a:rPr b="1" lang="en" sz="2400">
                <a:latin typeface="Quattrocento Sans"/>
                <a:ea typeface="Quattrocento Sans"/>
                <a:cs typeface="Quattrocento Sans"/>
                <a:sym typeface="Quattrocento Sans"/>
              </a:rPr>
              <a:t>actors </a:t>
            </a:r>
            <a:r>
              <a:rPr lang="en" sz="2400">
                <a:latin typeface="Quattrocento Sans"/>
                <a:ea typeface="Quattrocento Sans"/>
                <a:cs typeface="Quattrocento Sans"/>
                <a:sym typeface="Quattrocento Sans"/>
              </a:rPr>
              <a:t>to use? How </a:t>
            </a:r>
            <a:r>
              <a:rPr b="1" lang="en" sz="2400">
                <a:latin typeface="Quattrocento Sans"/>
                <a:ea typeface="Quattrocento Sans"/>
                <a:cs typeface="Quattrocento Sans"/>
                <a:sym typeface="Quattrocento Sans"/>
              </a:rPr>
              <a:t>many </a:t>
            </a:r>
            <a:r>
              <a:rPr lang="en" sz="2400">
                <a:latin typeface="Quattrocento Sans"/>
                <a:ea typeface="Quattrocento Sans"/>
                <a:cs typeface="Quattrocento Sans"/>
                <a:sym typeface="Quattrocento Sans"/>
              </a:rPr>
              <a:t>Factors?</a:t>
            </a:r>
            <a:endParaRPr sz="2400">
              <a:latin typeface="Quattrocento Sans"/>
              <a:ea typeface="Quattrocento Sans"/>
              <a:cs typeface="Quattrocento Sans"/>
              <a:sym typeface="Quattrocento Sans"/>
            </a:endParaRPr>
          </a:p>
          <a:p>
            <a:pPr indent="-381000" lvl="1" marL="914400" rtl="0" algn="l">
              <a:lnSpc>
                <a:spcPct val="150000"/>
              </a:lnSpc>
              <a:spcBef>
                <a:spcPts val="1000"/>
              </a:spcBef>
              <a:spcAft>
                <a:spcPts val="0"/>
              </a:spcAft>
              <a:buSzPts val="2400"/>
              <a:buFont typeface="Quattrocento Sans"/>
              <a:buChar char="○"/>
            </a:pPr>
            <a:r>
              <a:rPr lang="en" sz="2400">
                <a:latin typeface="Quattrocento Sans"/>
                <a:ea typeface="Quattrocento Sans"/>
                <a:cs typeface="Quattrocento Sans"/>
                <a:sym typeface="Quattrocento Sans"/>
              </a:rPr>
              <a:t>Pick the most </a:t>
            </a:r>
            <a:r>
              <a:rPr b="1" lang="en" sz="2400">
                <a:latin typeface="Quattrocento Sans"/>
                <a:ea typeface="Quattrocento Sans"/>
                <a:cs typeface="Quattrocento Sans"/>
                <a:sym typeface="Quattrocento Sans"/>
              </a:rPr>
              <a:t>important </a:t>
            </a:r>
            <a:r>
              <a:rPr lang="en" sz="2400">
                <a:latin typeface="Quattrocento Sans"/>
                <a:ea typeface="Quattrocento Sans"/>
                <a:cs typeface="Quattrocento Sans"/>
                <a:sym typeface="Quattrocento Sans"/>
              </a:rPr>
              <a:t>|</a:t>
            </a:r>
            <a:r>
              <a:rPr b="1" lang="en" sz="2400">
                <a:latin typeface="Quattrocento Sans"/>
                <a:ea typeface="Quattrocento Sans"/>
                <a:cs typeface="Quattrocento Sans"/>
                <a:sym typeface="Quattrocento Sans"/>
              </a:rPr>
              <a:t> significant </a:t>
            </a:r>
            <a:r>
              <a:rPr lang="en" sz="2400">
                <a:latin typeface="Quattrocento Sans"/>
                <a:ea typeface="Quattrocento Sans"/>
                <a:cs typeface="Quattrocento Sans"/>
                <a:sym typeface="Quattrocento Sans"/>
              </a:rPr>
              <a:t>factors</a:t>
            </a:r>
            <a:endParaRPr sz="2400">
              <a:latin typeface="Quattrocento Sans"/>
              <a:ea typeface="Quattrocento Sans"/>
              <a:cs typeface="Quattrocento Sans"/>
              <a:sym typeface="Quattrocento Sans"/>
            </a:endParaRPr>
          </a:p>
          <a:p>
            <a:pPr indent="-381000" lvl="0" marL="457200" rtl="0" algn="l">
              <a:lnSpc>
                <a:spcPct val="150000"/>
              </a:lnSpc>
              <a:spcBef>
                <a:spcPts val="1000"/>
              </a:spcBef>
              <a:spcAft>
                <a:spcPts val="1000"/>
              </a:spcAft>
              <a:buSzPts val="2400"/>
              <a:buFont typeface="Quattrocento Sans"/>
              <a:buChar char="●"/>
            </a:pPr>
            <a:r>
              <a:rPr lang="en" sz="2400">
                <a:latin typeface="Quattrocento Sans"/>
                <a:ea typeface="Quattrocento Sans"/>
                <a:cs typeface="Quattrocento Sans"/>
                <a:sym typeface="Quattrocento Sans"/>
              </a:rPr>
              <a:t>Convince others</a:t>
            </a:r>
            <a:r>
              <a:rPr b="1" lang="en" sz="2400">
                <a:latin typeface="Quattrocento Sans"/>
                <a:ea typeface="Quattrocento Sans"/>
                <a:cs typeface="Quattrocento Sans"/>
                <a:sym typeface="Quattrocento Sans"/>
              </a:rPr>
              <a:t> </a:t>
            </a:r>
            <a:r>
              <a:rPr lang="en" sz="2400">
                <a:latin typeface="Quattrocento Sans"/>
                <a:ea typeface="Quattrocento Sans"/>
                <a:cs typeface="Quattrocento Sans"/>
                <a:sym typeface="Quattrocento Sans"/>
              </a:rPr>
              <a:t>that your idea works </a:t>
            </a:r>
            <a:r>
              <a:rPr b="1" lang="en" sz="2400">
                <a:latin typeface="Quattrocento Sans"/>
                <a:ea typeface="Quattrocento Sans"/>
                <a:cs typeface="Quattrocento Sans"/>
                <a:sym typeface="Quattrocento Sans"/>
              </a:rPr>
              <a:t>in practice</a:t>
            </a:r>
            <a:r>
              <a:rPr lang="en" sz="2400">
                <a:latin typeface="Quattrocento Sans"/>
                <a:ea typeface="Quattrocento Sans"/>
                <a:cs typeface="Quattrocento Sans"/>
                <a:sym typeface="Quattrocento Sans"/>
              </a:rPr>
              <a:t>!</a:t>
            </a:r>
            <a:endParaRPr sz="2400">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xEl>
                                              <p:pRg end="0" st="0"/>
                                            </p:txEl>
                                          </p:spTgt>
                                        </p:tgtEl>
                                        <p:attrNameLst>
                                          <p:attrName>style.visibility</p:attrName>
                                        </p:attrNameLst>
                                      </p:cBhvr>
                                      <p:to>
                                        <p:strVal val="visible"/>
                                      </p:to>
                                    </p:set>
                                    <p:animEffect filter="fade" transition="in">
                                      <p:cBhvr>
                                        <p:cTn dur="1000"/>
                                        <p:tgtEl>
                                          <p:spTgt spid="5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xEl>
                                              <p:pRg end="1" st="1"/>
                                            </p:txEl>
                                          </p:spTgt>
                                        </p:tgtEl>
                                        <p:attrNameLst>
                                          <p:attrName>style.visibility</p:attrName>
                                        </p:attrNameLst>
                                      </p:cBhvr>
                                      <p:to>
                                        <p:strVal val="visible"/>
                                      </p:to>
                                    </p:set>
                                    <p:animEffect filter="fade" transition="in">
                                      <p:cBhvr>
                                        <p:cTn dur="1000"/>
                                        <p:tgtEl>
                                          <p:spTgt spid="5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xEl>
                                              <p:pRg end="2" st="2"/>
                                            </p:txEl>
                                          </p:spTgt>
                                        </p:tgtEl>
                                        <p:attrNameLst>
                                          <p:attrName>style.visibility</p:attrName>
                                        </p:attrNameLst>
                                      </p:cBhvr>
                                      <p:to>
                                        <p:strVal val="visible"/>
                                      </p:to>
                                    </p:set>
                                    <p:animEffect filter="fade" transition="in">
                                      <p:cBhvr>
                                        <p:cTn dur="1000"/>
                                        <p:tgtEl>
                                          <p:spTgt spid="5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xEl>
                                              <p:pRg end="3" st="3"/>
                                            </p:txEl>
                                          </p:spTgt>
                                        </p:tgtEl>
                                        <p:attrNameLst>
                                          <p:attrName>style.visibility</p:attrName>
                                        </p:attrNameLst>
                                      </p:cBhvr>
                                      <p:to>
                                        <p:strVal val="visible"/>
                                      </p:to>
                                    </p:set>
                                    <p:animEffect filter="fade" transition="in">
                                      <p:cBhvr>
                                        <p:cTn dur="1000"/>
                                        <p:tgtEl>
                                          <p:spTgt spid="5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xEl>
                                              <p:pRg end="4" st="4"/>
                                            </p:txEl>
                                          </p:spTgt>
                                        </p:tgtEl>
                                        <p:attrNameLst>
                                          <p:attrName>style.visibility</p:attrName>
                                        </p:attrNameLst>
                                      </p:cBhvr>
                                      <p:to>
                                        <p:strVal val="visible"/>
                                      </p:to>
                                    </p:set>
                                    <p:animEffect filter="fade" transition="in">
                                      <p:cBhvr>
                                        <p:cTn dur="1000"/>
                                        <p:tgtEl>
                                          <p:spTgt spid="5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xEl>
                                              <p:pRg end="5" st="5"/>
                                            </p:txEl>
                                          </p:spTgt>
                                        </p:tgtEl>
                                        <p:attrNameLst>
                                          <p:attrName>style.visibility</p:attrName>
                                        </p:attrNameLst>
                                      </p:cBhvr>
                                      <p:to>
                                        <p:strVal val="visible"/>
                                      </p:to>
                                    </p:set>
                                    <p:animEffect filter="fade" transition="in">
                                      <p:cBhvr>
                                        <p:cTn dur="1000"/>
                                        <p:tgtEl>
                                          <p:spTgt spid="51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txBox="1"/>
          <p:nvPr/>
        </p:nvSpPr>
        <p:spPr>
          <a:xfrm>
            <a:off x="103275" y="155450"/>
            <a:ext cx="7517100" cy="63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Quattrocento Sans"/>
                <a:ea typeface="Quattrocento Sans"/>
                <a:cs typeface="Quattrocento Sans"/>
                <a:sym typeface="Quattrocento Sans"/>
              </a:rPr>
              <a:t>4 Stages of </a:t>
            </a:r>
            <a:r>
              <a:rPr b="1" lang="en" sz="3400">
                <a:latin typeface="Quattrocento Sans"/>
                <a:ea typeface="Quattrocento Sans"/>
                <a:cs typeface="Quattrocento Sans"/>
                <a:sym typeface="Quattrocento Sans"/>
              </a:rPr>
              <a:t>Research Pipeline</a:t>
            </a:r>
            <a:endParaRPr b="1" sz="3400" u="sng">
              <a:solidFill>
                <a:srgbClr val="8BAB42"/>
              </a:solidFill>
              <a:latin typeface="Quattrocento Sans"/>
              <a:ea typeface="Quattrocento Sans"/>
              <a:cs typeface="Quattrocento Sans"/>
              <a:sym typeface="Quattrocento Sans"/>
            </a:endParaRPr>
          </a:p>
        </p:txBody>
      </p:sp>
      <p:grpSp>
        <p:nvGrpSpPr>
          <p:cNvPr id="64" name="Google Shape;64;p15"/>
          <p:cNvGrpSpPr/>
          <p:nvPr/>
        </p:nvGrpSpPr>
        <p:grpSpPr>
          <a:xfrm>
            <a:off x="2251163" y="1429300"/>
            <a:ext cx="2206113" cy="1493888"/>
            <a:chOff x="2251163" y="1429300"/>
            <a:chExt cx="2206113" cy="1493888"/>
          </a:xfrm>
        </p:grpSpPr>
        <p:grpSp>
          <p:nvGrpSpPr>
            <p:cNvPr id="65" name="Google Shape;65;p15"/>
            <p:cNvGrpSpPr/>
            <p:nvPr/>
          </p:nvGrpSpPr>
          <p:grpSpPr>
            <a:xfrm>
              <a:off x="2251163" y="2014550"/>
              <a:ext cx="2206113" cy="908638"/>
              <a:chOff x="539538" y="1313563"/>
              <a:chExt cx="2206113" cy="908638"/>
            </a:xfrm>
          </p:grpSpPr>
          <p:sp>
            <p:nvSpPr>
              <p:cNvPr id="66" name="Google Shape;66;p15"/>
              <p:cNvSpPr/>
              <p:nvPr/>
            </p:nvSpPr>
            <p:spPr>
              <a:xfrm>
                <a:off x="721850" y="1479100"/>
                <a:ext cx="2023800" cy="743100"/>
              </a:xfrm>
              <a:prstGeom prst="roundRect">
                <a:avLst>
                  <a:gd fmla="val 16667" name="adj"/>
                </a:avLst>
              </a:prstGeom>
              <a:solidFill>
                <a:srgbClr val="CCCCCC"/>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1"/>
                    </a:solidFill>
                  </a:rPr>
                  <a:t> Initial Pilot Testing</a:t>
                </a:r>
                <a:endParaRPr b="1" sz="1500">
                  <a:solidFill>
                    <a:schemeClr val="dk1"/>
                  </a:solidFill>
                </a:endParaRPr>
              </a:p>
            </p:txBody>
          </p:sp>
          <p:sp>
            <p:nvSpPr>
              <p:cNvPr id="67" name="Google Shape;67;p15"/>
              <p:cNvSpPr/>
              <p:nvPr/>
            </p:nvSpPr>
            <p:spPr>
              <a:xfrm>
                <a:off x="539538" y="1313563"/>
                <a:ext cx="975900" cy="2835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STAGE 2</a:t>
                </a:r>
                <a:endParaRPr b="1">
                  <a:solidFill>
                    <a:schemeClr val="lt1"/>
                  </a:solidFill>
                </a:endParaRPr>
              </a:p>
            </p:txBody>
          </p:sp>
        </p:grpSp>
        <p:sp>
          <p:nvSpPr>
            <p:cNvPr id="68" name="Google Shape;68;p15"/>
            <p:cNvSpPr/>
            <p:nvPr/>
          </p:nvSpPr>
          <p:spPr>
            <a:xfrm rot="5400000">
              <a:off x="2506150" y="1440700"/>
              <a:ext cx="550800" cy="528000"/>
            </a:xfrm>
            <a:prstGeom prst="bentArrow">
              <a:avLst>
                <a:gd fmla="val 31370" name="adj1"/>
                <a:gd fmla="val 34789" name="adj2"/>
                <a:gd fmla="val 41184" name="adj3"/>
                <a:gd fmla="val 7842" name="adj4"/>
              </a:avLst>
            </a:prstGeom>
            <a:solidFill>
              <a:srgbClr val="00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15"/>
          <p:cNvGrpSpPr/>
          <p:nvPr/>
        </p:nvGrpSpPr>
        <p:grpSpPr>
          <a:xfrm>
            <a:off x="4252188" y="2476825"/>
            <a:ext cx="2206113" cy="1484650"/>
            <a:chOff x="4252188" y="2476825"/>
            <a:chExt cx="2206113" cy="1484650"/>
          </a:xfrm>
        </p:grpSpPr>
        <p:grpSp>
          <p:nvGrpSpPr>
            <p:cNvPr id="70" name="Google Shape;70;p15"/>
            <p:cNvGrpSpPr/>
            <p:nvPr/>
          </p:nvGrpSpPr>
          <p:grpSpPr>
            <a:xfrm>
              <a:off x="4252188" y="3052838"/>
              <a:ext cx="2206113" cy="908638"/>
              <a:chOff x="539538" y="1313563"/>
              <a:chExt cx="2206113" cy="908638"/>
            </a:xfrm>
          </p:grpSpPr>
          <p:sp>
            <p:nvSpPr>
              <p:cNvPr id="71" name="Google Shape;71;p15"/>
              <p:cNvSpPr/>
              <p:nvPr/>
            </p:nvSpPr>
            <p:spPr>
              <a:xfrm>
                <a:off x="721850" y="1479100"/>
                <a:ext cx="2023800" cy="743100"/>
              </a:xfrm>
              <a:prstGeom prst="roundRect">
                <a:avLst>
                  <a:gd fmla="val 16667" name="adj"/>
                </a:avLst>
              </a:prstGeom>
              <a:solidFill>
                <a:srgbClr val="CCCCCC"/>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1"/>
                    </a:solidFill>
                  </a:rPr>
                  <a:t> Full Pilot Testing</a:t>
                </a:r>
                <a:endParaRPr b="1" sz="1500">
                  <a:solidFill>
                    <a:schemeClr val="dk1"/>
                  </a:solidFill>
                </a:endParaRPr>
              </a:p>
            </p:txBody>
          </p:sp>
          <p:sp>
            <p:nvSpPr>
              <p:cNvPr id="72" name="Google Shape;72;p15"/>
              <p:cNvSpPr/>
              <p:nvPr/>
            </p:nvSpPr>
            <p:spPr>
              <a:xfrm>
                <a:off x="539538" y="1313563"/>
                <a:ext cx="975900" cy="2835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STAGE 3</a:t>
                </a:r>
                <a:endParaRPr b="1">
                  <a:solidFill>
                    <a:schemeClr val="lt1"/>
                  </a:solidFill>
                </a:endParaRPr>
              </a:p>
            </p:txBody>
          </p:sp>
        </p:grpSp>
        <p:sp>
          <p:nvSpPr>
            <p:cNvPr id="73" name="Google Shape;73;p15"/>
            <p:cNvSpPr/>
            <p:nvPr/>
          </p:nvSpPr>
          <p:spPr>
            <a:xfrm rot="5400000">
              <a:off x="4511925" y="2488225"/>
              <a:ext cx="550800" cy="528000"/>
            </a:xfrm>
            <a:prstGeom prst="bentArrow">
              <a:avLst>
                <a:gd fmla="val 31370" name="adj1"/>
                <a:gd fmla="val 34789" name="adj2"/>
                <a:gd fmla="val 41184" name="adj3"/>
                <a:gd fmla="val 7842" name="adj4"/>
              </a:avLst>
            </a:prstGeom>
            <a:solidFill>
              <a:srgbClr val="00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15"/>
          <p:cNvGrpSpPr/>
          <p:nvPr/>
        </p:nvGrpSpPr>
        <p:grpSpPr>
          <a:xfrm>
            <a:off x="6253213" y="3512875"/>
            <a:ext cx="2206113" cy="1486888"/>
            <a:chOff x="6253213" y="3512875"/>
            <a:chExt cx="2206113" cy="1486888"/>
          </a:xfrm>
        </p:grpSpPr>
        <p:grpSp>
          <p:nvGrpSpPr>
            <p:cNvPr id="75" name="Google Shape;75;p15"/>
            <p:cNvGrpSpPr/>
            <p:nvPr/>
          </p:nvGrpSpPr>
          <p:grpSpPr>
            <a:xfrm>
              <a:off x="6253213" y="4091125"/>
              <a:ext cx="2206113" cy="908638"/>
              <a:chOff x="539538" y="1313563"/>
              <a:chExt cx="2206113" cy="908638"/>
            </a:xfrm>
          </p:grpSpPr>
          <p:sp>
            <p:nvSpPr>
              <p:cNvPr id="76" name="Google Shape;76;p15"/>
              <p:cNvSpPr/>
              <p:nvPr/>
            </p:nvSpPr>
            <p:spPr>
              <a:xfrm>
                <a:off x="721850" y="1479100"/>
                <a:ext cx="2023800" cy="743100"/>
              </a:xfrm>
              <a:prstGeom prst="roundRect">
                <a:avLst>
                  <a:gd fmla="val 16667" name="adj"/>
                </a:avLst>
              </a:prstGeom>
              <a:solidFill>
                <a:srgbClr val="CCCCCC"/>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1"/>
                    </a:solidFill>
                  </a:rPr>
                  <a:t> </a:t>
                </a:r>
                <a:r>
                  <a:rPr b="1" lang="en" sz="1500">
                    <a:solidFill>
                      <a:schemeClr val="dk1"/>
                    </a:solidFill>
                  </a:rPr>
                  <a:t>Rigorous Experiments</a:t>
                </a:r>
                <a:endParaRPr b="1" sz="1500">
                  <a:solidFill>
                    <a:schemeClr val="dk1"/>
                  </a:solidFill>
                </a:endParaRPr>
              </a:p>
            </p:txBody>
          </p:sp>
          <p:sp>
            <p:nvSpPr>
              <p:cNvPr id="77" name="Google Shape;77;p15"/>
              <p:cNvSpPr/>
              <p:nvPr/>
            </p:nvSpPr>
            <p:spPr>
              <a:xfrm>
                <a:off x="539538" y="1313563"/>
                <a:ext cx="975900" cy="2835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STAGE 4</a:t>
                </a:r>
                <a:endParaRPr b="1">
                  <a:solidFill>
                    <a:schemeClr val="lt1"/>
                  </a:solidFill>
                </a:endParaRPr>
              </a:p>
            </p:txBody>
          </p:sp>
        </p:grpSp>
        <p:sp>
          <p:nvSpPr>
            <p:cNvPr id="78" name="Google Shape;78;p15"/>
            <p:cNvSpPr/>
            <p:nvPr/>
          </p:nvSpPr>
          <p:spPr>
            <a:xfrm rot="5400000">
              <a:off x="6511900" y="3524275"/>
              <a:ext cx="550800" cy="528000"/>
            </a:xfrm>
            <a:prstGeom prst="bentArrow">
              <a:avLst>
                <a:gd fmla="val 31370" name="adj1"/>
                <a:gd fmla="val 34789" name="adj2"/>
                <a:gd fmla="val 41184" name="adj3"/>
                <a:gd fmla="val 7842" name="adj4"/>
              </a:avLst>
            </a:prstGeom>
            <a:solidFill>
              <a:srgbClr val="00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15"/>
          <p:cNvGrpSpPr/>
          <p:nvPr/>
        </p:nvGrpSpPr>
        <p:grpSpPr>
          <a:xfrm>
            <a:off x="7100850" y="1240312"/>
            <a:ext cx="1005149" cy="2834763"/>
            <a:chOff x="7100850" y="1240312"/>
            <a:chExt cx="1005149" cy="2834763"/>
          </a:xfrm>
        </p:grpSpPr>
        <p:sp>
          <p:nvSpPr>
            <p:cNvPr id="80" name="Google Shape;80;p15"/>
            <p:cNvSpPr/>
            <p:nvPr/>
          </p:nvSpPr>
          <p:spPr>
            <a:xfrm rot="-5401715">
              <a:off x="6701626" y="2954275"/>
              <a:ext cx="1803600" cy="438000"/>
            </a:xfrm>
            <a:prstGeom prst="rightArrow">
              <a:avLst>
                <a:gd fmla="val 48016" name="adj1"/>
                <a:gd fmla="val 93539"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1" name="Google Shape;81;p15"/>
            <p:cNvPicPr preferRelativeResize="0"/>
            <p:nvPr/>
          </p:nvPicPr>
          <p:blipFill>
            <a:blip r:embed="rId3">
              <a:alphaModFix/>
            </a:blip>
            <a:stretch>
              <a:fillRect/>
            </a:stretch>
          </p:blipFill>
          <p:spPr>
            <a:xfrm>
              <a:off x="7100850" y="1240312"/>
              <a:ext cx="1005149" cy="1005149"/>
            </a:xfrm>
            <a:prstGeom prst="rect">
              <a:avLst/>
            </a:prstGeom>
            <a:noFill/>
            <a:ln>
              <a:noFill/>
            </a:ln>
          </p:spPr>
        </p:pic>
      </p:grpSp>
      <p:grpSp>
        <p:nvGrpSpPr>
          <p:cNvPr id="82" name="Google Shape;82;p15"/>
          <p:cNvGrpSpPr/>
          <p:nvPr/>
        </p:nvGrpSpPr>
        <p:grpSpPr>
          <a:xfrm>
            <a:off x="298438" y="976263"/>
            <a:ext cx="2157813" cy="2176089"/>
            <a:chOff x="298438" y="976263"/>
            <a:chExt cx="2157813" cy="2176089"/>
          </a:xfrm>
        </p:grpSpPr>
        <p:grpSp>
          <p:nvGrpSpPr>
            <p:cNvPr id="83" name="Google Shape;83;p15"/>
            <p:cNvGrpSpPr/>
            <p:nvPr/>
          </p:nvGrpSpPr>
          <p:grpSpPr>
            <a:xfrm>
              <a:off x="298438" y="976263"/>
              <a:ext cx="2157813" cy="908638"/>
              <a:chOff x="539538" y="1313563"/>
              <a:chExt cx="2157813" cy="908638"/>
            </a:xfrm>
          </p:grpSpPr>
          <p:sp>
            <p:nvSpPr>
              <p:cNvPr id="84" name="Google Shape;84;p15"/>
              <p:cNvSpPr/>
              <p:nvPr/>
            </p:nvSpPr>
            <p:spPr>
              <a:xfrm>
                <a:off x="721850" y="1479100"/>
                <a:ext cx="1975500" cy="743100"/>
              </a:xfrm>
              <a:prstGeom prst="roundRect">
                <a:avLst>
                  <a:gd fmla="val 16667" name="adj"/>
                </a:avLst>
              </a:prstGeom>
              <a:solidFill>
                <a:srgbClr val="CCCCCC"/>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1"/>
                    </a:solidFill>
                  </a:rPr>
                  <a:t>Identifying Contribution</a:t>
                </a:r>
                <a:endParaRPr b="1" sz="1500">
                  <a:solidFill>
                    <a:schemeClr val="dk1"/>
                  </a:solidFill>
                </a:endParaRPr>
              </a:p>
            </p:txBody>
          </p:sp>
          <p:sp>
            <p:nvSpPr>
              <p:cNvPr id="85" name="Google Shape;85;p15"/>
              <p:cNvSpPr/>
              <p:nvPr/>
            </p:nvSpPr>
            <p:spPr>
              <a:xfrm>
                <a:off x="539538" y="1313563"/>
                <a:ext cx="975900" cy="2835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STAGE 1</a:t>
                </a:r>
                <a:endParaRPr b="1">
                  <a:solidFill>
                    <a:schemeClr val="lt1"/>
                  </a:solidFill>
                </a:endParaRPr>
              </a:p>
            </p:txBody>
          </p:sp>
        </p:grpSp>
        <p:sp>
          <p:nvSpPr>
            <p:cNvPr id="86" name="Google Shape;86;p15"/>
            <p:cNvSpPr/>
            <p:nvPr/>
          </p:nvSpPr>
          <p:spPr>
            <a:xfrm rot="-5400934">
              <a:off x="825552" y="2381201"/>
              <a:ext cx="1104300" cy="438000"/>
            </a:xfrm>
            <a:prstGeom prst="rightArrow">
              <a:avLst>
                <a:gd fmla="val 48016" name="adj1"/>
                <a:gd fmla="val 93539" name="adj2"/>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15"/>
          <p:cNvGrpSpPr/>
          <p:nvPr/>
        </p:nvGrpSpPr>
        <p:grpSpPr>
          <a:xfrm>
            <a:off x="671200" y="3315510"/>
            <a:ext cx="1413000" cy="1491240"/>
            <a:chOff x="671200" y="3315510"/>
            <a:chExt cx="1413000" cy="1491240"/>
          </a:xfrm>
        </p:grpSpPr>
        <p:pic>
          <p:nvPicPr>
            <p:cNvPr id="88" name="Google Shape;88;p15"/>
            <p:cNvPicPr preferRelativeResize="0"/>
            <p:nvPr/>
          </p:nvPicPr>
          <p:blipFill>
            <a:blip r:embed="rId4">
              <a:alphaModFix/>
            </a:blip>
            <a:stretch>
              <a:fillRect/>
            </a:stretch>
          </p:blipFill>
          <p:spPr>
            <a:xfrm>
              <a:off x="819213" y="3315510"/>
              <a:ext cx="1116975" cy="1116975"/>
            </a:xfrm>
            <a:prstGeom prst="rect">
              <a:avLst/>
            </a:prstGeom>
            <a:noFill/>
            <a:ln>
              <a:noFill/>
            </a:ln>
          </p:spPr>
        </p:pic>
        <p:sp>
          <p:nvSpPr>
            <p:cNvPr id="89" name="Google Shape;89;p15"/>
            <p:cNvSpPr txBox="1"/>
            <p:nvPr/>
          </p:nvSpPr>
          <p:spPr>
            <a:xfrm>
              <a:off x="671200" y="4360350"/>
              <a:ext cx="1413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latin typeface="Ubuntu"/>
                  <a:ea typeface="Ubuntu"/>
                  <a:cs typeface="Ubuntu"/>
                  <a:sym typeface="Ubuntu"/>
                </a:rPr>
                <a:t>IDEATION</a:t>
              </a:r>
              <a:endParaRPr b="1" sz="1700">
                <a:latin typeface="Ubuntu"/>
                <a:ea typeface="Ubuntu"/>
                <a:cs typeface="Ubuntu"/>
                <a:sym typeface="Ubuntu"/>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grpSp>
        <p:nvGrpSpPr>
          <p:cNvPr id="519" name="Google Shape;519;p33"/>
          <p:cNvGrpSpPr/>
          <p:nvPr/>
        </p:nvGrpSpPr>
        <p:grpSpPr>
          <a:xfrm>
            <a:off x="8064288" y="197015"/>
            <a:ext cx="990475" cy="433973"/>
            <a:chOff x="8073138" y="1618852"/>
            <a:chExt cx="990475" cy="433973"/>
          </a:xfrm>
        </p:grpSpPr>
        <p:sp>
          <p:nvSpPr>
            <p:cNvPr id="520" name="Google Shape;520;p33"/>
            <p:cNvSpPr/>
            <p:nvPr/>
          </p:nvSpPr>
          <p:spPr>
            <a:xfrm>
              <a:off x="8173513" y="1753125"/>
              <a:ext cx="890100" cy="299700"/>
            </a:xfrm>
            <a:prstGeom prst="roundRect">
              <a:avLst>
                <a:gd fmla="val 16667" name="adj"/>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Rigor Exp.</a:t>
              </a:r>
              <a:endParaRPr b="1" sz="800">
                <a:solidFill>
                  <a:schemeClr val="dk1"/>
                </a:solidFill>
              </a:endParaRPr>
            </a:p>
          </p:txBody>
        </p:sp>
        <p:sp>
          <p:nvSpPr>
            <p:cNvPr id="521" name="Google Shape;521;p33"/>
            <p:cNvSpPr/>
            <p:nvPr/>
          </p:nvSpPr>
          <p:spPr>
            <a:xfrm>
              <a:off x="8073138" y="1618852"/>
              <a:ext cx="660300" cy="191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rPr>
                <a:t>STAGE 4</a:t>
              </a:r>
              <a:endParaRPr b="1" sz="800">
                <a:solidFill>
                  <a:schemeClr val="lt1"/>
                </a:solidFill>
              </a:endParaRPr>
            </a:p>
          </p:txBody>
        </p:sp>
      </p:grpSp>
      <p:grpSp>
        <p:nvGrpSpPr>
          <p:cNvPr id="522" name="Google Shape;522;p33"/>
          <p:cNvGrpSpPr/>
          <p:nvPr/>
        </p:nvGrpSpPr>
        <p:grpSpPr>
          <a:xfrm>
            <a:off x="6749004" y="197015"/>
            <a:ext cx="990475" cy="433973"/>
            <a:chOff x="8073138" y="1106027"/>
            <a:chExt cx="990475" cy="433973"/>
          </a:xfrm>
        </p:grpSpPr>
        <p:sp>
          <p:nvSpPr>
            <p:cNvPr id="523" name="Google Shape;523;p33"/>
            <p:cNvSpPr/>
            <p:nvPr/>
          </p:nvSpPr>
          <p:spPr>
            <a:xfrm>
              <a:off x="8173513" y="1240300"/>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Full Pilot</a:t>
              </a:r>
              <a:endParaRPr b="1" sz="800">
                <a:solidFill>
                  <a:schemeClr val="dk2"/>
                </a:solidFill>
              </a:endParaRPr>
            </a:p>
          </p:txBody>
        </p:sp>
        <p:sp>
          <p:nvSpPr>
            <p:cNvPr id="524" name="Google Shape;524;p33"/>
            <p:cNvSpPr/>
            <p:nvPr/>
          </p:nvSpPr>
          <p:spPr>
            <a:xfrm>
              <a:off x="8073138" y="1106027"/>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3</a:t>
              </a:r>
              <a:endParaRPr b="1" sz="800">
                <a:solidFill>
                  <a:schemeClr val="dk2"/>
                </a:solidFill>
              </a:endParaRPr>
            </a:p>
          </p:txBody>
        </p:sp>
      </p:grpSp>
      <p:grpSp>
        <p:nvGrpSpPr>
          <p:cNvPr id="525" name="Google Shape;525;p33"/>
          <p:cNvGrpSpPr/>
          <p:nvPr/>
        </p:nvGrpSpPr>
        <p:grpSpPr>
          <a:xfrm>
            <a:off x="5433696" y="197015"/>
            <a:ext cx="990475" cy="433973"/>
            <a:chOff x="8073138" y="593202"/>
            <a:chExt cx="990475" cy="433973"/>
          </a:xfrm>
        </p:grpSpPr>
        <p:sp>
          <p:nvSpPr>
            <p:cNvPr id="526" name="Google Shape;526;p33"/>
            <p:cNvSpPr/>
            <p:nvPr/>
          </p:nvSpPr>
          <p:spPr>
            <a:xfrm>
              <a:off x="8173513" y="72747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Initial Pilot</a:t>
              </a:r>
              <a:endParaRPr b="1" sz="800">
                <a:solidFill>
                  <a:schemeClr val="dk2"/>
                </a:solidFill>
              </a:endParaRPr>
            </a:p>
          </p:txBody>
        </p:sp>
        <p:sp>
          <p:nvSpPr>
            <p:cNvPr id="527" name="Google Shape;527;p33"/>
            <p:cNvSpPr/>
            <p:nvPr/>
          </p:nvSpPr>
          <p:spPr>
            <a:xfrm>
              <a:off x="8073138" y="59320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2</a:t>
              </a:r>
              <a:endParaRPr b="1" sz="800">
                <a:solidFill>
                  <a:schemeClr val="dk2"/>
                </a:solidFill>
              </a:endParaRPr>
            </a:p>
          </p:txBody>
        </p:sp>
      </p:grpSp>
      <p:sp>
        <p:nvSpPr>
          <p:cNvPr id="528" name="Google Shape;528;p33"/>
          <p:cNvSpPr/>
          <p:nvPr/>
        </p:nvSpPr>
        <p:spPr>
          <a:xfrm>
            <a:off x="4141588" y="331288"/>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Contribution?</a:t>
            </a:r>
            <a:endParaRPr b="1" sz="800">
              <a:solidFill>
                <a:schemeClr val="dk2"/>
              </a:solidFill>
            </a:endParaRPr>
          </a:p>
        </p:txBody>
      </p:sp>
      <p:sp>
        <p:nvSpPr>
          <p:cNvPr id="529" name="Google Shape;529;p33"/>
          <p:cNvSpPr/>
          <p:nvPr/>
        </p:nvSpPr>
        <p:spPr>
          <a:xfrm>
            <a:off x="4041213" y="197015"/>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1</a:t>
            </a:r>
            <a:endParaRPr b="1" sz="800">
              <a:solidFill>
                <a:schemeClr val="dk2"/>
              </a:solidFill>
            </a:endParaRPr>
          </a:p>
        </p:txBody>
      </p:sp>
      <p:cxnSp>
        <p:nvCxnSpPr>
          <p:cNvPr id="530" name="Google Shape;530;p33"/>
          <p:cNvCxnSpPr/>
          <p:nvPr/>
        </p:nvCxnSpPr>
        <p:spPr>
          <a:xfrm>
            <a:off x="5163825"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531" name="Google Shape;531;p33"/>
          <p:cNvCxnSpPr/>
          <p:nvPr/>
        </p:nvCxnSpPr>
        <p:spPr>
          <a:xfrm>
            <a:off x="6515450"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532" name="Google Shape;532;p33"/>
          <p:cNvCxnSpPr/>
          <p:nvPr/>
        </p:nvCxnSpPr>
        <p:spPr>
          <a:xfrm>
            <a:off x="7867075" y="487150"/>
            <a:ext cx="241200" cy="0"/>
          </a:xfrm>
          <a:prstGeom prst="straightConnector1">
            <a:avLst/>
          </a:prstGeom>
          <a:noFill/>
          <a:ln cap="flat" cmpd="sng" w="19050">
            <a:solidFill>
              <a:schemeClr val="dk2"/>
            </a:solidFill>
            <a:prstDash val="solid"/>
            <a:round/>
            <a:headEnd len="med" w="med" type="none"/>
            <a:tailEnd len="med" w="med" type="triangle"/>
          </a:ln>
        </p:spPr>
      </p:cxnSp>
      <p:sp>
        <p:nvSpPr>
          <p:cNvPr id="533" name="Google Shape;533;p33"/>
          <p:cNvSpPr txBox="1"/>
          <p:nvPr/>
        </p:nvSpPr>
        <p:spPr>
          <a:xfrm>
            <a:off x="160525" y="139625"/>
            <a:ext cx="6926400" cy="1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Quattrocento Sans"/>
                <a:ea typeface="Quattrocento Sans"/>
                <a:cs typeface="Quattrocento Sans"/>
                <a:sym typeface="Quattrocento Sans"/>
              </a:rPr>
              <a:t>STAGE 4</a:t>
            </a:r>
            <a:endParaRPr b="1" sz="3400">
              <a:latin typeface="Quattrocento Sans"/>
              <a:ea typeface="Quattrocento Sans"/>
              <a:cs typeface="Quattrocento Sans"/>
              <a:sym typeface="Quattrocento Sans"/>
            </a:endParaRPr>
          </a:p>
          <a:p>
            <a:pPr indent="0" lvl="0" marL="0" rtl="0" algn="l">
              <a:spcBef>
                <a:spcPts val="0"/>
              </a:spcBef>
              <a:spcAft>
                <a:spcPts val="0"/>
              </a:spcAft>
              <a:buNone/>
            </a:pPr>
            <a:r>
              <a:rPr lang="en" sz="3500">
                <a:latin typeface="Quattrocento Sans"/>
                <a:ea typeface="Quattrocento Sans"/>
                <a:cs typeface="Quattrocento Sans"/>
                <a:sym typeface="Quattrocento Sans"/>
              </a:rPr>
              <a:t>Rigorous Experiments and Analysis</a:t>
            </a:r>
            <a:endParaRPr sz="3500">
              <a:latin typeface="Quattrocento Sans"/>
              <a:ea typeface="Quattrocento Sans"/>
              <a:cs typeface="Quattrocento Sans"/>
              <a:sym typeface="Quattrocento Sans"/>
            </a:endParaRPr>
          </a:p>
        </p:txBody>
      </p:sp>
      <p:sp>
        <p:nvSpPr>
          <p:cNvPr id="534" name="Google Shape;534;p33"/>
          <p:cNvSpPr txBox="1"/>
          <p:nvPr/>
        </p:nvSpPr>
        <p:spPr>
          <a:xfrm>
            <a:off x="827250" y="1815788"/>
            <a:ext cx="7418400" cy="6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000"/>
              </a:spcAft>
              <a:buNone/>
            </a:pPr>
            <a:r>
              <a:rPr b="1" lang="en" sz="2800" u="sng">
                <a:solidFill>
                  <a:schemeClr val="hlink"/>
                </a:solidFill>
                <a:latin typeface="Quattrocento Sans"/>
                <a:ea typeface="Quattrocento Sans"/>
                <a:cs typeface="Quattrocento Sans"/>
                <a:sym typeface="Quattrocento Sans"/>
                <a:hlinkClick r:id="rId3"/>
              </a:rPr>
              <a:t>Can anyone give an example using your own project?</a:t>
            </a:r>
            <a:r>
              <a:rPr b="1" lang="en" sz="2800">
                <a:latin typeface="Quattrocento Sans"/>
                <a:ea typeface="Quattrocento Sans"/>
                <a:cs typeface="Quattrocento Sans"/>
                <a:sym typeface="Quattrocento Sans"/>
              </a:rPr>
              <a:t> </a:t>
            </a:r>
            <a:endParaRPr b="1" sz="2800">
              <a:latin typeface="Quattrocento Sans"/>
              <a:ea typeface="Quattrocento Sans"/>
              <a:cs typeface="Quattrocento Sans"/>
              <a:sym typeface="Quattrocento Sans"/>
            </a:endParaRPr>
          </a:p>
        </p:txBody>
      </p:sp>
      <p:grpSp>
        <p:nvGrpSpPr>
          <p:cNvPr id="535" name="Google Shape;535;p33"/>
          <p:cNvGrpSpPr/>
          <p:nvPr/>
        </p:nvGrpSpPr>
        <p:grpSpPr>
          <a:xfrm>
            <a:off x="823744" y="3068675"/>
            <a:ext cx="7525800" cy="1542575"/>
            <a:chOff x="823744" y="3068675"/>
            <a:chExt cx="7525800" cy="1542575"/>
          </a:xfrm>
        </p:grpSpPr>
        <p:sp>
          <p:nvSpPr>
            <p:cNvPr id="536" name="Google Shape;536;p33"/>
            <p:cNvSpPr txBox="1"/>
            <p:nvPr/>
          </p:nvSpPr>
          <p:spPr>
            <a:xfrm>
              <a:off x="823744" y="3068675"/>
              <a:ext cx="75258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b="1" lang="en" sz="2800">
                  <a:solidFill>
                    <a:schemeClr val="dk1"/>
                  </a:solidFill>
                  <a:latin typeface="Quattrocento Sans"/>
                  <a:ea typeface="Quattrocento Sans"/>
                  <a:cs typeface="Quattrocento Sans"/>
                  <a:sym typeface="Quattrocento Sans"/>
                </a:rPr>
                <a:t>What kind of Factors do you think would be </a:t>
              </a:r>
              <a:r>
                <a:rPr b="1" lang="en" sz="2800">
                  <a:solidFill>
                    <a:schemeClr val="dk1"/>
                  </a:solidFill>
                  <a:latin typeface="Quattrocento Sans"/>
                  <a:ea typeface="Quattrocento Sans"/>
                  <a:cs typeface="Quattrocento Sans"/>
                  <a:sym typeface="Quattrocento Sans"/>
                </a:rPr>
                <a:t>significant</a:t>
              </a:r>
              <a:r>
                <a:rPr b="1" lang="en" sz="2800">
                  <a:solidFill>
                    <a:schemeClr val="dk1"/>
                  </a:solidFill>
                  <a:latin typeface="Quattrocento Sans"/>
                  <a:ea typeface="Quattrocento Sans"/>
                  <a:cs typeface="Quattrocento Sans"/>
                  <a:sym typeface="Quattrocento Sans"/>
                </a:rPr>
                <a:t> for your project? Why? </a:t>
              </a:r>
              <a:endParaRPr b="1" sz="2800">
                <a:solidFill>
                  <a:schemeClr val="dk1"/>
                </a:solidFill>
                <a:latin typeface="Quattrocento Sans"/>
                <a:ea typeface="Quattrocento Sans"/>
                <a:cs typeface="Quattrocento Sans"/>
                <a:sym typeface="Quattrocento Sans"/>
              </a:endParaRPr>
            </a:p>
          </p:txBody>
        </p:sp>
        <p:sp>
          <p:nvSpPr>
            <p:cNvPr id="537" name="Google Shape;537;p33"/>
            <p:cNvSpPr txBox="1"/>
            <p:nvPr/>
          </p:nvSpPr>
          <p:spPr>
            <a:xfrm>
              <a:off x="1426950" y="4195750"/>
              <a:ext cx="62901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dk1"/>
                  </a:solidFill>
                  <a:latin typeface="Quattrocento Sans"/>
                  <a:ea typeface="Quattrocento Sans"/>
                  <a:cs typeface="Quattrocento Sans"/>
                  <a:sym typeface="Quattrocento Sans"/>
                </a:rPr>
                <a:t>For {</a:t>
              </a:r>
              <a:r>
                <a:rPr lang="en" sz="1500">
                  <a:solidFill>
                    <a:schemeClr val="dk1"/>
                  </a:solidFill>
                  <a:latin typeface="Quattrocento Sans"/>
                  <a:ea typeface="Quattrocento Sans"/>
                  <a:cs typeface="Quattrocento Sans"/>
                  <a:sym typeface="Quattrocento Sans"/>
                </a:rPr>
                <a:t>my project}</a:t>
              </a:r>
              <a:r>
                <a:rPr lang="en" sz="1500">
                  <a:solidFill>
                    <a:schemeClr val="dk1"/>
                  </a:solidFill>
                  <a:latin typeface="Quattrocento Sans"/>
                  <a:ea typeface="Quattrocento Sans"/>
                  <a:cs typeface="Quattrocento Sans"/>
                  <a:sym typeface="Quattrocento Sans"/>
                </a:rPr>
                <a:t>}, I will explore Factors X, Y and Z </a:t>
              </a:r>
              <a:r>
                <a:rPr lang="en" sz="1500">
                  <a:solidFill>
                    <a:schemeClr val="dk1"/>
                  </a:solidFill>
                  <a:latin typeface="Quattrocento Sans"/>
                  <a:ea typeface="Quattrocento Sans"/>
                  <a:cs typeface="Quattrocento Sans"/>
                  <a:sym typeface="Quattrocento Sans"/>
                </a:rPr>
                <a:t>because…..</a:t>
              </a:r>
              <a:endParaRPr b="1" sz="1500">
                <a:solidFill>
                  <a:schemeClr val="dk1"/>
                </a:solidFill>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grpSp>
        <p:nvGrpSpPr>
          <p:cNvPr id="542" name="Google Shape;542;p34"/>
          <p:cNvGrpSpPr/>
          <p:nvPr/>
        </p:nvGrpSpPr>
        <p:grpSpPr>
          <a:xfrm>
            <a:off x="8064288" y="197015"/>
            <a:ext cx="990475" cy="433973"/>
            <a:chOff x="8073138" y="1618852"/>
            <a:chExt cx="990475" cy="433973"/>
          </a:xfrm>
        </p:grpSpPr>
        <p:sp>
          <p:nvSpPr>
            <p:cNvPr id="543" name="Google Shape;543;p34"/>
            <p:cNvSpPr/>
            <p:nvPr/>
          </p:nvSpPr>
          <p:spPr>
            <a:xfrm>
              <a:off x="8173513" y="1753125"/>
              <a:ext cx="890100" cy="299700"/>
            </a:xfrm>
            <a:prstGeom prst="roundRect">
              <a:avLst>
                <a:gd fmla="val 16667" name="adj"/>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Rigor Exp.</a:t>
              </a:r>
              <a:endParaRPr b="1" sz="800">
                <a:solidFill>
                  <a:schemeClr val="dk1"/>
                </a:solidFill>
              </a:endParaRPr>
            </a:p>
          </p:txBody>
        </p:sp>
        <p:sp>
          <p:nvSpPr>
            <p:cNvPr id="544" name="Google Shape;544;p34"/>
            <p:cNvSpPr/>
            <p:nvPr/>
          </p:nvSpPr>
          <p:spPr>
            <a:xfrm>
              <a:off x="8073138" y="1618852"/>
              <a:ext cx="660300" cy="191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rPr>
                <a:t>STAGE 4</a:t>
              </a:r>
              <a:endParaRPr b="1" sz="800">
                <a:solidFill>
                  <a:schemeClr val="lt1"/>
                </a:solidFill>
              </a:endParaRPr>
            </a:p>
          </p:txBody>
        </p:sp>
      </p:grpSp>
      <p:grpSp>
        <p:nvGrpSpPr>
          <p:cNvPr id="545" name="Google Shape;545;p34"/>
          <p:cNvGrpSpPr/>
          <p:nvPr/>
        </p:nvGrpSpPr>
        <p:grpSpPr>
          <a:xfrm>
            <a:off x="6749004" y="197015"/>
            <a:ext cx="990475" cy="433973"/>
            <a:chOff x="8073138" y="1106027"/>
            <a:chExt cx="990475" cy="433973"/>
          </a:xfrm>
        </p:grpSpPr>
        <p:sp>
          <p:nvSpPr>
            <p:cNvPr id="546" name="Google Shape;546;p34"/>
            <p:cNvSpPr/>
            <p:nvPr/>
          </p:nvSpPr>
          <p:spPr>
            <a:xfrm>
              <a:off x="8173513" y="1240300"/>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Full Pilot</a:t>
              </a:r>
              <a:endParaRPr b="1" sz="800">
                <a:solidFill>
                  <a:schemeClr val="dk2"/>
                </a:solidFill>
              </a:endParaRPr>
            </a:p>
          </p:txBody>
        </p:sp>
        <p:sp>
          <p:nvSpPr>
            <p:cNvPr id="547" name="Google Shape;547;p34"/>
            <p:cNvSpPr/>
            <p:nvPr/>
          </p:nvSpPr>
          <p:spPr>
            <a:xfrm>
              <a:off x="8073138" y="1106027"/>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3</a:t>
              </a:r>
              <a:endParaRPr b="1" sz="800">
                <a:solidFill>
                  <a:schemeClr val="dk2"/>
                </a:solidFill>
              </a:endParaRPr>
            </a:p>
          </p:txBody>
        </p:sp>
      </p:grpSp>
      <p:grpSp>
        <p:nvGrpSpPr>
          <p:cNvPr id="548" name="Google Shape;548;p34"/>
          <p:cNvGrpSpPr/>
          <p:nvPr/>
        </p:nvGrpSpPr>
        <p:grpSpPr>
          <a:xfrm>
            <a:off x="5433696" y="197015"/>
            <a:ext cx="990475" cy="433973"/>
            <a:chOff x="8073138" y="593202"/>
            <a:chExt cx="990475" cy="433973"/>
          </a:xfrm>
        </p:grpSpPr>
        <p:sp>
          <p:nvSpPr>
            <p:cNvPr id="549" name="Google Shape;549;p34"/>
            <p:cNvSpPr/>
            <p:nvPr/>
          </p:nvSpPr>
          <p:spPr>
            <a:xfrm>
              <a:off x="8173513" y="72747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Initial Pilot</a:t>
              </a:r>
              <a:endParaRPr b="1" sz="800">
                <a:solidFill>
                  <a:schemeClr val="dk2"/>
                </a:solidFill>
              </a:endParaRPr>
            </a:p>
          </p:txBody>
        </p:sp>
        <p:sp>
          <p:nvSpPr>
            <p:cNvPr id="550" name="Google Shape;550;p34"/>
            <p:cNvSpPr/>
            <p:nvPr/>
          </p:nvSpPr>
          <p:spPr>
            <a:xfrm>
              <a:off x="8073138" y="59320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2</a:t>
              </a:r>
              <a:endParaRPr b="1" sz="800">
                <a:solidFill>
                  <a:schemeClr val="dk2"/>
                </a:solidFill>
              </a:endParaRPr>
            </a:p>
          </p:txBody>
        </p:sp>
      </p:grpSp>
      <p:sp>
        <p:nvSpPr>
          <p:cNvPr id="551" name="Google Shape;551;p34"/>
          <p:cNvSpPr/>
          <p:nvPr/>
        </p:nvSpPr>
        <p:spPr>
          <a:xfrm>
            <a:off x="4141588" y="331288"/>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Contribution?</a:t>
            </a:r>
            <a:endParaRPr b="1" sz="800">
              <a:solidFill>
                <a:schemeClr val="dk2"/>
              </a:solidFill>
            </a:endParaRPr>
          </a:p>
        </p:txBody>
      </p:sp>
      <p:sp>
        <p:nvSpPr>
          <p:cNvPr id="552" name="Google Shape;552;p34"/>
          <p:cNvSpPr/>
          <p:nvPr/>
        </p:nvSpPr>
        <p:spPr>
          <a:xfrm>
            <a:off x="4041213" y="197015"/>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1</a:t>
            </a:r>
            <a:endParaRPr b="1" sz="800">
              <a:solidFill>
                <a:schemeClr val="dk2"/>
              </a:solidFill>
            </a:endParaRPr>
          </a:p>
        </p:txBody>
      </p:sp>
      <p:cxnSp>
        <p:nvCxnSpPr>
          <p:cNvPr id="553" name="Google Shape;553;p34"/>
          <p:cNvCxnSpPr/>
          <p:nvPr/>
        </p:nvCxnSpPr>
        <p:spPr>
          <a:xfrm>
            <a:off x="5163825"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554" name="Google Shape;554;p34"/>
          <p:cNvCxnSpPr/>
          <p:nvPr/>
        </p:nvCxnSpPr>
        <p:spPr>
          <a:xfrm>
            <a:off x="6515450"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555" name="Google Shape;555;p34"/>
          <p:cNvCxnSpPr/>
          <p:nvPr/>
        </p:nvCxnSpPr>
        <p:spPr>
          <a:xfrm>
            <a:off x="7867075" y="487150"/>
            <a:ext cx="241200" cy="0"/>
          </a:xfrm>
          <a:prstGeom prst="straightConnector1">
            <a:avLst/>
          </a:prstGeom>
          <a:noFill/>
          <a:ln cap="flat" cmpd="sng" w="19050">
            <a:solidFill>
              <a:schemeClr val="dk2"/>
            </a:solidFill>
            <a:prstDash val="solid"/>
            <a:round/>
            <a:headEnd len="med" w="med" type="none"/>
            <a:tailEnd len="med" w="med" type="triangle"/>
          </a:ln>
        </p:spPr>
      </p:cxnSp>
      <p:sp>
        <p:nvSpPr>
          <p:cNvPr id="556" name="Google Shape;556;p34"/>
          <p:cNvSpPr txBox="1"/>
          <p:nvPr/>
        </p:nvSpPr>
        <p:spPr>
          <a:xfrm>
            <a:off x="160525" y="139625"/>
            <a:ext cx="6926400" cy="1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Quattrocento Sans"/>
                <a:ea typeface="Quattrocento Sans"/>
                <a:cs typeface="Quattrocento Sans"/>
                <a:sym typeface="Quattrocento Sans"/>
              </a:rPr>
              <a:t>STAGE 4</a:t>
            </a:r>
            <a:endParaRPr b="1" sz="3400">
              <a:latin typeface="Quattrocento Sans"/>
              <a:ea typeface="Quattrocento Sans"/>
              <a:cs typeface="Quattrocento Sans"/>
              <a:sym typeface="Quattrocento Sans"/>
            </a:endParaRPr>
          </a:p>
          <a:p>
            <a:pPr indent="0" lvl="0" marL="0" rtl="0" algn="l">
              <a:spcBef>
                <a:spcPts val="0"/>
              </a:spcBef>
              <a:spcAft>
                <a:spcPts val="0"/>
              </a:spcAft>
              <a:buNone/>
            </a:pPr>
            <a:r>
              <a:rPr lang="en" sz="3500">
                <a:latin typeface="Quattrocento Sans"/>
                <a:ea typeface="Quattrocento Sans"/>
                <a:cs typeface="Quattrocento Sans"/>
                <a:sym typeface="Quattrocento Sans"/>
              </a:rPr>
              <a:t>Rigorous Experiments and Analysis</a:t>
            </a:r>
            <a:endParaRPr sz="3500">
              <a:latin typeface="Quattrocento Sans"/>
              <a:ea typeface="Quattrocento Sans"/>
              <a:cs typeface="Quattrocento Sans"/>
              <a:sym typeface="Quattrocento Sans"/>
            </a:endParaRPr>
          </a:p>
        </p:txBody>
      </p:sp>
      <p:pic>
        <p:nvPicPr>
          <p:cNvPr descr="Demonstrating the research we have done for dynamic drawing." id="557" name="Google Shape;557;p34" title="Dynamic Drawing example">
            <a:hlinkClick r:id="rId3"/>
          </p:cNvPr>
          <p:cNvPicPr preferRelativeResize="0"/>
          <p:nvPr/>
        </p:nvPicPr>
        <p:blipFill>
          <a:blip r:embed="rId4">
            <a:alphaModFix/>
          </a:blip>
          <a:stretch>
            <a:fillRect/>
          </a:stretch>
        </p:blipFill>
        <p:spPr>
          <a:xfrm>
            <a:off x="550900" y="1576150"/>
            <a:ext cx="3688558" cy="2766418"/>
          </a:xfrm>
          <a:prstGeom prst="rect">
            <a:avLst/>
          </a:prstGeom>
          <a:noFill/>
          <a:ln>
            <a:noFill/>
          </a:ln>
        </p:spPr>
      </p:pic>
      <p:sp>
        <p:nvSpPr>
          <p:cNvPr id="558" name="Google Shape;558;p34"/>
          <p:cNvSpPr txBox="1"/>
          <p:nvPr/>
        </p:nvSpPr>
        <p:spPr>
          <a:xfrm>
            <a:off x="4448606" y="1576150"/>
            <a:ext cx="4374900" cy="84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chemeClr val="dk1"/>
                </a:solidFill>
                <a:latin typeface="Quattrocento Sans"/>
                <a:ea typeface="Quattrocento Sans"/>
                <a:cs typeface="Quattrocento Sans"/>
                <a:sym typeface="Quattrocento Sans"/>
              </a:rPr>
              <a:t>Conventional belief: </a:t>
            </a:r>
            <a:endParaRPr b="1" sz="2000">
              <a:solidFill>
                <a:schemeClr val="dk1"/>
              </a:solidFill>
              <a:latin typeface="Quattrocento Sans"/>
              <a:ea typeface="Quattrocento Sans"/>
              <a:cs typeface="Quattrocento Sans"/>
              <a:sym typeface="Quattrocento Sans"/>
            </a:endParaRPr>
          </a:p>
          <a:p>
            <a:pPr indent="0" lvl="0" marL="0" rtl="0" algn="ctr">
              <a:lnSpc>
                <a:spcPct val="115000"/>
              </a:lnSpc>
              <a:spcBef>
                <a:spcPts val="0"/>
              </a:spcBef>
              <a:spcAft>
                <a:spcPts val="0"/>
              </a:spcAft>
              <a:buNone/>
            </a:pPr>
            <a:r>
              <a:rPr i="1" lang="en" sz="2000">
                <a:solidFill>
                  <a:schemeClr val="dk1"/>
                </a:solidFill>
                <a:latin typeface="Quattrocento Sans"/>
                <a:ea typeface="Quattrocento Sans"/>
                <a:cs typeface="Quattrocento Sans"/>
                <a:sym typeface="Quattrocento Sans"/>
              </a:rPr>
              <a:t>dynamic drawing improves learning </a:t>
            </a:r>
            <a:endParaRPr i="1" sz="2000">
              <a:solidFill>
                <a:schemeClr val="dk1"/>
              </a:solidFill>
              <a:latin typeface="Quattrocento Sans"/>
              <a:ea typeface="Quattrocento Sans"/>
              <a:cs typeface="Quattrocento Sans"/>
              <a:sym typeface="Quattrocento Sans"/>
            </a:endParaRPr>
          </a:p>
        </p:txBody>
      </p:sp>
      <p:sp>
        <p:nvSpPr>
          <p:cNvPr id="559" name="Google Shape;559;p34"/>
          <p:cNvSpPr txBox="1"/>
          <p:nvPr/>
        </p:nvSpPr>
        <p:spPr>
          <a:xfrm>
            <a:off x="4580750" y="2571738"/>
            <a:ext cx="4110600" cy="1048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700">
                <a:solidFill>
                  <a:schemeClr val="dk1"/>
                </a:solidFill>
                <a:latin typeface="Quattrocento Sans"/>
                <a:ea typeface="Quattrocento Sans"/>
                <a:cs typeface="Quattrocento Sans"/>
                <a:sym typeface="Quattrocento Sans"/>
              </a:rPr>
              <a:t>Results</a:t>
            </a:r>
            <a:r>
              <a:rPr b="1" lang="en" sz="1700">
                <a:solidFill>
                  <a:schemeClr val="dk1"/>
                </a:solidFill>
                <a:latin typeface="Quattrocento Sans"/>
                <a:ea typeface="Quattrocento Sans"/>
                <a:cs typeface="Quattrocento Sans"/>
                <a:sym typeface="Quattrocento Sans"/>
              </a:rPr>
              <a:t>: </a:t>
            </a:r>
            <a:r>
              <a:rPr i="1" lang="en" sz="1700">
                <a:solidFill>
                  <a:schemeClr val="dk1"/>
                </a:solidFill>
                <a:latin typeface="Quattrocento Sans"/>
                <a:ea typeface="Quattrocento Sans"/>
                <a:cs typeface="Quattrocento Sans"/>
                <a:sym typeface="Quattrocento Sans"/>
              </a:rPr>
              <a:t>dynamic drawing does not improve learning. Type-face font is more preferred</a:t>
            </a:r>
            <a:endParaRPr i="1" sz="1700">
              <a:solidFill>
                <a:schemeClr val="dk1"/>
              </a:solidFill>
              <a:latin typeface="Quattrocento Sans"/>
              <a:ea typeface="Quattrocento Sans"/>
              <a:cs typeface="Quattrocento Sans"/>
              <a:sym typeface="Quattrocento Sans"/>
            </a:endParaRPr>
          </a:p>
        </p:txBody>
      </p:sp>
      <p:sp>
        <p:nvSpPr>
          <p:cNvPr id="560" name="Google Shape;560;p34"/>
          <p:cNvSpPr txBox="1"/>
          <p:nvPr/>
        </p:nvSpPr>
        <p:spPr>
          <a:xfrm>
            <a:off x="4268299" y="3610175"/>
            <a:ext cx="4735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1"/>
                </a:solidFill>
                <a:latin typeface="Quattrocento Sans"/>
                <a:ea typeface="Quattrocento Sans"/>
                <a:cs typeface="Quattrocento Sans"/>
                <a:sym typeface="Quattrocento Sans"/>
              </a:rPr>
              <a:t>Possible Factors to Explore?</a:t>
            </a:r>
            <a:endParaRPr b="1" sz="2400">
              <a:solidFill>
                <a:schemeClr val="dk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000"/>
                                        <p:tgtEl>
                                          <p:spTgt spid="5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000"/>
                                        <p:tgtEl>
                                          <p:spTgt spid="5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35"/>
          <p:cNvSpPr txBox="1"/>
          <p:nvPr>
            <p:ph type="ctrTitle"/>
          </p:nvPr>
        </p:nvSpPr>
        <p:spPr>
          <a:xfrm>
            <a:off x="311700" y="769075"/>
            <a:ext cx="8520600" cy="128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Some Terminologies</a:t>
            </a:r>
            <a:endParaRPr/>
          </a:p>
        </p:txBody>
      </p:sp>
      <p:sp>
        <p:nvSpPr>
          <p:cNvPr id="566" name="Google Shape;566;p35"/>
          <p:cNvSpPr/>
          <p:nvPr/>
        </p:nvSpPr>
        <p:spPr>
          <a:xfrm>
            <a:off x="2803950" y="2212700"/>
            <a:ext cx="3536100" cy="602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Within-subject vs Between-subject</a:t>
            </a:r>
            <a:endParaRPr b="1"/>
          </a:p>
        </p:txBody>
      </p:sp>
      <p:sp>
        <p:nvSpPr>
          <p:cNvPr id="567" name="Google Shape;567;p35"/>
          <p:cNvSpPr/>
          <p:nvPr/>
        </p:nvSpPr>
        <p:spPr>
          <a:xfrm>
            <a:off x="2803950" y="2975025"/>
            <a:ext cx="3536100" cy="602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Factorial Design</a:t>
            </a:r>
            <a:endParaRPr b="1"/>
          </a:p>
        </p:txBody>
      </p:sp>
      <p:sp>
        <p:nvSpPr>
          <p:cNvPr id="568" name="Google Shape;568;p35"/>
          <p:cNvSpPr/>
          <p:nvPr/>
        </p:nvSpPr>
        <p:spPr>
          <a:xfrm>
            <a:off x="2803950" y="3737350"/>
            <a:ext cx="3536100" cy="602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Type of Collected Data</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a:t>
            </a:r>
            <a:r>
              <a:rPr lang="en"/>
              <a:t>Within-subject vs. Between-subject </a:t>
            </a:r>
            <a:endParaRPr/>
          </a:p>
        </p:txBody>
      </p:sp>
      <p:pic>
        <p:nvPicPr>
          <p:cNvPr id="574" name="Google Shape;574;p36"/>
          <p:cNvPicPr preferRelativeResize="0"/>
          <p:nvPr/>
        </p:nvPicPr>
        <p:blipFill>
          <a:blip r:embed="rId3">
            <a:alphaModFix/>
          </a:blip>
          <a:stretch>
            <a:fillRect/>
          </a:stretch>
        </p:blipFill>
        <p:spPr>
          <a:xfrm>
            <a:off x="382833" y="1015100"/>
            <a:ext cx="6526874" cy="341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Within-subject vs. Between-subject </a:t>
            </a:r>
            <a:endParaRPr/>
          </a:p>
        </p:txBody>
      </p:sp>
      <p:sp>
        <p:nvSpPr>
          <p:cNvPr id="580" name="Google Shape;580;p37"/>
          <p:cNvSpPr txBox="1"/>
          <p:nvPr>
            <p:ph idx="1" type="body"/>
          </p:nvPr>
        </p:nvSpPr>
        <p:spPr>
          <a:xfrm>
            <a:off x="311700" y="941750"/>
            <a:ext cx="3826500" cy="3371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lang="en" sz="1350"/>
              <a:t>Example: EarPod vs. iPod</a:t>
            </a:r>
            <a:endParaRPr sz="1350"/>
          </a:p>
          <a:p>
            <a:pPr indent="-314325" lvl="0" marL="457200" rtl="0" algn="l">
              <a:lnSpc>
                <a:spcPct val="95000"/>
              </a:lnSpc>
              <a:spcBef>
                <a:spcPts val="1200"/>
              </a:spcBef>
              <a:spcAft>
                <a:spcPts val="0"/>
              </a:spcAft>
              <a:buSzPts val="1350"/>
              <a:buChar char="●"/>
            </a:pPr>
            <a:r>
              <a:rPr lang="en" sz="1350"/>
              <a:t>Assuming 2 IVs</a:t>
            </a:r>
            <a:endParaRPr sz="1350"/>
          </a:p>
          <a:p>
            <a:pPr indent="-314325" lvl="1" marL="914400" rtl="0" algn="l">
              <a:lnSpc>
                <a:spcPct val="95000"/>
              </a:lnSpc>
              <a:spcBef>
                <a:spcPts val="0"/>
              </a:spcBef>
              <a:spcAft>
                <a:spcPts val="0"/>
              </a:spcAft>
              <a:buSzPts val="1350"/>
              <a:buChar char="○"/>
            </a:pPr>
            <a:r>
              <a:rPr lang="en" sz="1350" u="sng"/>
              <a:t>Technique</a:t>
            </a:r>
            <a:r>
              <a:rPr lang="en" sz="1350"/>
              <a:t>: EarPod, iPod</a:t>
            </a:r>
            <a:endParaRPr sz="1350"/>
          </a:p>
          <a:p>
            <a:pPr indent="-314325" lvl="1" marL="914400" rtl="0" algn="l">
              <a:lnSpc>
                <a:spcPct val="95000"/>
              </a:lnSpc>
              <a:spcBef>
                <a:spcPts val="0"/>
              </a:spcBef>
              <a:spcAft>
                <a:spcPts val="0"/>
              </a:spcAft>
              <a:buSzPts val="1350"/>
              <a:buChar char="○"/>
            </a:pPr>
            <a:r>
              <a:rPr lang="en" sz="1350" u="sng"/>
              <a:t>Menu breadth</a:t>
            </a:r>
            <a:r>
              <a:rPr lang="en" sz="1350"/>
              <a:t>: 4, 8, 12</a:t>
            </a:r>
            <a:br>
              <a:rPr lang="en" sz="1350"/>
            </a:br>
            <a:endParaRPr sz="1350"/>
          </a:p>
          <a:p>
            <a:pPr indent="-314325" lvl="0" marL="457200" rtl="0" algn="l">
              <a:lnSpc>
                <a:spcPct val="95000"/>
              </a:lnSpc>
              <a:spcBef>
                <a:spcPts val="0"/>
              </a:spcBef>
              <a:spcAft>
                <a:spcPts val="0"/>
              </a:spcAft>
              <a:buSzPts val="1350"/>
              <a:buChar char="●"/>
            </a:pPr>
            <a:r>
              <a:rPr b="1" lang="en" sz="1350"/>
              <a:t>Between-subject</a:t>
            </a:r>
            <a:r>
              <a:rPr lang="en" sz="1350"/>
              <a:t> </a:t>
            </a:r>
            <a:br>
              <a:rPr lang="en" sz="1350"/>
            </a:br>
            <a:r>
              <a:rPr lang="en" sz="1350"/>
              <a:t>We recruit </a:t>
            </a:r>
            <a:r>
              <a:rPr b="1" i="1" lang="en" sz="1350"/>
              <a:t>n</a:t>
            </a:r>
            <a:r>
              <a:rPr lang="en" sz="1350"/>
              <a:t> participants, each given one condition</a:t>
            </a:r>
            <a:endParaRPr sz="1350"/>
          </a:p>
          <a:p>
            <a:pPr indent="0" lvl="0" marL="457200" rtl="0" algn="l">
              <a:lnSpc>
                <a:spcPct val="95000"/>
              </a:lnSpc>
              <a:spcBef>
                <a:spcPts val="1200"/>
              </a:spcBef>
              <a:spcAft>
                <a:spcPts val="0"/>
              </a:spcAft>
              <a:buSzPts val="935"/>
              <a:buNone/>
            </a:pPr>
            <a:r>
              <a:t/>
            </a:r>
            <a:endParaRPr sz="1430"/>
          </a:p>
          <a:p>
            <a:pPr indent="0" lvl="0" marL="457200" rtl="0" algn="l">
              <a:lnSpc>
                <a:spcPct val="95000"/>
              </a:lnSpc>
              <a:spcBef>
                <a:spcPts val="1200"/>
              </a:spcBef>
              <a:spcAft>
                <a:spcPts val="0"/>
              </a:spcAft>
              <a:buSzPts val="935"/>
              <a:buNone/>
            </a:pPr>
            <a:r>
              <a:t/>
            </a:r>
            <a:endParaRPr sz="1430"/>
          </a:p>
          <a:p>
            <a:pPr indent="0" lvl="0" marL="0" rtl="0" algn="l">
              <a:lnSpc>
                <a:spcPct val="95000"/>
              </a:lnSpc>
              <a:spcBef>
                <a:spcPts val="1200"/>
              </a:spcBef>
              <a:spcAft>
                <a:spcPts val="0"/>
              </a:spcAft>
              <a:buSzPts val="935"/>
              <a:buNone/>
            </a:pPr>
            <a:r>
              <a:t/>
            </a:r>
            <a:endParaRPr sz="1430"/>
          </a:p>
          <a:p>
            <a:pPr indent="0" lvl="0" marL="0" rtl="0" algn="l">
              <a:lnSpc>
                <a:spcPct val="95000"/>
              </a:lnSpc>
              <a:spcBef>
                <a:spcPts val="1200"/>
              </a:spcBef>
              <a:spcAft>
                <a:spcPts val="1200"/>
              </a:spcAft>
              <a:buSzPts val="935"/>
              <a:buNone/>
            </a:pPr>
            <a:r>
              <a:t/>
            </a:r>
            <a:endParaRPr sz="1430"/>
          </a:p>
        </p:txBody>
      </p:sp>
      <p:pic>
        <p:nvPicPr>
          <p:cNvPr id="581" name="Google Shape;581;p37"/>
          <p:cNvPicPr preferRelativeResize="0"/>
          <p:nvPr/>
        </p:nvPicPr>
        <p:blipFill>
          <a:blip r:embed="rId3">
            <a:alphaModFix/>
          </a:blip>
          <a:stretch>
            <a:fillRect/>
          </a:stretch>
        </p:blipFill>
        <p:spPr>
          <a:xfrm>
            <a:off x="846126" y="2981501"/>
            <a:ext cx="1197775" cy="1187624"/>
          </a:xfrm>
          <a:prstGeom prst="rect">
            <a:avLst/>
          </a:prstGeom>
          <a:noFill/>
          <a:ln>
            <a:noFill/>
          </a:ln>
        </p:spPr>
      </p:pic>
      <p:pic>
        <p:nvPicPr>
          <p:cNvPr id="582" name="Google Shape;582;p37"/>
          <p:cNvPicPr preferRelativeResize="0"/>
          <p:nvPr/>
        </p:nvPicPr>
        <p:blipFill>
          <a:blip r:embed="rId4">
            <a:alphaModFix/>
          </a:blip>
          <a:stretch>
            <a:fillRect/>
          </a:stretch>
        </p:blipFill>
        <p:spPr>
          <a:xfrm>
            <a:off x="4647450" y="2904375"/>
            <a:ext cx="1197775" cy="1341875"/>
          </a:xfrm>
          <a:prstGeom prst="rect">
            <a:avLst/>
          </a:prstGeom>
          <a:noFill/>
          <a:ln>
            <a:noFill/>
          </a:ln>
        </p:spPr>
      </p:pic>
      <p:sp>
        <p:nvSpPr>
          <p:cNvPr id="583" name="Google Shape;583;p37"/>
          <p:cNvSpPr txBox="1"/>
          <p:nvPr/>
        </p:nvSpPr>
        <p:spPr>
          <a:xfrm>
            <a:off x="4138200" y="2066525"/>
            <a:ext cx="4237500" cy="1239000"/>
          </a:xfrm>
          <a:prstGeom prst="rect">
            <a:avLst/>
          </a:prstGeom>
          <a:noFill/>
          <a:ln>
            <a:noFill/>
          </a:ln>
        </p:spPr>
        <p:txBody>
          <a:bodyPr anchorCtr="0" anchor="t" bIns="91425" lIns="91425" spcFirstLastPara="1" rIns="91425" wrap="square" tIns="91425">
            <a:spAutoFit/>
          </a:bodyPr>
          <a:lstStyle/>
          <a:p>
            <a:pPr indent="-314325" lvl="0" marL="457200" rtl="0" algn="l">
              <a:lnSpc>
                <a:spcPct val="100000"/>
              </a:lnSpc>
              <a:spcBef>
                <a:spcPts val="0"/>
              </a:spcBef>
              <a:spcAft>
                <a:spcPts val="0"/>
              </a:spcAft>
              <a:buClr>
                <a:schemeClr val="dk2"/>
              </a:buClr>
              <a:buSzPts val="1350"/>
              <a:buChar char="●"/>
            </a:pPr>
            <a:r>
              <a:rPr b="1" lang="en" sz="1350">
                <a:solidFill>
                  <a:schemeClr val="dk2"/>
                </a:solidFill>
              </a:rPr>
              <a:t>Within-subject</a:t>
            </a:r>
            <a:br>
              <a:rPr lang="en" sz="1350">
                <a:solidFill>
                  <a:schemeClr val="dk2"/>
                </a:solidFill>
              </a:rPr>
            </a:br>
            <a:r>
              <a:rPr lang="en" sz="1350">
                <a:solidFill>
                  <a:schemeClr val="dk2"/>
                </a:solidFill>
              </a:rPr>
              <a:t>We recruit </a:t>
            </a:r>
            <a:r>
              <a:rPr b="1" i="1" lang="en" sz="1350">
                <a:solidFill>
                  <a:schemeClr val="dk2"/>
                </a:solidFill>
              </a:rPr>
              <a:t>m</a:t>
            </a:r>
            <a:r>
              <a:rPr lang="en" sz="1350">
                <a:solidFill>
                  <a:schemeClr val="dk2"/>
                </a:solidFill>
              </a:rPr>
              <a:t> participants, each given all conditions</a:t>
            </a:r>
            <a:endParaRPr sz="1350">
              <a:solidFill>
                <a:schemeClr val="dk2"/>
              </a:solidFill>
            </a:endParaRPr>
          </a:p>
          <a:p>
            <a:pPr indent="0" lvl="0" marL="457200" rtl="0" algn="l">
              <a:lnSpc>
                <a:spcPct val="100000"/>
              </a:lnSpc>
              <a:spcBef>
                <a:spcPts val="1200"/>
              </a:spcBef>
              <a:spcAft>
                <a:spcPts val="1200"/>
              </a:spcAft>
              <a:buNone/>
            </a:pPr>
            <a:r>
              <a:t/>
            </a:r>
            <a:endParaRPr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Within-subject vs. Between-subject </a:t>
            </a:r>
            <a:endParaRPr/>
          </a:p>
        </p:txBody>
      </p:sp>
      <p:pic>
        <p:nvPicPr>
          <p:cNvPr id="589" name="Google Shape;589;p38"/>
          <p:cNvPicPr preferRelativeResize="0"/>
          <p:nvPr/>
        </p:nvPicPr>
        <p:blipFill>
          <a:blip r:embed="rId3">
            <a:alphaModFix/>
          </a:blip>
          <a:stretch>
            <a:fillRect/>
          </a:stretch>
        </p:blipFill>
        <p:spPr>
          <a:xfrm>
            <a:off x="1479675" y="1017725"/>
            <a:ext cx="4151300" cy="4112275"/>
          </a:xfrm>
          <a:prstGeom prst="rect">
            <a:avLst/>
          </a:prstGeom>
          <a:noFill/>
          <a:ln>
            <a:noFill/>
          </a:ln>
        </p:spPr>
      </p:pic>
      <p:sp>
        <p:nvSpPr>
          <p:cNvPr id="590" name="Google Shape;590;p38"/>
          <p:cNvSpPr txBox="1"/>
          <p:nvPr/>
        </p:nvSpPr>
        <p:spPr>
          <a:xfrm>
            <a:off x="5630975" y="4628475"/>
            <a:ext cx="288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accent6"/>
                </a:highlight>
              </a:rPr>
              <a:t>If possible, use </a:t>
            </a:r>
            <a:r>
              <a:rPr b="1" lang="en">
                <a:highlight>
                  <a:schemeClr val="accent6"/>
                </a:highlight>
              </a:rPr>
              <a:t>within-subject</a:t>
            </a:r>
            <a:r>
              <a:rPr lang="en">
                <a:highlight>
                  <a:schemeClr val="accent6"/>
                </a:highlight>
              </a:rPr>
              <a:t>!!! </a:t>
            </a:r>
            <a:endParaRPr>
              <a:highlight>
                <a:schemeClr val="accent6"/>
              </a:highlight>
            </a:endParaRPr>
          </a:p>
        </p:txBody>
      </p:sp>
      <p:sp>
        <p:nvSpPr>
          <p:cNvPr id="591" name="Google Shape;591;p38"/>
          <p:cNvSpPr txBox="1"/>
          <p:nvPr/>
        </p:nvSpPr>
        <p:spPr>
          <a:xfrm>
            <a:off x="5630975" y="3817700"/>
            <a:ext cx="2411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accent6"/>
                </a:highlight>
              </a:rPr>
              <a:t>Becomes expensive if full </a:t>
            </a:r>
            <a:r>
              <a:rPr lang="en">
                <a:highlight>
                  <a:schemeClr val="accent6"/>
                </a:highlight>
              </a:rPr>
              <a:t>counterbalancing</a:t>
            </a:r>
            <a:r>
              <a:rPr lang="en">
                <a:highlight>
                  <a:schemeClr val="accent6"/>
                </a:highlight>
              </a:rPr>
              <a:t> is used</a:t>
            </a:r>
            <a:endParaRPr>
              <a:highlight>
                <a:schemeClr val="accent6"/>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9"/>
          <p:cNvSpPr/>
          <p:nvPr/>
        </p:nvSpPr>
        <p:spPr>
          <a:xfrm>
            <a:off x="412800" y="3024825"/>
            <a:ext cx="3328500" cy="153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500">
                <a:solidFill>
                  <a:schemeClr val="dk2"/>
                </a:solidFill>
              </a:rPr>
              <a:t>2 IVs (factors)</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Technique: 2 levels (EarPod, iPod)</a:t>
            </a:r>
            <a:endParaRPr sz="1500">
              <a:solidFill>
                <a:schemeClr val="dk2"/>
              </a:solidFill>
            </a:endParaRPr>
          </a:p>
          <a:p>
            <a:pPr indent="0" lvl="0" marL="0" rtl="0" algn="l">
              <a:lnSpc>
                <a:spcPct val="150000"/>
              </a:lnSpc>
              <a:spcBef>
                <a:spcPts val="0"/>
              </a:spcBef>
              <a:spcAft>
                <a:spcPts val="0"/>
              </a:spcAft>
              <a:buNone/>
            </a:pPr>
            <a:r>
              <a:rPr lang="en" sz="1500">
                <a:solidFill>
                  <a:schemeClr val="dk2"/>
                </a:solidFill>
              </a:rPr>
              <a:t>Menu breadth 3 levels (4, 8, 12)</a:t>
            </a:r>
            <a:endParaRPr/>
          </a:p>
        </p:txBody>
      </p:sp>
      <p:sp>
        <p:nvSpPr>
          <p:cNvPr id="597" name="Google Shape;59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Factorial Design</a:t>
            </a:r>
            <a:endParaRPr/>
          </a:p>
        </p:txBody>
      </p:sp>
      <p:sp>
        <p:nvSpPr>
          <p:cNvPr id="598" name="Google Shape;598;p39"/>
          <p:cNvSpPr txBox="1"/>
          <p:nvPr>
            <p:ph idx="1" type="body"/>
          </p:nvPr>
        </p:nvSpPr>
        <p:spPr>
          <a:xfrm>
            <a:off x="311700" y="1152475"/>
            <a:ext cx="8520600" cy="1737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Independent variables (IVs) 		factors</a:t>
            </a:r>
            <a:endParaRPr/>
          </a:p>
          <a:p>
            <a:pPr indent="0" lvl="0" marL="0" rtl="0" algn="l">
              <a:spcBef>
                <a:spcPts val="1200"/>
              </a:spcBef>
              <a:spcAft>
                <a:spcPts val="0"/>
              </a:spcAft>
              <a:buNone/>
            </a:pPr>
            <a:r>
              <a:rPr lang="en"/>
              <a:t>Factorial design		 two or more factors are investigated simultaneously</a:t>
            </a:r>
            <a:endParaRPr/>
          </a:p>
          <a:p>
            <a:pPr indent="0" lvl="0" marL="0" rtl="0" algn="l">
              <a:spcBef>
                <a:spcPts val="1200"/>
              </a:spcBef>
              <a:spcAft>
                <a:spcPts val="0"/>
              </a:spcAft>
              <a:buNone/>
            </a:pPr>
            <a:r>
              <a:t/>
            </a:r>
            <a:endParaRPr i="1" sz="1500"/>
          </a:p>
          <a:p>
            <a:pPr indent="0" lvl="0" marL="0" rtl="0" algn="l">
              <a:spcBef>
                <a:spcPts val="1200"/>
              </a:spcBef>
              <a:spcAft>
                <a:spcPts val="1200"/>
              </a:spcAft>
              <a:buNone/>
            </a:pPr>
            <a:r>
              <a:rPr b="1" i="1" lang="en" sz="1500"/>
              <a:t>Example: EarPod vs iPod</a:t>
            </a:r>
            <a:endParaRPr sz="1500" u="sng"/>
          </a:p>
        </p:txBody>
      </p:sp>
      <p:sp>
        <p:nvSpPr>
          <p:cNvPr id="599" name="Google Shape;599;p39"/>
          <p:cNvSpPr/>
          <p:nvPr/>
        </p:nvSpPr>
        <p:spPr>
          <a:xfrm>
            <a:off x="3308650" y="1315500"/>
            <a:ext cx="590400" cy="14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9"/>
          <p:cNvSpPr/>
          <p:nvPr/>
        </p:nvSpPr>
        <p:spPr>
          <a:xfrm>
            <a:off x="2104225" y="1777675"/>
            <a:ext cx="590400" cy="140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9"/>
          <p:cNvSpPr txBox="1"/>
          <p:nvPr/>
        </p:nvSpPr>
        <p:spPr>
          <a:xfrm>
            <a:off x="4535625" y="3584175"/>
            <a:ext cx="2010600" cy="415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500" u="sng">
                <a:solidFill>
                  <a:schemeClr val="dk2"/>
                </a:solidFill>
                <a:highlight>
                  <a:schemeClr val="accent6"/>
                </a:highlight>
              </a:rPr>
              <a:t>2 x 3 factorial design</a:t>
            </a:r>
            <a:endParaRPr>
              <a:highlight>
                <a:schemeClr val="accent6"/>
              </a:highlight>
            </a:endParaRPr>
          </a:p>
        </p:txBody>
      </p:sp>
      <p:sp>
        <p:nvSpPr>
          <p:cNvPr id="602" name="Google Shape;602;p39"/>
          <p:cNvSpPr/>
          <p:nvPr/>
        </p:nvSpPr>
        <p:spPr>
          <a:xfrm>
            <a:off x="3872463" y="3532425"/>
            <a:ext cx="590400" cy="519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Factorial Design</a:t>
            </a:r>
            <a:endParaRPr/>
          </a:p>
        </p:txBody>
      </p:sp>
      <p:pic>
        <p:nvPicPr>
          <p:cNvPr descr="This video provides an introduction to factorial research designs.&#10;&#10;This video is part of a project at the Univeristy of Amsterdam in which instruction videos were produced to supplement a course in Methodology for the Bachelor's degree program Pedagogical/Educational Sciences. &#10;&#10;Illustrations in this video originate from other instruction videos produced by Annemarie Zand Scholten.&#10;&#10;Attribution-NonCommercial-ShareAlike 4.0 International (CC BY-NC-SA 4.0)" id="608" name="Google Shape;608;p40" title="Factorial Designs">
            <a:hlinkClick r:id="rId3"/>
          </p:cNvPr>
          <p:cNvPicPr preferRelativeResize="0"/>
          <p:nvPr/>
        </p:nvPicPr>
        <p:blipFill>
          <a:blip r:embed="rId4">
            <a:alphaModFix/>
          </a:blip>
          <a:stretch>
            <a:fillRect/>
          </a:stretch>
        </p:blipFill>
        <p:spPr>
          <a:xfrm>
            <a:off x="381000" y="1093925"/>
            <a:ext cx="4803000" cy="3602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Factorial Design</a:t>
            </a:r>
            <a:endParaRPr/>
          </a:p>
        </p:txBody>
      </p:sp>
      <p:sp>
        <p:nvSpPr>
          <p:cNvPr id="614" name="Google Shape;61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Interaction Effect: The </a:t>
            </a:r>
            <a:r>
              <a:rPr b="1" lang="en" u="sng"/>
              <a:t>trend</a:t>
            </a:r>
            <a:r>
              <a:rPr lang="en"/>
              <a:t> (of measured data/dependent variable) within one factor is </a:t>
            </a:r>
            <a:r>
              <a:rPr b="1" lang="en" u="sng"/>
              <a:t>different</a:t>
            </a:r>
            <a:r>
              <a:rPr lang="en"/>
              <a:t> based on the effect of the other factor</a:t>
            </a:r>
            <a:endParaRPr/>
          </a:p>
          <a:p>
            <a:pPr indent="0" lvl="0" marL="0" rtl="0" algn="l">
              <a:spcBef>
                <a:spcPts val="1200"/>
              </a:spcBef>
              <a:spcAft>
                <a:spcPts val="1200"/>
              </a:spcAft>
              <a:buNone/>
            </a:pPr>
            <a:r>
              <a:t/>
            </a:r>
            <a:endParaRPr/>
          </a:p>
        </p:txBody>
      </p:sp>
      <p:pic>
        <p:nvPicPr>
          <p:cNvPr id="615" name="Google Shape;615;p41"/>
          <p:cNvPicPr preferRelativeResize="0"/>
          <p:nvPr/>
        </p:nvPicPr>
        <p:blipFill>
          <a:blip r:embed="rId3">
            <a:alphaModFix/>
          </a:blip>
          <a:stretch>
            <a:fillRect/>
          </a:stretch>
        </p:blipFill>
        <p:spPr>
          <a:xfrm>
            <a:off x="1563237" y="1980950"/>
            <a:ext cx="6017524" cy="2759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Factorial Design</a:t>
            </a:r>
            <a:endParaRPr/>
          </a:p>
        </p:txBody>
      </p:sp>
      <p:sp>
        <p:nvSpPr>
          <p:cNvPr id="621" name="Google Shape;621;p42"/>
          <p:cNvSpPr txBox="1"/>
          <p:nvPr>
            <p:ph idx="1" type="body"/>
          </p:nvPr>
        </p:nvSpPr>
        <p:spPr>
          <a:xfrm>
            <a:off x="291238" y="9888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Two-way </a:t>
            </a:r>
            <a:r>
              <a:rPr lang="en"/>
              <a:t>Interaction Effect: Interaction between two factors</a:t>
            </a:r>
            <a:endParaRPr/>
          </a:p>
        </p:txBody>
      </p:sp>
      <p:pic>
        <p:nvPicPr>
          <p:cNvPr id="622" name="Google Shape;622;p42"/>
          <p:cNvPicPr preferRelativeResize="0"/>
          <p:nvPr/>
        </p:nvPicPr>
        <p:blipFill rotWithShape="1">
          <a:blip r:embed="rId3">
            <a:alphaModFix/>
          </a:blip>
          <a:srcRect b="25395" l="0" r="0" t="0"/>
          <a:stretch/>
        </p:blipFill>
        <p:spPr>
          <a:xfrm>
            <a:off x="494763" y="1513025"/>
            <a:ext cx="2130275" cy="1426950"/>
          </a:xfrm>
          <a:prstGeom prst="rect">
            <a:avLst/>
          </a:prstGeom>
          <a:noFill/>
          <a:ln>
            <a:noFill/>
          </a:ln>
        </p:spPr>
      </p:pic>
      <p:sp>
        <p:nvSpPr>
          <p:cNvPr id="623" name="Google Shape;623;p42"/>
          <p:cNvSpPr txBox="1"/>
          <p:nvPr>
            <p:ph idx="1" type="body"/>
          </p:nvPr>
        </p:nvSpPr>
        <p:spPr>
          <a:xfrm>
            <a:off x="311688" y="31287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High-order</a:t>
            </a:r>
            <a:r>
              <a:rPr lang="en"/>
              <a:t> Interaction Effect: More factors</a:t>
            </a:r>
            <a:endParaRPr/>
          </a:p>
        </p:txBody>
      </p:sp>
      <p:pic>
        <p:nvPicPr>
          <p:cNvPr id="624" name="Google Shape;624;p42"/>
          <p:cNvPicPr preferRelativeResize="0"/>
          <p:nvPr/>
        </p:nvPicPr>
        <p:blipFill>
          <a:blip r:embed="rId4">
            <a:alphaModFix/>
          </a:blip>
          <a:stretch>
            <a:fillRect/>
          </a:stretch>
        </p:blipFill>
        <p:spPr>
          <a:xfrm>
            <a:off x="705613" y="3566675"/>
            <a:ext cx="4143375" cy="1371600"/>
          </a:xfrm>
          <a:prstGeom prst="rect">
            <a:avLst/>
          </a:prstGeom>
          <a:noFill/>
          <a:ln>
            <a:noFill/>
          </a:ln>
        </p:spPr>
      </p:pic>
      <p:pic>
        <p:nvPicPr>
          <p:cNvPr id="625" name="Google Shape;625;p42"/>
          <p:cNvPicPr preferRelativeResize="0"/>
          <p:nvPr/>
        </p:nvPicPr>
        <p:blipFill>
          <a:blip r:embed="rId5">
            <a:alphaModFix/>
          </a:blip>
          <a:stretch>
            <a:fillRect/>
          </a:stretch>
        </p:blipFill>
        <p:spPr>
          <a:xfrm>
            <a:off x="2625050" y="1561525"/>
            <a:ext cx="1669000" cy="1600225"/>
          </a:xfrm>
          <a:prstGeom prst="rect">
            <a:avLst/>
          </a:prstGeom>
          <a:noFill/>
          <a:ln>
            <a:noFill/>
          </a:ln>
        </p:spPr>
      </p:pic>
      <p:pic>
        <p:nvPicPr>
          <p:cNvPr id="626" name="Google Shape;626;p42"/>
          <p:cNvPicPr preferRelativeResize="0"/>
          <p:nvPr/>
        </p:nvPicPr>
        <p:blipFill>
          <a:blip r:embed="rId6">
            <a:alphaModFix/>
          </a:blip>
          <a:stretch>
            <a:fillRect/>
          </a:stretch>
        </p:blipFill>
        <p:spPr>
          <a:xfrm>
            <a:off x="4417250" y="1513025"/>
            <a:ext cx="1718682" cy="1426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grpSp>
        <p:nvGrpSpPr>
          <p:cNvPr id="94" name="Google Shape;94;p16"/>
          <p:cNvGrpSpPr/>
          <p:nvPr/>
        </p:nvGrpSpPr>
        <p:grpSpPr>
          <a:xfrm>
            <a:off x="8064288" y="197015"/>
            <a:ext cx="990475" cy="433973"/>
            <a:chOff x="8073138" y="1618852"/>
            <a:chExt cx="990475" cy="433973"/>
          </a:xfrm>
        </p:grpSpPr>
        <p:sp>
          <p:nvSpPr>
            <p:cNvPr id="95" name="Google Shape;95;p16"/>
            <p:cNvSpPr/>
            <p:nvPr/>
          </p:nvSpPr>
          <p:spPr>
            <a:xfrm>
              <a:off x="8173513" y="175312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Rigor Exp.</a:t>
              </a:r>
              <a:endParaRPr b="1" sz="800">
                <a:solidFill>
                  <a:schemeClr val="dk2"/>
                </a:solidFill>
              </a:endParaRPr>
            </a:p>
          </p:txBody>
        </p:sp>
        <p:sp>
          <p:nvSpPr>
            <p:cNvPr id="96" name="Google Shape;96;p16"/>
            <p:cNvSpPr/>
            <p:nvPr/>
          </p:nvSpPr>
          <p:spPr>
            <a:xfrm>
              <a:off x="8073138" y="161885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4</a:t>
              </a:r>
              <a:endParaRPr b="1" sz="800">
                <a:solidFill>
                  <a:schemeClr val="dk2"/>
                </a:solidFill>
              </a:endParaRPr>
            </a:p>
          </p:txBody>
        </p:sp>
      </p:grpSp>
      <p:grpSp>
        <p:nvGrpSpPr>
          <p:cNvPr id="97" name="Google Shape;97;p16"/>
          <p:cNvGrpSpPr/>
          <p:nvPr/>
        </p:nvGrpSpPr>
        <p:grpSpPr>
          <a:xfrm>
            <a:off x="6749004" y="197015"/>
            <a:ext cx="990475" cy="433973"/>
            <a:chOff x="8073138" y="1106027"/>
            <a:chExt cx="990475" cy="433973"/>
          </a:xfrm>
        </p:grpSpPr>
        <p:sp>
          <p:nvSpPr>
            <p:cNvPr id="98" name="Google Shape;98;p16"/>
            <p:cNvSpPr/>
            <p:nvPr/>
          </p:nvSpPr>
          <p:spPr>
            <a:xfrm>
              <a:off x="8173513" y="1240300"/>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Full Pilot</a:t>
              </a:r>
              <a:endParaRPr b="1" sz="800">
                <a:solidFill>
                  <a:schemeClr val="dk2"/>
                </a:solidFill>
              </a:endParaRPr>
            </a:p>
          </p:txBody>
        </p:sp>
        <p:sp>
          <p:nvSpPr>
            <p:cNvPr id="99" name="Google Shape;99;p16"/>
            <p:cNvSpPr/>
            <p:nvPr/>
          </p:nvSpPr>
          <p:spPr>
            <a:xfrm>
              <a:off x="8073138" y="1106027"/>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3</a:t>
              </a:r>
              <a:endParaRPr b="1" sz="800">
                <a:solidFill>
                  <a:schemeClr val="dk2"/>
                </a:solidFill>
              </a:endParaRPr>
            </a:p>
          </p:txBody>
        </p:sp>
      </p:grpSp>
      <p:grpSp>
        <p:nvGrpSpPr>
          <p:cNvPr id="100" name="Google Shape;100;p16"/>
          <p:cNvGrpSpPr/>
          <p:nvPr/>
        </p:nvGrpSpPr>
        <p:grpSpPr>
          <a:xfrm>
            <a:off x="5433696" y="197015"/>
            <a:ext cx="990475" cy="433973"/>
            <a:chOff x="8073138" y="593202"/>
            <a:chExt cx="990475" cy="433973"/>
          </a:xfrm>
        </p:grpSpPr>
        <p:sp>
          <p:nvSpPr>
            <p:cNvPr id="101" name="Google Shape;101;p16"/>
            <p:cNvSpPr/>
            <p:nvPr/>
          </p:nvSpPr>
          <p:spPr>
            <a:xfrm>
              <a:off x="8173513" y="72747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Initial Pilot</a:t>
              </a:r>
              <a:endParaRPr b="1" sz="800">
                <a:solidFill>
                  <a:schemeClr val="dk2"/>
                </a:solidFill>
              </a:endParaRPr>
            </a:p>
          </p:txBody>
        </p:sp>
        <p:sp>
          <p:nvSpPr>
            <p:cNvPr id="102" name="Google Shape;102;p16"/>
            <p:cNvSpPr/>
            <p:nvPr/>
          </p:nvSpPr>
          <p:spPr>
            <a:xfrm>
              <a:off x="8073138" y="59320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2</a:t>
              </a:r>
              <a:endParaRPr b="1" sz="800">
                <a:solidFill>
                  <a:schemeClr val="dk2"/>
                </a:solidFill>
              </a:endParaRPr>
            </a:p>
          </p:txBody>
        </p:sp>
      </p:grpSp>
      <p:grpSp>
        <p:nvGrpSpPr>
          <p:cNvPr id="103" name="Google Shape;103;p16"/>
          <p:cNvGrpSpPr/>
          <p:nvPr/>
        </p:nvGrpSpPr>
        <p:grpSpPr>
          <a:xfrm>
            <a:off x="4041213" y="197015"/>
            <a:ext cx="990475" cy="433973"/>
            <a:chOff x="8073138" y="80377"/>
            <a:chExt cx="990475" cy="433973"/>
          </a:xfrm>
        </p:grpSpPr>
        <p:sp>
          <p:nvSpPr>
            <p:cNvPr id="104" name="Google Shape;104;p16"/>
            <p:cNvSpPr/>
            <p:nvPr/>
          </p:nvSpPr>
          <p:spPr>
            <a:xfrm>
              <a:off x="8173513" y="214650"/>
              <a:ext cx="890100" cy="299700"/>
            </a:xfrm>
            <a:prstGeom prst="roundRect">
              <a:avLst>
                <a:gd fmla="val 16667" name="adj"/>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Contribution?</a:t>
              </a:r>
              <a:endParaRPr b="1" sz="800">
                <a:solidFill>
                  <a:schemeClr val="dk1"/>
                </a:solidFill>
              </a:endParaRPr>
            </a:p>
          </p:txBody>
        </p:sp>
        <p:sp>
          <p:nvSpPr>
            <p:cNvPr id="105" name="Google Shape;105;p16"/>
            <p:cNvSpPr/>
            <p:nvPr/>
          </p:nvSpPr>
          <p:spPr>
            <a:xfrm>
              <a:off x="8073138" y="80377"/>
              <a:ext cx="660300" cy="191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rPr>
                <a:t>STAGE 1</a:t>
              </a:r>
              <a:endParaRPr b="1" sz="800">
                <a:solidFill>
                  <a:schemeClr val="lt1"/>
                </a:solidFill>
              </a:endParaRPr>
            </a:p>
          </p:txBody>
        </p:sp>
      </p:grpSp>
      <p:sp>
        <p:nvSpPr>
          <p:cNvPr id="106" name="Google Shape;106;p16"/>
          <p:cNvSpPr txBox="1"/>
          <p:nvPr/>
        </p:nvSpPr>
        <p:spPr>
          <a:xfrm>
            <a:off x="160525" y="139625"/>
            <a:ext cx="5181900" cy="1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Quattrocento Sans"/>
                <a:ea typeface="Quattrocento Sans"/>
                <a:cs typeface="Quattrocento Sans"/>
                <a:sym typeface="Quattrocento Sans"/>
              </a:rPr>
              <a:t>STAGE 1</a:t>
            </a:r>
            <a:endParaRPr b="1" sz="3400">
              <a:latin typeface="Quattrocento Sans"/>
              <a:ea typeface="Quattrocento Sans"/>
              <a:cs typeface="Quattrocento Sans"/>
              <a:sym typeface="Quattrocento Sans"/>
            </a:endParaRPr>
          </a:p>
          <a:p>
            <a:pPr indent="0" lvl="0" marL="0" rtl="0" algn="l">
              <a:spcBef>
                <a:spcPts val="0"/>
              </a:spcBef>
              <a:spcAft>
                <a:spcPts val="0"/>
              </a:spcAft>
              <a:buNone/>
            </a:pPr>
            <a:r>
              <a:rPr lang="en" sz="3500">
                <a:latin typeface="Quattrocento Sans"/>
                <a:ea typeface="Quattrocento Sans"/>
                <a:cs typeface="Quattrocento Sans"/>
                <a:sym typeface="Quattrocento Sans"/>
              </a:rPr>
              <a:t>Identifying Contributions</a:t>
            </a:r>
            <a:endParaRPr sz="3500">
              <a:latin typeface="Quattrocento Sans"/>
              <a:ea typeface="Quattrocento Sans"/>
              <a:cs typeface="Quattrocento Sans"/>
              <a:sym typeface="Quattrocento Sans"/>
            </a:endParaRPr>
          </a:p>
        </p:txBody>
      </p:sp>
      <p:cxnSp>
        <p:nvCxnSpPr>
          <p:cNvPr id="107" name="Google Shape;107;p16"/>
          <p:cNvCxnSpPr/>
          <p:nvPr/>
        </p:nvCxnSpPr>
        <p:spPr>
          <a:xfrm>
            <a:off x="5163825"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108" name="Google Shape;108;p16"/>
          <p:cNvCxnSpPr/>
          <p:nvPr/>
        </p:nvCxnSpPr>
        <p:spPr>
          <a:xfrm>
            <a:off x="6515450"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109" name="Google Shape;109;p16"/>
          <p:cNvCxnSpPr/>
          <p:nvPr/>
        </p:nvCxnSpPr>
        <p:spPr>
          <a:xfrm>
            <a:off x="7867075" y="487150"/>
            <a:ext cx="241200" cy="0"/>
          </a:xfrm>
          <a:prstGeom prst="straightConnector1">
            <a:avLst/>
          </a:prstGeom>
          <a:noFill/>
          <a:ln cap="flat" cmpd="sng" w="19050">
            <a:solidFill>
              <a:schemeClr val="dk2"/>
            </a:solidFill>
            <a:prstDash val="solid"/>
            <a:round/>
            <a:headEnd len="med" w="med" type="none"/>
            <a:tailEnd len="med" w="med" type="triangle"/>
          </a:ln>
        </p:spPr>
      </p:cxnSp>
      <p:grpSp>
        <p:nvGrpSpPr>
          <p:cNvPr id="110" name="Google Shape;110;p16"/>
          <p:cNvGrpSpPr/>
          <p:nvPr/>
        </p:nvGrpSpPr>
        <p:grpSpPr>
          <a:xfrm>
            <a:off x="1094184" y="3022831"/>
            <a:ext cx="6955639" cy="697562"/>
            <a:chOff x="1094184" y="3022831"/>
            <a:chExt cx="6955639" cy="697562"/>
          </a:xfrm>
        </p:grpSpPr>
        <p:sp>
          <p:nvSpPr>
            <p:cNvPr id="111" name="Google Shape;111;p16"/>
            <p:cNvSpPr txBox="1"/>
            <p:nvPr/>
          </p:nvSpPr>
          <p:spPr>
            <a:xfrm>
              <a:off x="1315423" y="3197194"/>
              <a:ext cx="6734400" cy="523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Quattrocento Sans"/>
                  <a:ea typeface="Quattrocento Sans"/>
                  <a:cs typeface="Quattrocento Sans"/>
                  <a:sym typeface="Quattrocento Sans"/>
                </a:rPr>
                <a:t>Why should the community </a:t>
              </a:r>
              <a:r>
                <a:rPr b="1" lang="en" sz="2200" u="sng">
                  <a:solidFill>
                    <a:schemeClr val="dk1"/>
                  </a:solidFill>
                  <a:latin typeface="Quattrocento Sans"/>
                  <a:ea typeface="Quattrocento Sans"/>
                  <a:cs typeface="Quattrocento Sans"/>
                  <a:sym typeface="Quattrocento Sans"/>
                </a:rPr>
                <a:t>care</a:t>
              </a:r>
              <a:r>
                <a:rPr b="1" lang="en" sz="2200">
                  <a:latin typeface="Quattrocento Sans"/>
                  <a:ea typeface="Quattrocento Sans"/>
                  <a:cs typeface="Quattrocento Sans"/>
                  <a:sym typeface="Quattrocento Sans"/>
                </a:rPr>
                <a:t>?</a:t>
              </a:r>
              <a:endParaRPr b="1" sz="2200">
                <a:latin typeface="Quattrocento Sans"/>
                <a:ea typeface="Quattrocento Sans"/>
                <a:cs typeface="Quattrocento Sans"/>
                <a:sym typeface="Quattrocento Sans"/>
              </a:endParaRPr>
            </a:p>
          </p:txBody>
        </p:sp>
        <p:grpSp>
          <p:nvGrpSpPr>
            <p:cNvPr id="112" name="Google Shape;112;p16"/>
            <p:cNvGrpSpPr/>
            <p:nvPr/>
          </p:nvGrpSpPr>
          <p:grpSpPr>
            <a:xfrm>
              <a:off x="1094184" y="3022831"/>
              <a:ext cx="363991" cy="461863"/>
              <a:chOff x="709600" y="1531388"/>
              <a:chExt cx="333600" cy="423300"/>
            </a:xfrm>
          </p:grpSpPr>
          <p:sp>
            <p:nvSpPr>
              <p:cNvPr id="113" name="Google Shape;113;p16"/>
              <p:cNvSpPr/>
              <p:nvPr/>
            </p:nvSpPr>
            <p:spPr>
              <a:xfrm>
                <a:off x="709600" y="1595450"/>
                <a:ext cx="333600" cy="333600"/>
              </a:xfrm>
              <a:prstGeom prst="ellipse">
                <a:avLst/>
              </a:prstGeom>
              <a:solidFill>
                <a:srgbClr val="FFFF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sp>
            <p:nvSpPr>
              <p:cNvPr id="114" name="Google Shape;114;p16"/>
              <p:cNvSpPr txBox="1"/>
              <p:nvPr/>
            </p:nvSpPr>
            <p:spPr>
              <a:xfrm>
                <a:off x="728575" y="1531388"/>
                <a:ext cx="238200" cy="4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2</a:t>
                </a:r>
                <a:endParaRPr b="1" sz="1800"/>
              </a:p>
            </p:txBody>
          </p:sp>
        </p:grpSp>
      </p:grpSp>
      <p:grpSp>
        <p:nvGrpSpPr>
          <p:cNvPr id="115" name="Google Shape;115;p16"/>
          <p:cNvGrpSpPr/>
          <p:nvPr/>
        </p:nvGrpSpPr>
        <p:grpSpPr>
          <a:xfrm>
            <a:off x="1094184" y="1974580"/>
            <a:ext cx="6955639" cy="697562"/>
            <a:chOff x="1094184" y="1974580"/>
            <a:chExt cx="6955639" cy="697562"/>
          </a:xfrm>
        </p:grpSpPr>
        <p:sp>
          <p:nvSpPr>
            <p:cNvPr id="116" name="Google Shape;116;p16"/>
            <p:cNvSpPr txBox="1"/>
            <p:nvPr/>
          </p:nvSpPr>
          <p:spPr>
            <a:xfrm>
              <a:off x="1315423" y="2148942"/>
              <a:ext cx="6734400" cy="523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Quattrocento Sans"/>
                  <a:ea typeface="Quattrocento Sans"/>
                  <a:cs typeface="Quattrocento Sans"/>
                  <a:sym typeface="Quattrocento Sans"/>
                </a:rPr>
                <a:t>What are is your </a:t>
              </a:r>
              <a:r>
                <a:rPr b="1" lang="en" sz="2200" u="sng">
                  <a:solidFill>
                    <a:schemeClr val="dk1"/>
                  </a:solidFill>
                  <a:latin typeface="Quattrocento Sans"/>
                  <a:ea typeface="Quattrocento Sans"/>
                  <a:cs typeface="Quattrocento Sans"/>
                  <a:sym typeface="Quattrocento Sans"/>
                </a:rPr>
                <a:t>contribution</a:t>
              </a:r>
              <a:r>
                <a:rPr b="1" lang="en" sz="2200">
                  <a:solidFill>
                    <a:schemeClr val="dk1"/>
                  </a:solidFill>
                  <a:latin typeface="Quattrocento Sans"/>
                  <a:ea typeface="Quattrocento Sans"/>
                  <a:cs typeface="Quattrocento Sans"/>
                  <a:sym typeface="Quattrocento Sans"/>
                </a:rPr>
                <a:t> </a:t>
              </a:r>
              <a:r>
                <a:rPr b="1" lang="en" sz="2200">
                  <a:latin typeface="Quattrocento Sans"/>
                  <a:ea typeface="Quattrocento Sans"/>
                  <a:cs typeface="Quattrocento Sans"/>
                  <a:sym typeface="Quattrocento Sans"/>
                </a:rPr>
                <a:t>to the community? </a:t>
              </a:r>
              <a:endParaRPr b="1" sz="2200">
                <a:latin typeface="Quattrocento Sans"/>
                <a:ea typeface="Quattrocento Sans"/>
                <a:cs typeface="Quattrocento Sans"/>
                <a:sym typeface="Quattrocento Sans"/>
              </a:endParaRPr>
            </a:p>
          </p:txBody>
        </p:sp>
        <p:grpSp>
          <p:nvGrpSpPr>
            <p:cNvPr id="117" name="Google Shape;117;p16"/>
            <p:cNvGrpSpPr/>
            <p:nvPr/>
          </p:nvGrpSpPr>
          <p:grpSpPr>
            <a:xfrm>
              <a:off x="1094184" y="1974580"/>
              <a:ext cx="363991" cy="461863"/>
              <a:chOff x="709600" y="1531388"/>
              <a:chExt cx="333600" cy="423300"/>
            </a:xfrm>
          </p:grpSpPr>
          <p:sp>
            <p:nvSpPr>
              <p:cNvPr id="118" name="Google Shape;118;p16"/>
              <p:cNvSpPr/>
              <p:nvPr/>
            </p:nvSpPr>
            <p:spPr>
              <a:xfrm>
                <a:off x="709600" y="1595450"/>
                <a:ext cx="333600" cy="333600"/>
              </a:xfrm>
              <a:prstGeom prst="ellipse">
                <a:avLst/>
              </a:prstGeom>
              <a:solidFill>
                <a:srgbClr val="FFFF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sp>
            <p:nvSpPr>
              <p:cNvPr id="119" name="Google Shape;119;p16"/>
              <p:cNvSpPr txBox="1"/>
              <p:nvPr/>
            </p:nvSpPr>
            <p:spPr>
              <a:xfrm>
                <a:off x="728575" y="1531388"/>
                <a:ext cx="238200" cy="4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1</a:t>
                </a:r>
                <a:endParaRPr b="1" sz="1800"/>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Factorial Design: Quiz 2</a:t>
            </a:r>
            <a:endParaRPr/>
          </a:p>
        </p:txBody>
      </p:sp>
      <p:pic>
        <p:nvPicPr>
          <p:cNvPr id="632" name="Google Shape;632;p43"/>
          <p:cNvPicPr preferRelativeResize="0"/>
          <p:nvPr/>
        </p:nvPicPr>
        <p:blipFill>
          <a:blip r:embed="rId3">
            <a:alphaModFix/>
          </a:blip>
          <a:stretch>
            <a:fillRect/>
          </a:stretch>
        </p:blipFill>
        <p:spPr>
          <a:xfrm>
            <a:off x="637113" y="2795925"/>
            <a:ext cx="4873124" cy="1939650"/>
          </a:xfrm>
          <a:prstGeom prst="rect">
            <a:avLst/>
          </a:prstGeom>
          <a:noFill/>
          <a:ln>
            <a:noFill/>
          </a:ln>
        </p:spPr>
      </p:pic>
      <p:pic>
        <p:nvPicPr>
          <p:cNvPr id="633" name="Google Shape;633;p43"/>
          <p:cNvPicPr preferRelativeResize="0"/>
          <p:nvPr/>
        </p:nvPicPr>
        <p:blipFill>
          <a:blip r:embed="rId4">
            <a:alphaModFix/>
          </a:blip>
          <a:stretch>
            <a:fillRect/>
          </a:stretch>
        </p:blipFill>
        <p:spPr>
          <a:xfrm>
            <a:off x="637113" y="1205975"/>
            <a:ext cx="4143375" cy="1371600"/>
          </a:xfrm>
          <a:prstGeom prst="rect">
            <a:avLst/>
          </a:prstGeom>
          <a:noFill/>
          <a:ln>
            <a:noFill/>
          </a:ln>
        </p:spPr>
      </p:pic>
      <p:pic>
        <p:nvPicPr>
          <p:cNvPr id="634" name="Google Shape;634;p43"/>
          <p:cNvPicPr preferRelativeResize="0"/>
          <p:nvPr/>
        </p:nvPicPr>
        <p:blipFill>
          <a:blip r:embed="rId5">
            <a:alphaModFix/>
          </a:blip>
          <a:stretch>
            <a:fillRect/>
          </a:stretch>
        </p:blipFill>
        <p:spPr>
          <a:xfrm>
            <a:off x="5046725" y="1147125"/>
            <a:ext cx="1645664" cy="1577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of collected data (for DVs)</a:t>
            </a:r>
            <a:endParaRPr/>
          </a:p>
        </p:txBody>
      </p:sp>
      <p:sp>
        <p:nvSpPr>
          <p:cNvPr id="640" name="Google Shape;640;p44"/>
          <p:cNvSpPr txBox="1"/>
          <p:nvPr>
            <p:ph idx="1" type="body"/>
          </p:nvPr>
        </p:nvSpPr>
        <p:spPr>
          <a:xfrm>
            <a:off x="311700" y="1152475"/>
            <a:ext cx="5673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000"/>
              </a:spcBef>
              <a:spcAft>
                <a:spcPts val="0"/>
              </a:spcAft>
              <a:buSzPts val="1800"/>
              <a:buAutoNum type="arabicPeriod"/>
            </a:pPr>
            <a:r>
              <a:rPr b="1" lang="en"/>
              <a:t>Objectivity</a:t>
            </a:r>
            <a:endParaRPr b="1"/>
          </a:p>
          <a:p>
            <a:pPr indent="-342900" lvl="0" marL="457200" rtl="0" algn="l">
              <a:lnSpc>
                <a:spcPct val="150000"/>
              </a:lnSpc>
              <a:spcBef>
                <a:spcPts val="1200"/>
              </a:spcBef>
              <a:spcAft>
                <a:spcPts val="0"/>
              </a:spcAft>
              <a:buSzPts val="1800"/>
              <a:buAutoNum type="arabicPeriod"/>
            </a:pPr>
            <a:r>
              <a:rPr b="1" lang="en"/>
              <a:t>Order and quantifiability</a:t>
            </a:r>
            <a:endParaRPr b="1"/>
          </a:p>
          <a:p>
            <a:pPr indent="-342900" lvl="0" marL="457200" rtl="0" algn="l">
              <a:lnSpc>
                <a:spcPct val="150000"/>
              </a:lnSpc>
              <a:spcBef>
                <a:spcPts val="1000"/>
              </a:spcBef>
              <a:spcAft>
                <a:spcPts val="1200"/>
              </a:spcAft>
              <a:buSzPts val="1800"/>
              <a:buAutoNum type="arabicPeriod"/>
            </a:pPr>
            <a:r>
              <a:rPr b="1" lang="en"/>
              <a:t>Parametric / Non-parametric</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of collected data (for DVs)</a:t>
            </a:r>
            <a:endParaRPr/>
          </a:p>
        </p:txBody>
      </p:sp>
      <p:sp>
        <p:nvSpPr>
          <p:cNvPr id="646" name="Google Shape;646;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b="1" lang="en"/>
              <a:t>Objectivity:</a:t>
            </a:r>
            <a:endParaRPr b="1"/>
          </a:p>
          <a:p>
            <a:pPr indent="0" lvl="0" marL="0" rtl="0" algn="l">
              <a:spcBef>
                <a:spcPts val="1200"/>
              </a:spcBef>
              <a:spcAft>
                <a:spcPts val="0"/>
              </a:spcAft>
              <a:buNone/>
            </a:pPr>
            <a:r>
              <a:rPr lang="en"/>
              <a:t>Objective</a:t>
            </a:r>
            <a:endParaRPr/>
          </a:p>
          <a:p>
            <a:pPr indent="-342900" lvl="0" marL="457200" rtl="0" algn="l">
              <a:spcBef>
                <a:spcPts val="1200"/>
              </a:spcBef>
              <a:spcAft>
                <a:spcPts val="0"/>
              </a:spcAft>
              <a:buSzPts val="1800"/>
              <a:buChar char="●"/>
            </a:pPr>
            <a:r>
              <a:rPr lang="en"/>
              <a:t>Reaction/completion time</a:t>
            </a:r>
            <a:endParaRPr/>
          </a:p>
          <a:p>
            <a:pPr indent="-342900" lvl="0" marL="457200" rtl="0" algn="l">
              <a:spcBef>
                <a:spcPts val="0"/>
              </a:spcBef>
              <a:spcAft>
                <a:spcPts val="0"/>
              </a:spcAft>
              <a:buSzPts val="1800"/>
              <a:buChar char="●"/>
            </a:pPr>
            <a:r>
              <a:rPr lang="en"/>
              <a:t>Accuracy (number of correct trials/total number of trials) </a:t>
            </a:r>
            <a:endParaRPr/>
          </a:p>
          <a:p>
            <a:pPr indent="-342900" lvl="0" marL="457200" rtl="0" algn="l">
              <a:spcBef>
                <a:spcPts val="0"/>
              </a:spcBef>
              <a:spcAft>
                <a:spcPts val="0"/>
              </a:spcAft>
              <a:buSzPts val="1800"/>
              <a:buChar char="●"/>
            </a:pPr>
            <a:r>
              <a:rPr lang="en"/>
              <a:t>…</a:t>
            </a:r>
            <a:endParaRPr/>
          </a:p>
          <a:p>
            <a:pPr indent="0" lvl="0" marL="0" rtl="0" algn="l">
              <a:spcBef>
                <a:spcPts val="1200"/>
              </a:spcBef>
              <a:spcAft>
                <a:spcPts val="0"/>
              </a:spcAft>
              <a:buNone/>
            </a:pPr>
            <a:r>
              <a:rPr lang="en"/>
              <a:t>Subjective </a:t>
            </a:r>
            <a:endParaRPr/>
          </a:p>
          <a:p>
            <a:pPr indent="-342900" lvl="0" marL="457200" rtl="0" algn="l">
              <a:spcBef>
                <a:spcPts val="1200"/>
              </a:spcBef>
              <a:spcAft>
                <a:spcPts val="0"/>
              </a:spcAft>
              <a:buSzPts val="1800"/>
              <a:buChar char="●"/>
            </a:pPr>
            <a:r>
              <a:rPr lang="en"/>
              <a:t>User rating (Likert scale) (in various kind of likert scale -&gt; i.e., in the scale of 1 - 7 rate your satisfaction of the technique, 1 being the least satisfactory, 7 being the most satisfactory) </a:t>
            </a:r>
            <a:endParaRPr/>
          </a:p>
          <a:p>
            <a:pPr indent="-342900" lvl="0" marL="457200" rtl="0" algn="l">
              <a:spcBef>
                <a:spcPts val="0"/>
              </a:spcBef>
              <a:spcAft>
                <a:spcPts val="0"/>
              </a:spcAft>
              <a:buSzPts val="1800"/>
              <a:buChar char="●"/>
            </a:pPr>
            <a:r>
              <a:rPr lang="en"/>
              <a:t>NASA TLX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of data</a:t>
            </a:r>
            <a:endParaRPr/>
          </a:p>
        </p:txBody>
      </p:sp>
      <p:sp>
        <p:nvSpPr>
          <p:cNvPr id="652" name="Google Shape;652;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2. Order and quantifiability - </a:t>
            </a:r>
            <a:r>
              <a:rPr b="1" lang="en" u="sng"/>
              <a:t>qualitative</a:t>
            </a:r>
            <a:endParaRPr b="1" u="sng"/>
          </a:p>
          <a:p>
            <a:pPr indent="-342900" lvl="0" marL="457200" rtl="0" algn="l">
              <a:spcBef>
                <a:spcPts val="1200"/>
              </a:spcBef>
              <a:spcAft>
                <a:spcPts val="0"/>
              </a:spcAft>
              <a:buSzPts val="1800"/>
              <a:buChar char="●"/>
            </a:pPr>
            <a:r>
              <a:rPr lang="en"/>
              <a:t>Nominal: Categorized information into groups, or classes. </a:t>
            </a:r>
            <a:r>
              <a:rPr b="1" lang="en"/>
              <a:t>No order</a:t>
            </a:r>
            <a:r>
              <a:rPr lang="en"/>
              <a:t>. </a:t>
            </a:r>
            <a:endParaRPr/>
          </a:p>
          <a:p>
            <a:pPr indent="-317500" lvl="1" marL="914400" rtl="0" algn="l">
              <a:spcBef>
                <a:spcPts val="0"/>
              </a:spcBef>
              <a:spcAft>
                <a:spcPts val="0"/>
              </a:spcAft>
              <a:buSzPts val="1400"/>
              <a:buChar char="○"/>
            </a:pPr>
            <a:r>
              <a:rPr lang="en"/>
              <a:t>Examples: </a:t>
            </a:r>
            <a:endParaRPr/>
          </a:p>
          <a:p>
            <a:pPr indent="-317500" lvl="2" marL="1371600" rtl="0" algn="l">
              <a:spcBef>
                <a:spcPts val="0"/>
              </a:spcBef>
              <a:spcAft>
                <a:spcPts val="0"/>
              </a:spcAft>
              <a:buSzPts val="1400"/>
              <a:buChar char="■"/>
            </a:pPr>
            <a:r>
              <a:rPr lang="en"/>
              <a:t>Gender</a:t>
            </a:r>
            <a:endParaRPr/>
          </a:p>
          <a:p>
            <a:pPr indent="-317500" lvl="2" marL="1371600" rtl="0" algn="l">
              <a:spcBef>
                <a:spcPts val="0"/>
              </a:spcBef>
              <a:spcAft>
                <a:spcPts val="0"/>
              </a:spcAft>
              <a:buSzPts val="1400"/>
              <a:buChar char="■"/>
            </a:pPr>
            <a:r>
              <a:rPr lang="en"/>
              <a:t>Operating system (Windows, MacOS, Linux)</a:t>
            </a:r>
            <a:endParaRPr/>
          </a:p>
          <a:p>
            <a:pPr indent="-342900" lvl="0" marL="457200" rtl="0" algn="l">
              <a:spcBef>
                <a:spcPts val="0"/>
              </a:spcBef>
              <a:spcAft>
                <a:spcPts val="0"/>
              </a:spcAft>
              <a:buSzPts val="1800"/>
              <a:buChar char="●"/>
            </a:pPr>
            <a:r>
              <a:rPr lang="en"/>
              <a:t>Ordinal: </a:t>
            </a:r>
            <a:r>
              <a:rPr b="1" lang="en"/>
              <a:t>Ordered</a:t>
            </a:r>
            <a:r>
              <a:rPr lang="en"/>
              <a:t> categories with logical progression. Differences between two adjacent category </a:t>
            </a:r>
            <a:r>
              <a:rPr b="1" lang="en"/>
              <a:t>not necessarily equal</a:t>
            </a:r>
            <a:endParaRPr/>
          </a:p>
          <a:p>
            <a:pPr indent="-317500" lvl="1" marL="914400" rtl="0" algn="l">
              <a:spcBef>
                <a:spcPts val="0"/>
              </a:spcBef>
              <a:spcAft>
                <a:spcPts val="0"/>
              </a:spcAft>
              <a:buSzPts val="1400"/>
              <a:buChar char="○"/>
            </a:pPr>
            <a:r>
              <a:rPr lang="en"/>
              <a:t>Examples:</a:t>
            </a:r>
            <a:endParaRPr/>
          </a:p>
          <a:p>
            <a:pPr indent="-317500" lvl="2" marL="1371600" rtl="0" algn="l">
              <a:spcBef>
                <a:spcPts val="0"/>
              </a:spcBef>
              <a:spcAft>
                <a:spcPts val="0"/>
              </a:spcAft>
              <a:buSzPts val="1400"/>
              <a:buChar char="■"/>
            </a:pPr>
            <a:r>
              <a:rPr lang="en"/>
              <a:t>User satisfaction</a:t>
            </a:r>
            <a:endParaRPr/>
          </a:p>
          <a:p>
            <a:pPr indent="-317500" lvl="2" marL="1371600" rtl="0" algn="l">
              <a:spcBef>
                <a:spcPts val="0"/>
              </a:spcBef>
              <a:spcAft>
                <a:spcPts val="0"/>
              </a:spcAft>
              <a:buSzPts val="1400"/>
              <a:buChar char="■"/>
            </a:pPr>
            <a:r>
              <a:rPr lang="en"/>
              <a:t>Task difficulties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of data</a:t>
            </a:r>
            <a:endParaRPr/>
          </a:p>
        </p:txBody>
      </p:sp>
      <p:sp>
        <p:nvSpPr>
          <p:cNvPr id="658" name="Google Shape;658;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2. </a:t>
            </a:r>
            <a:r>
              <a:rPr b="1" lang="en"/>
              <a:t>Order and quantifiability - </a:t>
            </a:r>
            <a:r>
              <a:rPr b="1" lang="en" u="sng"/>
              <a:t>Quantitative</a:t>
            </a:r>
            <a:endParaRPr b="1" u="sng"/>
          </a:p>
          <a:p>
            <a:pPr indent="-342900" lvl="0" marL="457200" rtl="0" algn="l">
              <a:spcBef>
                <a:spcPts val="1200"/>
              </a:spcBef>
              <a:spcAft>
                <a:spcPts val="0"/>
              </a:spcAft>
              <a:buSzPts val="1800"/>
              <a:buChar char="●"/>
            </a:pPr>
            <a:r>
              <a:rPr lang="en"/>
              <a:t>Interval</a:t>
            </a:r>
            <a:r>
              <a:rPr lang="en"/>
              <a:t>: Numeric values with </a:t>
            </a:r>
            <a:r>
              <a:rPr b="1" lang="en"/>
              <a:t>equal distances</a:t>
            </a:r>
            <a:r>
              <a:rPr lang="en"/>
              <a:t>. </a:t>
            </a:r>
            <a:r>
              <a:rPr b="1" lang="en"/>
              <a:t>No zero </a:t>
            </a:r>
            <a:r>
              <a:rPr b="1" lang="en"/>
              <a:t>point.</a:t>
            </a:r>
            <a:endParaRPr b="1"/>
          </a:p>
          <a:p>
            <a:pPr indent="-317500" lvl="1" marL="914400" rtl="0" algn="l">
              <a:spcBef>
                <a:spcPts val="0"/>
              </a:spcBef>
              <a:spcAft>
                <a:spcPts val="0"/>
              </a:spcAft>
              <a:buSzPts val="1400"/>
              <a:buChar char="○"/>
            </a:pPr>
            <a:r>
              <a:rPr lang="en"/>
              <a:t>Examples: </a:t>
            </a:r>
            <a:endParaRPr/>
          </a:p>
          <a:p>
            <a:pPr indent="-317500" lvl="2" marL="1371600" rtl="0" algn="l">
              <a:spcBef>
                <a:spcPts val="0"/>
              </a:spcBef>
              <a:spcAft>
                <a:spcPts val="0"/>
              </a:spcAft>
              <a:buSzPts val="1400"/>
              <a:buChar char="■"/>
            </a:pPr>
            <a:r>
              <a:rPr lang="en"/>
              <a:t>Temperature in </a:t>
            </a:r>
            <a:r>
              <a:rPr lang="en"/>
              <a:t>degrees</a:t>
            </a:r>
            <a:r>
              <a:rPr lang="en"/>
              <a:t> Celsius</a:t>
            </a:r>
            <a:endParaRPr/>
          </a:p>
          <a:p>
            <a:pPr indent="-317500" lvl="2" marL="1371600" rtl="0" algn="l">
              <a:spcBef>
                <a:spcPts val="0"/>
              </a:spcBef>
              <a:spcAft>
                <a:spcPts val="0"/>
              </a:spcAft>
              <a:buSzPts val="1400"/>
              <a:buChar char="■"/>
            </a:pPr>
            <a:r>
              <a:rPr lang="en"/>
              <a:t>Time of day</a:t>
            </a:r>
            <a:endParaRPr/>
          </a:p>
          <a:p>
            <a:pPr indent="-342900" lvl="0" marL="457200" rtl="0" algn="l">
              <a:spcBef>
                <a:spcPts val="0"/>
              </a:spcBef>
              <a:spcAft>
                <a:spcPts val="0"/>
              </a:spcAft>
              <a:buSzPts val="1800"/>
              <a:buChar char="●"/>
            </a:pPr>
            <a:r>
              <a:rPr lang="en"/>
              <a:t>Ratio: Numeric value with </a:t>
            </a:r>
            <a:r>
              <a:rPr b="1" lang="en"/>
              <a:t>zero point</a:t>
            </a:r>
            <a:r>
              <a:rPr lang="en"/>
              <a:t>. </a:t>
            </a:r>
            <a:endParaRPr/>
          </a:p>
          <a:p>
            <a:pPr indent="-317500" lvl="1" marL="914400" rtl="0" algn="l">
              <a:spcBef>
                <a:spcPts val="0"/>
              </a:spcBef>
              <a:spcAft>
                <a:spcPts val="0"/>
              </a:spcAft>
              <a:buSzPts val="1400"/>
              <a:buChar char="○"/>
            </a:pPr>
            <a:r>
              <a:rPr lang="en"/>
              <a:t>Examples:</a:t>
            </a:r>
            <a:endParaRPr/>
          </a:p>
          <a:p>
            <a:pPr indent="-317500" lvl="2" marL="1371600" rtl="0" algn="l">
              <a:spcBef>
                <a:spcPts val="0"/>
              </a:spcBef>
              <a:spcAft>
                <a:spcPts val="0"/>
              </a:spcAft>
              <a:buSzPts val="1400"/>
              <a:buChar char="■"/>
            </a:pPr>
            <a:r>
              <a:rPr lang="en"/>
              <a:t>Screen resolution</a:t>
            </a:r>
            <a:endParaRPr/>
          </a:p>
          <a:p>
            <a:pPr indent="-317500" lvl="2" marL="1371600" rtl="0" algn="l">
              <a:spcBef>
                <a:spcPts val="0"/>
              </a:spcBef>
              <a:spcAft>
                <a:spcPts val="0"/>
              </a:spcAft>
              <a:buSzPts val="1400"/>
              <a:buChar char="■"/>
            </a:pPr>
            <a:r>
              <a:rPr lang="en"/>
              <a:t>Battery life</a:t>
            </a:r>
            <a:endParaRPr/>
          </a:p>
          <a:p>
            <a:pPr indent="-317500" lvl="2" marL="1371600" rtl="0" algn="l">
              <a:spcBef>
                <a:spcPts val="0"/>
              </a:spcBef>
              <a:spcAft>
                <a:spcPts val="0"/>
              </a:spcAft>
              <a:buSzPts val="1400"/>
              <a:buChar char="■"/>
            </a:pPr>
            <a:r>
              <a:rPr lang="en"/>
              <a:t>Typing speed</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of data</a:t>
            </a:r>
            <a:endParaRPr/>
          </a:p>
        </p:txBody>
      </p:sp>
      <p:sp>
        <p:nvSpPr>
          <p:cNvPr id="664" name="Google Shape;664;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3</a:t>
            </a:r>
            <a:r>
              <a:rPr b="1" lang="en"/>
              <a:t>. Parametric / Non-parametric</a:t>
            </a:r>
            <a:endParaRPr/>
          </a:p>
        </p:txBody>
      </p:sp>
      <p:pic>
        <p:nvPicPr>
          <p:cNvPr descr="When is it appropriate to use parametric or non-parametric statistical analyses?" id="665" name="Google Shape;665;p48" title="Parametric or Non-Parametric Data?">
            <a:hlinkClick r:id="rId3"/>
          </p:cNvPr>
          <p:cNvPicPr preferRelativeResize="0"/>
          <p:nvPr/>
        </p:nvPicPr>
        <p:blipFill>
          <a:blip r:embed="rId4">
            <a:alphaModFix/>
          </a:blip>
          <a:stretch>
            <a:fillRect/>
          </a:stretch>
        </p:blipFill>
        <p:spPr>
          <a:xfrm>
            <a:off x="388750" y="1637325"/>
            <a:ext cx="4183250" cy="3137450"/>
          </a:xfrm>
          <a:prstGeom prst="rect">
            <a:avLst/>
          </a:prstGeom>
          <a:noFill/>
          <a:ln>
            <a:noFill/>
          </a:ln>
        </p:spPr>
      </p:pic>
      <p:pic>
        <p:nvPicPr>
          <p:cNvPr id="666" name="Google Shape;666;p48"/>
          <p:cNvPicPr preferRelativeResize="0"/>
          <p:nvPr/>
        </p:nvPicPr>
        <p:blipFill>
          <a:blip r:embed="rId5">
            <a:alphaModFix/>
          </a:blip>
          <a:stretch>
            <a:fillRect/>
          </a:stretch>
        </p:blipFill>
        <p:spPr>
          <a:xfrm>
            <a:off x="4783000" y="2062175"/>
            <a:ext cx="4085151" cy="2287774"/>
          </a:xfrm>
          <a:prstGeom prst="rect">
            <a:avLst/>
          </a:prstGeom>
          <a:noFill/>
          <a:ln>
            <a:noFill/>
          </a:ln>
        </p:spPr>
      </p:pic>
      <p:cxnSp>
        <p:nvCxnSpPr>
          <p:cNvPr id="667" name="Google Shape;667;p48"/>
          <p:cNvCxnSpPr/>
          <p:nvPr/>
        </p:nvCxnSpPr>
        <p:spPr>
          <a:xfrm>
            <a:off x="7195050" y="2378875"/>
            <a:ext cx="777300" cy="0"/>
          </a:xfrm>
          <a:prstGeom prst="straightConnector1">
            <a:avLst/>
          </a:prstGeom>
          <a:noFill/>
          <a:ln cap="flat" cmpd="sng" w="28575">
            <a:solidFill>
              <a:schemeClr val="dk1"/>
            </a:solidFill>
            <a:prstDash val="solid"/>
            <a:round/>
            <a:headEnd len="med" w="med" type="none"/>
            <a:tailEnd len="med" w="med" type="none"/>
          </a:ln>
        </p:spPr>
      </p:cxnSp>
      <p:pic>
        <p:nvPicPr>
          <p:cNvPr id="668" name="Google Shape;668;p48"/>
          <p:cNvPicPr preferRelativeResize="0"/>
          <p:nvPr/>
        </p:nvPicPr>
        <p:blipFill>
          <a:blip r:embed="rId6">
            <a:alphaModFix/>
          </a:blip>
          <a:stretch>
            <a:fillRect/>
          </a:stretch>
        </p:blipFill>
        <p:spPr>
          <a:xfrm>
            <a:off x="7972350" y="2308763"/>
            <a:ext cx="901902" cy="140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of data</a:t>
            </a:r>
            <a:endParaRPr/>
          </a:p>
        </p:txBody>
      </p:sp>
      <p:sp>
        <p:nvSpPr>
          <p:cNvPr id="674" name="Google Shape;674;p49"/>
          <p:cNvSpPr txBox="1"/>
          <p:nvPr>
            <p:ph idx="1" type="body"/>
          </p:nvPr>
        </p:nvSpPr>
        <p:spPr>
          <a:xfrm>
            <a:off x="311700" y="1152475"/>
            <a:ext cx="8520600" cy="118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3. Parametric / Non-parametric</a:t>
            </a:r>
            <a:endParaRPr b="1" u="sng"/>
          </a:p>
          <a:p>
            <a:pPr indent="-342900" lvl="0" marL="457200" rtl="0" algn="l">
              <a:spcBef>
                <a:spcPts val="1200"/>
              </a:spcBef>
              <a:spcAft>
                <a:spcPts val="0"/>
              </a:spcAft>
              <a:buSzPts val="1800"/>
              <a:buChar char="●"/>
            </a:pPr>
            <a:r>
              <a:rPr lang="en"/>
              <a:t>Based on whether the measured data is treated as </a:t>
            </a:r>
            <a:r>
              <a:rPr lang="en" u="sng"/>
              <a:t>normally distributed</a:t>
            </a:r>
            <a:r>
              <a:rPr lang="en"/>
              <a:t>.</a:t>
            </a:r>
            <a:endParaRPr/>
          </a:p>
        </p:txBody>
      </p:sp>
      <p:pic>
        <p:nvPicPr>
          <p:cNvPr id="675" name="Google Shape;675;p49"/>
          <p:cNvPicPr preferRelativeResize="0"/>
          <p:nvPr/>
        </p:nvPicPr>
        <p:blipFill>
          <a:blip r:embed="rId3">
            <a:alphaModFix/>
          </a:blip>
          <a:stretch>
            <a:fillRect/>
          </a:stretch>
        </p:blipFill>
        <p:spPr>
          <a:xfrm>
            <a:off x="2752725" y="2198125"/>
            <a:ext cx="3279200" cy="2214750"/>
          </a:xfrm>
          <a:prstGeom prst="rect">
            <a:avLst/>
          </a:prstGeom>
          <a:noFill/>
          <a:ln>
            <a:noFill/>
          </a:ln>
        </p:spPr>
      </p:pic>
      <p:sp>
        <p:nvSpPr>
          <p:cNvPr id="676" name="Google Shape;676;p49"/>
          <p:cNvSpPr txBox="1"/>
          <p:nvPr/>
        </p:nvSpPr>
        <p:spPr>
          <a:xfrm>
            <a:off x="1561950" y="4529800"/>
            <a:ext cx="602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a:t>
            </a:r>
            <a:r>
              <a:rPr lang="en"/>
              <a:t>ata need to be continuous / Intervals need to be equally distributed</a:t>
            </a:r>
            <a:endParaRPr/>
          </a:p>
        </p:txBody>
      </p:sp>
      <p:sp>
        <p:nvSpPr>
          <p:cNvPr id="677" name="Google Shape;677;p49"/>
          <p:cNvSpPr/>
          <p:nvPr/>
        </p:nvSpPr>
        <p:spPr>
          <a:xfrm rot="-5400000">
            <a:off x="4395075" y="2735400"/>
            <a:ext cx="184200" cy="3468900"/>
          </a:xfrm>
          <a:prstGeom prst="leftBrace">
            <a:avLst>
              <a:gd fmla="val 50000"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 of data</a:t>
            </a:r>
            <a:endParaRPr/>
          </a:p>
        </p:txBody>
      </p:sp>
      <p:sp>
        <p:nvSpPr>
          <p:cNvPr id="683" name="Google Shape;683;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3. Parametric / Non-parametric</a:t>
            </a:r>
            <a:endParaRPr b="1" u="sng"/>
          </a:p>
          <a:p>
            <a:pPr indent="-342900" lvl="0" marL="457200" rtl="0" algn="l">
              <a:spcBef>
                <a:spcPts val="1200"/>
              </a:spcBef>
              <a:spcAft>
                <a:spcPts val="0"/>
              </a:spcAft>
              <a:buSzPts val="1800"/>
              <a:buChar char="●"/>
            </a:pPr>
            <a:r>
              <a:rPr lang="en"/>
              <a:t>Likert scale</a:t>
            </a:r>
            <a:endParaRPr/>
          </a:p>
          <a:p>
            <a:pPr indent="0" lvl="0" marL="0" rtl="0" algn="l">
              <a:spcBef>
                <a:spcPts val="1200"/>
              </a:spcBef>
              <a:spcAft>
                <a:spcPts val="0"/>
              </a:spcAft>
              <a:buNone/>
            </a:pPr>
            <a:r>
              <a:t/>
            </a:r>
            <a:endParaRPr/>
          </a:p>
          <a:p>
            <a:pPr indent="-323850" lvl="1" marL="914400" rtl="0" algn="l">
              <a:spcBef>
                <a:spcPts val="1200"/>
              </a:spcBef>
              <a:spcAft>
                <a:spcPts val="0"/>
              </a:spcAft>
              <a:buSzPts val="1500"/>
              <a:buChar char="○"/>
            </a:pPr>
            <a:r>
              <a:rPr lang="en" sz="1500"/>
              <a:t>If we do not assume equal distance / less than 5 levels -&gt; ordinal -&gt; non-parametric</a:t>
            </a:r>
            <a:endParaRPr sz="1500"/>
          </a:p>
          <a:p>
            <a:pPr indent="0" lvl="0" marL="0" rtl="0" algn="l">
              <a:spcBef>
                <a:spcPts val="1200"/>
              </a:spcBef>
              <a:spcAft>
                <a:spcPts val="0"/>
              </a:spcAft>
              <a:buNone/>
            </a:pPr>
            <a:r>
              <a:t/>
            </a:r>
            <a:endParaRPr sz="1500"/>
          </a:p>
          <a:p>
            <a:pPr indent="-323850" lvl="1" marL="914400" rtl="0" algn="l">
              <a:spcBef>
                <a:spcPts val="1200"/>
              </a:spcBef>
              <a:spcAft>
                <a:spcPts val="0"/>
              </a:spcAft>
              <a:buSzPts val="1500"/>
              <a:buChar char="○"/>
            </a:pPr>
            <a:r>
              <a:rPr lang="en" sz="1500"/>
              <a:t>If we assume equal distance / equal or more than 5 levels -&gt; interval -&gt; parametric</a:t>
            </a:r>
            <a:endParaRPr sz="15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51"/>
          <p:cNvSpPr txBox="1"/>
          <p:nvPr/>
        </p:nvSpPr>
        <p:spPr>
          <a:xfrm>
            <a:off x="311700" y="1688700"/>
            <a:ext cx="8520600" cy="1283400"/>
          </a:xfrm>
          <a:prstGeom prst="rect">
            <a:avLst/>
          </a:prstGeom>
          <a:noFill/>
          <a:ln>
            <a:noFill/>
          </a:ln>
        </p:spPr>
        <p:txBody>
          <a:bodyPr anchorCtr="0" anchor="b" bIns="91425" lIns="91425" spcFirstLastPara="1" rIns="91425" wrap="square" tIns="91425">
            <a:normAutofit fontScale="85000" lnSpcReduction="20000"/>
          </a:bodyPr>
          <a:lstStyle/>
          <a:p>
            <a:pPr indent="0" lvl="0" marL="0" rtl="0" algn="ctr">
              <a:spcBef>
                <a:spcPts val="0"/>
              </a:spcBef>
              <a:spcAft>
                <a:spcPts val="0"/>
              </a:spcAft>
              <a:buNone/>
            </a:pPr>
            <a:r>
              <a:rPr lang="en" sz="5200"/>
              <a:t>The </a:t>
            </a:r>
            <a:r>
              <a:rPr lang="en" sz="5200">
                <a:solidFill>
                  <a:srgbClr val="980000"/>
                </a:solidFill>
              </a:rPr>
              <a:t>methodbox </a:t>
            </a:r>
            <a:r>
              <a:rPr lang="en" sz="5200"/>
              <a:t>and the most </a:t>
            </a:r>
            <a:r>
              <a:rPr lang="en" sz="5200">
                <a:solidFill>
                  <a:srgbClr val="980000"/>
                </a:solidFill>
              </a:rPr>
              <a:t>useful methods</a:t>
            </a:r>
            <a:endParaRPr sz="5200">
              <a:solidFill>
                <a:srgbClr val="98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52"/>
          <p:cNvSpPr txBox="1"/>
          <p:nvPr>
            <p:ph type="title"/>
          </p:nvPr>
        </p:nvSpPr>
        <p:spPr>
          <a:xfrm>
            <a:off x="311700" y="599125"/>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The </a:t>
            </a:r>
            <a:r>
              <a:rPr lang="en">
                <a:solidFill>
                  <a:srgbClr val="980000"/>
                </a:solidFill>
              </a:rPr>
              <a:t>methodbox</a:t>
            </a:r>
            <a:r>
              <a:rPr lang="en"/>
              <a:t> &amp; the </a:t>
            </a:r>
            <a:r>
              <a:rPr lang="en">
                <a:solidFill>
                  <a:srgbClr val="980000"/>
                </a:solidFill>
              </a:rPr>
              <a:t>most useful methods</a:t>
            </a:r>
            <a:endParaRPr>
              <a:solidFill>
                <a:srgbClr val="980000"/>
              </a:solidFill>
            </a:endParaRPr>
          </a:p>
        </p:txBody>
      </p:sp>
      <p:sp>
        <p:nvSpPr>
          <p:cNvPr id="694" name="Google Shape;694;p52"/>
          <p:cNvSpPr txBox="1"/>
          <p:nvPr/>
        </p:nvSpPr>
        <p:spPr>
          <a:xfrm>
            <a:off x="685950" y="1692225"/>
            <a:ext cx="7772100" cy="215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b="1" lang="en"/>
              <a:t>What is a “Test”?</a:t>
            </a:r>
            <a:endParaRPr b="1"/>
          </a:p>
          <a:p>
            <a:pPr indent="-317500" lvl="0" marL="457200" rtl="0" algn="l">
              <a:lnSpc>
                <a:spcPct val="115000"/>
              </a:lnSpc>
              <a:spcBef>
                <a:spcPts val="1000"/>
              </a:spcBef>
              <a:spcAft>
                <a:spcPts val="0"/>
              </a:spcAft>
              <a:buSzPts val="1400"/>
              <a:buChar char="●"/>
            </a:pPr>
            <a:r>
              <a:rPr lang="en"/>
              <a:t>Statistical test is a way to find out whether our hypothesis stands true</a:t>
            </a:r>
            <a:endParaRPr/>
          </a:p>
          <a:p>
            <a:pPr indent="-317500" lvl="0" marL="457200" rtl="0" algn="l">
              <a:lnSpc>
                <a:spcPct val="115000"/>
              </a:lnSpc>
              <a:spcBef>
                <a:spcPts val="1000"/>
              </a:spcBef>
              <a:spcAft>
                <a:spcPts val="0"/>
              </a:spcAft>
              <a:buSzPts val="1400"/>
              <a:buChar char="●"/>
            </a:pPr>
            <a:r>
              <a:rPr lang="en" u="sng"/>
              <a:t>Null hypothesis</a:t>
            </a:r>
            <a:r>
              <a:rPr lang="en"/>
              <a:t>: no significant difference or relationship between two or more variable</a:t>
            </a:r>
            <a:endParaRPr/>
          </a:p>
          <a:p>
            <a:pPr indent="-317500" lvl="0" marL="457200" rtl="0" algn="l">
              <a:lnSpc>
                <a:spcPct val="115000"/>
              </a:lnSpc>
              <a:spcBef>
                <a:spcPts val="1000"/>
              </a:spcBef>
              <a:spcAft>
                <a:spcPts val="0"/>
              </a:spcAft>
              <a:buSzPts val="1400"/>
              <a:buChar char="●"/>
            </a:pPr>
            <a:r>
              <a:rPr lang="en" u="sng"/>
              <a:t>Alternative hypothesis</a:t>
            </a:r>
            <a:r>
              <a:rPr lang="en"/>
              <a:t>: there is a significant difference or relationship</a:t>
            </a:r>
            <a:endParaRPr/>
          </a:p>
          <a:p>
            <a:pPr indent="-317500" lvl="0" marL="457200" rtl="0" algn="l">
              <a:lnSpc>
                <a:spcPct val="115000"/>
              </a:lnSpc>
              <a:spcBef>
                <a:spcPts val="1000"/>
              </a:spcBef>
              <a:spcAft>
                <a:spcPts val="1000"/>
              </a:spcAft>
              <a:buSzPts val="1400"/>
              <a:buChar char="●"/>
            </a:pPr>
            <a:r>
              <a:rPr lang="en"/>
              <a:t>In practice, we calculate a “p-value” with different methods, compare it with a provided table, and find out whether the result is significant enough to reject the null hypothesis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pSp>
        <p:nvGrpSpPr>
          <p:cNvPr id="124" name="Google Shape;124;p17"/>
          <p:cNvGrpSpPr/>
          <p:nvPr/>
        </p:nvGrpSpPr>
        <p:grpSpPr>
          <a:xfrm>
            <a:off x="8064288" y="197015"/>
            <a:ext cx="990475" cy="433973"/>
            <a:chOff x="8073138" y="1618852"/>
            <a:chExt cx="990475" cy="433973"/>
          </a:xfrm>
        </p:grpSpPr>
        <p:sp>
          <p:nvSpPr>
            <p:cNvPr id="125" name="Google Shape;125;p17"/>
            <p:cNvSpPr/>
            <p:nvPr/>
          </p:nvSpPr>
          <p:spPr>
            <a:xfrm>
              <a:off x="8173513" y="175312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Rigor Exp.</a:t>
              </a:r>
              <a:endParaRPr b="1" sz="800">
                <a:solidFill>
                  <a:schemeClr val="dk2"/>
                </a:solidFill>
              </a:endParaRPr>
            </a:p>
          </p:txBody>
        </p:sp>
        <p:sp>
          <p:nvSpPr>
            <p:cNvPr id="126" name="Google Shape;126;p17"/>
            <p:cNvSpPr/>
            <p:nvPr/>
          </p:nvSpPr>
          <p:spPr>
            <a:xfrm>
              <a:off x="8073138" y="161885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4</a:t>
              </a:r>
              <a:endParaRPr b="1" sz="800">
                <a:solidFill>
                  <a:schemeClr val="dk2"/>
                </a:solidFill>
              </a:endParaRPr>
            </a:p>
          </p:txBody>
        </p:sp>
      </p:grpSp>
      <p:grpSp>
        <p:nvGrpSpPr>
          <p:cNvPr id="127" name="Google Shape;127;p17"/>
          <p:cNvGrpSpPr/>
          <p:nvPr/>
        </p:nvGrpSpPr>
        <p:grpSpPr>
          <a:xfrm>
            <a:off x="6749004" y="197015"/>
            <a:ext cx="990475" cy="433973"/>
            <a:chOff x="8073138" y="1106027"/>
            <a:chExt cx="990475" cy="433973"/>
          </a:xfrm>
        </p:grpSpPr>
        <p:sp>
          <p:nvSpPr>
            <p:cNvPr id="128" name="Google Shape;128;p17"/>
            <p:cNvSpPr/>
            <p:nvPr/>
          </p:nvSpPr>
          <p:spPr>
            <a:xfrm>
              <a:off x="8173513" y="1240300"/>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Full Pilot</a:t>
              </a:r>
              <a:endParaRPr b="1" sz="800">
                <a:solidFill>
                  <a:schemeClr val="dk2"/>
                </a:solidFill>
              </a:endParaRPr>
            </a:p>
          </p:txBody>
        </p:sp>
        <p:sp>
          <p:nvSpPr>
            <p:cNvPr id="129" name="Google Shape;129;p17"/>
            <p:cNvSpPr/>
            <p:nvPr/>
          </p:nvSpPr>
          <p:spPr>
            <a:xfrm>
              <a:off x="8073138" y="1106027"/>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3</a:t>
              </a:r>
              <a:endParaRPr b="1" sz="800">
                <a:solidFill>
                  <a:schemeClr val="dk2"/>
                </a:solidFill>
              </a:endParaRPr>
            </a:p>
          </p:txBody>
        </p:sp>
      </p:grpSp>
      <p:grpSp>
        <p:nvGrpSpPr>
          <p:cNvPr id="130" name="Google Shape;130;p17"/>
          <p:cNvGrpSpPr/>
          <p:nvPr/>
        </p:nvGrpSpPr>
        <p:grpSpPr>
          <a:xfrm>
            <a:off x="5433696" y="197015"/>
            <a:ext cx="990475" cy="433973"/>
            <a:chOff x="8073138" y="593202"/>
            <a:chExt cx="990475" cy="433973"/>
          </a:xfrm>
        </p:grpSpPr>
        <p:sp>
          <p:nvSpPr>
            <p:cNvPr id="131" name="Google Shape;131;p17"/>
            <p:cNvSpPr/>
            <p:nvPr/>
          </p:nvSpPr>
          <p:spPr>
            <a:xfrm>
              <a:off x="8173513" y="72747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Initial Pilot</a:t>
              </a:r>
              <a:endParaRPr b="1" sz="800">
                <a:solidFill>
                  <a:schemeClr val="dk2"/>
                </a:solidFill>
              </a:endParaRPr>
            </a:p>
          </p:txBody>
        </p:sp>
        <p:sp>
          <p:nvSpPr>
            <p:cNvPr id="132" name="Google Shape;132;p17"/>
            <p:cNvSpPr/>
            <p:nvPr/>
          </p:nvSpPr>
          <p:spPr>
            <a:xfrm>
              <a:off x="8073138" y="59320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2</a:t>
              </a:r>
              <a:endParaRPr b="1" sz="800">
                <a:solidFill>
                  <a:schemeClr val="dk2"/>
                </a:solidFill>
              </a:endParaRPr>
            </a:p>
          </p:txBody>
        </p:sp>
      </p:grpSp>
      <p:grpSp>
        <p:nvGrpSpPr>
          <p:cNvPr id="133" name="Google Shape;133;p17"/>
          <p:cNvGrpSpPr/>
          <p:nvPr/>
        </p:nvGrpSpPr>
        <p:grpSpPr>
          <a:xfrm>
            <a:off x="4041213" y="197015"/>
            <a:ext cx="990475" cy="433973"/>
            <a:chOff x="8073138" y="80377"/>
            <a:chExt cx="990475" cy="433973"/>
          </a:xfrm>
        </p:grpSpPr>
        <p:sp>
          <p:nvSpPr>
            <p:cNvPr id="134" name="Google Shape;134;p17"/>
            <p:cNvSpPr/>
            <p:nvPr/>
          </p:nvSpPr>
          <p:spPr>
            <a:xfrm>
              <a:off x="8173513" y="214650"/>
              <a:ext cx="890100" cy="299700"/>
            </a:xfrm>
            <a:prstGeom prst="roundRect">
              <a:avLst>
                <a:gd fmla="val 16667" name="adj"/>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Contribution?</a:t>
              </a:r>
              <a:endParaRPr b="1" sz="800">
                <a:solidFill>
                  <a:schemeClr val="dk1"/>
                </a:solidFill>
              </a:endParaRPr>
            </a:p>
          </p:txBody>
        </p:sp>
        <p:sp>
          <p:nvSpPr>
            <p:cNvPr id="135" name="Google Shape;135;p17"/>
            <p:cNvSpPr/>
            <p:nvPr/>
          </p:nvSpPr>
          <p:spPr>
            <a:xfrm>
              <a:off x="8073138" y="80377"/>
              <a:ext cx="660300" cy="191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rPr>
                <a:t>STAGE 1</a:t>
              </a:r>
              <a:endParaRPr b="1" sz="800">
                <a:solidFill>
                  <a:schemeClr val="lt1"/>
                </a:solidFill>
              </a:endParaRPr>
            </a:p>
          </p:txBody>
        </p:sp>
      </p:grpSp>
      <p:sp>
        <p:nvSpPr>
          <p:cNvPr id="136" name="Google Shape;136;p17"/>
          <p:cNvSpPr txBox="1"/>
          <p:nvPr/>
        </p:nvSpPr>
        <p:spPr>
          <a:xfrm>
            <a:off x="160525" y="139625"/>
            <a:ext cx="6960900" cy="1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Quattrocento Sans"/>
                <a:ea typeface="Quattrocento Sans"/>
                <a:cs typeface="Quattrocento Sans"/>
                <a:sym typeface="Quattrocento Sans"/>
              </a:rPr>
              <a:t>STAGE 1</a:t>
            </a:r>
            <a:endParaRPr b="1" sz="3400">
              <a:latin typeface="Quattrocento Sans"/>
              <a:ea typeface="Quattrocento Sans"/>
              <a:cs typeface="Quattrocento Sans"/>
              <a:sym typeface="Quattrocento Sans"/>
            </a:endParaRPr>
          </a:p>
          <a:p>
            <a:pPr indent="0" lvl="0" marL="0" rtl="0" algn="l">
              <a:spcBef>
                <a:spcPts val="0"/>
              </a:spcBef>
              <a:spcAft>
                <a:spcPts val="0"/>
              </a:spcAft>
              <a:buNone/>
            </a:pPr>
            <a:r>
              <a:rPr lang="en" sz="3500">
                <a:latin typeface="Quattrocento Sans"/>
                <a:ea typeface="Quattrocento Sans"/>
                <a:cs typeface="Quattrocento Sans"/>
                <a:sym typeface="Quattrocento Sans"/>
              </a:rPr>
              <a:t>Identifying Contributions: Artifacts</a:t>
            </a:r>
            <a:endParaRPr sz="3500">
              <a:latin typeface="Quattrocento Sans"/>
              <a:ea typeface="Quattrocento Sans"/>
              <a:cs typeface="Quattrocento Sans"/>
              <a:sym typeface="Quattrocento Sans"/>
            </a:endParaRPr>
          </a:p>
        </p:txBody>
      </p:sp>
      <p:cxnSp>
        <p:nvCxnSpPr>
          <p:cNvPr id="137" name="Google Shape;137;p17"/>
          <p:cNvCxnSpPr/>
          <p:nvPr/>
        </p:nvCxnSpPr>
        <p:spPr>
          <a:xfrm>
            <a:off x="5163825"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138" name="Google Shape;138;p17"/>
          <p:cNvCxnSpPr/>
          <p:nvPr/>
        </p:nvCxnSpPr>
        <p:spPr>
          <a:xfrm>
            <a:off x="6515450"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139" name="Google Shape;139;p17"/>
          <p:cNvCxnSpPr/>
          <p:nvPr/>
        </p:nvCxnSpPr>
        <p:spPr>
          <a:xfrm>
            <a:off x="7867075" y="487150"/>
            <a:ext cx="241200" cy="0"/>
          </a:xfrm>
          <a:prstGeom prst="straightConnector1">
            <a:avLst/>
          </a:prstGeom>
          <a:noFill/>
          <a:ln cap="flat" cmpd="sng" w="19050">
            <a:solidFill>
              <a:schemeClr val="dk2"/>
            </a:solidFill>
            <a:prstDash val="solid"/>
            <a:round/>
            <a:headEnd len="med" w="med" type="none"/>
            <a:tailEnd len="med" w="med" type="triangle"/>
          </a:ln>
        </p:spPr>
      </p:cxnSp>
      <p:grpSp>
        <p:nvGrpSpPr>
          <p:cNvPr id="140" name="Google Shape;140;p17"/>
          <p:cNvGrpSpPr/>
          <p:nvPr/>
        </p:nvGrpSpPr>
        <p:grpSpPr>
          <a:xfrm>
            <a:off x="953775" y="1762300"/>
            <a:ext cx="2558400" cy="2280075"/>
            <a:chOff x="953775" y="1762300"/>
            <a:chExt cx="2558400" cy="2280075"/>
          </a:xfrm>
        </p:grpSpPr>
        <p:pic>
          <p:nvPicPr>
            <p:cNvPr id="141" name="Google Shape;141;p17"/>
            <p:cNvPicPr preferRelativeResize="0"/>
            <p:nvPr/>
          </p:nvPicPr>
          <p:blipFill>
            <a:blip r:embed="rId3">
              <a:alphaModFix/>
            </a:blip>
            <a:stretch>
              <a:fillRect/>
            </a:stretch>
          </p:blipFill>
          <p:spPr>
            <a:xfrm>
              <a:off x="1394900" y="1762300"/>
              <a:ext cx="1676150" cy="1676150"/>
            </a:xfrm>
            <a:prstGeom prst="rect">
              <a:avLst/>
            </a:prstGeom>
            <a:noFill/>
            <a:ln>
              <a:noFill/>
            </a:ln>
          </p:spPr>
        </p:pic>
        <p:sp>
          <p:nvSpPr>
            <p:cNvPr id="142" name="Google Shape;142;p17"/>
            <p:cNvSpPr txBox="1"/>
            <p:nvPr/>
          </p:nvSpPr>
          <p:spPr>
            <a:xfrm>
              <a:off x="953775" y="3272875"/>
              <a:ext cx="25584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t>Artifact-Based</a:t>
              </a:r>
              <a:endParaRPr b="1" sz="1900"/>
            </a:p>
            <a:p>
              <a:pPr indent="0" lvl="0" marL="0" rtl="0" algn="ctr">
                <a:spcBef>
                  <a:spcPts val="0"/>
                </a:spcBef>
                <a:spcAft>
                  <a:spcPts val="0"/>
                </a:spcAft>
                <a:buNone/>
              </a:pPr>
              <a:r>
                <a:rPr b="1" lang="en" sz="1900"/>
                <a:t>Contribution</a:t>
              </a:r>
              <a:endParaRPr b="1" sz="1900"/>
            </a:p>
          </p:txBody>
        </p:sp>
      </p:grpSp>
      <p:sp>
        <p:nvSpPr>
          <p:cNvPr id="143" name="Google Shape;143;p17"/>
          <p:cNvSpPr txBox="1"/>
          <p:nvPr/>
        </p:nvSpPr>
        <p:spPr>
          <a:xfrm>
            <a:off x="424725" y="3984975"/>
            <a:ext cx="3616500" cy="614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i="1" lang="en" sz="1300">
                <a:solidFill>
                  <a:schemeClr val="dk1"/>
                </a:solidFill>
              </a:rPr>
              <a:t>You</a:t>
            </a:r>
            <a:r>
              <a:rPr i="1" lang="en" sz="1300">
                <a:solidFill>
                  <a:schemeClr val="dk1"/>
                </a:solidFill>
              </a:rPr>
              <a:t> are contributing a new</a:t>
            </a:r>
            <a:endParaRPr i="1" sz="1300">
              <a:solidFill>
                <a:schemeClr val="dk1"/>
              </a:solidFill>
            </a:endParaRPr>
          </a:p>
          <a:p>
            <a:pPr indent="0" lvl="0" marL="0" rtl="0" algn="ctr">
              <a:lnSpc>
                <a:spcPct val="90000"/>
              </a:lnSpc>
              <a:spcBef>
                <a:spcPts val="0"/>
              </a:spcBef>
              <a:spcAft>
                <a:spcPts val="0"/>
              </a:spcAft>
              <a:buClr>
                <a:schemeClr val="dk1"/>
              </a:buClr>
              <a:buSzPts val="1100"/>
              <a:buFont typeface="Arial"/>
              <a:buNone/>
            </a:pPr>
            <a:r>
              <a:rPr lang="en" sz="1800">
                <a:solidFill>
                  <a:schemeClr val="dk1"/>
                </a:solidFill>
              </a:rPr>
              <a:t>[ </a:t>
            </a:r>
            <a:r>
              <a:rPr i="1" lang="en" sz="1800" u="sng">
                <a:solidFill>
                  <a:schemeClr val="dk1"/>
                </a:solidFill>
              </a:rPr>
              <a:t>technique</a:t>
            </a:r>
            <a:r>
              <a:rPr i="1" lang="en" sz="1800">
                <a:solidFill>
                  <a:schemeClr val="dk1"/>
                </a:solidFill>
              </a:rPr>
              <a:t> </a:t>
            </a:r>
            <a:r>
              <a:rPr lang="en" sz="1800">
                <a:solidFill>
                  <a:schemeClr val="dk1"/>
                </a:solidFill>
              </a:rPr>
              <a:t>| </a:t>
            </a:r>
            <a:r>
              <a:rPr i="1" lang="en" sz="1800" u="sng">
                <a:solidFill>
                  <a:schemeClr val="dk1"/>
                </a:solidFill>
              </a:rPr>
              <a:t>approach</a:t>
            </a:r>
            <a:r>
              <a:rPr i="1" lang="en" sz="1800">
                <a:solidFill>
                  <a:schemeClr val="dk1"/>
                </a:solidFill>
              </a:rPr>
              <a:t> </a:t>
            </a:r>
            <a:r>
              <a:rPr lang="en" sz="1800">
                <a:solidFill>
                  <a:schemeClr val="dk1"/>
                </a:solidFill>
              </a:rPr>
              <a:t>| </a:t>
            </a:r>
            <a:r>
              <a:rPr i="1" lang="en" sz="1800" u="sng">
                <a:solidFill>
                  <a:schemeClr val="dk1"/>
                </a:solidFill>
              </a:rPr>
              <a:t>system</a:t>
            </a:r>
            <a:r>
              <a:rPr i="1" lang="en" sz="1800">
                <a:solidFill>
                  <a:schemeClr val="dk1"/>
                </a:solidFill>
              </a:rPr>
              <a:t> </a:t>
            </a:r>
            <a:r>
              <a:rPr lang="en" sz="1800">
                <a:solidFill>
                  <a:schemeClr val="dk1"/>
                </a:solidFill>
              </a:rPr>
              <a:t>]</a:t>
            </a:r>
            <a:endParaRPr b="1" sz="2600"/>
          </a:p>
        </p:txBody>
      </p:sp>
      <p:sp>
        <p:nvSpPr>
          <p:cNvPr id="144" name="Google Shape;144;p17"/>
          <p:cNvSpPr txBox="1"/>
          <p:nvPr/>
        </p:nvSpPr>
        <p:spPr>
          <a:xfrm>
            <a:off x="4447550" y="2495175"/>
            <a:ext cx="4377000" cy="21039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rgbClr val="000000"/>
              </a:buClr>
              <a:buSzPts val="2500"/>
              <a:buFont typeface="Quattrocento Sans"/>
              <a:buChar char="●"/>
            </a:pPr>
            <a:r>
              <a:rPr lang="en" sz="2500">
                <a:latin typeface="Quattrocento Sans"/>
                <a:ea typeface="Quattrocento Sans"/>
                <a:cs typeface="Quattrocento Sans"/>
                <a:sym typeface="Quattrocento Sans"/>
              </a:rPr>
              <a:t>Is my new solution better than the old one?</a:t>
            </a:r>
            <a:endParaRPr sz="2500">
              <a:solidFill>
                <a:srgbClr val="000000"/>
              </a:solidFill>
              <a:latin typeface="Quattrocento Sans"/>
              <a:ea typeface="Quattrocento Sans"/>
              <a:cs typeface="Quattrocento Sans"/>
              <a:sym typeface="Quattrocento Sans"/>
            </a:endParaRPr>
          </a:p>
          <a:p>
            <a:pPr indent="-406400" lvl="0" marL="457200" rtl="0" algn="l">
              <a:spcBef>
                <a:spcPts val="1000"/>
              </a:spcBef>
              <a:spcAft>
                <a:spcPts val="0"/>
              </a:spcAft>
              <a:buClr>
                <a:srgbClr val="000000"/>
              </a:buClr>
              <a:buSzPts val="2800"/>
              <a:buFont typeface="Quattrocento Sans"/>
              <a:buChar char="●"/>
            </a:pPr>
            <a:r>
              <a:rPr lang="en" sz="2500">
                <a:latin typeface="Quattrocento Sans"/>
                <a:ea typeface="Quattrocento Sans"/>
                <a:cs typeface="Quattrocento Sans"/>
                <a:sym typeface="Quattrocento Sans"/>
              </a:rPr>
              <a:t>How is it better?</a:t>
            </a:r>
            <a:endParaRPr sz="2500">
              <a:latin typeface="Quattrocento Sans"/>
              <a:ea typeface="Quattrocento Sans"/>
              <a:cs typeface="Quattrocento Sans"/>
              <a:sym typeface="Quattrocento Sans"/>
            </a:endParaRPr>
          </a:p>
          <a:p>
            <a:pPr indent="-387350" lvl="0" marL="457200" rtl="0" algn="l">
              <a:spcBef>
                <a:spcPts val="1000"/>
              </a:spcBef>
              <a:spcAft>
                <a:spcPts val="1000"/>
              </a:spcAft>
              <a:buSzPts val="2500"/>
              <a:buFont typeface="Quattrocento Sans"/>
              <a:buChar char="●"/>
            </a:pPr>
            <a:r>
              <a:rPr lang="en" sz="2500">
                <a:latin typeface="Quattrocento Sans"/>
                <a:ea typeface="Quattrocento Sans"/>
                <a:cs typeface="Quattrocento Sans"/>
                <a:sym typeface="Quattrocento Sans"/>
              </a:rPr>
              <a:t>Any obvious advantages?</a:t>
            </a:r>
            <a:endParaRPr sz="2500">
              <a:latin typeface="Quattrocento Sans"/>
              <a:ea typeface="Quattrocento Sans"/>
              <a:cs typeface="Quattrocento Sans"/>
              <a:sym typeface="Quattrocento Sans"/>
            </a:endParaRPr>
          </a:p>
        </p:txBody>
      </p:sp>
      <p:grpSp>
        <p:nvGrpSpPr>
          <p:cNvPr id="145" name="Google Shape;145;p17"/>
          <p:cNvGrpSpPr/>
          <p:nvPr/>
        </p:nvGrpSpPr>
        <p:grpSpPr>
          <a:xfrm>
            <a:off x="4994938" y="1762300"/>
            <a:ext cx="3072900" cy="1026350"/>
            <a:chOff x="4946888" y="1881075"/>
            <a:chExt cx="3072900" cy="1026350"/>
          </a:xfrm>
        </p:grpSpPr>
        <p:sp>
          <p:nvSpPr>
            <p:cNvPr id="146" name="Google Shape;146;p17"/>
            <p:cNvSpPr txBox="1"/>
            <p:nvPr/>
          </p:nvSpPr>
          <p:spPr>
            <a:xfrm>
              <a:off x="4946888" y="1881075"/>
              <a:ext cx="3072900" cy="6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000"/>
                </a:spcAft>
                <a:buNone/>
              </a:pPr>
              <a:r>
                <a:rPr b="1" lang="en" sz="2800">
                  <a:latin typeface="Quattrocento Sans"/>
                  <a:ea typeface="Quattrocento Sans"/>
                  <a:cs typeface="Quattrocento Sans"/>
                  <a:sym typeface="Quattrocento Sans"/>
                </a:rPr>
                <a:t>Critical</a:t>
              </a:r>
              <a:r>
                <a:rPr b="1" lang="en" sz="2800">
                  <a:latin typeface="Quattrocento Sans"/>
                  <a:ea typeface="Quattrocento Sans"/>
                  <a:cs typeface="Quattrocento Sans"/>
                  <a:sym typeface="Quattrocento Sans"/>
                </a:rPr>
                <a:t> Questions:</a:t>
              </a:r>
              <a:endParaRPr b="1" sz="2800">
                <a:latin typeface="Quattrocento Sans"/>
                <a:ea typeface="Quattrocento Sans"/>
                <a:cs typeface="Quattrocento Sans"/>
                <a:sym typeface="Quattrocento Sans"/>
              </a:endParaRPr>
            </a:p>
          </p:txBody>
        </p:sp>
        <p:sp>
          <p:nvSpPr>
            <p:cNvPr id="147" name="Google Shape;147;p17"/>
            <p:cNvSpPr txBox="1"/>
            <p:nvPr/>
          </p:nvSpPr>
          <p:spPr>
            <a:xfrm>
              <a:off x="4946888" y="2293325"/>
              <a:ext cx="3072900" cy="6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000"/>
                </a:spcAft>
                <a:buNone/>
              </a:pPr>
              <a:r>
                <a:rPr i="1" lang="en" sz="1200">
                  <a:latin typeface="Quattrocento Sans"/>
                  <a:ea typeface="Quattrocento Sans"/>
                  <a:cs typeface="Quattrocento Sans"/>
                  <a:sym typeface="Quattrocento Sans"/>
                </a:rPr>
                <a:t>Why should the community </a:t>
              </a:r>
              <a:r>
                <a:rPr i="1" lang="en" sz="1200" u="sng">
                  <a:latin typeface="Quattrocento Sans"/>
                  <a:ea typeface="Quattrocento Sans"/>
                  <a:cs typeface="Quattrocento Sans"/>
                  <a:sym typeface="Quattrocento Sans"/>
                </a:rPr>
                <a:t>care</a:t>
              </a:r>
              <a:r>
                <a:rPr i="1" lang="en" sz="1200">
                  <a:latin typeface="Quattrocento Sans"/>
                  <a:ea typeface="Quattrocento Sans"/>
                  <a:cs typeface="Quattrocento Sans"/>
                  <a:sym typeface="Quattrocento Sans"/>
                </a:rPr>
                <a:t>?</a:t>
              </a:r>
              <a:endParaRPr i="1" sz="1200">
                <a:latin typeface="Quattrocento Sans"/>
                <a:ea typeface="Quattrocento Sans"/>
                <a:cs typeface="Quattrocento Sans"/>
                <a:sym typeface="Quattrocento Sans"/>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Effect filter="fade" transition="in">
                                      <p:cBhvr>
                                        <p:cTn dur="1000"/>
                                        <p:tgtEl>
                                          <p:spTgt spid="1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Effect filter="fade" transition="in">
                                      <p:cBhvr>
                                        <p:cTn dur="1000"/>
                                        <p:tgtEl>
                                          <p:spTgt spid="1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Effect filter="fade" transition="in">
                                      <p:cBhvr>
                                        <p:cTn dur="1000"/>
                                        <p:tgtEl>
                                          <p:spTgt spid="14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00" name="Google Shape;700;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01" name="Google Shape;701;p53"/>
          <p:cNvPicPr preferRelativeResize="0"/>
          <p:nvPr/>
        </p:nvPicPr>
        <p:blipFill>
          <a:blip r:embed="rId3">
            <a:alphaModFix/>
          </a:blip>
          <a:stretch>
            <a:fillRect/>
          </a:stretch>
        </p:blipFill>
        <p:spPr>
          <a:xfrm>
            <a:off x="238125" y="123825"/>
            <a:ext cx="8520599" cy="480484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pic>
        <p:nvPicPr>
          <p:cNvPr id="706" name="Google Shape;706;p54"/>
          <p:cNvPicPr preferRelativeResize="0"/>
          <p:nvPr/>
        </p:nvPicPr>
        <p:blipFill rotWithShape="1">
          <a:blip r:embed="rId3">
            <a:alphaModFix/>
          </a:blip>
          <a:srcRect b="56082" l="0" r="16051" t="0"/>
          <a:stretch/>
        </p:blipFill>
        <p:spPr>
          <a:xfrm>
            <a:off x="238125" y="123825"/>
            <a:ext cx="7152725" cy="2110150"/>
          </a:xfrm>
          <a:prstGeom prst="rect">
            <a:avLst/>
          </a:prstGeom>
          <a:noFill/>
          <a:ln>
            <a:noFill/>
          </a:ln>
        </p:spPr>
      </p:pic>
      <p:sp>
        <p:nvSpPr>
          <p:cNvPr id="707" name="Google Shape;707;p54"/>
          <p:cNvSpPr txBox="1"/>
          <p:nvPr/>
        </p:nvSpPr>
        <p:spPr>
          <a:xfrm>
            <a:off x="666025" y="2421275"/>
            <a:ext cx="5735100" cy="2400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000"/>
              </a:spcBef>
              <a:spcAft>
                <a:spcPts val="0"/>
              </a:spcAft>
              <a:buSzPts val="1400"/>
              <a:buChar char="●"/>
            </a:pPr>
            <a:r>
              <a:rPr lang="en"/>
              <a:t>A Test used for non-parametric categorical data</a:t>
            </a:r>
            <a:endParaRPr/>
          </a:p>
          <a:p>
            <a:pPr indent="-317500" lvl="0" marL="457200" rtl="0" algn="l">
              <a:lnSpc>
                <a:spcPct val="115000"/>
              </a:lnSpc>
              <a:spcBef>
                <a:spcPts val="1000"/>
              </a:spcBef>
              <a:spcAft>
                <a:spcPts val="0"/>
              </a:spcAft>
              <a:buSzPts val="1400"/>
              <a:buChar char="●"/>
            </a:pPr>
            <a:r>
              <a:rPr lang="en"/>
              <a:t>Example: </a:t>
            </a:r>
            <a:endParaRPr/>
          </a:p>
          <a:p>
            <a:pPr indent="-317500" lvl="1" marL="914400" rtl="0" algn="l">
              <a:lnSpc>
                <a:spcPct val="115000"/>
              </a:lnSpc>
              <a:spcBef>
                <a:spcPts val="1000"/>
              </a:spcBef>
              <a:spcAft>
                <a:spcPts val="0"/>
              </a:spcAft>
              <a:buSzPts val="1400"/>
              <a:buChar char="○"/>
            </a:pPr>
            <a:r>
              <a:rPr lang="en"/>
              <a:t>Coin-tossing 20 times</a:t>
            </a:r>
            <a:endParaRPr/>
          </a:p>
          <a:p>
            <a:pPr indent="-317500" lvl="2" marL="1371600" rtl="0" algn="l">
              <a:lnSpc>
                <a:spcPct val="115000"/>
              </a:lnSpc>
              <a:spcBef>
                <a:spcPts val="1000"/>
              </a:spcBef>
              <a:spcAft>
                <a:spcPts val="0"/>
              </a:spcAft>
              <a:buSzPts val="1400"/>
              <a:buChar char="■"/>
            </a:pPr>
            <a:r>
              <a:rPr lang="en" u="sng">
                <a:solidFill>
                  <a:schemeClr val="hlink"/>
                </a:solidFill>
                <a:hlinkClick r:id="rId4"/>
              </a:rPr>
              <a:t>https://www.youtube.com/watch?v=qLCyuFZMYqY&amp;list=PLLssT5z_DsK_nusHL_Mjt87THSTlgrsyJ&amp;index=31</a:t>
            </a:r>
            <a:endParaRPr/>
          </a:p>
          <a:p>
            <a:pPr indent="-317500" lvl="1" marL="914400" rtl="0" algn="l">
              <a:lnSpc>
                <a:spcPct val="115000"/>
              </a:lnSpc>
              <a:spcBef>
                <a:spcPts val="1000"/>
              </a:spcBef>
              <a:spcAft>
                <a:spcPts val="1000"/>
              </a:spcAft>
              <a:buSzPts val="1400"/>
              <a:buChar char="○"/>
            </a:pPr>
            <a:r>
              <a:rPr lang="en"/>
              <a:t>Test if the design change on a website makes a difference</a:t>
            </a:r>
            <a:endParaRPr/>
          </a:p>
        </p:txBody>
      </p:sp>
      <p:pic>
        <p:nvPicPr>
          <p:cNvPr id="708" name="Google Shape;708;p54"/>
          <p:cNvPicPr preferRelativeResize="0"/>
          <p:nvPr/>
        </p:nvPicPr>
        <p:blipFill>
          <a:blip r:embed="rId5">
            <a:alphaModFix/>
          </a:blip>
          <a:stretch>
            <a:fillRect/>
          </a:stretch>
        </p:blipFill>
        <p:spPr>
          <a:xfrm>
            <a:off x="6620400" y="2526800"/>
            <a:ext cx="2161126" cy="181407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pic>
        <p:nvPicPr>
          <p:cNvPr id="713" name="Google Shape;713;p55"/>
          <p:cNvPicPr preferRelativeResize="0"/>
          <p:nvPr/>
        </p:nvPicPr>
        <p:blipFill rotWithShape="1">
          <a:blip r:embed="rId3">
            <a:alphaModFix/>
          </a:blip>
          <a:srcRect b="0" l="0" r="0" t="43917"/>
          <a:stretch/>
        </p:blipFill>
        <p:spPr>
          <a:xfrm>
            <a:off x="238125" y="2233975"/>
            <a:ext cx="8520599" cy="2694700"/>
          </a:xfrm>
          <a:prstGeom prst="rect">
            <a:avLst/>
          </a:prstGeom>
          <a:noFill/>
          <a:ln>
            <a:noFill/>
          </a:ln>
        </p:spPr>
      </p:pic>
      <p:sp>
        <p:nvSpPr>
          <p:cNvPr id="714" name="Google Shape;714;p55"/>
          <p:cNvSpPr txBox="1"/>
          <p:nvPr/>
        </p:nvSpPr>
        <p:spPr>
          <a:xfrm>
            <a:off x="726175" y="214000"/>
            <a:ext cx="6316800" cy="1944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000"/>
              </a:spcBef>
              <a:spcAft>
                <a:spcPts val="0"/>
              </a:spcAft>
              <a:buSzPts val="1200"/>
              <a:buChar char="●"/>
            </a:pPr>
            <a:r>
              <a:rPr lang="en" sz="1200"/>
              <a:t>ANOVA: </a:t>
            </a:r>
            <a:r>
              <a:rPr lang="en" sz="1200" u="sng"/>
              <a:t>AN</a:t>
            </a:r>
            <a:r>
              <a:rPr lang="en" sz="1200"/>
              <a:t>alysis Of </a:t>
            </a:r>
            <a:r>
              <a:rPr lang="en" sz="1200" u="sng"/>
              <a:t>VA</a:t>
            </a:r>
            <a:r>
              <a:rPr lang="en" sz="1200"/>
              <a:t>riance</a:t>
            </a:r>
            <a:endParaRPr sz="1200"/>
          </a:p>
          <a:p>
            <a:pPr indent="-304800" lvl="0" marL="457200" rtl="0" algn="l">
              <a:lnSpc>
                <a:spcPct val="115000"/>
              </a:lnSpc>
              <a:spcBef>
                <a:spcPts val="1000"/>
              </a:spcBef>
              <a:spcAft>
                <a:spcPts val="0"/>
              </a:spcAft>
              <a:buSzPts val="1200"/>
              <a:buChar char="●"/>
            </a:pPr>
            <a:r>
              <a:rPr lang="en" sz="1200"/>
              <a:t>Note that </a:t>
            </a:r>
            <a:r>
              <a:rPr lang="en" sz="1200" u="sng"/>
              <a:t>“variance”</a:t>
            </a:r>
            <a:r>
              <a:rPr lang="en" sz="1200"/>
              <a:t> here refers to the difference of </a:t>
            </a:r>
            <a:r>
              <a:rPr b="1" lang="en" sz="1200" u="sng"/>
              <a:t>means</a:t>
            </a:r>
            <a:r>
              <a:rPr lang="en" sz="1200"/>
              <a:t> between different conditions. NOT the statistical variance of a data set.</a:t>
            </a:r>
            <a:endParaRPr sz="1200"/>
          </a:p>
          <a:p>
            <a:pPr indent="-304800" lvl="0" marL="457200" rtl="0" algn="l">
              <a:lnSpc>
                <a:spcPct val="115000"/>
              </a:lnSpc>
              <a:spcBef>
                <a:spcPts val="1000"/>
              </a:spcBef>
              <a:spcAft>
                <a:spcPts val="0"/>
              </a:spcAft>
              <a:buSzPts val="1200"/>
              <a:buChar char="●"/>
            </a:pPr>
            <a:r>
              <a:rPr lang="en" sz="1200"/>
              <a:t>For EarPod vs. iPod, which should be used?</a:t>
            </a:r>
            <a:endParaRPr sz="1200"/>
          </a:p>
          <a:p>
            <a:pPr indent="-304800" lvl="1" marL="914400" rtl="0" algn="l">
              <a:lnSpc>
                <a:spcPct val="115000"/>
              </a:lnSpc>
              <a:spcBef>
                <a:spcPts val="1000"/>
              </a:spcBef>
              <a:spcAft>
                <a:spcPts val="0"/>
              </a:spcAft>
              <a:buSzPts val="1200"/>
              <a:buChar char="○"/>
            </a:pPr>
            <a:r>
              <a:rPr lang="en" sz="1200"/>
              <a:t>DV: Task efficiency -&gt; treated as parametric</a:t>
            </a:r>
            <a:endParaRPr sz="1200"/>
          </a:p>
          <a:p>
            <a:pPr indent="-304800" lvl="1" marL="914400" rtl="0" algn="l">
              <a:lnSpc>
                <a:spcPct val="115000"/>
              </a:lnSpc>
              <a:spcBef>
                <a:spcPts val="1000"/>
              </a:spcBef>
              <a:spcAft>
                <a:spcPts val="1000"/>
              </a:spcAft>
              <a:buSzPts val="1200"/>
              <a:buChar char="○"/>
            </a:pPr>
            <a:r>
              <a:rPr lang="en" sz="1200"/>
              <a:t>Two IVs, &gt;= 2 Levels, Within-subject</a:t>
            </a:r>
            <a:endParaRPr sz="1200"/>
          </a:p>
        </p:txBody>
      </p:sp>
      <p:cxnSp>
        <p:nvCxnSpPr>
          <p:cNvPr id="715" name="Google Shape;715;p55"/>
          <p:cNvCxnSpPr/>
          <p:nvPr/>
        </p:nvCxnSpPr>
        <p:spPr>
          <a:xfrm>
            <a:off x="2809200" y="4608425"/>
            <a:ext cx="2434500" cy="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pic>
        <p:nvPicPr>
          <p:cNvPr id="720" name="Google Shape;720;p56"/>
          <p:cNvPicPr preferRelativeResize="0"/>
          <p:nvPr/>
        </p:nvPicPr>
        <p:blipFill>
          <a:blip r:embed="rId3">
            <a:alphaModFix/>
          </a:blip>
          <a:stretch>
            <a:fillRect/>
          </a:stretch>
        </p:blipFill>
        <p:spPr>
          <a:xfrm>
            <a:off x="364250" y="1628338"/>
            <a:ext cx="3648901" cy="1980475"/>
          </a:xfrm>
          <a:prstGeom prst="rect">
            <a:avLst/>
          </a:prstGeom>
          <a:noFill/>
          <a:ln>
            <a:noFill/>
          </a:ln>
        </p:spPr>
      </p:pic>
      <p:pic>
        <p:nvPicPr>
          <p:cNvPr id="721" name="Google Shape;721;p56"/>
          <p:cNvPicPr preferRelativeResize="0"/>
          <p:nvPr/>
        </p:nvPicPr>
        <p:blipFill rotWithShape="1">
          <a:blip r:embed="rId4">
            <a:alphaModFix/>
          </a:blip>
          <a:srcRect b="56640" l="83946" r="0" t="0"/>
          <a:stretch/>
        </p:blipFill>
        <p:spPr>
          <a:xfrm>
            <a:off x="7390850" y="123825"/>
            <a:ext cx="1367876" cy="2083400"/>
          </a:xfrm>
          <a:prstGeom prst="rect">
            <a:avLst/>
          </a:prstGeom>
          <a:noFill/>
          <a:ln>
            <a:noFill/>
          </a:ln>
        </p:spPr>
      </p:pic>
      <p:sp>
        <p:nvSpPr>
          <p:cNvPr id="722" name="Google Shape;722;p56"/>
          <p:cNvSpPr txBox="1"/>
          <p:nvPr/>
        </p:nvSpPr>
        <p:spPr>
          <a:xfrm>
            <a:off x="441425" y="165625"/>
            <a:ext cx="6662100" cy="15618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Char char="-"/>
            </a:pPr>
            <a:r>
              <a:rPr lang="en" sz="1300">
                <a:solidFill>
                  <a:schemeClr val="dk1"/>
                </a:solidFill>
              </a:rPr>
              <a:t>Normality: Parametric or non-parametric</a:t>
            </a:r>
            <a:endParaRPr sz="1300">
              <a:solidFill>
                <a:schemeClr val="dk1"/>
              </a:solidFill>
            </a:endParaRPr>
          </a:p>
          <a:p>
            <a:pPr indent="-311150" lvl="0" marL="457200" rtl="0" algn="l">
              <a:lnSpc>
                <a:spcPct val="115000"/>
              </a:lnSpc>
              <a:spcBef>
                <a:spcPts val="1000"/>
              </a:spcBef>
              <a:spcAft>
                <a:spcPts val="0"/>
              </a:spcAft>
              <a:buClr>
                <a:schemeClr val="dk1"/>
              </a:buClr>
              <a:buSzPts val="1300"/>
              <a:buChar char="-"/>
            </a:pPr>
            <a:r>
              <a:rPr lang="en" sz="1300">
                <a:solidFill>
                  <a:schemeClr val="dk1"/>
                </a:solidFill>
              </a:rPr>
              <a:t>Homoscedasticity: Measure </a:t>
            </a:r>
            <a:r>
              <a:rPr lang="en" sz="1300" u="sng">
                <a:solidFill>
                  <a:schemeClr val="dk1"/>
                </a:solidFill>
              </a:rPr>
              <a:t>the variance of residuals</a:t>
            </a:r>
            <a:r>
              <a:rPr lang="en" sz="1300">
                <a:solidFill>
                  <a:schemeClr val="dk1"/>
                </a:solidFill>
              </a:rPr>
              <a:t>, or errors, across different levels of a independent variable -&gt; are they constant?</a:t>
            </a:r>
            <a:endParaRPr sz="1300">
              <a:solidFill>
                <a:schemeClr val="dk1"/>
              </a:solidFill>
            </a:endParaRPr>
          </a:p>
          <a:p>
            <a:pPr indent="-311150" lvl="0" marL="457200" rtl="0" algn="l">
              <a:lnSpc>
                <a:spcPct val="115000"/>
              </a:lnSpc>
              <a:spcBef>
                <a:spcPts val="1000"/>
              </a:spcBef>
              <a:spcAft>
                <a:spcPts val="1000"/>
              </a:spcAft>
              <a:buClr>
                <a:schemeClr val="dk1"/>
              </a:buClr>
              <a:buSzPts val="1300"/>
              <a:buChar char="-"/>
            </a:pPr>
            <a:r>
              <a:rPr lang="en" sz="1300">
                <a:solidFill>
                  <a:schemeClr val="dk1"/>
                </a:solidFill>
              </a:rPr>
              <a:t>Sphericity: For </a:t>
            </a:r>
            <a:r>
              <a:rPr b="1" lang="en" sz="1300">
                <a:solidFill>
                  <a:schemeClr val="dk1"/>
                </a:solidFill>
              </a:rPr>
              <a:t>repeated measures ANOVA</a:t>
            </a:r>
            <a:r>
              <a:rPr lang="en" sz="1300">
                <a:solidFill>
                  <a:schemeClr val="dk1"/>
                </a:solidFill>
              </a:rPr>
              <a:t> -&gt; Measure </a:t>
            </a:r>
            <a:r>
              <a:rPr lang="en" sz="1300" u="sng">
                <a:solidFill>
                  <a:schemeClr val="dk1"/>
                </a:solidFill>
              </a:rPr>
              <a:t>the variances of differences of means</a:t>
            </a:r>
            <a:r>
              <a:rPr b="1" lang="en" sz="1300">
                <a:solidFill>
                  <a:schemeClr val="dk1"/>
                </a:solidFill>
              </a:rPr>
              <a:t> </a:t>
            </a:r>
            <a:r>
              <a:rPr lang="en" sz="1300">
                <a:solidFill>
                  <a:schemeClr val="dk1"/>
                </a:solidFill>
              </a:rPr>
              <a:t>between all pairs of dependent variables. -&gt; are they equal?  </a:t>
            </a:r>
            <a:endParaRPr sz="1600"/>
          </a:p>
        </p:txBody>
      </p:sp>
      <p:grpSp>
        <p:nvGrpSpPr>
          <p:cNvPr id="723" name="Google Shape;723;p56"/>
          <p:cNvGrpSpPr/>
          <p:nvPr/>
        </p:nvGrpSpPr>
        <p:grpSpPr>
          <a:xfrm>
            <a:off x="3449675" y="3478425"/>
            <a:ext cx="5607374" cy="1519500"/>
            <a:chOff x="3737275" y="3438300"/>
            <a:chExt cx="5607374" cy="1519500"/>
          </a:xfrm>
        </p:grpSpPr>
        <p:pic>
          <p:nvPicPr>
            <p:cNvPr id="724" name="Google Shape;724;p56"/>
            <p:cNvPicPr preferRelativeResize="0"/>
            <p:nvPr/>
          </p:nvPicPr>
          <p:blipFill>
            <a:blip r:embed="rId5">
              <a:alphaModFix/>
            </a:blip>
            <a:stretch>
              <a:fillRect/>
            </a:stretch>
          </p:blipFill>
          <p:spPr>
            <a:xfrm>
              <a:off x="3852975" y="3641000"/>
              <a:ext cx="5491674" cy="1316800"/>
            </a:xfrm>
            <a:prstGeom prst="rect">
              <a:avLst/>
            </a:prstGeom>
            <a:noFill/>
            <a:ln>
              <a:noFill/>
            </a:ln>
          </p:spPr>
        </p:pic>
        <p:sp>
          <p:nvSpPr>
            <p:cNvPr id="725" name="Google Shape;725;p56"/>
            <p:cNvSpPr txBox="1"/>
            <p:nvPr/>
          </p:nvSpPr>
          <p:spPr>
            <a:xfrm>
              <a:off x="3737275" y="3445950"/>
              <a:ext cx="918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t>Menu Breadth</a:t>
              </a:r>
              <a:endParaRPr b="1" sz="800"/>
            </a:p>
          </p:txBody>
        </p:sp>
        <p:sp>
          <p:nvSpPr>
            <p:cNvPr id="726" name="Google Shape;726;p56"/>
            <p:cNvSpPr txBox="1"/>
            <p:nvPr/>
          </p:nvSpPr>
          <p:spPr>
            <a:xfrm>
              <a:off x="4581775" y="3438300"/>
              <a:ext cx="334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4</a:t>
              </a:r>
              <a:endParaRPr sz="900"/>
            </a:p>
          </p:txBody>
        </p:sp>
        <p:sp>
          <p:nvSpPr>
            <p:cNvPr id="727" name="Google Shape;727;p56"/>
            <p:cNvSpPr txBox="1"/>
            <p:nvPr/>
          </p:nvSpPr>
          <p:spPr>
            <a:xfrm>
              <a:off x="5235825" y="3438300"/>
              <a:ext cx="334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8</a:t>
              </a:r>
              <a:endParaRPr sz="900"/>
            </a:p>
          </p:txBody>
        </p:sp>
        <p:sp>
          <p:nvSpPr>
            <p:cNvPr id="728" name="Google Shape;728;p56"/>
            <p:cNvSpPr txBox="1"/>
            <p:nvPr/>
          </p:nvSpPr>
          <p:spPr>
            <a:xfrm>
              <a:off x="5956750" y="3438300"/>
              <a:ext cx="334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12</a:t>
              </a:r>
              <a:endParaRPr sz="900"/>
            </a:p>
          </p:txBody>
        </p: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4" name="Google Shape;734;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35" name="Google Shape;735;p57"/>
          <p:cNvPicPr preferRelativeResize="0"/>
          <p:nvPr/>
        </p:nvPicPr>
        <p:blipFill>
          <a:blip r:embed="rId3">
            <a:alphaModFix/>
          </a:blip>
          <a:stretch>
            <a:fillRect/>
          </a:stretch>
        </p:blipFill>
        <p:spPr>
          <a:xfrm>
            <a:off x="238125" y="123825"/>
            <a:ext cx="8520599" cy="4804846"/>
          </a:xfrm>
          <a:prstGeom prst="rect">
            <a:avLst/>
          </a:prstGeom>
          <a:noFill/>
          <a:ln>
            <a:noFill/>
          </a:ln>
        </p:spPr>
      </p:pic>
      <p:sp>
        <p:nvSpPr>
          <p:cNvPr id="736" name="Google Shape;736;p57"/>
          <p:cNvSpPr/>
          <p:nvPr/>
        </p:nvSpPr>
        <p:spPr>
          <a:xfrm>
            <a:off x="664200" y="2924100"/>
            <a:ext cx="7832700" cy="19011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7"/>
          <p:cNvSpPr/>
          <p:nvPr/>
        </p:nvSpPr>
        <p:spPr>
          <a:xfrm>
            <a:off x="7443900" y="550800"/>
            <a:ext cx="1255500" cy="11097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3" name="Google Shape;743;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4" name="Google Shape;744;p58"/>
          <p:cNvPicPr preferRelativeResize="0"/>
          <p:nvPr/>
        </p:nvPicPr>
        <p:blipFill>
          <a:blip r:embed="rId3">
            <a:alphaModFix/>
          </a:blip>
          <a:stretch>
            <a:fillRect/>
          </a:stretch>
        </p:blipFill>
        <p:spPr>
          <a:xfrm>
            <a:off x="238125" y="123825"/>
            <a:ext cx="8520599" cy="4804846"/>
          </a:xfrm>
          <a:prstGeom prst="rect">
            <a:avLst/>
          </a:prstGeom>
          <a:noFill/>
          <a:ln>
            <a:noFill/>
          </a:ln>
        </p:spPr>
      </p:pic>
      <p:sp>
        <p:nvSpPr>
          <p:cNvPr id="745" name="Google Shape;745;p58"/>
          <p:cNvSpPr/>
          <p:nvPr/>
        </p:nvSpPr>
        <p:spPr>
          <a:xfrm>
            <a:off x="664200" y="2924100"/>
            <a:ext cx="7832700" cy="19884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8"/>
          <p:cNvSpPr/>
          <p:nvPr/>
        </p:nvSpPr>
        <p:spPr>
          <a:xfrm>
            <a:off x="7431654" y="550800"/>
            <a:ext cx="1255500" cy="11391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8"/>
          <p:cNvSpPr/>
          <p:nvPr/>
        </p:nvSpPr>
        <p:spPr>
          <a:xfrm>
            <a:off x="2755450" y="3147325"/>
            <a:ext cx="5486400" cy="3063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8"/>
          <p:cNvSpPr/>
          <p:nvPr/>
        </p:nvSpPr>
        <p:spPr>
          <a:xfrm>
            <a:off x="2763600" y="4384225"/>
            <a:ext cx="5486400" cy="2652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59"/>
          <p:cNvSpPr txBox="1"/>
          <p:nvPr>
            <p:ph type="title"/>
          </p:nvPr>
        </p:nvSpPr>
        <p:spPr>
          <a:xfrm>
            <a:off x="86400" y="1996625"/>
            <a:ext cx="2199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Introducing </a:t>
            </a:r>
            <a:endParaRPr/>
          </a:p>
          <a:p>
            <a:pPr indent="0" lvl="0" marL="0" rtl="0" algn="ctr">
              <a:spcBef>
                <a:spcPts val="0"/>
              </a:spcBef>
              <a:spcAft>
                <a:spcPts val="0"/>
              </a:spcAft>
              <a:buNone/>
            </a:pPr>
            <a:r>
              <a:rPr lang="en"/>
              <a:t>Jasp</a:t>
            </a:r>
            <a:endParaRPr/>
          </a:p>
        </p:txBody>
      </p:sp>
      <p:pic>
        <p:nvPicPr>
          <p:cNvPr descr="This video demonstrates the basic functionality of JASP.&#10; &#10;The files used in this video can be downloaded at: osf.io/b8mj6&#10; &#10;&#10;Connect with JASP:&#10;Website: https://jasp-stats.org&#10;Twitter: https://twitter.com/JASPStats&#10;Facebook: https://www.facebook.com/JASPStats&#10;GitHub: https://github.com/jasp-stats/jasp-desktop&#10;&#10;Tutorials:&#10;OSF Support: https://www.youtube.com/watch?v=M5bEkKD8KYM&#10;Data editing: https://www.youtube.com/watch?v=1dT-iAU9Zuc&amp;t=4s&#10; &#10;Voiced by Alexander Etz (blog: http://alexanderetz.com/, twitter: https://twitter.com/AlxEtz).&#10;Text, editing and animations by Alexandra Sarafoglou, Tim Draws, and Jasper Naberman" id="754" name="Google Shape;754;p59" title="Introducing JASP">
            <a:hlinkClick r:id="rId3"/>
          </p:cNvPr>
          <p:cNvPicPr preferRelativeResize="0"/>
          <p:nvPr/>
        </p:nvPicPr>
        <p:blipFill>
          <a:blip r:embed="rId4">
            <a:alphaModFix/>
          </a:blip>
          <a:stretch>
            <a:fillRect/>
          </a:stretch>
        </p:blipFill>
        <p:spPr>
          <a:xfrm>
            <a:off x="2285700" y="52675"/>
            <a:ext cx="6570000" cy="4927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4"/>
                                        </p:tgtEl>
                                        <p:attrNameLst>
                                          <p:attrName>style.visibility</p:attrName>
                                        </p:attrNameLst>
                                      </p:cBhvr>
                                      <p:to>
                                        <p:strVal val="visible"/>
                                      </p:to>
                                    </p:set>
                                    <p:animEffect filter="fade" transition="in">
                                      <p:cBhvr>
                                        <p:cTn dur="1000"/>
                                        <p:tgtEl>
                                          <p:spTgt spid="7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report results?</a:t>
            </a:r>
            <a:endParaRPr/>
          </a:p>
        </p:txBody>
      </p:sp>
      <p:sp>
        <p:nvSpPr>
          <p:cNvPr id="760" name="Google Shape;760;p60"/>
          <p:cNvSpPr txBox="1"/>
          <p:nvPr>
            <p:ph idx="1" type="body"/>
          </p:nvPr>
        </p:nvSpPr>
        <p:spPr>
          <a:xfrm>
            <a:off x="718375" y="1216625"/>
            <a:ext cx="7985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highlight>
                  <a:srgbClr val="FFFFFF"/>
                </a:highlight>
              </a:rPr>
              <a:t>General structure</a:t>
            </a:r>
            <a:endParaRPr sz="1700">
              <a:solidFill>
                <a:schemeClr val="dk1"/>
              </a:solidFill>
              <a:highlight>
                <a:srgbClr val="FFFFFF"/>
              </a:highlight>
            </a:endParaRPr>
          </a:p>
          <a:p>
            <a:pPr indent="0" lvl="0" marL="457200" rtl="0" algn="l">
              <a:spcBef>
                <a:spcPts val="2400"/>
              </a:spcBef>
              <a:spcAft>
                <a:spcPts val="0"/>
              </a:spcAft>
              <a:buNone/>
            </a:pPr>
            <a:r>
              <a:rPr lang="en" sz="1700">
                <a:solidFill>
                  <a:schemeClr val="dk1"/>
                </a:solidFill>
                <a:highlight>
                  <a:srgbClr val="FFFFFF"/>
                </a:highlight>
              </a:rPr>
              <a:t>Step 1 : A </a:t>
            </a:r>
            <a:r>
              <a:rPr b="1" lang="en" sz="1700">
                <a:solidFill>
                  <a:srgbClr val="980000"/>
                </a:solidFill>
                <a:highlight>
                  <a:srgbClr val="FFFFFF"/>
                </a:highlight>
              </a:rPr>
              <a:t>brief description</a:t>
            </a:r>
            <a:r>
              <a:rPr lang="en" sz="1700">
                <a:solidFill>
                  <a:schemeClr val="dk1"/>
                </a:solidFill>
                <a:highlight>
                  <a:srgbClr val="FFFFFF"/>
                </a:highlight>
              </a:rPr>
              <a:t> of the independent and dependent variable.</a:t>
            </a:r>
            <a:endParaRPr sz="1700">
              <a:solidFill>
                <a:schemeClr val="dk1"/>
              </a:solidFill>
              <a:highlight>
                <a:srgbClr val="FFFFFF"/>
              </a:highlight>
            </a:endParaRPr>
          </a:p>
          <a:p>
            <a:pPr indent="0" lvl="0" marL="457200" rtl="0" algn="l">
              <a:spcBef>
                <a:spcPts val="2400"/>
              </a:spcBef>
              <a:spcAft>
                <a:spcPts val="0"/>
              </a:spcAft>
              <a:buNone/>
            </a:pPr>
            <a:r>
              <a:rPr lang="en" sz="1700">
                <a:solidFill>
                  <a:schemeClr val="dk1"/>
                </a:solidFill>
                <a:highlight>
                  <a:srgbClr val="FFFFFF"/>
                </a:highlight>
              </a:rPr>
              <a:t>Step 2 : The overall</a:t>
            </a:r>
            <a:r>
              <a:rPr b="1" lang="en" sz="1700">
                <a:solidFill>
                  <a:schemeClr val="dk1"/>
                </a:solidFill>
                <a:highlight>
                  <a:srgbClr val="FFFFFF"/>
                </a:highlight>
              </a:rPr>
              <a:t> </a:t>
            </a:r>
            <a:r>
              <a:rPr b="1" lang="en" sz="1700">
                <a:solidFill>
                  <a:srgbClr val="980000"/>
                </a:solidFill>
                <a:highlight>
                  <a:srgbClr val="FFFFFF"/>
                </a:highlight>
              </a:rPr>
              <a:t>F-value of the ANOVA</a:t>
            </a:r>
            <a:r>
              <a:rPr lang="en" sz="1700">
                <a:solidFill>
                  <a:schemeClr val="dk1"/>
                </a:solidFill>
                <a:highlight>
                  <a:srgbClr val="FFFFFF"/>
                </a:highlight>
              </a:rPr>
              <a:t> and the corresponding p-value.</a:t>
            </a:r>
            <a:endParaRPr sz="1700">
              <a:solidFill>
                <a:schemeClr val="dk1"/>
              </a:solidFill>
              <a:highlight>
                <a:srgbClr val="FFFFFF"/>
              </a:highlight>
            </a:endParaRPr>
          </a:p>
          <a:p>
            <a:pPr indent="0" lvl="0" marL="457200" rtl="0" algn="l">
              <a:spcBef>
                <a:spcPts val="2400"/>
              </a:spcBef>
              <a:spcAft>
                <a:spcPts val="0"/>
              </a:spcAft>
              <a:buNone/>
            </a:pPr>
            <a:r>
              <a:rPr lang="en" sz="1700">
                <a:solidFill>
                  <a:schemeClr val="dk1"/>
                </a:solidFill>
                <a:highlight>
                  <a:srgbClr val="FFFFFF"/>
                </a:highlight>
              </a:rPr>
              <a:t>Step 3 : The results of the </a:t>
            </a:r>
            <a:r>
              <a:rPr b="1" lang="en" sz="1700">
                <a:solidFill>
                  <a:srgbClr val="980000"/>
                </a:solidFill>
                <a:highlight>
                  <a:srgbClr val="FFFFFF"/>
                </a:highlight>
              </a:rPr>
              <a:t>post-hoc comparisons</a:t>
            </a:r>
            <a:r>
              <a:rPr lang="en" sz="1700">
                <a:solidFill>
                  <a:schemeClr val="dk1"/>
                </a:solidFill>
                <a:highlight>
                  <a:srgbClr val="FFFFFF"/>
                </a:highlight>
              </a:rPr>
              <a:t> (if the p-value was statistically significant).</a:t>
            </a:r>
            <a:endParaRPr sz="1700">
              <a:solidFill>
                <a:schemeClr val="dk1"/>
              </a:solidFill>
              <a:highlight>
                <a:srgbClr val="FFFFFF"/>
              </a:highlight>
            </a:endParaRPr>
          </a:p>
          <a:p>
            <a:pPr indent="0" lvl="0" marL="0" rtl="0" algn="l">
              <a:spcBef>
                <a:spcPts val="24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61"/>
          <p:cNvSpPr txBox="1"/>
          <p:nvPr>
            <p:ph type="title"/>
          </p:nvPr>
        </p:nvSpPr>
        <p:spPr>
          <a:xfrm>
            <a:off x="311700" y="2204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to report results?</a:t>
            </a:r>
            <a:endParaRPr/>
          </a:p>
          <a:p>
            <a:pPr indent="0" lvl="0" marL="0" rtl="0" algn="l">
              <a:spcBef>
                <a:spcPts val="0"/>
              </a:spcBef>
              <a:spcAft>
                <a:spcPts val="0"/>
              </a:spcAft>
              <a:buNone/>
            </a:pPr>
            <a:r>
              <a:t/>
            </a:r>
            <a:endParaRPr/>
          </a:p>
        </p:txBody>
      </p:sp>
      <p:sp>
        <p:nvSpPr>
          <p:cNvPr id="766" name="Google Shape;766;p61"/>
          <p:cNvSpPr txBox="1"/>
          <p:nvPr>
            <p:ph idx="1" type="body"/>
          </p:nvPr>
        </p:nvSpPr>
        <p:spPr>
          <a:xfrm>
            <a:off x="311700" y="793150"/>
            <a:ext cx="6616500" cy="78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1"/>
                </a:solidFill>
                <a:highlight>
                  <a:srgbClr val="FFFFFF"/>
                </a:highlight>
              </a:rPr>
              <a:t>A </a:t>
            </a:r>
            <a:r>
              <a:rPr lang="en" sz="1500">
                <a:solidFill>
                  <a:srgbClr val="0B5394"/>
                </a:solidFill>
                <a:highlight>
                  <a:srgbClr val="FFFFFF"/>
                </a:highlight>
              </a:rPr>
              <a:t>[one-way ANOVA]</a:t>
            </a:r>
            <a:r>
              <a:rPr lang="en" sz="1500">
                <a:solidFill>
                  <a:schemeClr val="dk1"/>
                </a:solidFill>
                <a:highlight>
                  <a:srgbClr val="FFFFFF"/>
                </a:highlight>
              </a:rPr>
              <a:t> was performed to compare the effect of [independent variable(s)] on [dependent variable].</a:t>
            </a:r>
            <a:endParaRPr>
              <a:solidFill>
                <a:schemeClr val="dk1"/>
              </a:solidFill>
            </a:endParaRPr>
          </a:p>
        </p:txBody>
      </p:sp>
      <p:cxnSp>
        <p:nvCxnSpPr>
          <p:cNvPr id="767" name="Google Shape;767;p61"/>
          <p:cNvCxnSpPr/>
          <p:nvPr/>
        </p:nvCxnSpPr>
        <p:spPr>
          <a:xfrm>
            <a:off x="7110025" y="883325"/>
            <a:ext cx="0" cy="3539400"/>
          </a:xfrm>
          <a:prstGeom prst="straightConnector1">
            <a:avLst/>
          </a:prstGeom>
          <a:noFill/>
          <a:ln cap="flat" cmpd="sng" w="9525">
            <a:solidFill>
              <a:schemeClr val="dk2"/>
            </a:solidFill>
            <a:prstDash val="solid"/>
            <a:round/>
            <a:headEnd len="med" w="med" type="none"/>
            <a:tailEnd len="med" w="med" type="none"/>
          </a:ln>
        </p:spPr>
      </p:cxnSp>
      <p:sp>
        <p:nvSpPr>
          <p:cNvPr id="768" name="Google Shape;768;p61"/>
          <p:cNvSpPr txBox="1"/>
          <p:nvPr/>
        </p:nvSpPr>
        <p:spPr>
          <a:xfrm>
            <a:off x="7218000" y="807700"/>
            <a:ext cx="171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400"/>
              </a:spcAft>
              <a:buNone/>
            </a:pPr>
            <a:r>
              <a:rPr b="1" lang="en">
                <a:solidFill>
                  <a:srgbClr val="980000"/>
                </a:solidFill>
                <a:highlight>
                  <a:schemeClr val="lt1"/>
                </a:highlight>
              </a:rPr>
              <a:t>brief description</a:t>
            </a:r>
            <a:endParaRPr b="1" sz="1100"/>
          </a:p>
        </p:txBody>
      </p:sp>
      <p:sp>
        <p:nvSpPr>
          <p:cNvPr id="769" name="Google Shape;769;p61"/>
          <p:cNvSpPr txBox="1"/>
          <p:nvPr/>
        </p:nvSpPr>
        <p:spPr>
          <a:xfrm>
            <a:off x="7218000" y="1578250"/>
            <a:ext cx="1710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400"/>
              </a:spcAft>
              <a:buNone/>
            </a:pPr>
            <a:r>
              <a:rPr b="1" lang="en">
                <a:solidFill>
                  <a:srgbClr val="980000"/>
                </a:solidFill>
                <a:highlight>
                  <a:schemeClr val="lt1"/>
                </a:highlight>
              </a:rPr>
              <a:t>ANOVA results : F-values</a:t>
            </a:r>
            <a:endParaRPr b="1" sz="1100"/>
          </a:p>
        </p:txBody>
      </p:sp>
      <p:sp>
        <p:nvSpPr>
          <p:cNvPr id="770" name="Google Shape;770;p61"/>
          <p:cNvSpPr txBox="1"/>
          <p:nvPr/>
        </p:nvSpPr>
        <p:spPr>
          <a:xfrm>
            <a:off x="7218000" y="2763550"/>
            <a:ext cx="1710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400"/>
              </a:spcAft>
              <a:buNone/>
            </a:pPr>
            <a:r>
              <a:rPr b="1" lang="en">
                <a:solidFill>
                  <a:srgbClr val="980000"/>
                </a:solidFill>
                <a:highlight>
                  <a:schemeClr val="lt1"/>
                </a:highlight>
              </a:rPr>
              <a:t>Post-hoc : positive result</a:t>
            </a:r>
            <a:endParaRPr b="1" sz="1100"/>
          </a:p>
        </p:txBody>
      </p:sp>
      <p:sp>
        <p:nvSpPr>
          <p:cNvPr id="771" name="Google Shape;771;p61"/>
          <p:cNvSpPr txBox="1"/>
          <p:nvPr/>
        </p:nvSpPr>
        <p:spPr>
          <a:xfrm>
            <a:off x="7218000" y="3865150"/>
            <a:ext cx="1710000" cy="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400"/>
              </a:spcAft>
              <a:buNone/>
            </a:pPr>
            <a:r>
              <a:rPr b="1" lang="en">
                <a:solidFill>
                  <a:srgbClr val="980000"/>
                </a:solidFill>
                <a:highlight>
                  <a:schemeClr val="lt1"/>
                </a:highlight>
              </a:rPr>
              <a:t>Post-hoc : negative result</a:t>
            </a:r>
            <a:endParaRPr b="1" sz="1100"/>
          </a:p>
        </p:txBody>
      </p:sp>
      <p:sp>
        <p:nvSpPr>
          <p:cNvPr id="772" name="Google Shape;772;p61"/>
          <p:cNvSpPr txBox="1"/>
          <p:nvPr/>
        </p:nvSpPr>
        <p:spPr>
          <a:xfrm>
            <a:off x="311700" y="1578250"/>
            <a:ext cx="6616500" cy="113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3D3D3D"/>
                </a:solidFill>
                <a:highlight>
                  <a:schemeClr val="lt1"/>
                </a:highlight>
              </a:rPr>
              <a:t>A </a:t>
            </a:r>
            <a:r>
              <a:rPr lang="en" sz="1500">
                <a:solidFill>
                  <a:srgbClr val="0B5394"/>
                </a:solidFill>
                <a:highlight>
                  <a:schemeClr val="lt1"/>
                </a:highlight>
              </a:rPr>
              <a:t>[one-way ANOVA]</a:t>
            </a:r>
            <a:r>
              <a:rPr lang="en" sz="1500">
                <a:solidFill>
                  <a:srgbClr val="3D3D3D"/>
                </a:solidFill>
                <a:highlight>
                  <a:schemeClr val="lt1"/>
                </a:highlight>
              </a:rPr>
              <a:t> revealed that there </a:t>
            </a:r>
            <a:r>
              <a:rPr lang="en" sz="1500">
                <a:solidFill>
                  <a:srgbClr val="3D3D3D"/>
                </a:solidFill>
                <a:highlight>
                  <a:schemeClr val="lt1"/>
                </a:highlight>
              </a:rPr>
              <a:t>[was or was not] a statistically significant difference</a:t>
            </a:r>
            <a:r>
              <a:rPr lang="en" sz="1500">
                <a:solidFill>
                  <a:srgbClr val="3D3D3D"/>
                </a:solidFill>
                <a:highlight>
                  <a:schemeClr val="lt1"/>
                </a:highlight>
              </a:rPr>
              <a:t> in [dependent variable] between at least two groups (</a:t>
            </a:r>
            <a:r>
              <a:rPr lang="en" sz="1500">
                <a:solidFill>
                  <a:srgbClr val="3D3D3D"/>
                </a:solidFill>
                <a:highlight>
                  <a:schemeClr val="lt1"/>
                </a:highlight>
              </a:rPr>
              <a:t>F(between groups df, within groups df) = [F-value], p = [p-value]</a:t>
            </a:r>
            <a:r>
              <a:rPr lang="en" sz="1500">
                <a:solidFill>
                  <a:srgbClr val="3D3D3D"/>
                </a:solidFill>
                <a:highlight>
                  <a:schemeClr val="lt1"/>
                </a:highlight>
              </a:rPr>
              <a:t>).</a:t>
            </a:r>
            <a:endParaRPr sz="1500">
              <a:solidFill>
                <a:srgbClr val="3D3D3D"/>
              </a:solidFill>
              <a:highlight>
                <a:schemeClr val="lt1"/>
              </a:highlight>
            </a:endParaRPr>
          </a:p>
          <a:p>
            <a:pPr indent="0" lvl="0" marL="0" rtl="0" algn="l">
              <a:lnSpc>
                <a:spcPct val="115000"/>
              </a:lnSpc>
              <a:spcBef>
                <a:spcPts val="0"/>
              </a:spcBef>
              <a:spcAft>
                <a:spcPts val="0"/>
              </a:spcAft>
              <a:buNone/>
            </a:pPr>
            <a:r>
              <a:rPr lang="en" sz="1000">
                <a:solidFill>
                  <a:srgbClr val="555555"/>
                </a:solidFill>
                <a:highlight>
                  <a:schemeClr val="lt1"/>
                </a:highlight>
              </a:rPr>
              <a:t> </a:t>
            </a:r>
            <a:endParaRPr sz="1800">
              <a:solidFill>
                <a:schemeClr val="dk2"/>
              </a:solidFill>
            </a:endParaRPr>
          </a:p>
        </p:txBody>
      </p:sp>
      <p:sp>
        <p:nvSpPr>
          <p:cNvPr id="773" name="Google Shape;773;p61"/>
          <p:cNvSpPr txBox="1"/>
          <p:nvPr/>
        </p:nvSpPr>
        <p:spPr>
          <a:xfrm>
            <a:off x="310225" y="2713450"/>
            <a:ext cx="6616500" cy="113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rgbClr val="0B5394"/>
                </a:solidFill>
                <a:highlight>
                  <a:schemeClr val="lt1"/>
                </a:highlight>
              </a:rPr>
              <a:t>[Tukey’s HSD Test]</a:t>
            </a:r>
            <a:r>
              <a:rPr lang="en" sz="1500">
                <a:solidFill>
                  <a:schemeClr val="dk1"/>
                </a:solidFill>
                <a:highlight>
                  <a:schemeClr val="lt1"/>
                </a:highlight>
              </a:rPr>
              <a:t> for multiple comparisons found that the mean value of [dependent variable] was significantly different between [group name] and [group name] (p = [p-value], 95% C.I. = [lower, upper]).</a:t>
            </a:r>
            <a:endParaRPr sz="1500">
              <a:solidFill>
                <a:schemeClr val="dk1"/>
              </a:solidFill>
              <a:highlight>
                <a:schemeClr val="lt1"/>
              </a:highlight>
            </a:endParaRPr>
          </a:p>
          <a:p>
            <a:pPr indent="0" lvl="0" marL="0" rtl="0" algn="l">
              <a:lnSpc>
                <a:spcPct val="115000"/>
              </a:lnSpc>
              <a:spcBef>
                <a:spcPts val="0"/>
              </a:spcBef>
              <a:spcAft>
                <a:spcPts val="0"/>
              </a:spcAft>
              <a:buNone/>
            </a:pPr>
            <a:r>
              <a:rPr lang="en" sz="1000">
                <a:solidFill>
                  <a:srgbClr val="555555"/>
                </a:solidFill>
                <a:highlight>
                  <a:schemeClr val="lt1"/>
                </a:highlight>
              </a:rPr>
              <a:t> </a:t>
            </a:r>
            <a:endParaRPr sz="1800">
              <a:solidFill>
                <a:schemeClr val="dk2"/>
              </a:solidFill>
            </a:endParaRPr>
          </a:p>
        </p:txBody>
      </p:sp>
      <p:sp>
        <p:nvSpPr>
          <p:cNvPr id="774" name="Google Shape;774;p61"/>
          <p:cNvSpPr txBox="1"/>
          <p:nvPr/>
        </p:nvSpPr>
        <p:spPr>
          <a:xfrm>
            <a:off x="310100" y="3848650"/>
            <a:ext cx="66165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dk1"/>
                </a:solidFill>
                <a:highlight>
                  <a:schemeClr val="lt1"/>
                </a:highlight>
              </a:rPr>
              <a:t>There was no statistically significant difference between </a:t>
            </a:r>
            <a:r>
              <a:rPr lang="en" sz="1500">
                <a:solidFill>
                  <a:schemeClr val="dk1"/>
                </a:solidFill>
                <a:highlight>
                  <a:schemeClr val="lt1"/>
                </a:highlight>
              </a:rPr>
              <a:t>[group name] and [group name] </a:t>
            </a:r>
            <a:r>
              <a:rPr lang="en" sz="1500">
                <a:solidFill>
                  <a:schemeClr val="dk1"/>
                </a:solidFill>
                <a:highlight>
                  <a:schemeClr val="lt1"/>
                </a:highlight>
              </a:rPr>
              <a:t>(p=[p-value]).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6"/>
                                        </p:tgtEl>
                                        <p:attrNameLst>
                                          <p:attrName>style.visibility</p:attrName>
                                        </p:attrNameLst>
                                      </p:cBhvr>
                                      <p:to>
                                        <p:strVal val="visible"/>
                                      </p:to>
                                    </p:set>
                                    <p:animEffect filter="fade" transition="in">
                                      <p:cBhvr>
                                        <p:cTn dur="1000"/>
                                        <p:tgtEl>
                                          <p:spTgt spid="766"/>
                                        </p:tgtEl>
                                      </p:cBhvr>
                                    </p:animEffect>
                                  </p:childTnLst>
                                </p:cTn>
                              </p:par>
                              <p:par>
                                <p:cTn fill="hold" nodeType="with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1000"/>
                                        <p:tgtEl>
                                          <p:spTgt spid="7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1000"/>
                                        <p:tgtEl>
                                          <p:spTgt spid="772"/>
                                        </p:tgtEl>
                                      </p:cBhvr>
                                    </p:animEffect>
                                  </p:childTnLst>
                                </p:cTn>
                              </p:par>
                              <p:par>
                                <p:cTn fill="hold" nodeType="withEffect" presetClass="entr" presetID="10" presetSubtype="0">
                                  <p:stCondLst>
                                    <p:cond delay="0"/>
                                  </p:stCondLst>
                                  <p:childTnLst>
                                    <p:set>
                                      <p:cBhvr>
                                        <p:cTn dur="1" fill="hold">
                                          <p:stCondLst>
                                            <p:cond delay="0"/>
                                          </p:stCondLst>
                                        </p:cTn>
                                        <p:tgtEl>
                                          <p:spTgt spid="769"/>
                                        </p:tgtEl>
                                        <p:attrNameLst>
                                          <p:attrName>style.visibility</p:attrName>
                                        </p:attrNameLst>
                                      </p:cBhvr>
                                      <p:to>
                                        <p:strVal val="visible"/>
                                      </p:to>
                                    </p:set>
                                    <p:animEffect filter="fade" transition="in">
                                      <p:cBhvr>
                                        <p:cTn dur="1000"/>
                                        <p:tgtEl>
                                          <p:spTgt spid="7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1000"/>
                                        <p:tgtEl>
                                          <p:spTgt spid="773"/>
                                        </p:tgtEl>
                                      </p:cBhvr>
                                    </p:animEffect>
                                  </p:childTnLst>
                                </p:cTn>
                              </p:par>
                              <p:par>
                                <p:cTn fill="hold" nodeType="with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1000"/>
                                        <p:tgtEl>
                                          <p:spTgt spid="7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1000"/>
                                        <p:tgtEl>
                                          <p:spTgt spid="774"/>
                                        </p:tgtEl>
                                      </p:cBhvr>
                                    </p:animEffect>
                                  </p:childTnLst>
                                </p:cTn>
                              </p:par>
                              <p:par>
                                <p:cTn fill="hold" nodeType="with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1000"/>
                                        <p:tgtEl>
                                          <p:spTgt spid="771"/>
                                        </p:tgtEl>
                                      </p:cBhvr>
                                    </p:animEffect>
                                  </p:childTnLst>
                                </p:cTn>
                              </p:par>
                              <p:par>
                                <p:cTn fill="hold" nodeType="with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1000"/>
                                        <p:tgtEl>
                                          <p:spTgt spid="7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pic>
        <p:nvPicPr>
          <p:cNvPr id="779" name="Google Shape;779;p62"/>
          <p:cNvPicPr preferRelativeResize="0"/>
          <p:nvPr/>
        </p:nvPicPr>
        <p:blipFill>
          <a:blip r:embed="rId3">
            <a:alphaModFix/>
          </a:blip>
          <a:stretch>
            <a:fillRect/>
          </a:stretch>
        </p:blipFill>
        <p:spPr>
          <a:xfrm>
            <a:off x="152400" y="533400"/>
            <a:ext cx="5817300" cy="3495225"/>
          </a:xfrm>
          <a:prstGeom prst="rect">
            <a:avLst/>
          </a:prstGeom>
          <a:noFill/>
          <a:ln>
            <a:noFill/>
          </a:ln>
        </p:spPr>
      </p:pic>
      <p:pic>
        <p:nvPicPr>
          <p:cNvPr id="780" name="Google Shape;780;p62"/>
          <p:cNvPicPr preferRelativeResize="0"/>
          <p:nvPr/>
        </p:nvPicPr>
        <p:blipFill>
          <a:blip r:embed="rId4">
            <a:alphaModFix/>
          </a:blip>
          <a:stretch>
            <a:fillRect/>
          </a:stretch>
        </p:blipFill>
        <p:spPr>
          <a:xfrm>
            <a:off x="5969700" y="209100"/>
            <a:ext cx="2869500" cy="2215547"/>
          </a:xfrm>
          <a:prstGeom prst="rect">
            <a:avLst/>
          </a:prstGeom>
          <a:noFill/>
          <a:ln>
            <a:noFill/>
          </a:ln>
        </p:spPr>
      </p:pic>
      <p:pic>
        <p:nvPicPr>
          <p:cNvPr id="781" name="Google Shape;781;p62"/>
          <p:cNvPicPr preferRelativeResize="0"/>
          <p:nvPr/>
        </p:nvPicPr>
        <p:blipFill>
          <a:blip r:embed="rId5">
            <a:alphaModFix/>
          </a:blip>
          <a:stretch>
            <a:fillRect/>
          </a:stretch>
        </p:blipFill>
        <p:spPr>
          <a:xfrm>
            <a:off x="6049200" y="2571747"/>
            <a:ext cx="2869500" cy="21536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grpSp>
        <p:nvGrpSpPr>
          <p:cNvPr id="152" name="Google Shape;152;p18"/>
          <p:cNvGrpSpPr/>
          <p:nvPr/>
        </p:nvGrpSpPr>
        <p:grpSpPr>
          <a:xfrm>
            <a:off x="8064288" y="197015"/>
            <a:ext cx="990475" cy="433973"/>
            <a:chOff x="8073138" y="1618852"/>
            <a:chExt cx="990475" cy="433973"/>
          </a:xfrm>
        </p:grpSpPr>
        <p:sp>
          <p:nvSpPr>
            <p:cNvPr id="153" name="Google Shape;153;p18"/>
            <p:cNvSpPr/>
            <p:nvPr/>
          </p:nvSpPr>
          <p:spPr>
            <a:xfrm>
              <a:off x="8173513" y="175312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Rigor Exp.</a:t>
              </a:r>
              <a:endParaRPr b="1" sz="800">
                <a:solidFill>
                  <a:schemeClr val="dk2"/>
                </a:solidFill>
              </a:endParaRPr>
            </a:p>
          </p:txBody>
        </p:sp>
        <p:sp>
          <p:nvSpPr>
            <p:cNvPr id="154" name="Google Shape;154;p18"/>
            <p:cNvSpPr/>
            <p:nvPr/>
          </p:nvSpPr>
          <p:spPr>
            <a:xfrm>
              <a:off x="8073138" y="161885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4</a:t>
              </a:r>
              <a:endParaRPr b="1" sz="800">
                <a:solidFill>
                  <a:schemeClr val="dk2"/>
                </a:solidFill>
              </a:endParaRPr>
            </a:p>
          </p:txBody>
        </p:sp>
      </p:grpSp>
      <p:grpSp>
        <p:nvGrpSpPr>
          <p:cNvPr id="155" name="Google Shape;155;p18"/>
          <p:cNvGrpSpPr/>
          <p:nvPr/>
        </p:nvGrpSpPr>
        <p:grpSpPr>
          <a:xfrm>
            <a:off x="6749004" y="197015"/>
            <a:ext cx="990475" cy="433973"/>
            <a:chOff x="8073138" y="1106027"/>
            <a:chExt cx="990475" cy="433973"/>
          </a:xfrm>
        </p:grpSpPr>
        <p:sp>
          <p:nvSpPr>
            <p:cNvPr id="156" name="Google Shape;156;p18"/>
            <p:cNvSpPr/>
            <p:nvPr/>
          </p:nvSpPr>
          <p:spPr>
            <a:xfrm>
              <a:off x="8173513" y="1240300"/>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Full Pilot</a:t>
              </a:r>
              <a:endParaRPr b="1" sz="800">
                <a:solidFill>
                  <a:schemeClr val="dk2"/>
                </a:solidFill>
              </a:endParaRPr>
            </a:p>
          </p:txBody>
        </p:sp>
        <p:sp>
          <p:nvSpPr>
            <p:cNvPr id="157" name="Google Shape;157;p18"/>
            <p:cNvSpPr/>
            <p:nvPr/>
          </p:nvSpPr>
          <p:spPr>
            <a:xfrm>
              <a:off x="8073138" y="1106027"/>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3</a:t>
              </a:r>
              <a:endParaRPr b="1" sz="800">
                <a:solidFill>
                  <a:schemeClr val="dk2"/>
                </a:solidFill>
              </a:endParaRPr>
            </a:p>
          </p:txBody>
        </p:sp>
      </p:grpSp>
      <p:grpSp>
        <p:nvGrpSpPr>
          <p:cNvPr id="158" name="Google Shape;158;p18"/>
          <p:cNvGrpSpPr/>
          <p:nvPr/>
        </p:nvGrpSpPr>
        <p:grpSpPr>
          <a:xfrm>
            <a:off x="5433696" y="197015"/>
            <a:ext cx="990475" cy="433973"/>
            <a:chOff x="8073138" y="593202"/>
            <a:chExt cx="990475" cy="433973"/>
          </a:xfrm>
        </p:grpSpPr>
        <p:sp>
          <p:nvSpPr>
            <p:cNvPr id="159" name="Google Shape;159;p18"/>
            <p:cNvSpPr/>
            <p:nvPr/>
          </p:nvSpPr>
          <p:spPr>
            <a:xfrm>
              <a:off x="8173513" y="72747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Initial Pilot</a:t>
              </a:r>
              <a:endParaRPr b="1" sz="800">
                <a:solidFill>
                  <a:schemeClr val="dk2"/>
                </a:solidFill>
              </a:endParaRPr>
            </a:p>
          </p:txBody>
        </p:sp>
        <p:sp>
          <p:nvSpPr>
            <p:cNvPr id="160" name="Google Shape;160;p18"/>
            <p:cNvSpPr/>
            <p:nvPr/>
          </p:nvSpPr>
          <p:spPr>
            <a:xfrm>
              <a:off x="8073138" y="59320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2</a:t>
              </a:r>
              <a:endParaRPr b="1" sz="800">
                <a:solidFill>
                  <a:schemeClr val="dk2"/>
                </a:solidFill>
              </a:endParaRPr>
            </a:p>
          </p:txBody>
        </p:sp>
      </p:grpSp>
      <p:grpSp>
        <p:nvGrpSpPr>
          <p:cNvPr id="161" name="Google Shape;161;p18"/>
          <p:cNvGrpSpPr/>
          <p:nvPr/>
        </p:nvGrpSpPr>
        <p:grpSpPr>
          <a:xfrm>
            <a:off x="4041213" y="197015"/>
            <a:ext cx="990475" cy="433973"/>
            <a:chOff x="8073138" y="80377"/>
            <a:chExt cx="990475" cy="433973"/>
          </a:xfrm>
        </p:grpSpPr>
        <p:sp>
          <p:nvSpPr>
            <p:cNvPr id="162" name="Google Shape;162;p18"/>
            <p:cNvSpPr/>
            <p:nvPr/>
          </p:nvSpPr>
          <p:spPr>
            <a:xfrm>
              <a:off x="8173513" y="214650"/>
              <a:ext cx="890100" cy="299700"/>
            </a:xfrm>
            <a:prstGeom prst="roundRect">
              <a:avLst>
                <a:gd fmla="val 16667" name="adj"/>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Contribution?</a:t>
              </a:r>
              <a:endParaRPr b="1" sz="800">
                <a:solidFill>
                  <a:schemeClr val="dk1"/>
                </a:solidFill>
              </a:endParaRPr>
            </a:p>
          </p:txBody>
        </p:sp>
        <p:sp>
          <p:nvSpPr>
            <p:cNvPr id="163" name="Google Shape;163;p18"/>
            <p:cNvSpPr/>
            <p:nvPr/>
          </p:nvSpPr>
          <p:spPr>
            <a:xfrm>
              <a:off x="8073138" y="80377"/>
              <a:ext cx="660300" cy="191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rPr>
                <a:t>STAGE 1</a:t>
              </a:r>
              <a:endParaRPr b="1" sz="800">
                <a:solidFill>
                  <a:schemeClr val="lt1"/>
                </a:solidFill>
              </a:endParaRPr>
            </a:p>
          </p:txBody>
        </p:sp>
      </p:grpSp>
      <p:sp>
        <p:nvSpPr>
          <p:cNvPr id="164" name="Google Shape;164;p18"/>
          <p:cNvSpPr txBox="1"/>
          <p:nvPr/>
        </p:nvSpPr>
        <p:spPr>
          <a:xfrm>
            <a:off x="160525" y="139625"/>
            <a:ext cx="7110000" cy="1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Quattrocento Sans"/>
                <a:ea typeface="Quattrocento Sans"/>
                <a:cs typeface="Quattrocento Sans"/>
                <a:sym typeface="Quattrocento Sans"/>
              </a:rPr>
              <a:t>STAGE 1</a:t>
            </a:r>
            <a:endParaRPr b="1" sz="3400">
              <a:latin typeface="Quattrocento Sans"/>
              <a:ea typeface="Quattrocento Sans"/>
              <a:cs typeface="Quattrocento Sans"/>
              <a:sym typeface="Quattrocento Sans"/>
            </a:endParaRPr>
          </a:p>
          <a:p>
            <a:pPr indent="0" lvl="0" marL="0" rtl="0" algn="l">
              <a:spcBef>
                <a:spcPts val="0"/>
              </a:spcBef>
              <a:spcAft>
                <a:spcPts val="0"/>
              </a:spcAft>
              <a:buNone/>
            </a:pPr>
            <a:r>
              <a:rPr lang="en" sz="3500">
                <a:latin typeface="Quattrocento Sans"/>
                <a:ea typeface="Quattrocento Sans"/>
                <a:cs typeface="Quattrocento Sans"/>
                <a:sym typeface="Quattrocento Sans"/>
              </a:rPr>
              <a:t>Identifying Contributions</a:t>
            </a:r>
            <a:r>
              <a:rPr lang="en" sz="3500">
                <a:solidFill>
                  <a:schemeClr val="dk1"/>
                </a:solidFill>
                <a:latin typeface="Quattrocento Sans"/>
                <a:ea typeface="Quattrocento Sans"/>
                <a:cs typeface="Quattrocento Sans"/>
                <a:sym typeface="Quattrocento Sans"/>
              </a:rPr>
              <a:t>: Insights</a:t>
            </a:r>
            <a:endParaRPr sz="3500">
              <a:latin typeface="Quattrocento Sans"/>
              <a:ea typeface="Quattrocento Sans"/>
              <a:cs typeface="Quattrocento Sans"/>
              <a:sym typeface="Quattrocento Sans"/>
            </a:endParaRPr>
          </a:p>
        </p:txBody>
      </p:sp>
      <p:cxnSp>
        <p:nvCxnSpPr>
          <p:cNvPr id="165" name="Google Shape;165;p18"/>
          <p:cNvCxnSpPr/>
          <p:nvPr/>
        </p:nvCxnSpPr>
        <p:spPr>
          <a:xfrm>
            <a:off x="5163825"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166" name="Google Shape;166;p18"/>
          <p:cNvCxnSpPr/>
          <p:nvPr/>
        </p:nvCxnSpPr>
        <p:spPr>
          <a:xfrm>
            <a:off x="6515450"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167" name="Google Shape;167;p18"/>
          <p:cNvCxnSpPr/>
          <p:nvPr/>
        </p:nvCxnSpPr>
        <p:spPr>
          <a:xfrm>
            <a:off x="7867075" y="487150"/>
            <a:ext cx="241200" cy="0"/>
          </a:xfrm>
          <a:prstGeom prst="straightConnector1">
            <a:avLst/>
          </a:prstGeom>
          <a:noFill/>
          <a:ln cap="flat" cmpd="sng" w="19050">
            <a:solidFill>
              <a:schemeClr val="dk2"/>
            </a:solidFill>
            <a:prstDash val="solid"/>
            <a:round/>
            <a:headEnd len="med" w="med" type="none"/>
            <a:tailEnd len="med" w="med" type="triangle"/>
          </a:ln>
        </p:spPr>
      </p:cxnSp>
      <p:sp>
        <p:nvSpPr>
          <p:cNvPr id="168" name="Google Shape;168;p18"/>
          <p:cNvSpPr txBox="1"/>
          <p:nvPr/>
        </p:nvSpPr>
        <p:spPr>
          <a:xfrm>
            <a:off x="295275" y="3984975"/>
            <a:ext cx="3875400" cy="614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i="1" lang="en" sz="1300">
                <a:solidFill>
                  <a:schemeClr val="dk1"/>
                </a:solidFill>
              </a:rPr>
              <a:t>You are contributing a new</a:t>
            </a:r>
            <a:endParaRPr i="1" sz="1300">
              <a:solidFill>
                <a:schemeClr val="dk1"/>
              </a:solidFill>
            </a:endParaRPr>
          </a:p>
          <a:p>
            <a:pPr indent="0" lvl="0" marL="0" rtl="0" algn="ctr">
              <a:lnSpc>
                <a:spcPct val="90000"/>
              </a:lnSpc>
              <a:spcBef>
                <a:spcPts val="0"/>
              </a:spcBef>
              <a:spcAft>
                <a:spcPts val="0"/>
              </a:spcAft>
              <a:buNone/>
            </a:pPr>
            <a:r>
              <a:rPr lang="en" sz="1800">
                <a:solidFill>
                  <a:schemeClr val="dk1"/>
                </a:solidFill>
              </a:rPr>
              <a:t>[ </a:t>
            </a:r>
            <a:r>
              <a:rPr i="1" lang="en" sz="1800" u="sng">
                <a:solidFill>
                  <a:schemeClr val="dk1"/>
                </a:solidFill>
              </a:rPr>
              <a:t>insight</a:t>
            </a:r>
            <a:r>
              <a:rPr i="1" lang="en" sz="1800">
                <a:solidFill>
                  <a:schemeClr val="dk1"/>
                </a:solidFill>
              </a:rPr>
              <a:t> </a:t>
            </a:r>
            <a:r>
              <a:rPr lang="en" sz="1800">
                <a:solidFill>
                  <a:schemeClr val="dk1"/>
                </a:solidFill>
              </a:rPr>
              <a:t>| </a:t>
            </a:r>
            <a:r>
              <a:rPr i="1" lang="en" sz="1800" u="sng">
                <a:solidFill>
                  <a:schemeClr val="dk1"/>
                </a:solidFill>
              </a:rPr>
              <a:t>observation</a:t>
            </a:r>
            <a:r>
              <a:rPr i="1" lang="en" sz="1800">
                <a:solidFill>
                  <a:schemeClr val="dk1"/>
                </a:solidFill>
              </a:rPr>
              <a:t> </a:t>
            </a:r>
            <a:r>
              <a:rPr lang="en" sz="1800">
                <a:solidFill>
                  <a:schemeClr val="dk1"/>
                </a:solidFill>
              </a:rPr>
              <a:t>| </a:t>
            </a:r>
            <a:r>
              <a:rPr i="1" lang="en" sz="1800" u="sng">
                <a:solidFill>
                  <a:schemeClr val="dk1"/>
                </a:solidFill>
              </a:rPr>
              <a:t>realization</a:t>
            </a:r>
            <a:r>
              <a:rPr i="1" lang="en" sz="1800">
                <a:solidFill>
                  <a:schemeClr val="dk1"/>
                </a:solidFill>
              </a:rPr>
              <a:t> </a:t>
            </a:r>
            <a:r>
              <a:rPr lang="en" sz="1800">
                <a:solidFill>
                  <a:schemeClr val="dk1"/>
                </a:solidFill>
              </a:rPr>
              <a:t>]</a:t>
            </a:r>
            <a:endParaRPr b="1" sz="2600"/>
          </a:p>
        </p:txBody>
      </p:sp>
      <p:sp>
        <p:nvSpPr>
          <p:cNvPr id="169" name="Google Shape;169;p18"/>
          <p:cNvSpPr txBox="1"/>
          <p:nvPr/>
        </p:nvSpPr>
        <p:spPr>
          <a:xfrm>
            <a:off x="4396025" y="2368875"/>
            <a:ext cx="4377000" cy="21039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rgbClr val="000000"/>
              </a:buClr>
              <a:buSzPts val="2500"/>
              <a:buFont typeface="Quattrocento Sans"/>
              <a:buChar char="●"/>
            </a:pPr>
            <a:r>
              <a:rPr lang="en" sz="2500">
                <a:latin typeface="Quattrocento Sans"/>
                <a:ea typeface="Quattrocento Sans"/>
                <a:cs typeface="Quattrocento Sans"/>
                <a:sym typeface="Quattrocento Sans"/>
              </a:rPr>
              <a:t>Are my results surprising?</a:t>
            </a:r>
            <a:endParaRPr sz="2500">
              <a:solidFill>
                <a:srgbClr val="000000"/>
              </a:solidFill>
              <a:latin typeface="Quattrocento Sans"/>
              <a:ea typeface="Quattrocento Sans"/>
              <a:cs typeface="Quattrocento Sans"/>
              <a:sym typeface="Quattrocento Sans"/>
            </a:endParaRPr>
          </a:p>
          <a:p>
            <a:pPr indent="-406400" lvl="0" marL="457200" rtl="0" algn="l">
              <a:spcBef>
                <a:spcPts val="1000"/>
              </a:spcBef>
              <a:spcAft>
                <a:spcPts val="0"/>
              </a:spcAft>
              <a:buClr>
                <a:srgbClr val="000000"/>
              </a:buClr>
              <a:buSzPts val="2800"/>
              <a:buFont typeface="Quattrocento Sans"/>
              <a:buChar char="●"/>
            </a:pPr>
            <a:r>
              <a:rPr lang="en" sz="2500">
                <a:latin typeface="Quattrocento Sans"/>
                <a:ea typeface="Quattrocento Sans"/>
                <a:cs typeface="Quattrocento Sans"/>
                <a:sym typeface="Quattrocento Sans"/>
              </a:rPr>
              <a:t>What are its implications?</a:t>
            </a:r>
            <a:endParaRPr sz="2500">
              <a:latin typeface="Quattrocento Sans"/>
              <a:ea typeface="Quattrocento Sans"/>
              <a:cs typeface="Quattrocento Sans"/>
              <a:sym typeface="Quattrocento Sans"/>
            </a:endParaRPr>
          </a:p>
          <a:p>
            <a:pPr indent="-387350" lvl="0" marL="457200" rtl="0" algn="l">
              <a:spcBef>
                <a:spcPts val="1000"/>
              </a:spcBef>
              <a:spcAft>
                <a:spcPts val="0"/>
              </a:spcAft>
              <a:buSzPts val="2500"/>
              <a:buFont typeface="Quattrocento Sans"/>
              <a:buChar char="●"/>
            </a:pPr>
            <a:r>
              <a:rPr lang="en" sz="2500">
                <a:latin typeface="Quattrocento Sans"/>
                <a:ea typeface="Quattrocento Sans"/>
                <a:cs typeface="Quattrocento Sans"/>
                <a:sym typeface="Quattrocento Sans"/>
              </a:rPr>
              <a:t>How can it be used?</a:t>
            </a:r>
            <a:endParaRPr sz="2500">
              <a:latin typeface="Quattrocento Sans"/>
              <a:ea typeface="Quattrocento Sans"/>
              <a:cs typeface="Quattrocento Sans"/>
              <a:sym typeface="Quattrocento Sans"/>
            </a:endParaRPr>
          </a:p>
          <a:p>
            <a:pPr indent="-387350" lvl="0" marL="457200" rtl="0" algn="l">
              <a:spcBef>
                <a:spcPts val="1000"/>
              </a:spcBef>
              <a:spcAft>
                <a:spcPts val="1000"/>
              </a:spcAft>
              <a:buSzPts val="2500"/>
              <a:buFont typeface="Quattrocento Sans"/>
              <a:buChar char="●"/>
            </a:pPr>
            <a:r>
              <a:rPr lang="en" sz="2500">
                <a:latin typeface="Quattrocento Sans"/>
                <a:ea typeface="Quattrocento Sans"/>
                <a:cs typeface="Quattrocento Sans"/>
                <a:sym typeface="Quattrocento Sans"/>
              </a:rPr>
              <a:t>What is its significance?</a:t>
            </a:r>
            <a:endParaRPr sz="2500">
              <a:latin typeface="Quattrocento Sans"/>
              <a:ea typeface="Quattrocento Sans"/>
              <a:cs typeface="Quattrocento Sans"/>
              <a:sym typeface="Quattrocento Sans"/>
            </a:endParaRPr>
          </a:p>
        </p:txBody>
      </p:sp>
      <p:grpSp>
        <p:nvGrpSpPr>
          <p:cNvPr id="170" name="Google Shape;170;p18"/>
          <p:cNvGrpSpPr/>
          <p:nvPr/>
        </p:nvGrpSpPr>
        <p:grpSpPr>
          <a:xfrm>
            <a:off x="4943413" y="1636000"/>
            <a:ext cx="3072900" cy="1026350"/>
            <a:chOff x="4946888" y="1881075"/>
            <a:chExt cx="3072900" cy="1026350"/>
          </a:xfrm>
        </p:grpSpPr>
        <p:sp>
          <p:nvSpPr>
            <p:cNvPr id="171" name="Google Shape;171;p18"/>
            <p:cNvSpPr txBox="1"/>
            <p:nvPr/>
          </p:nvSpPr>
          <p:spPr>
            <a:xfrm>
              <a:off x="4946888" y="1881075"/>
              <a:ext cx="3072900" cy="6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000"/>
                </a:spcAft>
                <a:buNone/>
              </a:pPr>
              <a:r>
                <a:rPr b="1" lang="en" sz="2800">
                  <a:latin typeface="Quattrocento Sans"/>
                  <a:ea typeface="Quattrocento Sans"/>
                  <a:cs typeface="Quattrocento Sans"/>
                  <a:sym typeface="Quattrocento Sans"/>
                </a:rPr>
                <a:t>Critical Questions:</a:t>
              </a:r>
              <a:endParaRPr b="1" sz="2800">
                <a:latin typeface="Quattrocento Sans"/>
                <a:ea typeface="Quattrocento Sans"/>
                <a:cs typeface="Quattrocento Sans"/>
                <a:sym typeface="Quattrocento Sans"/>
              </a:endParaRPr>
            </a:p>
          </p:txBody>
        </p:sp>
        <p:sp>
          <p:nvSpPr>
            <p:cNvPr id="172" name="Google Shape;172;p18"/>
            <p:cNvSpPr txBox="1"/>
            <p:nvPr/>
          </p:nvSpPr>
          <p:spPr>
            <a:xfrm>
              <a:off x="4946888" y="2293325"/>
              <a:ext cx="3072900" cy="6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000"/>
                </a:spcAft>
                <a:buNone/>
              </a:pPr>
              <a:r>
                <a:rPr i="1" lang="en" sz="1200">
                  <a:latin typeface="Quattrocento Sans"/>
                  <a:ea typeface="Quattrocento Sans"/>
                  <a:cs typeface="Quattrocento Sans"/>
                  <a:sym typeface="Quattrocento Sans"/>
                </a:rPr>
                <a:t>Why should the community </a:t>
              </a:r>
              <a:r>
                <a:rPr i="1" lang="en" sz="1200" u="sng">
                  <a:latin typeface="Quattrocento Sans"/>
                  <a:ea typeface="Quattrocento Sans"/>
                  <a:cs typeface="Quattrocento Sans"/>
                  <a:sym typeface="Quattrocento Sans"/>
                </a:rPr>
                <a:t>care</a:t>
              </a:r>
              <a:r>
                <a:rPr i="1" lang="en" sz="1200">
                  <a:latin typeface="Quattrocento Sans"/>
                  <a:ea typeface="Quattrocento Sans"/>
                  <a:cs typeface="Quattrocento Sans"/>
                  <a:sym typeface="Quattrocento Sans"/>
                </a:rPr>
                <a:t>?</a:t>
              </a:r>
              <a:endParaRPr i="1" sz="1200">
                <a:latin typeface="Quattrocento Sans"/>
                <a:ea typeface="Quattrocento Sans"/>
                <a:cs typeface="Quattrocento Sans"/>
                <a:sym typeface="Quattrocento Sans"/>
              </a:endParaRPr>
            </a:p>
          </p:txBody>
        </p:sp>
      </p:grpSp>
      <p:grpSp>
        <p:nvGrpSpPr>
          <p:cNvPr id="173" name="Google Shape;173;p18"/>
          <p:cNvGrpSpPr/>
          <p:nvPr/>
        </p:nvGrpSpPr>
        <p:grpSpPr>
          <a:xfrm>
            <a:off x="953775" y="1532050"/>
            <a:ext cx="2558400" cy="2510325"/>
            <a:chOff x="953775" y="1532050"/>
            <a:chExt cx="2558400" cy="2510325"/>
          </a:xfrm>
        </p:grpSpPr>
        <p:sp>
          <p:nvSpPr>
            <p:cNvPr id="174" name="Google Shape;174;p18"/>
            <p:cNvSpPr txBox="1"/>
            <p:nvPr/>
          </p:nvSpPr>
          <p:spPr>
            <a:xfrm>
              <a:off x="953775" y="3272875"/>
              <a:ext cx="25584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t>Insight</a:t>
              </a:r>
              <a:r>
                <a:rPr b="1" lang="en" sz="1900"/>
                <a:t>-Based</a:t>
              </a:r>
              <a:endParaRPr b="1" sz="1900"/>
            </a:p>
            <a:p>
              <a:pPr indent="0" lvl="0" marL="0" rtl="0" algn="ctr">
                <a:spcBef>
                  <a:spcPts val="0"/>
                </a:spcBef>
                <a:spcAft>
                  <a:spcPts val="0"/>
                </a:spcAft>
                <a:buNone/>
              </a:pPr>
              <a:r>
                <a:rPr b="1" lang="en" sz="1900"/>
                <a:t>Contribution</a:t>
              </a:r>
              <a:endParaRPr b="1" sz="1900"/>
            </a:p>
          </p:txBody>
        </p:sp>
        <p:pic>
          <p:nvPicPr>
            <p:cNvPr id="175" name="Google Shape;175;p18"/>
            <p:cNvPicPr preferRelativeResize="0"/>
            <p:nvPr/>
          </p:nvPicPr>
          <p:blipFill>
            <a:blip r:embed="rId3">
              <a:alphaModFix/>
            </a:blip>
            <a:stretch>
              <a:fillRect/>
            </a:stretch>
          </p:blipFill>
          <p:spPr>
            <a:xfrm>
              <a:off x="1242237" y="1532050"/>
              <a:ext cx="1981475" cy="198147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1000"/>
                                        <p:tgtEl>
                                          <p:spTgt spid="1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Effect filter="fade" transition="in">
                                      <p:cBhvr>
                                        <p:cTn dur="1000"/>
                                        <p:tgtEl>
                                          <p:spTgt spid="1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Effect filter="fade" transition="in">
                                      <p:cBhvr>
                                        <p:cTn dur="1000"/>
                                        <p:tgtEl>
                                          <p:spTgt spid="1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animEffect filter="fade" transition="in">
                                      <p:cBhvr>
                                        <p:cTn dur="1000"/>
                                        <p:tgtEl>
                                          <p:spTgt spid="16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Practice, and Discuss </a:t>
            </a:r>
            <a:endParaRPr/>
          </a:p>
        </p:txBody>
      </p:sp>
      <p:pic>
        <p:nvPicPr>
          <p:cNvPr id="787" name="Google Shape;787;p63"/>
          <p:cNvPicPr preferRelativeResize="0"/>
          <p:nvPr/>
        </p:nvPicPr>
        <p:blipFill rotWithShape="1">
          <a:blip r:embed="rId3">
            <a:alphaModFix/>
          </a:blip>
          <a:srcRect b="53767" l="0" r="0" t="0"/>
          <a:stretch/>
        </p:blipFill>
        <p:spPr>
          <a:xfrm>
            <a:off x="428400" y="3456725"/>
            <a:ext cx="8182500" cy="791275"/>
          </a:xfrm>
          <a:prstGeom prst="rect">
            <a:avLst/>
          </a:prstGeom>
          <a:noFill/>
          <a:ln>
            <a:noFill/>
          </a:ln>
        </p:spPr>
      </p:pic>
      <p:pic>
        <p:nvPicPr>
          <p:cNvPr id="788" name="Google Shape;788;p63"/>
          <p:cNvPicPr preferRelativeResize="0"/>
          <p:nvPr/>
        </p:nvPicPr>
        <p:blipFill>
          <a:blip r:embed="rId4">
            <a:alphaModFix/>
          </a:blip>
          <a:stretch>
            <a:fillRect/>
          </a:stretch>
        </p:blipFill>
        <p:spPr>
          <a:xfrm>
            <a:off x="5483850" y="1472521"/>
            <a:ext cx="1623150" cy="1377000"/>
          </a:xfrm>
          <a:prstGeom prst="rect">
            <a:avLst/>
          </a:prstGeom>
          <a:noFill/>
          <a:ln>
            <a:noFill/>
          </a:ln>
        </p:spPr>
      </p:pic>
      <p:pic>
        <p:nvPicPr>
          <p:cNvPr id="789" name="Google Shape;789;p63"/>
          <p:cNvPicPr preferRelativeResize="0"/>
          <p:nvPr/>
        </p:nvPicPr>
        <p:blipFill>
          <a:blip r:embed="rId5">
            <a:alphaModFix/>
          </a:blip>
          <a:stretch>
            <a:fillRect/>
          </a:stretch>
        </p:blipFill>
        <p:spPr>
          <a:xfrm>
            <a:off x="589800" y="1398725"/>
            <a:ext cx="2134440" cy="1524600"/>
          </a:xfrm>
          <a:prstGeom prst="rect">
            <a:avLst/>
          </a:prstGeom>
          <a:noFill/>
          <a:ln>
            <a:noFill/>
          </a:ln>
        </p:spPr>
      </p:pic>
      <p:pic>
        <p:nvPicPr>
          <p:cNvPr id="790" name="Google Shape;790;p63"/>
          <p:cNvPicPr preferRelativeResize="0"/>
          <p:nvPr/>
        </p:nvPicPr>
        <p:blipFill>
          <a:blip r:embed="rId6">
            <a:alphaModFix/>
          </a:blip>
          <a:stretch>
            <a:fillRect/>
          </a:stretch>
        </p:blipFill>
        <p:spPr>
          <a:xfrm>
            <a:off x="3508350" y="1684075"/>
            <a:ext cx="1703400" cy="953904"/>
          </a:xfrm>
          <a:prstGeom prst="rect">
            <a:avLst/>
          </a:prstGeom>
          <a:noFill/>
          <a:ln>
            <a:noFill/>
          </a:ln>
        </p:spPr>
      </p:pic>
      <p:pic>
        <p:nvPicPr>
          <p:cNvPr id="791" name="Google Shape;791;p63"/>
          <p:cNvPicPr preferRelativeResize="0"/>
          <p:nvPr/>
        </p:nvPicPr>
        <p:blipFill>
          <a:blip r:embed="rId7">
            <a:alphaModFix/>
          </a:blip>
          <a:stretch>
            <a:fillRect/>
          </a:stretch>
        </p:blipFill>
        <p:spPr>
          <a:xfrm>
            <a:off x="7319750" y="1584575"/>
            <a:ext cx="1152900" cy="11529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7" name="Google Shape;797;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8" name="Google Shape;798;p64"/>
          <p:cNvPicPr preferRelativeResize="0"/>
          <p:nvPr/>
        </p:nvPicPr>
        <p:blipFill>
          <a:blip r:embed="rId3">
            <a:alphaModFix/>
          </a:blip>
          <a:stretch>
            <a:fillRect/>
          </a:stretch>
        </p:blipFill>
        <p:spPr>
          <a:xfrm>
            <a:off x="157625" y="44550"/>
            <a:ext cx="8902725" cy="505440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65"/>
          <p:cNvSpPr txBox="1"/>
          <p:nvPr>
            <p:ph type="title"/>
          </p:nvPr>
        </p:nvSpPr>
        <p:spPr>
          <a:xfrm>
            <a:off x="311700" y="20746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Day 4 Afternoon </a:t>
            </a:r>
            <a:r>
              <a:rPr lang="en"/>
              <a:t>: </a:t>
            </a:r>
            <a:r>
              <a:rPr lang="en">
                <a:solidFill>
                  <a:srgbClr val="980000"/>
                </a:solidFill>
              </a:rPr>
              <a:t>Statistical Workshop</a:t>
            </a:r>
            <a:endParaRPr>
              <a:solidFill>
                <a:srgbClr val="980000"/>
              </a:solidFill>
            </a:endParaRPr>
          </a:p>
          <a:p>
            <a:pPr indent="0" lvl="0" marL="0" rtl="0" algn="ctr">
              <a:spcBef>
                <a:spcPts val="0"/>
              </a:spcBef>
              <a:spcAft>
                <a:spcPts val="0"/>
              </a:spcAft>
              <a:buNone/>
            </a:pPr>
            <a:r>
              <a:t/>
            </a:r>
            <a:endParaRPr>
              <a:solidFill>
                <a:srgbClr val="980000"/>
              </a:solidFill>
            </a:endParaRPr>
          </a:p>
          <a:p>
            <a:pPr indent="0" lvl="0" marL="0" rtl="0" algn="ctr">
              <a:spcBef>
                <a:spcPts val="0"/>
              </a:spcBef>
              <a:spcAft>
                <a:spcPts val="0"/>
              </a:spcAft>
              <a:buNone/>
            </a:pPr>
            <a:r>
              <a:rPr lang="en"/>
              <a:t>Download and install JASP on your computer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pSp>
        <p:nvGrpSpPr>
          <p:cNvPr id="180" name="Google Shape;180;p19"/>
          <p:cNvGrpSpPr/>
          <p:nvPr/>
        </p:nvGrpSpPr>
        <p:grpSpPr>
          <a:xfrm>
            <a:off x="8064288" y="197015"/>
            <a:ext cx="990475" cy="433973"/>
            <a:chOff x="8073138" y="1618852"/>
            <a:chExt cx="990475" cy="433973"/>
          </a:xfrm>
        </p:grpSpPr>
        <p:sp>
          <p:nvSpPr>
            <p:cNvPr id="181" name="Google Shape;181;p19"/>
            <p:cNvSpPr/>
            <p:nvPr/>
          </p:nvSpPr>
          <p:spPr>
            <a:xfrm>
              <a:off x="8173513" y="175312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Rigor Exp.</a:t>
              </a:r>
              <a:endParaRPr b="1" sz="800">
                <a:solidFill>
                  <a:schemeClr val="dk2"/>
                </a:solidFill>
              </a:endParaRPr>
            </a:p>
          </p:txBody>
        </p:sp>
        <p:sp>
          <p:nvSpPr>
            <p:cNvPr id="182" name="Google Shape;182;p19"/>
            <p:cNvSpPr/>
            <p:nvPr/>
          </p:nvSpPr>
          <p:spPr>
            <a:xfrm>
              <a:off x="8073138" y="161885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4</a:t>
              </a:r>
              <a:endParaRPr b="1" sz="800">
                <a:solidFill>
                  <a:schemeClr val="dk2"/>
                </a:solidFill>
              </a:endParaRPr>
            </a:p>
          </p:txBody>
        </p:sp>
      </p:grpSp>
      <p:grpSp>
        <p:nvGrpSpPr>
          <p:cNvPr id="183" name="Google Shape;183;p19"/>
          <p:cNvGrpSpPr/>
          <p:nvPr/>
        </p:nvGrpSpPr>
        <p:grpSpPr>
          <a:xfrm>
            <a:off x="6749004" y="197015"/>
            <a:ext cx="990475" cy="433973"/>
            <a:chOff x="8073138" y="1106027"/>
            <a:chExt cx="990475" cy="433973"/>
          </a:xfrm>
        </p:grpSpPr>
        <p:sp>
          <p:nvSpPr>
            <p:cNvPr id="184" name="Google Shape;184;p19"/>
            <p:cNvSpPr/>
            <p:nvPr/>
          </p:nvSpPr>
          <p:spPr>
            <a:xfrm>
              <a:off x="8173513" y="1240300"/>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Full Pilot</a:t>
              </a:r>
              <a:endParaRPr b="1" sz="800">
                <a:solidFill>
                  <a:schemeClr val="dk2"/>
                </a:solidFill>
              </a:endParaRPr>
            </a:p>
          </p:txBody>
        </p:sp>
        <p:sp>
          <p:nvSpPr>
            <p:cNvPr id="185" name="Google Shape;185;p19"/>
            <p:cNvSpPr/>
            <p:nvPr/>
          </p:nvSpPr>
          <p:spPr>
            <a:xfrm>
              <a:off x="8073138" y="1106027"/>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3</a:t>
              </a:r>
              <a:endParaRPr b="1" sz="800">
                <a:solidFill>
                  <a:schemeClr val="dk2"/>
                </a:solidFill>
              </a:endParaRPr>
            </a:p>
          </p:txBody>
        </p:sp>
      </p:grpSp>
      <p:grpSp>
        <p:nvGrpSpPr>
          <p:cNvPr id="186" name="Google Shape;186;p19"/>
          <p:cNvGrpSpPr/>
          <p:nvPr/>
        </p:nvGrpSpPr>
        <p:grpSpPr>
          <a:xfrm>
            <a:off x="5433696" y="197015"/>
            <a:ext cx="990475" cy="433973"/>
            <a:chOff x="8073138" y="593202"/>
            <a:chExt cx="990475" cy="433973"/>
          </a:xfrm>
        </p:grpSpPr>
        <p:sp>
          <p:nvSpPr>
            <p:cNvPr id="187" name="Google Shape;187;p19"/>
            <p:cNvSpPr/>
            <p:nvPr/>
          </p:nvSpPr>
          <p:spPr>
            <a:xfrm>
              <a:off x="8173513" y="72747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Initial Pilot</a:t>
              </a:r>
              <a:endParaRPr b="1" sz="800">
                <a:solidFill>
                  <a:schemeClr val="dk2"/>
                </a:solidFill>
              </a:endParaRPr>
            </a:p>
          </p:txBody>
        </p:sp>
        <p:sp>
          <p:nvSpPr>
            <p:cNvPr id="188" name="Google Shape;188;p19"/>
            <p:cNvSpPr/>
            <p:nvPr/>
          </p:nvSpPr>
          <p:spPr>
            <a:xfrm>
              <a:off x="8073138" y="59320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2</a:t>
              </a:r>
              <a:endParaRPr b="1" sz="800">
                <a:solidFill>
                  <a:schemeClr val="dk2"/>
                </a:solidFill>
              </a:endParaRPr>
            </a:p>
          </p:txBody>
        </p:sp>
      </p:grpSp>
      <p:grpSp>
        <p:nvGrpSpPr>
          <p:cNvPr id="189" name="Google Shape;189;p19"/>
          <p:cNvGrpSpPr/>
          <p:nvPr/>
        </p:nvGrpSpPr>
        <p:grpSpPr>
          <a:xfrm>
            <a:off x="4041213" y="197015"/>
            <a:ext cx="990475" cy="433973"/>
            <a:chOff x="8073138" y="80377"/>
            <a:chExt cx="990475" cy="433973"/>
          </a:xfrm>
        </p:grpSpPr>
        <p:sp>
          <p:nvSpPr>
            <p:cNvPr id="190" name="Google Shape;190;p19"/>
            <p:cNvSpPr/>
            <p:nvPr/>
          </p:nvSpPr>
          <p:spPr>
            <a:xfrm>
              <a:off x="8173513" y="214650"/>
              <a:ext cx="890100" cy="299700"/>
            </a:xfrm>
            <a:prstGeom prst="roundRect">
              <a:avLst>
                <a:gd fmla="val 16667" name="adj"/>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Contribution?</a:t>
              </a:r>
              <a:endParaRPr b="1" sz="800">
                <a:solidFill>
                  <a:schemeClr val="dk1"/>
                </a:solidFill>
              </a:endParaRPr>
            </a:p>
          </p:txBody>
        </p:sp>
        <p:sp>
          <p:nvSpPr>
            <p:cNvPr id="191" name="Google Shape;191;p19"/>
            <p:cNvSpPr/>
            <p:nvPr/>
          </p:nvSpPr>
          <p:spPr>
            <a:xfrm>
              <a:off x="8073138" y="80377"/>
              <a:ext cx="660300" cy="191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rPr>
                <a:t>STAGE 1</a:t>
              </a:r>
              <a:endParaRPr b="1" sz="800">
                <a:solidFill>
                  <a:schemeClr val="lt1"/>
                </a:solidFill>
              </a:endParaRPr>
            </a:p>
          </p:txBody>
        </p:sp>
      </p:grpSp>
      <p:sp>
        <p:nvSpPr>
          <p:cNvPr id="192" name="Google Shape;192;p19"/>
          <p:cNvSpPr txBox="1"/>
          <p:nvPr/>
        </p:nvSpPr>
        <p:spPr>
          <a:xfrm>
            <a:off x="160525" y="139625"/>
            <a:ext cx="8097300" cy="1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Quattrocento Sans"/>
                <a:ea typeface="Quattrocento Sans"/>
                <a:cs typeface="Quattrocento Sans"/>
                <a:sym typeface="Quattrocento Sans"/>
              </a:rPr>
              <a:t>STAGE 1</a:t>
            </a:r>
            <a:endParaRPr b="1" sz="3400">
              <a:latin typeface="Quattrocento Sans"/>
              <a:ea typeface="Quattrocento Sans"/>
              <a:cs typeface="Quattrocento Sans"/>
              <a:sym typeface="Quattrocento Sans"/>
            </a:endParaRPr>
          </a:p>
          <a:p>
            <a:pPr indent="0" lvl="0" marL="0" rtl="0" algn="l">
              <a:spcBef>
                <a:spcPts val="0"/>
              </a:spcBef>
              <a:spcAft>
                <a:spcPts val="0"/>
              </a:spcAft>
              <a:buNone/>
            </a:pPr>
            <a:r>
              <a:rPr lang="en" sz="3500">
                <a:latin typeface="Quattrocento Sans"/>
                <a:ea typeface="Quattrocento Sans"/>
                <a:cs typeface="Quattrocento Sans"/>
                <a:sym typeface="Quattrocento Sans"/>
              </a:rPr>
              <a:t>Identifying Contributions: Examples?</a:t>
            </a:r>
            <a:endParaRPr sz="3500">
              <a:latin typeface="Quattrocento Sans"/>
              <a:ea typeface="Quattrocento Sans"/>
              <a:cs typeface="Quattrocento Sans"/>
              <a:sym typeface="Quattrocento Sans"/>
            </a:endParaRPr>
          </a:p>
        </p:txBody>
      </p:sp>
      <p:cxnSp>
        <p:nvCxnSpPr>
          <p:cNvPr id="193" name="Google Shape;193;p19"/>
          <p:cNvCxnSpPr/>
          <p:nvPr/>
        </p:nvCxnSpPr>
        <p:spPr>
          <a:xfrm>
            <a:off x="5163825"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194" name="Google Shape;194;p19"/>
          <p:cNvCxnSpPr/>
          <p:nvPr/>
        </p:nvCxnSpPr>
        <p:spPr>
          <a:xfrm>
            <a:off x="6515450"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195" name="Google Shape;195;p19"/>
          <p:cNvCxnSpPr/>
          <p:nvPr/>
        </p:nvCxnSpPr>
        <p:spPr>
          <a:xfrm>
            <a:off x="7867075" y="487150"/>
            <a:ext cx="241200" cy="0"/>
          </a:xfrm>
          <a:prstGeom prst="straightConnector1">
            <a:avLst/>
          </a:prstGeom>
          <a:noFill/>
          <a:ln cap="flat" cmpd="sng" w="19050">
            <a:solidFill>
              <a:schemeClr val="dk2"/>
            </a:solidFill>
            <a:prstDash val="solid"/>
            <a:round/>
            <a:headEnd len="med" w="med" type="none"/>
            <a:tailEnd len="med" w="med" type="triangle"/>
          </a:ln>
        </p:spPr>
      </p:cxnSp>
      <p:sp>
        <p:nvSpPr>
          <p:cNvPr id="196" name="Google Shape;196;p19"/>
          <p:cNvSpPr txBox="1"/>
          <p:nvPr/>
        </p:nvSpPr>
        <p:spPr>
          <a:xfrm>
            <a:off x="1553425" y="1415600"/>
            <a:ext cx="570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7" name="Google Shape;197;p19"/>
          <p:cNvSpPr txBox="1"/>
          <p:nvPr/>
        </p:nvSpPr>
        <p:spPr>
          <a:xfrm>
            <a:off x="827250" y="1815788"/>
            <a:ext cx="7418400" cy="61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000"/>
              </a:spcAft>
              <a:buNone/>
            </a:pPr>
            <a:r>
              <a:rPr b="1" lang="en" sz="2800" u="sng">
                <a:solidFill>
                  <a:schemeClr val="hlink"/>
                </a:solidFill>
                <a:latin typeface="Quattrocento Sans"/>
                <a:ea typeface="Quattrocento Sans"/>
                <a:cs typeface="Quattrocento Sans"/>
                <a:sym typeface="Quattrocento Sans"/>
                <a:hlinkClick r:id="rId3"/>
              </a:rPr>
              <a:t>Can anyone give an example using your own project?</a:t>
            </a:r>
            <a:r>
              <a:rPr b="1" lang="en" sz="2800">
                <a:latin typeface="Quattrocento Sans"/>
                <a:ea typeface="Quattrocento Sans"/>
                <a:cs typeface="Quattrocento Sans"/>
                <a:sym typeface="Quattrocento Sans"/>
              </a:rPr>
              <a:t> </a:t>
            </a:r>
            <a:endParaRPr b="1" sz="2800">
              <a:latin typeface="Quattrocento Sans"/>
              <a:ea typeface="Quattrocento Sans"/>
              <a:cs typeface="Quattrocento Sans"/>
              <a:sym typeface="Quattrocento Sans"/>
            </a:endParaRPr>
          </a:p>
        </p:txBody>
      </p:sp>
      <p:grpSp>
        <p:nvGrpSpPr>
          <p:cNvPr id="198" name="Google Shape;198;p19"/>
          <p:cNvGrpSpPr/>
          <p:nvPr/>
        </p:nvGrpSpPr>
        <p:grpSpPr>
          <a:xfrm>
            <a:off x="719738" y="2949575"/>
            <a:ext cx="7538075" cy="1046700"/>
            <a:chOff x="719738" y="2949575"/>
            <a:chExt cx="7538075" cy="1046700"/>
          </a:xfrm>
        </p:grpSpPr>
        <p:sp>
          <p:nvSpPr>
            <p:cNvPr id="199" name="Google Shape;199;p19"/>
            <p:cNvSpPr txBox="1"/>
            <p:nvPr/>
          </p:nvSpPr>
          <p:spPr>
            <a:xfrm>
              <a:off x="5257813" y="2949575"/>
              <a:ext cx="3000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b="1" lang="en" sz="2800">
                  <a:solidFill>
                    <a:schemeClr val="dk1"/>
                  </a:solidFill>
                  <a:latin typeface="Quattrocento Sans"/>
                  <a:ea typeface="Quattrocento Sans"/>
                  <a:cs typeface="Quattrocento Sans"/>
                  <a:sym typeface="Quattrocento Sans"/>
                </a:rPr>
                <a:t>What are the </a:t>
              </a:r>
              <a:r>
                <a:rPr b="1" lang="en" sz="2800">
                  <a:solidFill>
                    <a:schemeClr val="dk1"/>
                  </a:solidFill>
                  <a:latin typeface="Quattrocento Sans"/>
                  <a:ea typeface="Quattrocento Sans"/>
                  <a:cs typeface="Quattrocento Sans"/>
                  <a:sym typeface="Quattrocento Sans"/>
                </a:rPr>
                <a:t>Critical questions?</a:t>
              </a:r>
              <a:endParaRPr/>
            </a:p>
          </p:txBody>
        </p:sp>
        <p:sp>
          <p:nvSpPr>
            <p:cNvPr id="200" name="Google Shape;200;p19"/>
            <p:cNvSpPr txBox="1"/>
            <p:nvPr/>
          </p:nvSpPr>
          <p:spPr>
            <a:xfrm>
              <a:off x="719738" y="2949575"/>
              <a:ext cx="30000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rPr b="1" lang="en" sz="2800">
                  <a:solidFill>
                    <a:schemeClr val="dk1"/>
                  </a:solidFill>
                  <a:latin typeface="Quattrocento Sans"/>
                  <a:ea typeface="Quattrocento Sans"/>
                  <a:cs typeface="Quattrocento Sans"/>
                  <a:sym typeface="Quattrocento Sans"/>
                </a:rPr>
                <a:t>What kind of Contribution? </a:t>
              </a:r>
              <a:endParaRPr b="1" sz="2800">
                <a:solidFill>
                  <a:schemeClr val="dk1"/>
                </a:solidFill>
                <a:latin typeface="Quattrocento Sans"/>
                <a:ea typeface="Quattrocento Sans"/>
                <a:cs typeface="Quattrocento Sans"/>
                <a:sym typeface="Quattrocento Sans"/>
              </a:endParaRPr>
            </a:p>
          </p:txBody>
        </p:sp>
      </p:grpSp>
      <p:sp>
        <p:nvSpPr>
          <p:cNvPr id="201" name="Google Shape;201;p19"/>
          <p:cNvSpPr txBox="1"/>
          <p:nvPr/>
        </p:nvSpPr>
        <p:spPr>
          <a:xfrm>
            <a:off x="1047450" y="4103900"/>
            <a:ext cx="70491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dk1"/>
                </a:solidFill>
                <a:latin typeface="Quattrocento Sans"/>
                <a:ea typeface="Quattrocento Sans"/>
                <a:cs typeface="Quattrocento Sans"/>
                <a:sym typeface="Quattrocento Sans"/>
              </a:rPr>
              <a:t>For {my project}, I am contributing an </a:t>
            </a:r>
            <a:r>
              <a:rPr i="1" lang="en" sz="1500">
                <a:solidFill>
                  <a:schemeClr val="dk1"/>
                </a:solidFill>
                <a:latin typeface="Quattrocento Sans"/>
                <a:ea typeface="Quattrocento Sans"/>
                <a:cs typeface="Quattrocento Sans"/>
                <a:sym typeface="Quattrocento Sans"/>
              </a:rPr>
              <a:t>Artifact</a:t>
            </a:r>
            <a:r>
              <a:rPr lang="en" sz="1500">
                <a:solidFill>
                  <a:schemeClr val="dk1"/>
                </a:solidFill>
                <a:latin typeface="Quattrocento Sans"/>
                <a:ea typeface="Quattrocento Sans"/>
                <a:cs typeface="Quattrocento Sans"/>
                <a:sym typeface="Quattrocento Sans"/>
              </a:rPr>
              <a:t> | </a:t>
            </a:r>
            <a:r>
              <a:rPr i="1" lang="en" sz="1500">
                <a:solidFill>
                  <a:schemeClr val="dk1"/>
                </a:solidFill>
                <a:latin typeface="Quattrocento Sans"/>
                <a:ea typeface="Quattrocento Sans"/>
                <a:cs typeface="Quattrocento Sans"/>
                <a:sym typeface="Quattrocento Sans"/>
              </a:rPr>
              <a:t>Insight. </a:t>
            </a:r>
            <a:r>
              <a:rPr lang="en" sz="1500">
                <a:solidFill>
                  <a:schemeClr val="dk1"/>
                </a:solidFill>
                <a:latin typeface="Quattrocento Sans"/>
                <a:ea typeface="Quattrocento Sans"/>
                <a:cs typeface="Quattrocento Sans"/>
                <a:sym typeface="Quattrocento Sans"/>
              </a:rPr>
              <a:t>I expect that {my project} will be impactful because it…</a:t>
            </a:r>
            <a:endParaRPr b="1" sz="1500">
              <a:solidFill>
                <a:schemeClr val="dk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grpSp>
        <p:nvGrpSpPr>
          <p:cNvPr id="206" name="Google Shape;206;p20"/>
          <p:cNvGrpSpPr/>
          <p:nvPr/>
        </p:nvGrpSpPr>
        <p:grpSpPr>
          <a:xfrm>
            <a:off x="8064288" y="197015"/>
            <a:ext cx="990475" cy="433973"/>
            <a:chOff x="8073138" y="1618852"/>
            <a:chExt cx="990475" cy="433973"/>
          </a:xfrm>
        </p:grpSpPr>
        <p:sp>
          <p:nvSpPr>
            <p:cNvPr id="207" name="Google Shape;207;p20"/>
            <p:cNvSpPr/>
            <p:nvPr/>
          </p:nvSpPr>
          <p:spPr>
            <a:xfrm>
              <a:off x="8173513" y="175312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Rigor Exp.</a:t>
              </a:r>
              <a:endParaRPr b="1" sz="800">
                <a:solidFill>
                  <a:schemeClr val="dk2"/>
                </a:solidFill>
              </a:endParaRPr>
            </a:p>
          </p:txBody>
        </p:sp>
        <p:sp>
          <p:nvSpPr>
            <p:cNvPr id="208" name="Google Shape;208;p20"/>
            <p:cNvSpPr/>
            <p:nvPr/>
          </p:nvSpPr>
          <p:spPr>
            <a:xfrm>
              <a:off x="8073138" y="161885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4</a:t>
              </a:r>
              <a:endParaRPr b="1" sz="800">
                <a:solidFill>
                  <a:schemeClr val="dk2"/>
                </a:solidFill>
              </a:endParaRPr>
            </a:p>
          </p:txBody>
        </p:sp>
      </p:grpSp>
      <p:grpSp>
        <p:nvGrpSpPr>
          <p:cNvPr id="209" name="Google Shape;209;p20"/>
          <p:cNvGrpSpPr/>
          <p:nvPr/>
        </p:nvGrpSpPr>
        <p:grpSpPr>
          <a:xfrm>
            <a:off x="6749004" y="197015"/>
            <a:ext cx="990475" cy="433973"/>
            <a:chOff x="8073138" y="1106027"/>
            <a:chExt cx="990475" cy="433973"/>
          </a:xfrm>
        </p:grpSpPr>
        <p:sp>
          <p:nvSpPr>
            <p:cNvPr id="210" name="Google Shape;210;p20"/>
            <p:cNvSpPr/>
            <p:nvPr/>
          </p:nvSpPr>
          <p:spPr>
            <a:xfrm>
              <a:off x="8173513" y="1240300"/>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Full Pilot</a:t>
              </a:r>
              <a:endParaRPr b="1" sz="800">
                <a:solidFill>
                  <a:schemeClr val="dk2"/>
                </a:solidFill>
              </a:endParaRPr>
            </a:p>
          </p:txBody>
        </p:sp>
        <p:sp>
          <p:nvSpPr>
            <p:cNvPr id="211" name="Google Shape;211;p20"/>
            <p:cNvSpPr/>
            <p:nvPr/>
          </p:nvSpPr>
          <p:spPr>
            <a:xfrm>
              <a:off x="8073138" y="1106027"/>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3</a:t>
              </a:r>
              <a:endParaRPr b="1" sz="800">
                <a:solidFill>
                  <a:schemeClr val="dk2"/>
                </a:solidFill>
              </a:endParaRPr>
            </a:p>
          </p:txBody>
        </p:sp>
      </p:grpSp>
      <p:grpSp>
        <p:nvGrpSpPr>
          <p:cNvPr id="212" name="Google Shape;212;p20"/>
          <p:cNvGrpSpPr/>
          <p:nvPr/>
        </p:nvGrpSpPr>
        <p:grpSpPr>
          <a:xfrm>
            <a:off x="5433696" y="197015"/>
            <a:ext cx="990475" cy="433973"/>
            <a:chOff x="8073138" y="593202"/>
            <a:chExt cx="990475" cy="433973"/>
          </a:xfrm>
        </p:grpSpPr>
        <p:sp>
          <p:nvSpPr>
            <p:cNvPr id="213" name="Google Shape;213;p20"/>
            <p:cNvSpPr/>
            <p:nvPr/>
          </p:nvSpPr>
          <p:spPr>
            <a:xfrm>
              <a:off x="8173513" y="72747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Initial Pilot</a:t>
              </a:r>
              <a:endParaRPr b="1" sz="800">
                <a:solidFill>
                  <a:schemeClr val="dk2"/>
                </a:solidFill>
              </a:endParaRPr>
            </a:p>
          </p:txBody>
        </p:sp>
        <p:sp>
          <p:nvSpPr>
            <p:cNvPr id="214" name="Google Shape;214;p20"/>
            <p:cNvSpPr/>
            <p:nvPr/>
          </p:nvSpPr>
          <p:spPr>
            <a:xfrm>
              <a:off x="8073138" y="59320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2</a:t>
              </a:r>
              <a:endParaRPr b="1" sz="800">
                <a:solidFill>
                  <a:schemeClr val="dk2"/>
                </a:solidFill>
              </a:endParaRPr>
            </a:p>
          </p:txBody>
        </p:sp>
      </p:grpSp>
      <p:grpSp>
        <p:nvGrpSpPr>
          <p:cNvPr id="215" name="Google Shape;215;p20"/>
          <p:cNvGrpSpPr/>
          <p:nvPr/>
        </p:nvGrpSpPr>
        <p:grpSpPr>
          <a:xfrm>
            <a:off x="4041213" y="197015"/>
            <a:ext cx="990475" cy="433973"/>
            <a:chOff x="8073138" y="80377"/>
            <a:chExt cx="990475" cy="433973"/>
          </a:xfrm>
        </p:grpSpPr>
        <p:sp>
          <p:nvSpPr>
            <p:cNvPr id="216" name="Google Shape;216;p20"/>
            <p:cNvSpPr/>
            <p:nvPr/>
          </p:nvSpPr>
          <p:spPr>
            <a:xfrm>
              <a:off x="8173513" y="214650"/>
              <a:ext cx="890100" cy="299700"/>
            </a:xfrm>
            <a:prstGeom prst="roundRect">
              <a:avLst>
                <a:gd fmla="val 16667" name="adj"/>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Contribution?</a:t>
              </a:r>
              <a:endParaRPr b="1" sz="800">
                <a:solidFill>
                  <a:schemeClr val="dk1"/>
                </a:solidFill>
              </a:endParaRPr>
            </a:p>
          </p:txBody>
        </p:sp>
        <p:sp>
          <p:nvSpPr>
            <p:cNvPr id="217" name="Google Shape;217;p20"/>
            <p:cNvSpPr/>
            <p:nvPr/>
          </p:nvSpPr>
          <p:spPr>
            <a:xfrm>
              <a:off x="8073138" y="80377"/>
              <a:ext cx="660300" cy="191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rPr>
                <a:t>STAGE 1</a:t>
              </a:r>
              <a:endParaRPr b="1" sz="800">
                <a:solidFill>
                  <a:schemeClr val="lt1"/>
                </a:solidFill>
              </a:endParaRPr>
            </a:p>
          </p:txBody>
        </p:sp>
      </p:grpSp>
      <p:sp>
        <p:nvSpPr>
          <p:cNvPr id="218" name="Google Shape;218;p20"/>
          <p:cNvSpPr txBox="1"/>
          <p:nvPr/>
        </p:nvSpPr>
        <p:spPr>
          <a:xfrm>
            <a:off x="160525" y="139625"/>
            <a:ext cx="8097300" cy="1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Quattrocento Sans"/>
                <a:ea typeface="Quattrocento Sans"/>
                <a:cs typeface="Quattrocento Sans"/>
                <a:sym typeface="Quattrocento Sans"/>
              </a:rPr>
              <a:t>STAGE 1</a:t>
            </a:r>
            <a:endParaRPr b="1" sz="3400">
              <a:latin typeface="Quattrocento Sans"/>
              <a:ea typeface="Quattrocento Sans"/>
              <a:cs typeface="Quattrocento Sans"/>
              <a:sym typeface="Quattrocento Sans"/>
            </a:endParaRPr>
          </a:p>
          <a:p>
            <a:pPr indent="0" lvl="0" marL="0" rtl="0" algn="l">
              <a:spcBef>
                <a:spcPts val="0"/>
              </a:spcBef>
              <a:spcAft>
                <a:spcPts val="0"/>
              </a:spcAft>
              <a:buNone/>
            </a:pPr>
            <a:r>
              <a:rPr lang="en" sz="3500">
                <a:latin typeface="Quattrocento Sans"/>
                <a:ea typeface="Quattrocento Sans"/>
                <a:cs typeface="Quattrocento Sans"/>
                <a:sym typeface="Quattrocento Sans"/>
              </a:rPr>
              <a:t>Identifying Contributions: Examples?</a:t>
            </a:r>
            <a:endParaRPr sz="3500">
              <a:latin typeface="Quattrocento Sans"/>
              <a:ea typeface="Quattrocento Sans"/>
              <a:cs typeface="Quattrocento Sans"/>
              <a:sym typeface="Quattrocento Sans"/>
            </a:endParaRPr>
          </a:p>
        </p:txBody>
      </p:sp>
      <p:cxnSp>
        <p:nvCxnSpPr>
          <p:cNvPr id="219" name="Google Shape;219;p20"/>
          <p:cNvCxnSpPr/>
          <p:nvPr/>
        </p:nvCxnSpPr>
        <p:spPr>
          <a:xfrm>
            <a:off x="5163825"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220" name="Google Shape;220;p20"/>
          <p:cNvCxnSpPr/>
          <p:nvPr/>
        </p:nvCxnSpPr>
        <p:spPr>
          <a:xfrm>
            <a:off x="6515450"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221" name="Google Shape;221;p20"/>
          <p:cNvCxnSpPr/>
          <p:nvPr/>
        </p:nvCxnSpPr>
        <p:spPr>
          <a:xfrm>
            <a:off x="7867075" y="487150"/>
            <a:ext cx="241200" cy="0"/>
          </a:xfrm>
          <a:prstGeom prst="straightConnector1">
            <a:avLst/>
          </a:prstGeom>
          <a:noFill/>
          <a:ln cap="flat" cmpd="sng" w="19050">
            <a:solidFill>
              <a:schemeClr val="dk2"/>
            </a:solidFill>
            <a:prstDash val="solid"/>
            <a:round/>
            <a:headEnd len="med" w="med" type="none"/>
            <a:tailEnd len="med" w="med" type="triangle"/>
          </a:ln>
        </p:spPr>
      </p:cxnSp>
      <p:pic>
        <p:nvPicPr>
          <p:cNvPr id="222" name="Google Shape;222;p20"/>
          <p:cNvPicPr preferRelativeResize="0"/>
          <p:nvPr/>
        </p:nvPicPr>
        <p:blipFill>
          <a:blip r:embed="rId3">
            <a:alphaModFix/>
          </a:blip>
          <a:stretch>
            <a:fillRect/>
          </a:stretch>
        </p:blipFill>
        <p:spPr>
          <a:xfrm>
            <a:off x="625416" y="1719800"/>
            <a:ext cx="3966575" cy="1885950"/>
          </a:xfrm>
          <a:prstGeom prst="rect">
            <a:avLst/>
          </a:prstGeom>
          <a:noFill/>
          <a:ln>
            <a:noFill/>
          </a:ln>
        </p:spPr>
      </p:pic>
      <p:pic>
        <p:nvPicPr>
          <p:cNvPr id="223" name="Google Shape;223;p20"/>
          <p:cNvPicPr preferRelativeResize="0"/>
          <p:nvPr/>
        </p:nvPicPr>
        <p:blipFill>
          <a:blip r:embed="rId4">
            <a:alphaModFix/>
          </a:blip>
          <a:stretch>
            <a:fillRect/>
          </a:stretch>
        </p:blipFill>
        <p:spPr>
          <a:xfrm>
            <a:off x="4956428" y="1719800"/>
            <a:ext cx="3399228" cy="1885950"/>
          </a:xfrm>
          <a:prstGeom prst="rect">
            <a:avLst/>
          </a:prstGeom>
          <a:noFill/>
          <a:ln>
            <a:noFill/>
          </a:ln>
        </p:spPr>
      </p:pic>
      <p:sp>
        <p:nvSpPr>
          <p:cNvPr id="224" name="Google Shape;224;p20"/>
          <p:cNvSpPr txBox="1"/>
          <p:nvPr/>
        </p:nvSpPr>
        <p:spPr>
          <a:xfrm>
            <a:off x="820100" y="3628850"/>
            <a:ext cx="3000000" cy="1200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chemeClr val="dk1"/>
                </a:solidFill>
                <a:latin typeface="Quattrocento Sans"/>
                <a:ea typeface="Quattrocento Sans"/>
                <a:cs typeface="Quattrocento Sans"/>
                <a:sym typeface="Quattrocento Sans"/>
              </a:rPr>
              <a:t>Compound-stroke marking menu</a:t>
            </a:r>
            <a:endParaRPr b="1" sz="2000">
              <a:solidFill>
                <a:schemeClr val="dk1"/>
              </a:solidFill>
              <a:latin typeface="Quattrocento Sans"/>
              <a:ea typeface="Quattrocento Sans"/>
              <a:cs typeface="Quattrocento Sans"/>
              <a:sym typeface="Quattrocento Sans"/>
            </a:endParaRPr>
          </a:p>
          <a:p>
            <a:pPr indent="0" lvl="0" marL="0" rtl="0" algn="ctr">
              <a:lnSpc>
                <a:spcPct val="115000"/>
              </a:lnSpc>
              <a:spcBef>
                <a:spcPts val="0"/>
              </a:spcBef>
              <a:spcAft>
                <a:spcPts val="0"/>
              </a:spcAft>
              <a:buNone/>
            </a:pPr>
            <a:r>
              <a:rPr b="1" lang="en" sz="2000">
                <a:solidFill>
                  <a:schemeClr val="dk1"/>
                </a:solidFill>
                <a:latin typeface="Quattrocento Sans"/>
                <a:ea typeface="Quattrocento Sans"/>
                <a:cs typeface="Quattrocento Sans"/>
                <a:sym typeface="Quattrocento Sans"/>
              </a:rPr>
              <a:t>(State of the Art) </a:t>
            </a:r>
            <a:endParaRPr b="1" sz="2000">
              <a:solidFill>
                <a:schemeClr val="dk1"/>
              </a:solidFill>
              <a:latin typeface="Quattrocento Sans"/>
              <a:ea typeface="Quattrocento Sans"/>
              <a:cs typeface="Quattrocento Sans"/>
              <a:sym typeface="Quattrocento Sans"/>
            </a:endParaRPr>
          </a:p>
        </p:txBody>
      </p:sp>
      <p:sp>
        <p:nvSpPr>
          <p:cNvPr id="225" name="Google Shape;225;p20"/>
          <p:cNvSpPr txBox="1"/>
          <p:nvPr/>
        </p:nvSpPr>
        <p:spPr>
          <a:xfrm>
            <a:off x="5156038" y="3628850"/>
            <a:ext cx="3000000" cy="1200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chemeClr val="dk1"/>
                </a:solidFill>
                <a:latin typeface="Quattrocento Sans"/>
                <a:ea typeface="Quattrocento Sans"/>
                <a:cs typeface="Quattrocento Sans"/>
                <a:sym typeface="Quattrocento Sans"/>
              </a:rPr>
              <a:t>Simple-stroke marking menu</a:t>
            </a:r>
            <a:endParaRPr b="1" sz="2000">
              <a:solidFill>
                <a:schemeClr val="dk1"/>
              </a:solidFill>
              <a:latin typeface="Quattrocento Sans"/>
              <a:ea typeface="Quattrocento Sans"/>
              <a:cs typeface="Quattrocento Sans"/>
              <a:sym typeface="Quattrocento Sans"/>
            </a:endParaRPr>
          </a:p>
          <a:p>
            <a:pPr indent="0" lvl="0" marL="0" rtl="0" algn="ctr">
              <a:lnSpc>
                <a:spcPct val="100000"/>
              </a:lnSpc>
              <a:spcBef>
                <a:spcPts val="0"/>
              </a:spcBef>
              <a:spcAft>
                <a:spcPts val="0"/>
              </a:spcAft>
              <a:buNone/>
            </a:pPr>
            <a:r>
              <a:rPr b="1" lang="en" sz="2000">
                <a:solidFill>
                  <a:schemeClr val="dk1"/>
                </a:solidFill>
                <a:latin typeface="Quattrocento Sans"/>
                <a:ea typeface="Quattrocento Sans"/>
                <a:cs typeface="Quattrocento Sans"/>
                <a:sym typeface="Quattrocento Sans"/>
              </a:rPr>
              <a:t>(New Idea) </a:t>
            </a:r>
            <a:endParaRPr b="1" sz="20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grpSp>
        <p:nvGrpSpPr>
          <p:cNvPr id="230" name="Google Shape;230;p21"/>
          <p:cNvGrpSpPr/>
          <p:nvPr/>
        </p:nvGrpSpPr>
        <p:grpSpPr>
          <a:xfrm>
            <a:off x="8064288" y="197015"/>
            <a:ext cx="990475" cy="433973"/>
            <a:chOff x="8073138" y="1618852"/>
            <a:chExt cx="990475" cy="433973"/>
          </a:xfrm>
        </p:grpSpPr>
        <p:sp>
          <p:nvSpPr>
            <p:cNvPr id="231" name="Google Shape;231;p21"/>
            <p:cNvSpPr/>
            <p:nvPr/>
          </p:nvSpPr>
          <p:spPr>
            <a:xfrm>
              <a:off x="8173513" y="175312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Rigor Exp.</a:t>
              </a:r>
              <a:endParaRPr b="1" sz="800">
                <a:solidFill>
                  <a:schemeClr val="dk2"/>
                </a:solidFill>
              </a:endParaRPr>
            </a:p>
          </p:txBody>
        </p:sp>
        <p:sp>
          <p:nvSpPr>
            <p:cNvPr id="232" name="Google Shape;232;p21"/>
            <p:cNvSpPr/>
            <p:nvPr/>
          </p:nvSpPr>
          <p:spPr>
            <a:xfrm>
              <a:off x="8073138" y="161885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4</a:t>
              </a:r>
              <a:endParaRPr b="1" sz="800">
                <a:solidFill>
                  <a:schemeClr val="dk2"/>
                </a:solidFill>
              </a:endParaRPr>
            </a:p>
          </p:txBody>
        </p:sp>
      </p:grpSp>
      <p:grpSp>
        <p:nvGrpSpPr>
          <p:cNvPr id="233" name="Google Shape;233;p21"/>
          <p:cNvGrpSpPr/>
          <p:nvPr/>
        </p:nvGrpSpPr>
        <p:grpSpPr>
          <a:xfrm>
            <a:off x="6749004" y="197015"/>
            <a:ext cx="990475" cy="433973"/>
            <a:chOff x="8073138" y="1106027"/>
            <a:chExt cx="990475" cy="433973"/>
          </a:xfrm>
        </p:grpSpPr>
        <p:sp>
          <p:nvSpPr>
            <p:cNvPr id="234" name="Google Shape;234;p21"/>
            <p:cNvSpPr/>
            <p:nvPr/>
          </p:nvSpPr>
          <p:spPr>
            <a:xfrm>
              <a:off x="8173513" y="1240300"/>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Full Pilot</a:t>
              </a:r>
              <a:endParaRPr b="1" sz="800">
                <a:solidFill>
                  <a:schemeClr val="dk2"/>
                </a:solidFill>
              </a:endParaRPr>
            </a:p>
          </p:txBody>
        </p:sp>
        <p:sp>
          <p:nvSpPr>
            <p:cNvPr id="235" name="Google Shape;235;p21"/>
            <p:cNvSpPr/>
            <p:nvPr/>
          </p:nvSpPr>
          <p:spPr>
            <a:xfrm>
              <a:off x="8073138" y="1106027"/>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3</a:t>
              </a:r>
              <a:endParaRPr b="1" sz="800">
                <a:solidFill>
                  <a:schemeClr val="dk2"/>
                </a:solidFill>
              </a:endParaRPr>
            </a:p>
          </p:txBody>
        </p:sp>
      </p:grpSp>
      <p:grpSp>
        <p:nvGrpSpPr>
          <p:cNvPr id="236" name="Google Shape;236;p21"/>
          <p:cNvGrpSpPr/>
          <p:nvPr/>
        </p:nvGrpSpPr>
        <p:grpSpPr>
          <a:xfrm>
            <a:off x="5433696" y="197015"/>
            <a:ext cx="990475" cy="433973"/>
            <a:chOff x="8073138" y="593202"/>
            <a:chExt cx="990475" cy="433973"/>
          </a:xfrm>
        </p:grpSpPr>
        <p:sp>
          <p:nvSpPr>
            <p:cNvPr id="237" name="Google Shape;237;p21"/>
            <p:cNvSpPr/>
            <p:nvPr/>
          </p:nvSpPr>
          <p:spPr>
            <a:xfrm>
              <a:off x="8173513" y="72747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Initial Pilot</a:t>
              </a:r>
              <a:endParaRPr b="1" sz="800">
                <a:solidFill>
                  <a:schemeClr val="dk2"/>
                </a:solidFill>
              </a:endParaRPr>
            </a:p>
          </p:txBody>
        </p:sp>
        <p:sp>
          <p:nvSpPr>
            <p:cNvPr id="238" name="Google Shape;238;p21"/>
            <p:cNvSpPr/>
            <p:nvPr/>
          </p:nvSpPr>
          <p:spPr>
            <a:xfrm>
              <a:off x="8073138" y="59320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2</a:t>
              </a:r>
              <a:endParaRPr b="1" sz="800">
                <a:solidFill>
                  <a:schemeClr val="dk2"/>
                </a:solidFill>
              </a:endParaRPr>
            </a:p>
          </p:txBody>
        </p:sp>
      </p:grpSp>
      <p:grpSp>
        <p:nvGrpSpPr>
          <p:cNvPr id="239" name="Google Shape;239;p21"/>
          <p:cNvGrpSpPr/>
          <p:nvPr/>
        </p:nvGrpSpPr>
        <p:grpSpPr>
          <a:xfrm>
            <a:off x="4041213" y="197015"/>
            <a:ext cx="990475" cy="433973"/>
            <a:chOff x="8073138" y="80377"/>
            <a:chExt cx="990475" cy="433973"/>
          </a:xfrm>
        </p:grpSpPr>
        <p:sp>
          <p:nvSpPr>
            <p:cNvPr id="240" name="Google Shape;240;p21"/>
            <p:cNvSpPr/>
            <p:nvPr/>
          </p:nvSpPr>
          <p:spPr>
            <a:xfrm>
              <a:off x="8173513" y="214650"/>
              <a:ext cx="890100" cy="299700"/>
            </a:xfrm>
            <a:prstGeom prst="roundRect">
              <a:avLst>
                <a:gd fmla="val 16667" name="adj"/>
              </a:avLst>
            </a:prstGeom>
            <a:solidFill>
              <a:srgbClr val="CCCCCC"/>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Contribution?</a:t>
              </a:r>
              <a:endParaRPr b="1" sz="800">
                <a:solidFill>
                  <a:schemeClr val="dk1"/>
                </a:solidFill>
              </a:endParaRPr>
            </a:p>
          </p:txBody>
        </p:sp>
        <p:sp>
          <p:nvSpPr>
            <p:cNvPr id="241" name="Google Shape;241;p21"/>
            <p:cNvSpPr/>
            <p:nvPr/>
          </p:nvSpPr>
          <p:spPr>
            <a:xfrm>
              <a:off x="8073138" y="80377"/>
              <a:ext cx="660300" cy="191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rPr>
                <a:t>STAGE 1</a:t>
              </a:r>
              <a:endParaRPr b="1" sz="800">
                <a:solidFill>
                  <a:schemeClr val="lt1"/>
                </a:solidFill>
              </a:endParaRPr>
            </a:p>
          </p:txBody>
        </p:sp>
      </p:grpSp>
      <p:sp>
        <p:nvSpPr>
          <p:cNvPr id="242" name="Google Shape;242;p21"/>
          <p:cNvSpPr txBox="1"/>
          <p:nvPr/>
        </p:nvSpPr>
        <p:spPr>
          <a:xfrm>
            <a:off x="160525" y="139625"/>
            <a:ext cx="8097300" cy="1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Quattrocento Sans"/>
                <a:ea typeface="Quattrocento Sans"/>
                <a:cs typeface="Quattrocento Sans"/>
                <a:sym typeface="Quattrocento Sans"/>
              </a:rPr>
              <a:t>STAGE 1</a:t>
            </a:r>
            <a:endParaRPr b="1" sz="3400">
              <a:latin typeface="Quattrocento Sans"/>
              <a:ea typeface="Quattrocento Sans"/>
              <a:cs typeface="Quattrocento Sans"/>
              <a:sym typeface="Quattrocento Sans"/>
            </a:endParaRPr>
          </a:p>
          <a:p>
            <a:pPr indent="0" lvl="0" marL="0" rtl="0" algn="l">
              <a:spcBef>
                <a:spcPts val="0"/>
              </a:spcBef>
              <a:spcAft>
                <a:spcPts val="0"/>
              </a:spcAft>
              <a:buNone/>
            </a:pPr>
            <a:r>
              <a:rPr lang="en" sz="3500">
                <a:latin typeface="Quattrocento Sans"/>
                <a:ea typeface="Quattrocento Sans"/>
                <a:cs typeface="Quattrocento Sans"/>
                <a:sym typeface="Quattrocento Sans"/>
              </a:rPr>
              <a:t>Identifying Contributions: Examples?</a:t>
            </a:r>
            <a:endParaRPr sz="3500">
              <a:latin typeface="Quattrocento Sans"/>
              <a:ea typeface="Quattrocento Sans"/>
              <a:cs typeface="Quattrocento Sans"/>
              <a:sym typeface="Quattrocento Sans"/>
            </a:endParaRPr>
          </a:p>
        </p:txBody>
      </p:sp>
      <p:cxnSp>
        <p:nvCxnSpPr>
          <p:cNvPr id="243" name="Google Shape;243;p21"/>
          <p:cNvCxnSpPr/>
          <p:nvPr/>
        </p:nvCxnSpPr>
        <p:spPr>
          <a:xfrm>
            <a:off x="5163825"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244" name="Google Shape;244;p21"/>
          <p:cNvCxnSpPr/>
          <p:nvPr/>
        </p:nvCxnSpPr>
        <p:spPr>
          <a:xfrm>
            <a:off x="6515450"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245" name="Google Shape;245;p21"/>
          <p:cNvCxnSpPr/>
          <p:nvPr/>
        </p:nvCxnSpPr>
        <p:spPr>
          <a:xfrm>
            <a:off x="7867075" y="487150"/>
            <a:ext cx="241200" cy="0"/>
          </a:xfrm>
          <a:prstGeom prst="straightConnector1">
            <a:avLst/>
          </a:prstGeom>
          <a:noFill/>
          <a:ln cap="flat" cmpd="sng" w="19050">
            <a:solidFill>
              <a:schemeClr val="dk2"/>
            </a:solidFill>
            <a:prstDash val="solid"/>
            <a:round/>
            <a:headEnd len="med" w="med" type="none"/>
            <a:tailEnd len="med" w="med" type="triangle"/>
          </a:ln>
        </p:spPr>
      </p:cxnSp>
      <p:pic>
        <p:nvPicPr>
          <p:cNvPr descr="Demonstrating the research we have done for dynamic drawing." id="246" name="Google Shape;246;p21" title="Dynamic Drawing example">
            <a:hlinkClick r:id="rId3"/>
          </p:cNvPr>
          <p:cNvPicPr preferRelativeResize="0"/>
          <p:nvPr/>
        </p:nvPicPr>
        <p:blipFill>
          <a:blip r:embed="rId4">
            <a:alphaModFix/>
          </a:blip>
          <a:stretch>
            <a:fillRect/>
          </a:stretch>
        </p:blipFill>
        <p:spPr>
          <a:xfrm>
            <a:off x="550900" y="1576150"/>
            <a:ext cx="3688558" cy="2766418"/>
          </a:xfrm>
          <a:prstGeom prst="rect">
            <a:avLst/>
          </a:prstGeom>
          <a:noFill/>
          <a:ln>
            <a:noFill/>
          </a:ln>
        </p:spPr>
      </p:pic>
      <p:sp>
        <p:nvSpPr>
          <p:cNvPr id="247" name="Google Shape;247;p21"/>
          <p:cNvSpPr txBox="1"/>
          <p:nvPr/>
        </p:nvSpPr>
        <p:spPr>
          <a:xfrm>
            <a:off x="4448606" y="1805775"/>
            <a:ext cx="4374900" cy="846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000">
                <a:solidFill>
                  <a:schemeClr val="dk1"/>
                </a:solidFill>
                <a:latin typeface="Quattrocento Sans"/>
                <a:ea typeface="Quattrocento Sans"/>
                <a:cs typeface="Quattrocento Sans"/>
                <a:sym typeface="Quattrocento Sans"/>
              </a:rPr>
              <a:t>Conventional belief: </a:t>
            </a:r>
            <a:endParaRPr b="1" sz="2000">
              <a:solidFill>
                <a:schemeClr val="dk1"/>
              </a:solidFill>
              <a:latin typeface="Quattrocento Sans"/>
              <a:ea typeface="Quattrocento Sans"/>
              <a:cs typeface="Quattrocento Sans"/>
              <a:sym typeface="Quattrocento Sans"/>
            </a:endParaRPr>
          </a:p>
          <a:p>
            <a:pPr indent="0" lvl="0" marL="0" rtl="0" algn="ctr">
              <a:lnSpc>
                <a:spcPct val="115000"/>
              </a:lnSpc>
              <a:spcBef>
                <a:spcPts val="0"/>
              </a:spcBef>
              <a:spcAft>
                <a:spcPts val="0"/>
              </a:spcAft>
              <a:buNone/>
            </a:pPr>
            <a:r>
              <a:rPr i="1" lang="en" sz="2000">
                <a:solidFill>
                  <a:schemeClr val="dk1"/>
                </a:solidFill>
                <a:latin typeface="Quattrocento Sans"/>
                <a:ea typeface="Quattrocento Sans"/>
                <a:cs typeface="Quattrocento Sans"/>
                <a:sym typeface="Quattrocento Sans"/>
              </a:rPr>
              <a:t>dynamic drawing improves learning </a:t>
            </a:r>
            <a:endParaRPr i="1" sz="2000">
              <a:solidFill>
                <a:schemeClr val="dk1"/>
              </a:solidFill>
              <a:latin typeface="Quattrocento Sans"/>
              <a:ea typeface="Quattrocento Sans"/>
              <a:cs typeface="Quattrocento Sans"/>
              <a:sym typeface="Quattrocento Sans"/>
            </a:endParaRPr>
          </a:p>
        </p:txBody>
      </p:sp>
      <p:sp>
        <p:nvSpPr>
          <p:cNvPr id="248" name="Google Shape;248;p21"/>
          <p:cNvSpPr txBox="1"/>
          <p:nvPr/>
        </p:nvSpPr>
        <p:spPr>
          <a:xfrm>
            <a:off x="4268299" y="3114600"/>
            <a:ext cx="47355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chemeClr val="dk1"/>
                </a:solidFill>
                <a:latin typeface="Quattrocento Sans"/>
                <a:ea typeface="Quattrocento Sans"/>
                <a:cs typeface="Quattrocento Sans"/>
                <a:sym typeface="Quattrocento Sans"/>
              </a:rPr>
              <a:t>Critical questions?</a:t>
            </a:r>
            <a:endParaRPr b="1" sz="2400">
              <a:solidFill>
                <a:schemeClr val="dk1"/>
              </a:solidFill>
              <a:latin typeface="Quattrocento Sans"/>
              <a:ea typeface="Quattrocento Sans"/>
              <a:cs typeface="Quattrocento Sans"/>
              <a:sym typeface="Quattrocento Sans"/>
            </a:endParaRPr>
          </a:p>
          <a:p>
            <a:pPr indent="0" lvl="0" marL="0" rtl="0" algn="ctr">
              <a:spcBef>
                <a:spcPts val="0"/>
              </a:spcBef>
              <a:spcAft>
                <a:spcPts val="0"/>
              </a:spcAft>
              <a:buNone/>
            </a:pPr>
            <a:r>
              <a:rPr b="1" lang="en" sz="2400">
                <a:solidFill>
                  <a:schemeClr val="dk1"/>
                </a:solidFill>
                <a:latin typeface="Quattrocento Sans"/>
                <a:ea typeface="Quattrocento Sans"/>
                <a:cs typeface="Quattrocento Sans"/>
                <a:sym typeface="Quattrocento Sans"/>
              </a:rPr>
              <a:t>Interesting Results?</a:t>
            </a:r>
            <a:endParaRPr b="1" sz="2400">
              <a:solidFill>
                <a:schemeClr val="dk1"/>
              </a:solidFill>
              <a:latin typeface="Quattrocento Sans"/>
              <a:ea typeface="Quattrocento Sans"/>
              <a:cs typeface="Quattrocento Sans"/>
              <a:sym typeface="Quattrocento Sans"/>
            </a:endParaRPr>
          </a:p>
        </p:txBody>
      </p:sp>
      <p:sp>
        <p:nvSpPr>
          <p:cNvPr id="249" name="Google Shape;249;p21"/>
          <p:cNvSpPr txBox="1"/>
          <p:nvPr/>
        </p:nvSpPr>
        <p:spPr>
          <a:xfrm>
            <a:off x="6329100" y="2557900"/>
            <a:ext cx="282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grpSp>
        <p:nvGrpSpPr>
          <p:cNvPr id="254" name="Google Shape;254;p22"/>
          <p:cNvGrpSpPr/>
          <p:nvPr/>
        </p:nvGrpSpPr>
        <p:grpSpPr>
          <a:xfrm>
            <a:off x="8064288" y="197015"/>
            <a:ext cx="990475" cy="433973"/>
            <a:chOff x="8073138" y="1618852"/>
            <a:chExt cx="990475" cy="433973"/>
          </a:xfrm>
        </p:grpSpPr>
        <p:sp>
          <p:nvSpPr>
            <p:cNvPr id="255" name="Google Shape;255;p22"/>
            <p:cNvSpPr/>
            <p:nvPr/>
          </p:nvSpPr>
          <p:spPr>
            <a:xfrm>
              <a:off x="8173513" y="1753125"/>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Rigor Exp.</a:t>
              </a:r>
              <a:endParaRPr b="1" sz="800">
                <a:solidFill>
                  <a:schemeClr val="dk2"/>
                </a:solidFill>
              </a:endParaRPr>
            </a:p>
          </p:txBody>
        </p:sp>
        <p:sp>
          <p:nvSpPr>
            <p:cNvPr id="256" name="Google Shape;256;p22"/>
            <p:cNvSpPr/>
            <p:nvPr/>
          </p:nvSpPr>
          <p:spPr>
            <a:xfrm>
              <a:off x="8073138" y="1618852"/>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4</a:t>
              </a:r>
              <a:endParaRPr b="1" sz="800">
                <a:solidFill>
                  <a:schemeClr val="dk2"/>
                </a:solidFill>
              </a:endParaRPr>
            </a:p>
          </p:txBody>
        </p:sp>
      </p:grpSp>
      <p:grpSp>
        <p:nvGrpSpPr>
          <p:cNvPr id="257" name="Google Shape;257;p22"/>
          <p:cNvGrpSpPr/>
          <p:nvPr/>
        </p:nvGrpSpPr>
        <p:grpSpPr>
          <a:xfrm>
            <a:off x="6749004" y="197015"/>
            <a:ext cx="990475" cy="433973"/>
            <a:chOff x="8073138" y="1106027"/>
            <a:chExt cx="990475" cy="433973"/>
          </a:xfrm>
        </p:grpSpPr>
        <p:sp>
          <p:nvSpPr>
            <p:cNvPr id="258" name="Google Shape;258;p22"/>
            <p:cNvSpPr/>
            <p:nvPr/>
          </p:nvSpPr>
          <p:spPr>
            <a:xfrm>
              <a:off x="8173513" y="1240300"/>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Full Pilot</a:t>
              </a:r>
              <a:endParaRPr b="1" sz="800">
                <a:solidFill>
                  <a:schemeClr val="dk2"/>
                </a:solidFill>
              </a:endParaRPr>
            </a:p>
          </p:txBody>
        </p:sp>
        <p:sp>
          <p:nvSpPr>
            <p:cNvPr id="259" name="Google Shape;259;p22"/>
            <p:cNvSpPr/>
            <p:nvPr/>
          </p:nvSpPr>
          <p:spPr>
            <a:xfrm>
              <a:off x="8073138" y="1106027"/>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3</a:t>
              </a:r>
              <a:endParaRPr b="1" sz="800">
                <a:solidFill>
                  <a:schemeClr val="dk2"/>
                </a:solidFill>
              </a:endParaRPr>
            </a:p>
          </p:txBody>
        </p:sp>
      </p:grpSp>
      <p:grpSp>
        <p:nvGrpSpPr>
          <p:cNvPr id="260" name="Google Shape;260;p22"/>
          <p:cNvGrpSpPr/>
          <p:nvPr/>
        </p:nvGrpSpPr>
        <p:grpSpPr>
          <a:xfrm>
            <a:off x="5433696" y="197015"/>
            <a:ext cx="990475" cy="433973"/>
            <a:chOff x="8073138" y="593202"/>
            <a:chExt cx="990475" cy="433973"/>
          </a:xfrm>
        </p:grpSpPr>
        <p:sp>
          <p:nvSpPr>
            <p:cNvPr id="261" name="Google Shape;261;p22"/>
            <p:cNvSpPr/>
            <p:nvPr/>
          </p:nvSpPr>
          <p:spPr>
            <a:xfrm>
              <a:off x="8173513" y="727475"/>
              <a:ext cx="890100" cy="299700"/>
            </a:xfrm>
            <a:prstGeom prst="roundRect">
              <a:avLst>
                <a:gd fmla="val 16667" name="adj"/>
              </a:avLst>
            </a:prstGeom>
            <a:solidFill>
              <a:srgbClr val="B7B7B7"/>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1"/>
                  </a:solidFill>
                </a:rPr>
                <a:t>Initial Pilot</a:t>
              </a:r>
              <a:endParaRPr b="1" sz="800">
                <a:solidFill>
                  <a:schemeClr val="dk1"/>
                </a:solidFill>
              </a:endParaRPr>
            </a:p>
          </p:txBody>
        </p:sp>
        <p:sp>
          <p:nvSpPr>
            <p:cNvPr id="262" name="Google Shape;262;p22"/>
            <p:cNvSpPr/>
            <p:nvPr/>
          </p:nvSpPr>
          <p:spPr>
            <a:xfrm>
              <a:off x="8073138" y="593202"/>
              <a:ext cx="660300" cy="191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rPr>
                <a:t>STAGE 2</a:t>
              </a:r>
              <a:endParaRPr b="1" sz="800">
                <a:solidFill>
                  <a:schemeClr val="lt1"/>
                </a:solidFill>
              </a:endParaRPr>
            </a:p>
          </p:txBody>
        </p:sp>
      </p:grpSp>
      <p:sp>
        <p:nvSpPr>
          <p:cNvPr id="263" name="Google Shape;263;p22"/>
          <p:cNvSpPr/>
          <p:nvPr/>
        </p:nvSpPr>
        <p:spPr>
          <a:xfrm>
            <a:off x="4141588" y="331288"/>
            <a:ext cx="890100" cy="299700"/>
          </a:xfrm>
          <a:prstGeom prst="roundRect">
            <a:avLst>
              <a:gd fmla="val 16667" name="adj"/>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Contribution?</a:t>
            </a:r>
            <a:endParaRPr b="1" sz="800">
              <a:solidFill>
                <a:schemeClr val="dk2"/>
              </a:solidFill>
            </a:endParaRPr>
          </a:p>
        </p:txBody>
      </p:sp>
      <p:sp>
        <p:nvSpPr>
          <p:cNvPr id="264" name="Google Shape;264;p22"/>
          <p:cNvSpPr/>
          <p:nvPr/>
        </p:nvSpPr>
        <p:spPr>
          <a:xfrm>
            <a:off x="4041213" y="197015"/>
            <a:ext cx="660300" cy="19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dk2"/>
                </a:solidFill>
              </a:rPr>
              <a:t>STAGE 1</a:t>
            </a:r>
            <a:endParaRPr b="1" sz="800">
              <a:solidFill>
                <a:schemeClr val="dk2"/>
              </a:solidFill>
            </a:endParaRPr>
          </a:p>
        </p:txBody>
      </p:sp>
      <p:cxnSp>
        <p:nvCxnSpPr>
          <p:cNvPr id="265" name="Google Shape;265;p22"/>
          <p:cNvCxnSpPr/>
          <p:nvPr/>
        </p:nvCxnSpPr>
        <p:spPr>
          <a:xfrm>
            <a:off x="5163825"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266" name="Google Shape;266;p22"/>
          <p:cNvCxnSpPr/>
          <p:nvPr/>
        </p:nvCxnSpPr>
        <p:spPr>
          <a:xfrm>
            <a:off x="6515450" y="487150"/>
            <a:ext cx="241200" cy="0"/>
          </a:xfrm>
          <a:prstGeom prst="straightConnector1">
            <a:avLst/>
          </a:prstGeom>
          <a:noFill/>
          <a:ln cap="flat" cmpd="sng" w="19050">
            <a:solidFill>
              <a:schemeClr val="dk2"/>
            </a:solidFill>
            <a:prstDash val="solid"/>
            <a:round/>
            <a:headEnd len="med" w="med" type="none"/>
            <a:tailEnd len="med" w="med" type="triangle"/>
          </a:ln>
        </p:spPr>
      </p:cxnSp>
      <p:cxnSp>
        <p:nvCxnSpPr>
          <p:cNvPr id="267" name="Google Shape;267;p22"/>
          <p:cNvCxnSpPr/>
          <p:nvPr/>
        </p:nvCxnSpPr>
        <p:spPr>
          <a:xfrm>
            <a:off x="7867075" y="487150"/>
            <a:ext cx="241200" cy="0"/>
          </a:xfrm>
          <a:prstGeom prst="straightConnector1">
            <a:avLst/>
          </a:prstGeom>
          <a:noFill/>
          <a:ln cap="flat" cmpd="sng" w="19050">
            <a:solidFill>
              <a:schemeClr val="dk2"/>
            </a:solidFill>
            <a:prstDash val="solid"/>
            <a:round/>
            <a:headEnd len="med" w="med" type="none"/>
            <a:tailEnd len="med" w="med" type="triangle"/>
          </a:ln>
        </p:spPr>
      </p:cxnSp>
      <p:sp>
        <p:nvSpPr>
          <p:cNvPr id="268" name="Google Shape;268;p22"/>
          <p:cNvSpPr txBox="1"/>
          <p:nvPr/>
        </p:nvSpPr>
        <p:spPr>
          <a:xfrm>
            <a:off x="160525" y="139625"/>
            <a:ext cx="5181900" cy="11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latin typeface="Quattrocento Sans"/>
                <a:ea typeface="Quattrocento Sans"/>
                <a:cs typeface="Quattrocento Sans"/>
                <a:sym typeface="Quattrocento Sans"/>
              </a:rPr>
              <a:t>STAGE 2</a:t>
            </a:r>
            <a:endParaRPr b="1" sz="3400">
              <a:latin typeface="Quattrocento Sans"/>
              <a:ea typeface="Quattrocento Sans"/>
              <a:cs typeface="Quattrocento Sans"/>
              <a:sym typeface="Quattrocento Sans"/>
            </a:endParaRPr>
          </a:p>
          <a:p>
            <a:pPr indent="0" lvl="0" marL="0" rtl="0" algn="l">
              <a:spcBef>
                <a:spcPts val="0"/>
              </a:spcBef>
              <a:spcAft>
                <a:spcPts val="0"/>
              </a:spcAft>
              <a:buNone/>
            </a:pPr>
            <a:r>
              <a:rPr lang="en" sz="3500">
                <a:latin typeface="Quattrocento Sans"/>
                <a:ea typeface="Quattrocento Sans"/>
                <a:cs typeface="Quattrocento Sans"/>
                <a:sym typeface="Quattrocento Sans"/>
              </a:rPr>
              <a:t>Initial Pilot Studies</a:t>
            </a:r>
            <a:endParaRPr sz="3500">
              <a:latin typeface="Quattrocento Sans"/>
              <a:ea typeface="Quattrocento Sans"/>
              <a:cs typeface="Quattrocento Sans"/>
              <a:sym typeface="Quattrocento Sans"/>
            </a:endParaRPr>
          </a:p>
        </p:txBody>
      </p:sp>
      <p:grpSp>
        <p:nvGrpSpPr>
          <p:cNvPr id="269" name="Google Shape;269;p22"/>
          <p:cNvGrpSpPr/>
          <p:nvPr/>
        </p:nvGrpSpPr>
        <p:grpSpPr>
          <a:xfrm>
            <a:off x="1094184" y="2586531"/>
            <a:ext cx="6955639" cy="697562"/>
            <a:chOff x="1094184" y="2586531"/>
            <a:chExt cx="6955639" cy="697562"/>
          </a:xfrm>
        </p:grpSpPr>
        <p:sp>
          <p:nvSpPr>
            <p:cNvPr id="270" name="Google Shape;270;p22"/>
            <p:cNvSpPr txBox="1"/>
            <p:nvPr/>
          </p:nvSpPr>
          <p:spPr>
            <a:xfrm>
              <a:off x="1315423" y="2760894"/>
              <a:ext cx="6734400" cy="523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Quattrocento Sans"/>
                  <a:ea typeface="Quattrocento Sans"/>
                  <a:cs typeface="Quattrocento Sans"/>
                  <a:sym typeface="Quattrocento Sans"/>
                </a:rPr>
                <a:t>Are the results what I </a:t>
              </a:r>
              <a:r>
                <a:rPr b="1" lang="en" sz="2200" u="sng">
                  <a:latin typeface="Quattrocento Sans"/>
                  <a:ea typeface="Quattrocento Sans"/>
                  <a:cs typeface="Quattrocento Sans"/>
                  <a:sym typeface="Quattrocento Sans"/>
                </a:rPr>
                <a:t>expected</a:t>
              </a:r>
              <a:r>
                <a:rPr b="1" lang="en" sz="2200">
                  <a:latin typeface="Quattrocento Sans"/>
                  <a:ea typeface="Quattrocento Sans"/>
                  <a:cs typeface="Quattrocento Sans"/>
                  <a:sym typeface="Quattrocento Sans"/>
                </a:rPr>
                <a:t>?</a:t>
              </a:r>
              <a:endParaRPr b="1" sz="2200">
                <a:latin typeface="Quattrocento Sans"/>
                <a:ea typeface="Quattrocento Sans"/>
                <a:cs typeface="Quattrocento Sans"/>
                <a:sym typeface="Quattrocento Sans"/>
              </a:endParaRPr>
            </a:p>
          </p:txBody>
        </p:sp>
        <p:grpSp>
          <p:nvGrpSpPr>
            <p:cNvPr id="271" name="Google Shape;271;p22"/>
            <p:cNvGrpSpPr/>
            <p:nvPr/>
          </p:nvGrpSpPr>
          <p:grpSpPr>
            <a:xfrm>
              <a:off x="1094184" y="2586531"/>
              <a:ext cx="363991" cy="461863"/>
              <a:chOff x="709600" y="1531388"/>
              <a:chExt cx="333600" cy="423300"/>
            </a:xfrm>
          </p:grpSpPr>
          <p:sp>
            <p:nvSpPr>
              <p:cNvPr id="272" name="Google Shape;272;p22"/>
              <p:cNvSpPr/>
              <p:nvPr/>
            </p:nvSpPr>
            <p:spPr>
              <a:xfrm>
                <a:off x="709600" y="1595450"/>
                <a:ext cx="333600" cy="333600"/>
              </a:xfrm>
              <a:prstGeom prst="ellipse">
                <a:avLst/>
              </a:prstGeom>
              <a:solidFill>
                <a:srgbClr val="FFFF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sp>
            <p:nvSpPr>
              <p:cNvPr id="273" name="Google Shape;273;p22"/>
              <p:cNvSpPr txBox="1"/>
              <p:nvPr/>
            </p:nvSpPr>
            <p:spPr>
              <a:xfrm>
                <a:off x="728575" y="1531388"/>
                <a:ext cx="238200" cy="4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2</a:t>
                </a:r>
                <a:endParaRPr b="1" sz="1800"/>
              </a:p>
            </p:txBody>
          </p:sp>
        </p:grpSp>
      </p:grpSp>
      <p:grpSp>
        <p:nvGrpSpPr>
          <p:cNvPr id="274" name="Google Shape;274;p22"/>
          <p:cNvGrpSpPr/>
          <p:nvPr/>
        </p:nvGrpSpPr>
        <p:grpSpPr>
          <a:xfrm>
            <a:off x="1094184" y="1773980"/>
            <a:ext cx="6955639" cy="697562"/>
            <a:chOff x="1094184" y="1773980"/>
            <a:chExt cx="6955639" cy="697562"/>
          </a:xfrm>
        </p:grpSpPr>
        <p:sp>
          <p:nvSpPr>
            <p:cNvPr id="275" name="Google Shape;275;p22"/>
            <p:cNvSpPr txBox="1"/>
            <p:nvPr/>
          </p:nvSpPr>
          <p:spPr>
            <a:xfrm>
              <a:off x="1315423" y="1948342"/>
              <a:ext cx="6734400" cy="523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Quattrocento Sans"/>
                  <a:ea typeface="Quattrocento Sans"/>
                  <a:cs typeface="Quattrocento Sans"/>
                  <a:sym typeface="Quattrocento Sans"/>
                </a:rPr>
                <a:t>Does my idea actually </a:t>
              </a:r>
              <a:r>
                <a:rPr b="1" lang="en" sz="2200" u="sng">
                  <a:latin typeface="Quattrocento Sans"/>
                  <a:ea typeface="Quattrocento Sans"/>
                  <a:cs typeface="Quattrocento Sans"/>
                  <a:sym typeface="Quattrocento Sans"/>
                </a:rPr>
                <a:t>work</a:t>
              </a:r>
              <a:r>
                <a:rPr b="1" lang="en" sz="2200">
                  <a:latin typeface="Quattrocento Sans"/>
                  <a:ea typeface="Quattrocento Sans"/>
                  <a:cs typeface="Quattrocento Sans"/>
                  <a:sym typeface="Quattrocento Sans"/>
                </a:rPr>
                <a:t>? </a:t>
              </a:r>
              <a:endParaRPr b="1" sz="2200">
                <a:latin typeface="Quattrocento Sans"/>
                <a:ea typeface="Quattrocento Sans"/>
                <a:cs typeface="Quattrocento Sans"/>
                <a:sym typeface="Quattrocento Sans"/>
              </a:endParaRPr>
            </a:p>
          </p:txBody>
        </p:sp>
        <p:grpSp>
          <p:nvGrpSpPr>
            <p:cNvPr id="276" name="Google Shape;276;p22"/>
            <p:cNvGrpSpPr/>
            <p:nvPr/>
          </p:nvGrpSpPr>
          <p:grpSpPr>
            <a:xfrm>
              <a:off x="1094184" y="1773980"/>
              <a:ext cx="363991" cy="461863"/>
              <a:chOff x="709600" y="1531388"/>
              <a:chExt cx="333600" cy="423300"/>
            </a:xfrm>
          </p:grpSpPr>
          <p:sp>
            <p:nvSpPr>
              <p:cNvPr id="277" name="Google Shape;277;p22"/>
              <p:cNvSpPr/>
              <p:nvPr/>
            </p:nvSpPr>
            <p:spPr>
              <a:xfrm>
                <a:off x="709600" y="1595450"/>
                <a:ext cx="333600" cy="333600"/>
              </a:xfrm>
              <a:prstGeom prst="ellipse">
                <a:avLst/>
              </a:prstGeom>
              <a:solidFill>
                <a:srgbClr val="FFFF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sp>
            <p:nvSpPr>
              <p:cNvPr id="278" name="Google Shape;278;p22"/>
              <p:cNvSpPr txBox="1"/>
              <p:nvPr/>
            </p:nvSpPr>
            <p:spPr>
              <a:xfrm>
                <a:off x="728575" y="1531388"/>
                <a:ext cx="238200" cy="4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1</a:t>
                </a:r>
                <a:endParaRPr b="1" sz="1800"/>
              </a:p>
            </p:txBody>
          </p:sp>
        </p:grpSp>
      </p:grpSp>
      <p:grpSp>
        <p:nvGrpSpPr>
          <p:cNvPr id="279" name="Google Shape;279;p22"/>
          <p:cNvGrpSpPr/>
          <p:nvPr/>
        </p:nvGrpSpPr>
        <p:grpSpPr>
          <a:xfrm>
            <a:off x="1094184" y="3399081"/>
            <a:ext cx="6955639" cy="697562"/>
            <a:chOff x="1094184" y="3399081"/>
            <a:chExt cx="6955639" cy="697562"/>
          </a:xfrm>
        </p:grpSpPr>
        <p:sp>
          <p:nvSpPr>
            <p:cNvPr id="280" name="Google Shape;280;p22"/>
            <p:cNvSpPr txBox="1"/>
            <p:nvPr/>
          </p:nvSpPr>
          <p:spPr>
            <a:xfrm>
              <a:off x="1315423" y="3573444"/>
              <a:ext cx="6734400" cy="5232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Quattrocento Sans"/>
                  <a:ea typeface="Quattrocento Sans"/>
                  <a:cs typeface="Quattrocento Sans"/>
                  <a:sym typeface="Quattrocento Sans"/>
                </a:rPr>
                <a:t>Is my Hypothesis </a:t>
              </a:r>
              <a:r>
                <a:rPr b="1" lang="en" sz="2200" u="sng">
                  <a:latin typeface="Quattrocento Sans"/>
                  <a:ea typeface="Quattrocento Sans"/>
                  <a:cs typeface="Quattrocento Sans"/>
                  <a:sym typeface="Quattrocento Sans"/>
                </a:rPr>
                <a:t>Wrong</a:t>
              </a:r>
              <a:r>
                <a:rPr b="1" lang="en" sz="2200">
                  <a:latin typeface="Quattrocento Sans"/>
                  <a:ea typeface="Quattrocento Sans"/>
                  <a:cs typeface="Quattrocento Sans"/>
                  <a:sym typeface="Quattrocento Sans"/>
                </a:rPr>
                <a:t>?</a:t>
              </a:r>
              <a:endParaRPr b="1" sz="2200">
                <a:latin typeface="Quattrocento Sans"/>
                <a:ea typeface="Quattrocento Sans"/>
                <a:cs typeface="Quattrocento Sans"/>
                <a:sym typeface="Quattrocento Sans"/>
              </a:endParaRPr>
            </a:p>
          </p:txBody>
        </p:sp>
        <p:grpSp>
          <p:nvGrpSpPr>
            <p:cNvPr id="281" name="Google Shape;281;p22"/>
            <p:cNvGrpSpPr/>
            <p:nvPr/>
          </p:nvGrpSpPr>
          <p:grpSpPr>
            <a:xfrm>
              <a:off x="1094184" y="3399081"/>
              <a:ext cx="363991" cy="461863"/>
              <a:chOff x="709600" y="1531388"/>
              <a:chExt cx="333600" cy="423300"/>
            </a:xfrm>
          </p:grpSpPr>
          <p:sp>
            <p:nvSpPr>
              <p:cNvPr id="282" name="Google Shape;282;p22"/>
              <p:cNvSpPr/>
              <p:nvPr/>
            </p:nvSpPr>
            <p:spPr>
              <a:xfrm>
                <a:off x="709600" y="1595450"/>
                <a:ext cx="333600" cy="333600"/>
              </a:xfrm>
              <a:prstGeom prst="ellipse">
                <a:avLst/>
              </a:prstGeom>
              <a:solidFill>
                <a:srgbClr val="FFFFFF"/>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600"/>
              </a:p>
            </p:txBody>
          </p:sp>
          <p:sp>
            <p:nvSpPr>
              <p:cNvPr id="283" name="Google Shape;283;p22"/>
              <p:cNvSpPr txBox="1"/>
              <p:nvPr/>
            </p:nvSpPr>
            <p:spPr>
              <a:xfrm>
                <a:off x="728575" y="1531388"/>
                <a:ext cx="238200" cy="4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3</a:t>
                </a:r>
                <a:endParaRPr b="1" sz="1800"/>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