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e33394b1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e33394b1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1e33394b1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1e33394b1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1e33394b1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1e33394b1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1df7448f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1df7448f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1df7448f1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1df7448f1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1e33394b1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1e33394b1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1e33394b1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1e33394b1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1df7448f1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1df7448f1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1e33394b14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1e33394b14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1e33394b14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1e33394b14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1e33394b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1e33394b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1e33394b14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11e33394b14_0_4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ebaac9cf5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2ebaac9cf56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1e33394b14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11e33394b14_0_4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1e33394b14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11e33394b14_0_3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1e33394b14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11e33394b14_0_3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1e33394b14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11e33394b14_0_3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1e33394b14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11e33394b14_0_3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1e33394b14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11e33394b14_0_3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1e33394b14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11e33394b14_0_3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1e33394b14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11e33394b14_0_2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1e33394b1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1e33394b1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1e33394b14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11e33394b14_0_2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1e33394b14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11e33394b14_0_2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1e33394b14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g11e33394b14_0_2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1e33394b14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g11e33394b14_0_3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1e33394b14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g11e33394b14_0_3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1e33394b14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g11e33394b14_0_3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1e33394b14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g11e33394b14_0_3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1e33394b1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1e33394b1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1e33394b14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g11e33394b14_0_1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1e33394b14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g11e33394b14_0_1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1e33394b1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1e33394b1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1e33394b14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11e33394b14_0_1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1e33394b14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g11e33394b14_0_4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1e33394b14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g11e33394b14_0_4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1e33394b14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g11e33394b14_0_4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1e33394b14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g11e33394b14_0_4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1e33394b14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g11e33394b14_0_4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1e33394b14_0_5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3" name="Google Shape;383;g11e33394b14_0_5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1e33394b14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g11e33394b14_0_4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1e33394b14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g11e33394b14_0_4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1ece0a8368_1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1ece0a8368_1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e33394b1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e33394b1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1df7448f1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1df7448f1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e33394b1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e33394b1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e33394b1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1e33394b1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ebaac9cf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ebaac9cf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e33394b1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1e33394b1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168275" y="-228600"/>
            <a:ext cx="9312300" cy="676500"/>
          </a:xfrm>
          <a:prstGeom prst="rect">
            <a:avLst/>
          </a:prstGeom>
          <a:noFill/>
          <a:ln>
            <a:noFill/>
          </a:ln>
        </p:spPr>
        <p:txBody>
          <a:bodyPr anchorCtr="0" anchor="t" bIns="45700" lIns="91425" spcFirstLastPara="1" rIns="91425" wrap="square" tIns="45700">
            <a:noAutofit/>
          </a:bodyPr>
          <a:lstStyle>
            <a:lvl1pPr lvl="0" rtl="0" algn="l">
              <a:lnSpc>
                <a:spcPct val="327777"/>
              </a:lnSpc>
              <a:spcBef>
                <a:spcPts val="0"/>
              </a:spcBef>
              <a:spcAft>
                <a:spcPts val="0"/>
              </a:spcAft>
              <a:buSzPts val="2800"/>
              <a:buNone/>
              <a:defRPr/>
            </a:lvl1pPr>
            <a:lvl2pPr lvl="1" rtl="0" algn="l">
              <a:lnSpc>
                <a:spcPct val="327777"/>
              </a:lnSpc>
              <a:spcBef>
                <a:spcPts val="0"/>
              </a:spcBef>
              <a:spcAft>
                <a:spcPts val="0"/>
              </a:spcAft>
              <a:buSzPts val="2800"/>
              <a:buNone/>
              <a:defRPr/>
            </a:lvl2pPr>
            <a:lvl3pPr lvl="2" rtl="0" algn="l">
              <a:lnSpc>
                <a:spcPct val="327777"/>
              </a:lnSpc>
              <a:spcBef>
                <a:spcPts val="0"/>
              </a:spcBef>
              <a:spcAft>
                <a:spcPts val="0"/>
              </a:spcAft>
              <a:buSzPts val="2800"/>
              <a:buNone/>
              <a:defRPr/>
            </a:lvl3pPr>
            <a:lvl4pPr lvl="3" rtl="0" algn="l">
              <a:lnSpc>
                <a:spcPct val="327777"/>
              </a:lnSpc>
              <a:spcBef>
                <a:spcPts val="0"/>
              </a:spcBef>
              <a:spcAft>
                <a:spcPts val="0"/>
              </a:spcAft>
              <a:buSzPts val="2800"/>
              <a:buNone/>
              <a:defRPr/>
            </a:lvl4pPr>
            <a:lvl5pPr lvl="4" rtl="0" algn="l">
              <a:lnSpc>
                <a:spcPct val="327777"/>
              </a:lnSpc>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52" name="Google Shape;52;p1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rgbClr val="404040"/>
              </a:buClr>
              <a:buSzPts val="1800"/>
              <a:buChar char="●"/>
              <a:defRPr/>
            </a:lvl1pPr>
            <a:lvl2pPr indent="-342900" lvl="1" marL="914400" rtl="0" algn="l">
              <a:spcBef>
                <a:spcPts val="360"/>
              </a:spcBef>
              <a:spcAft>
                <a:spcPts val="0"/>
              </a:spcAft>
              <a:buClr>
                <a:srgbClr val="404040"/>
              </a:buClr>
              <a:buSzPts val="1800"/>
              <a:buChar char="○"/>
              <a:defRPr/>
            </a:lvl2pPr>
            <a:lvl3pPr indent="-342900" lvl="2" marL="1371600" rtl="0" algn="l">
              <a:spcBef>
                <a:spcPts val="360"/>
              </a:spcBef>
              <a:spcAft>
                <a:spcPts val="0"/>
              </a:spcAft>
              <a:buClr>
                <a:srgbClr val="404040"/>
              </a:buClr>
              <a:buSzPts val="1800"/>
              <a:buChar char="■"/>
              <a:defRPr/>
            </a:lvl3pPr>
            <a:lvl4pPr indent="-342900" lvl="3" marL="1828800" rtl="0" algn="l">
              <a:spcBef>
                <a:spcPts val="360"/>
              </a:spcBef>
              <a:spcAft>
                <a:spcPts val="0"/>
              </a:spcAft>
              <a:buClr>
                <a:srgbClr val="404040"/>
              </a:buClr>
              <a:buSzPts val="1800"/>
              <a:buChar char="●"/>
              <a:defRPr/>
            </a:lvl4pPr>
            <a:lvl5pPr indent="-342900" lvl="4" marL="2286000" rtl="0" algn="l">
              <a:spcBef>
                <a:spcPts val="360"/>
              </a:spcBef>
              <a:spcAft>
                <a:spcPts val="0"/>
              </a:spcAft>
              <a:buClr>
                <a:srgbClr val="404040"/>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53" name="Google Shape;53;p13"/>
          <p:cNvSpPr txBox="1"/>
          <p:nvPr>
            <p:ph idx="12" type="sldNum"/>
          </p:nvPr>
        </p:nvSpPr>
        <p:spPr>
          <a:xfrm>
            <a:off x="7010400" y="4786313"/>
            <a:ext cx="2133600" cy="357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8" name="Shape 58"/>
        <p:cNvGrpSpPr/>
        <p:nvPr/>
      </p:nvGrpSpPr>
      <p:grpSpPr>
        <a:xfrm>
          <a:off x="0" y="0"/>
          <a:ext cx="0" cy="0"/>
          <a:chOff x="0" y="0"/>
          <a:chExt cx="0" cy="0"/>
        </a:xfrm>
      </p:grpSpPr>
      <p:sp>
        <p:nvSpPr>
          <p:cNvPr id="59" name="Google Shape;59;p15"/>
          <p:cNvSpPr txBox="1"/>
          <p:nvPr>
            <p:ph type="title"/>
          </p:nvPr>
        </p:nvSpPr>
        <p:spPr>
          <a:xfrm>
            <a:off x="-168275" y="-228600"/>
            <a:ext cx="9312300" cy="676500"/>
          </a:xfrm>
          <a:prstGeom prst="rect">
            <a:avLst/>
          </a:prstGeom>
          <a:noFill/>
          <a:ln>
            <a:noFill/>
          </a:ln>
        </p:spPr>
        <p:txBody>
          <a:bodyPr anchorCtr="0" anchor="t" bIns="45700" lIns="91425" spcFirstLastPara="1" rIns="91425" wrap="square" tIns="45700">
            <a:noAutofit/>
          </a:bodyPr>
          <a:lstStyle>
            <a:lvl1pPr lvl="0" rtl="0" algn="l">
              <a:lnSpc>
                <a:spcPct val="327777"/>
              </a:lnSpc>
              <a:spcBef>
                <a:spcPts val="0"/>
              </a:spcBef>
              <a:spcAft>
                <a:spcPts val="0"/>
              </a:spcAft>
              <a:buSzPts val="1400"/>
              <a:buNone/>
              <a:defRPr/>
            </a:lvl1pPr>
            <a:lvl2pPr lvl="1" rtl="0" algn="l">
              <a:lnSpc>
                <a:spcPct val="327777"/>
              </a:lnSpc>
              <a:spcBef>
                <a:spcPts val="0"/>
              </a:spcBef>
              <a:spcAft>
                <a:spcPts val="0"/>
              </a:spcAft>
              <a:buSzPts val="1400"/>
              <a:buNone/>
              <a:defRPr/>
            </a:lvl2pPr>
            <a:lvl3pPr lvl="2" rtl="0" algn="l">
              <a:lnSpc>
                <a:spcPct val="327777"/>
              </a:lnSpc>
              <a:spcBef>
                <a:spcPts val="0"/>
              </a:spcBef>
              <a:spcAft>
                <a:spcPts val="0"/>
              </a:spcAft>
              <a:buSzPts val="1400"/>
              <a:buNone/>
              <a:defRPr/>
            </a:lvl3pPr>
            <a:lvl4pPr lvl="3" rtl="0" algn="l">
              <a:lnSpc>
                <a:spcPct val="327777"/>
              </a:lnSpc>
              <a:spcBef>
                <a:spcPts val="0"/>
              </a:spcBef>
              <a:spcAft>
                <a:spcPts val="0"/>
              </a:spcAft>
              <a:buSzPts val="1400"/>
              <a:buNone/>
              <a:defRPr/>
            </a:lvl4pPr>
            <a:lvl5pPr lvl="4" rtl="0" algn="l">
              <a:lnSpc>
                <a:spcPct val="327777"/>
              </a:lnSpc>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5"/>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rgbClr val="404040"/>
              </a:buClr>
              <a:buSzPts val="1800"/>
              <a:buChar char="•"/>
              <a:defRPr/>
            </a:lvl1pPr>
            <a:lvl2pPr indent="-342900" lvl="1" marL="914400" rtl="0" algn="l">
              <a:spcBef>
                <a:spcPts val="360"/>
              </a:spcBef>
              <a:spcAft>
                <a:spcPts val="0"/>
              </a:spcAft>
              <a:buClr>
                <a:srgbClr val="404040"/>
              </a:buClr>
              <a:buSzPts val="1800"/>
              <a:buChar char="–"/>
              <a:defRPr/>
            </a:lvl2pPr>
            <a:lvl3pPr indent="-342900" lvl="2" marL="1371600" rtl="0" algn="l">
              <a:spcBef>
                <a:spcPts val="360"/>
              </a:spcBef>
              <a:spcAft>
                <a:spcPts val="0"/>
              </a:spcAft>
              <a:buClr>
                <a:srgbClr val="404040"/>
              </a:buClr>
              <a:buSzPts val="1800"/>
              <a:buChar char="•"/>
              <a:defRPr/>
            </a:lvl3pPr>
            <a:lvl4pPr indent="-342900" lvl="3" marL="1828800" rtl="0" algn="l">
              <a:spcBef>
                <a:spcPts val="360"/>
              </a:spcBef>
              <a:spcAft>
                <a:spcPts val="0"/>
              </a:spcAft>
              <a:buClr>
                <a:srgbClr val="404040"/>
              </a:buClr>
              <a:buSzPts val="1800"/>
              <a:buChar char="–"/>
              <a:defRPr/>
            </a:lvl4pPr>
            <a:lvl5pPr indent="-342900" lvl="4" marL="2286000" rtl="0" algn="l">
              <a:spcBef>
                <a:spcPts val="360"/>
              </a:spcBef>
              <a:spcAft>
                <a:spcPts val="0"/>
              </a:spcAft>
              <a:buClr>
                <a:srgbClr val="404040"/>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61" name="Google Shape;61;p15"/>
          <p:cNvSpPr txBox="1"/>
          <p:nvPr>
            <p:ph idx="12" type="sldNum"/>
          </p:nvPr>
        </p:nvSpPr>
        <p:spPr>
          <a:xfrm>
            <a:off x="7010400" y="4786313"/>
            <a:ext cx="2133600" cy="357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16"/>
          <p:cNvSpPr txBox="1"/>
          <p:nvPr>
            <p:ph type="title"/>
          </p:nvPr>
        </p:nvSpPr>
        <p:spPr>
          <a:xfrm>
            <a:off x="-168275" y="-228600"/>
            <a:ext cx="9312300" cy="676500"/>
          </a:xfrm>
          <a:prstGeom prst="rect">
            <a:avLst/>
          </a:prstGeom>
          <a:noFill/>
          <a:ln>
            <a:noFill/>
          </a:ln>
        </p:spPr>
        <p:txBody>
          <a:bodyPr anchorCtr="0" anchor="t" bIns="45700" lIns="91425" spcFirstLastPara="1" rIns="91425" wrap="square" tIns="45700">
            <a:noAutofit/>
          </a:bodyPr>
          <a:lstStyle>
            <a:lvl1pPr lvl="0" rtl="0" algn="l">
              <a:lnSpc>
                <a:spcPct val="327777"/>
              </a:lnSpc>
              <a:spcBef>
                <a:spcPts val="0"/>
              </a:spcBef>
              <a:spcAft>
                <a:spcPts val="0"/>
              </a:spcAft>
              <a:buSzPts val="1400"/>
              <a:buNone/>
              <a:defRPr/>
            </a:lvl1pPr>
            <a:lvl2pPr lvl="1" rtl="0" algn="l">
              <a:lnSpc>
                <a:spcPct val="327777"/>
              </a:lnSpc>
              <a:spcBef>
                <a:spcPts val="0"/>
              </a:spcBef>
              <a:spcAft>
                <a:spcPts val="0"/>
              </a:spcAft>
              <a:buSzPts val="1400"/>
              <a:buNone/>
              <a:defRPr/>
            </a:lvl2pPr>
            <a:lvl3pPr lvl="2" rtl="0" algn="l">
              <a:lnSpc>
                <a:spcPct val="327777"/>
              </a:lnSpc>
              <a:spcBef>
                <a:spcPts val="0"/>
              </a:spcBef>
              <a:spcAft>
                <a:spcPts val="0"/>
              </a:spcAft>
              <a:buSzPts val="1400"/>
              <a:buNone/>
              <a:defRPr/>
            </a:lvl3pPr>
            <a:lvl4pPr lvl="3" rtl="0" algn="l">
              <a:lnSpc>
                <a:spcPct val="327777"/>
              </a:lnSpc>
              <a:spcBef>
                <a:spcPts val="0"/>
              </a:spcBef>
              <a:spcAft>
                <a:spcPts val="0"/>
              </a:spcAft>
              <a:buSzPts val="1400"/>
              <a:buNone/>
              <a:defRPr/>
            </a:lvl4pPr>
            <a:lvl5pPr lvl="4" rtl="0" algn="l">
              <a:lnSpc>
                <a:spcPct val="327777"/>
              </a:lnSpc>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16"/>
          <p:cNvSpPr txBox="1"/>
          <p:nvPr>
            <p:ph idx="12" type="sldNum"/>
          </p:nvPr>
        </p:nvSpPr>
        <p:spPr>
          <a:xfrm>
            <a:off x="7010400" y="4786313"/>
            <a:ext cx="2133600" cy="357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 name="Shape 54"/>
        <p:cNvGrpSpPr/>
        <p:nvPr/>
      </p:nvGrpSpPr>
      <p:grpSpPr>
        <a:xfrm>
          <a:off x="0" y="0"/>
          <a:ext cx="0" cy="0"/>
          <a:chOff x="0" y="0"/>
          <a:chExt cx="0" cy="0"/>
        </a:xfrm>
      </p:grpSpPr>
      <p:sp>
        <p:nvSpPr>
          <p:cNvPr id="55" name="Google Shape;55;p14"/>
          <p:cNvSpPr txBox="1"/>
          <p:nvPr>
            <p:ph type="title"/>
          </p:nvPr>
        </p:nvSpPr>
        <p:spPr>
          <a:xfrm>
            <a:off x="-168275" y="-228600"/>
            <a:ext cx="9312300" cy="676500"/>
          </a:xfrm>
          <a:prstGeom prst="rect">
            <a:avLst/>
          </a:prstGeom>
          <a:noFill/>
          <a:ln>
            <a:noFill/>
          </a:ln>
        </p:spPr>
        <p:txBody>
          <a:bodyPr anchorCtr="0" anchor="t" bIns="45700" lIns="91425" spcFirstLastPara="1" rIns="91425" wrap="square" tIns="45700">
            <a:noAutofit/>
          </a:bodyPr>
          <a:lstStyle>
            <a:lvl1pPr lvl="0" marR="0" rtl="0" algn="l">
              <a:lnSpc>
                <a:spcPct val="84285"/>
              </a:lnSpc>
              <a:spcBef>
                <a:spcPts val="0"/>
              </a:spcBef>
              <a:spcAft>
                <a:spcPts val="0"/>
              </a:spcAft>
              <a:buSzPts val="1400"/>
              <a:buNone/>
              <a:defRPr b="1" i="0" sz="7000" u="none" cap="none" strike="noStrike">
                <a:solidFill>
                  <a:srgbClr val="404040"/>
                </a:solidFill>
                <a:latin typeface="Arial"/>
                <a:ea typeface="Arial"/>
                <a:cs typeface="Arial"/>
                <a:sym typeface="Arial"/>
              </a:defRPr>
            </a:lvl1pPr>
            <a:lvl2pPr lvl="1" marR="0" rtl="0" algn="l">
              <a:lnSpc>
                <a:spcPct val="84285"/>
              </a:lnSpc>
              <a:spcBef>
                <a:spcPts val="0"/>
              </a:spcBef>
              <a:spcAft>
                <a:spcPts val="0"/>
              </a:spcAft>
              <a:buSzPts val="1400"/>
              <a:buNone/>
              <a:defRPr b="1" i="0" sz="7000" u="none" cap="none" strike="noStrike">
                <a:solidFill>
                  <a:srgbClr val="404040"/>
                </a:solidFill>
                <a:latin typeface="Arial"/>
                <a:ea typeface="Arial"/>
                <a:cs typeface="Arial"/>
                <a:sym typeface="Arial"/>
              </a:defRPr>
            </a:lvl2pPr>
            <a:lvl3pPr lvl="2" marR="0" rtl="0" algn="l">
              <a:lnSpc>
                <a:spcPct val="84285"/>
              </a:lnSpc>
              <a:spcBef>
                <a:spcPts val="0"/>
              </a:spcBef>
              <a:spcAft>
                <a:spcPts val="0"/>
              </a:spcAft>
              <a:buSzPts val="1400"/>
              <a:buNone/>
              <a:defRPr b="1" i="0" sz="7000" u="none" cap="none" strike="noStrike">
                <a:solidFill>
                  <a:srgbClr val="404040"/>
                </a:solidFill>
                <a:latin typeface="Arial"/>
                <a:ea typeface="Arial"/>
                <a:cs typeface="Arial"/>
                <a:sym typeface="Arial"/>
              </a:defRPr>
            </a:lvl3pPr>
            <a:lvl4pPr lvl="3" marR="0" rtl="0" algn="l">
              <a:lnSpc>
                <a:spcPct val="84285"/>
              </a:lnSpc>
              <a:spcBef>
                <a:spcPts val="0"/>
              </a:spcBef>
              <a:spcAft>
                <a:spcPts val="0"/>
              </a:spcAft>
              <a:buSzPts val="1400"/>
              <a:buNone/>
              <a:defRPr b="1" i="0" sz="7000" u="none" cap="none" strike="noStrike">
                <a:solidFill>
                  <a:srgbClr val="404040"/>
                </a:solidFill>
                <a:latin typeface="Arial"/>
                <a:ea typeface="Arial"/>
                <a:cs typeface="Arial"/>
                <a:sym typeface="Arial"/>
              </a:defRPr>
            </a:lvl4pPr>
            <a:lvl5pPr lvl="4" marR="0" rtl="0" algn="l">
              <a:lnSpc>
                <a:spcPct val="84285"/>
              </a:lnSpc>
              <a:spcBef>
                <a:spcPts val="0"/>
              </a:spcBef>
              <a:spcAft>
                <a:spcPts val="0"/>
              </a:spcAft>
              <a:buSzPts val="1400"/>
              <a:buNone/>
              <a:defRPr b="1" i="0" sz="7000" u="none" cap="none" strike="noStrike">
                <a:solidFill>
                  <a:srgbClr val="404040"/>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6" name="Google Shape;56;p14"/>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rgbClr val="404040"/>
              </a:buClr>
              <a:buSzPts val="2800"/>
              <a:buFont typeface="Arial"/>
              <a:buChar char="•"/>
              <a:defRPr b="0" i="0" sz="2800" u="none" cap="none" strike="noStrike">
                <a:solidFill>
                  <a:srgbClr val="404040"/>
                </a:solidFill>
                <a:latin typeface="Arial"/>
                <a:ea typeface="Arial"/>
                <a:cs typeface="Arial"/>
                <a:sym typeface="Arial"/>
              </a:defRPr>
            </a:lvl1pPr>
            <a:lvl2pPr indent="-381000" lvl="1" marL="914400" marR="0" rtl="0" algn="l">
              <a:spcBef>
                <a:spcPts val="480"/>
              </a:spcBef>
              <a:spcAft>
                <a:spcPts val="0"/>
              </a:spcAft>
              <a:buClr>
                <a:srgbClr val="404040"/>
              </a:buClr>
              <a:buSzPts val="2400"/>
              <a:buFont typeface="Arial"/>
              <a:buChar char="–"/>
              <a:defRPr b="0" i="0" sz="2400" u="none" cap="none" strike="noStrike">
                <a:solidFill>
                  <a:srgbClr val="404040"/>
                </a:solidFill>
                <a:latin typeface="Arial"/>
                <a:ea typeface="Arial"/>
                <a:cs typeface="Arial"/>
                <a:sym typeface="Arial"/>
              </a:defRPr>
            </a:lvl2pPr>
            <a:lvl3pPr indent="-355600" lvl="2" marL="1371600" marR="0" rtl="0" algn="l">
              <a:spcBef>
                <a:spcPts val="400"/>
              </a:spcBef>
              <a:spcAft>
                <a:spcPts val="0"/>
              </a:spcAft>
              <a:buClr>
                <a:srgbClr val="404040"/>
              </a:buClr>
              <a:buSzPts val="2000"/>
              <a:buFont typeface="Arial"/>
              <a:buChar char="•"/>
              <a:defRPr b="0" i="0" sz="2000" u="none" cap="none" strike="noStrike">
                <a:solidFill>
                  <a:srgbClr val="404040"/>
                </a:solidFill>
                <a:latin typeface="Arial"/>
                <a:ea typeface="Arial"/>
                <a:cs typeface="Arial"/>
                <a:sym typeface="Arial"/>
              </a:defRPr>
            </a:lvl3pPr>
            <a:lvl4pPr indent="-355600" lvl="3" marL="1828800" marR="0" rtl="0" algn="l">
              <a:spcBef>
                <a:spcPts val="400"/>
              </a:spcBef>
              <a:spcAft>
                <a:spcPts val="0"/>
              </a:spcAft>
              <a:buClr>
                <a:srgbClr val="404040"/>
              </a:buClr>
              <a:buSzPts val="2000"/>
              <a:buFont typeface="Arial"/>
              <a:buChar char="–"/>
              <a:defRPr b="0" i="0" sz="2000" u="none" cap="none" strike="noStrike">
                <a:solidFill>
                  <a:srgbClr val="404040"/>
                </a:solidFill>
                <a:latin typeface="Arial"/>
                <a:ea typeface="Arial"/>
                <a:cs typeface="Arial"/>
                <a:sym typeface="Arial"/>
              </a:defRPr>
            </a:lvl4pPr>
            <a:lvl5pPr indent="-355600" lvl="4" marL="2286000" marR="0" rtl="0" algn="l">
              <a:spcBef>
                <a:spcPts val="400"/>
              </a:spcBef>
              <a:spcAft>
                <a:spcPts val="0"/>
              </a:spcAft>
              <a:buClr>
                <a:srgbClr val="404040"/>
              </a:buClr>
              <a:buSzPts val="2000"/>
              <a:buFont typeface="Arial"/>
              <a:buChar char="»"/>
              <a:defRPr b="0" i="0" sz="2000" u="none" cap="none" strike="noStrike">
                <a:solidFill>
                  <a:srgbClr val="404040"/>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7" name="Google Shape;57;p14"/>
          <p:cNvSpPr txBox="1"/>
          <p:nvPr>
            <p:ph idx="12" type="sldNum"/>
          </p:nvPr>
        </p:nvSpPr>
        <p:spPr>
          <a:xfrm>
            <a:off x="7010400" y="4786313"/>
            <a:ext cx="2133600" cy="357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5.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https://docs.google.com/document/d/1k_T9uJnaSj6MjAm_C4soj6UO7GZ2_tD3B7aSTd19fl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ocs.google.com/document/d/1GXL5KxFOsTgZ4hND9-6CjWTauCa6ic6iOF8Deimt7xQ/edit#heading=h.srvwphsc5an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7"/>
          <p:cNvSpPr txBox="1"/>
          <p:nvPr>
            <p:ph type="ctrTitle"/>
          </p:nvPr>
        </p:nvSpPr>
        <p:spPr>
          <a:xfrm>
            <a:off x="311708" y="5921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Day 5: Paper Writing</a:t>
            </a:r>
            <a:endParaRPr/>
          </a:p>
        </p:txBody>
      </p:sp>
      <p:sp>
        <p:nvSpPr>
          <p:cNvPr id="70" name="Google Shape;70;p1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Prof. Shengdong Zhao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Writing as submission - the purpose</a:t>
            </a:r>
            <a:endParaRPr/>
          </a:p>
        </p:txBody>
      </p:sp>
      <p:sp>
        <p:nvSpPr>
          <p:cNvPr id="122" name="Google Shape;12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Maximize the chance of paper acceptance</a:t>
            </a:r>
            <a:r>
              <a:rPr lang="en"/>
              <a:t> </a:t>
            </a:r>
            <a:endParaRPr/>
          </a:p>
          <a:p>
            <a:pPr indent="-342900" lvl="0" marL="457200" rtl="0" algn="l">
              <a:spcBef>
                <a:spcPts val="1200"/>
              </a:spcBef>
              <a:spcAft>
                <a:spcPts val="0"/>
              </a:spcAft>
              <a:buSzPts val="1800"/>
              <a:buChar char="●"/>
            </a:pPr>
            <a:r>
              <a:rPr lang="en"/>
              <a:t>Storytelling </a:t>
            </a:r>
            <a:endParaRPr/>
          </a:p>
          <a:p>
            <a:pPr indent="-342900" lvl="0" marL="457200" rtl="0" algn="l">
              <a:spcBef>
                <a:spcPts val="0"/>
              </a:spcBef>
              <a:spcAft>
                <a:spcPts val="0"/>
              </a:spcAft>
              <a:buSzPts val="1800"/>
              <a:buChar char="●"/>
            </a:pPr>
            <a:r>
              <a:rPr lang="en"/>
              <a:t>Logical and evidence driven </a:t>
            </a:r>
            <a:endParaRPr/>
          </a:p>
          <a:p>
            <a:pPr indent="-342900" lvl="0" marL="457200" rtl="0" algn="l">
              <a:spcBef>
                <a:spcPts val="0"/>
              </a:spcBef>
              <a:spcAft>
                <a:spcPts val="0"/>
              </a:spcAft>
              <a:buSzPts val="1800"/>
              <a:buChar char="●"/>
            </a:pPr>
            <a:r>
              <a:rPr lang="en"/>
              <a:t>Complete, clear, concise  </a:t>
            </a:r>
            <a:endParaRPr/>
          </a:p>
          <a:p>
            <a:pPr indent="-342900" lvl="0" marL="457200" rtl="0" algn="l">
              <a:spcBef>
                <a:spcPts val="0"/>
              </a:spcBef>
              <a:spcAft>
                <a:spcPts val="0"/>
              </a:spcAft>
              <a:buSzPts val="1800"/>
              <a:buChar char="●"/>
            </a:pPr>
            <a:r>
              <a:rPr lang="en"/>
              <a:t>Marketing</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Writing for submission - the method </a:t>
            </a:r>
            <a:endParaRPr/>
          </a:p>
        </p:txBody>
      </p:sp>
      <p:sp>
        <p:nvSpPr>
          <p:cNvPr id="128" name="Google Shape;12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Reverse engineering </a:t>
            </a:r>
            <a:endParaRPr/>
          </a:p>
          <a:p>
            <a:pPr indent="-342900" lvl="0" marL="457200" rtl="0" algn="l">
              <a:spcBef>
                <a:spcPts val="1200"/>
              </a:spcBef>
              <a:spcAft>
                <a:spcPts val="0"/>
              </a:spcAft>
              <a:buSzPts val="1800"/>
              <a:buChar char="●"/>
            </a:pPr>
            <a:r>
              <a:rPr lang="en"/>
              <a:t>Start from the results (your evidence), and build a story around them</a:t>
            </a:r>
            <a:endParaRPr/>
          </a:p>
          <a:p>
            <a:pPr indent="0" lvl="0" marL="0" rtl="0" algn="l">
              <a:spcBef>
                <a:spcPts val="1200"/>
              </a:spcBef>
              <a:spcAft>
                <a:spcPts val="0"/>
              </a:spcAft>
              <a:buNone/>
            </a:pPr>
            <a:r>
              <a:rPr lang="en"/>
              <a:t>Two stages: content first, then marketing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n"/>
              <a:t>Question: </a:t>
            </a:r>
            <a:r>
              <a:rPr lang="en"/>
              <a:t>why this approach and why not start with introduction</a:t>
            </a:r>
            <a:r>
              <a:rPr lang="en"/>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Writing for submission - the process </a:t>
            </a:r>
            <a:endParaRPr/>
          </a:p>
        </p:txBody>
      </p:sp>
      <p:pic>
        <p:nvPicPr>
          <p:cNvPr id="134" name="Google Shape;134;p28"/>
          <p:cNvPicPr preferRelativeResize="0"/>
          <p:nvPr/>
        </p:nvPicPr>
        <p:blipFill>
          <a:blip r:embed="rId3">
            <a:alphaModFix/>
          </a:blip>
          <a:stretch>
            <a:fillRect/>
          </a:stretch>
        </p:blipFill>
        <p:spPr>
          <a:xfrm>
            <a:off x="457200" y="1017725"/>
            <a:ext cx="8072358" cy="382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What does an ideal paper look like?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“perfect” paper</a:t>
            </a:r>
            <a:endParaRPr/>
          </a:p>
        </p:txBody>
      </p:sp>
      <p:sp>
        <p:nvSpPr>
          <p:cNvPr id="145" name="Google Shape;14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Good problem</a:t>
            </a:r>
            <a:endParaRPr/>
          </a:p>
          <a:p>
            <a:pPr indent="0" lvl="0" marL="0" rtl="0" algn="l">
              <a:spcBef>
                <a:spcPts val="1200"/>
              </a:spcBef>
              <a:spcAft>
                <a:spcPts val="0"/>
              </a:spcAft>
              <a:buNone/>
            </a:pPr>
            <a:r>
              <a:rPr lang="en"/>
              <a:t>Nice setup of the issues</a:t>
            </a:r>
            <a:endParaRPr/>
          </a:p>
          <a:p>
            <a:pPr indent="0" lvl="0" marL="0" rtl="0" algn="l">
              <a:spcBef>
                <a:spcPts val="1200"/>
              </a:spcBef>
              <a:spcAft>
                <a:spcPts val="0"/>
              </a:spcAft>
              <a:buNone/>
            </a:pPr>
            <a:r>
              <a:rPr lang="en"/>
              <a:t>	“Cut off” any potential arguments/dissent </a:t>
            </a:r>
            <a:endParaRPr/>
          </a:p>
          <a:p>
            <a:pPr indent="0" lvl="0" marL="0" rtl="0" algn="l">
              <a:spcBef>
                <a:spcPts val="1200"/>
              </a:spcBef>
              <a:spcAft>
                <a:spcPts val="0"/>
              </a:spcAft>
              <a:buNone/>
            </a:pPr>
            <a:r>
              <a:rPr lang="en"/>
              <a:t>Good literature review</a:t>
            </a:r>
            <a:endParaRPr/>
          </a:p>
          <a:p>
            <a:pPr indent="0" lvl="0" marL="0" rtl="0" algn="l">
              <a:spcBef>
                <a:spcPts val="1200"/>
              </a:spcBef>
              <a:spcAft>
                <a:spcPts val="0"/>
              </a:spcAft>
              <a:buNone/>
            </a:pPr>
            <a:r>
              <a:rPr lang="en"/>
              <a:t>One good solution to the problem </a:t>
            </a:r>
            <a:endParaRPr/>
          </a:p>
          <a:p>
            <a:pPr indent="0" lvl="0" marL="0" rtl="0" algn="l">
              <a:spcBef>
                <a:spcPts val="1200"/>
              </a:spcBef>
              <a:spcAft>
                <a:spcPts val="0"/>
              </a:spcAft>
              <a:buNone/>
            </a:pPr>
            <a:r>
              <a:rPr lang="en"/>
              <a:t>Data to show that solution is better</a:t>
            </a:r>
            <a:endParaRPr/>
          </a:p>
          <a:p>
            <a:pPr indent="0" lvl="0" marL="0" rtl="0" algn="l">
              <a:spcBef>
                <a:spcPts val="1200"/>
              </a:spcBef>
              <a:spcAft>
                <a:spcPts val="1200"/>
              </a:spcAft>
              <a:buNone/>
            </a:pPr>
            <a:r>
              <a:rPr lang="en"/>
              <a:t>Quality of writing, images, attention to detail </a:t>
            </a:r>
            <a:endParaRPr/>
          </a:p>
        </p:txBody>
      </p:sp>
      <p:sp>
        <p:nvSpPr>
          <p:cNvPr id="146" name="Google Shape;146;p30"/>
          <p:cNvSpPr txBox="1"/>
          <p:nvPr/>
        </p:nvSpPr>
        <p:spPr>
          <a:xfrm>
            <a:off x="422700" y="4573200"/>
            <a:ext cx="466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Adapted from Ravin </a:t>
            </a:r>
            <a:r>
              <a:rPr lang="en"/>
              <a:t>Balakrishnan</a:t>
            </a:r>
            <a:r>
              <a:rPr lang="en"/>
              <a:t> talk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1"/>
          <p:cNvSpPr txBox="1"/>
          <p:nvPr/>
        </p:nvSpPr>
        <p:spPr>
          <a:xfrm>
            <a:off x="882900" y="1104600"/>
            <a:ext cx="114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980000"/>
                </a:solidFill>
              </a:rPr>
              <a:t>Too simple  </a:t>
            </a:r>
            <a:endParaRPr b="1">
              <a:solidFill>
                <a:srgbClr val="980000"/>
              </a:solidFill>
            </a:endParaRPr>
          </a:p>
        </p:txBody>
      </p:sp>
      <p:sp>
        <p:nvSpPr>
          <p:cNvPr id="152" name="Google Shape;152;p31"/>
          <p:cNvSpPr txBox="1"/>
          <p:nvPr/>
        </p:nvSpPr>
        <p:spPr>
          <a:xfrm>
            <a:off x="6750300" y="1104600"/>
            <a:ext cx="137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980000"/>
                </a:solidFill>
              </a:rPr>
              <a:t>Too complex</a:t>
            </a:r>
            <a:endParaRPr b="1">
              <a:solidFill>
                <a:srgbClr val="980000"/>
              </a:solidFill>
            </a:endParaRPr>
          </a:p>
        </p:txBody>
      </p:sp>
      <p:sp>
        <p:nvSpPr>
          <p:cNvPr id="153" name="Google Shape;153;p31"/>
          <p:cNvSpPr txBox="1"/>
          <p:nvPr/>
        </p:nvSpPr>
        <p:spPr>
          <a:xfrm>
            <a:off x="3816600" y="1058400"/>
            <a:ext cx="1140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0000FF"/>
                </a:solidFill>
              </a:rPr>
              <a:t>Perfect</a:t>
            </a:r>
            <a:endParaRPr b="1" sz="2000">
              <a:solidFill>
                <a:srgbClr val="0000FF"/>
              </a:solidFill>
            </a:endParaRPr>
          </a:p>
        </p:txBody>
      </p:sp>
      <p:sp>
        <p:nvSpPr>
          <p:cNvPr id="154" name="Google Shape;154;p31"/>
          <p:cNvSpPr txBox="1"/>
          <p:nvPr/>
        </p:nvSpPr>
        <p:spPr>
          <a:xfrm>
            <a:off x="6298500" y="1880100"/>
            <a:ext cx="24057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Too many ideas</a:t>
            </a:r>
            <a:endParaRPr/>
          </a:p>
          <a:p>
            <a:pPr indent="-317500" lvl="1" marL="914400" rtl="0" algn="l">
              <a:spcBef>
                <a:spcPts val="0"/>
              </a:spcBef>
              <a:spcAft>
                <a:spcPts val="0"/>
              </a:spcAft>
              <a:buSzPts val="1400"/>
              <a:buChar char="○"/>
            </a:pPr>
            <a:r>
              <a:rPr lang="en"/>
              <a:t>More than 3 full studies</a:t>
            </a:r>
            <a:endParaRPr/>
          </a:p>
          <a:p>
            <a:pPr indent="-317500" lvl="1" marL="914400" rtl="0" algn="l">
              <a:spcBef>
                <a:spcPts val="0"/>
              </a:spcBef>
              <a:spcAft>
                <a:spcPts val="0"/>
              </a:spcAft>
              <a:buSzPts val="1400"/>
              <a:buChar char="○"/>
            </a:pPr>
            <a:r>
              <a:rPr lang="en"/>
              <a:t>Too many features</a:t>
            </a:r>
            <a:endParaRPr/>
          </a:p>
          <a:p>
            <a:pPr indent="-317500" lvl="0" marL="457200" rtl="0" algn="l">
              <a:spcBef>
                <a:spcPts val="0"/>
              </a:spcBef>
              <a:spcAft>
                <a:spcPts val="0"/>
              </a:spcAft>
              <a:buSzPts val="1400"/>
              <a:buChar char="●"/>
            </a:pPr>
            <a:r>
              <a:rPr lang="en"/>
              <a:t>Too much technical details</a:t>
            </a:r>
            <a:endParaRPr/>
          </a:p>
          <a:p>
            <a:pPr indent="0" lvl="0" marL="0" rtl="0" algn="l">
              <a:spcBef>
                <a:spcPts val="0"/>
              </a:spcBef>
              <a:spcAft>
                <a:spcPts val="0"/>
              </a:spcAft>
              <a:buNone/>
            </a:pPr>
            <a:r>
              <a:t/>
            </a:r>
            <a:endParaRPr/>
          </a:p>
        </p:txBody>
      </p:sp>
      <p:sp>
        <p:nvSpPr>
          <p:cNvPr id="155" name="Google Shape;155;p31"/>
          <p:cNvSpPr txBox="1"/>
          <p:nvPr/>
        </p:nvSpPr>
        <p:spPr>
          <a:xfrm>
            <a:off x="335400" y="1956300"/>
            <a:ext cx="26259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Results are obvious</a:t>
            </a:r>
            <a:endParaRPr/>
          </a:p>
          <a:p>
            <a:pPr indent="-317500" lvl="0" marL="457200" rtl="0" algn="l">
              <a:spcBef>
                <a:spcPts val="0"/>
              </a:spcBef>
              <a:spcAft>
                <a:spcPts val="0"/>
              </a:spcAft>
              <a:buSzPts val="1400"/>
              <a:buChar char="●"/>
            </a:pPr>
            <a:r>
              <a:rPr lang="en"/>
              <a:t>Not enough details to understand the study design/implementation</a:t>
            </a:r>
            <a:endParaRPr/>
          </a:p>
        </p:txBody>
      </p:sp>
      <p:sp>
        <p:nvSpPr>
          <p:cNvPr id="156" name="Google Shape;156;p31"/>
          <p:cNvSpPr txBox="1"/>
          <p:nvPr/>
        </p:nvSpPr>
        <p:spPr>
          <a:xfrm>
            <a:off x="3126900" y="1880100"/>
            <a:ext cx="25488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2-3 studies each with multiple factors with important, clear, results</a:t>
            </a:r>
            <a:endParaRPr/>
          </a:p>
          <a:p>
            <a:pPr indent="-317500" lvl="0" marL="457200" rtl="0" algn="l">
              <a:spcBef>
                <a:spcPts val="0"/>
              </a:spcBef>
              <a:spcAft>
                <a:spcPts val="0"/>
              </a:spcAft>
              <a:buSzPts val="1400"/>
              <a:buChar char="●"/>
            </a:pPr>
            <a:r>
              <a:rPr lang="en"/>
              <a:t>The </a:t>
            </a:r>
            <a:r>
              <a:rPr lang="en"/>
              <a:t>right</a:t>
            </a:r>
            <a:r>
              <a:rPr lang="en"/>
              <a:t> amount of details in study design and implementation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Why avoid too complex?</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process</a:t>
            </a:r>
            <a:endParaRPr/>
          </a:p>
        </p:txBody>
      </p:sp>
      <p:sp>
        <p:nvSpPr>
          <p:cNvPr id="167" name="Google Shape;167;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1 PC member assigned to your paper</a:t>
            </a:r>
            <a:endParaRPr/>
          </a:p>
          <a:p>
            <a:pPr indent="-317500" lvl="1" marL="914400" rtl="0" algn="l">
              <a:spcBef>
                <a:spcPts val="0"/>
              </a:spcBef>
              <a:spcAft>
                <a:spcPts val="0"/>
              </a:spcAft>
              <a:buSzPts val="1400"/>
              <a:buChar char="○"/>
            </a:pPr>
            <a:r>
              <a:rPr lang="en"/>
              <a:t>This person typically has 10 other papers</a:t>
            </a:r>
            <a:endParaRPr/>
          </a:p>
          <a:p>
            <a:pPr indent="-342900" lvl="0" marL="457200" rtl="0" algn="l">
              <a:spcBef>
                <a:spcPts val="0"/>
              </a:spcBef>
              <a:spcAft>
                <a:spcPts val="0"/>
              </a:spcAft>
              <a:buSzPts val="1800"/>
              <a:buChar char="●"/>
            </a:pPr>
            <a:r>
              <a:rPr lang="en"/>
              <a:t>3-5 non-PC reviewers per paper</a:t>
            </a:r>
            <a:endParaRPr/>
          </a:p>
          <a:p>
            <a:pPr indent="-317500" lvl="1" marL="914400" rtl="0" algn="l">
              <a:spcBef>
                <a:spcPts val="0"/>
              </a:spcBef>
              <a:spcAft>
                <a:spcPts val="0"/>
              </a:spcAft>
              <a:buSzPts val="1400"/>
              <a:buChar char="○"/>
            </a:pPr>
            <a:r>
              <a:rPr lang="en"/>
              <a:t>These people each have 10 other papers</a:t>
            </a:r>
            <a:endParaRPr/>
          </a:p>
          <a:p>
            <a:pPr indent="-342900" lvl="0" marL="457200" rtl="0" algn="l">
              <a:spcBef>
                <a:spcPts val="0"/>
              </a:spcBef>
              <a:spcAft>
                <a:spcPts val="0"/>
              </a:spcAft>
              <a:buSzPts val="1800"/>
              <a:buChar char="●"/>
            </a:pPr>
            <a:r>
              <a:rPr lang="en"/>
              <a:t>Likely will spend ~half hour on your paper, max</a:t>
            </a:r>
            <a:endParaRPr/>
          </a:p>
          <a:p>
            <a:pPr indent="-317500" lvl="1" marL="914400" rtl="0" algn="l">
              <a:spcBef>
                <a:spcPts val="0"/>
              </a:spcBef>
              <a:spcAft>
                <a:spcPts val="0"/>
              </a:spcAft>
              <a:buSzPts val="1400"/>
              <a:buChar char="○"/>
            </a:pPr>
            <a:r>
              <a:rPr lang="en"/>
              <a:t>2nd PC member may read contentious papers</a:t>
            </a:r>
            <a:endParaRPr/>
          </a:p>
          <a:p>
            <a:pPr indent="0" lvl="0" marL="914400" rtl="0" algn="l">
              <a:spcBef>
                <a:spcPts val="1200"/>
              </a:spcBef>
              <a:spcAft>
                <a:spcPts val="0"/>
              </a:spcAft>
              <a:buNone/>
            </a:pPr>
            <a:r>
              <a:t/>
            </a:r>
            <a:endParaRPr/>
          </a:p>
          <a:p>
            <a:pPr indent="-342900" lvl="0" marL="457200" rtl="0" algn="l">
              <a:spcBef>
                <a:spcPts val="1200"/>
              </a:spcBef>
              <a:spcAft>
                <a:spcPts val="0"/>
              </a:spcAft>
              <a:buSzPts val="1800"/>
              <a:buChar char="●"/>
            </a:pPr>
            <a:r>
              <a:rPr lang="en"/>
              <a:t>Papers meeting</a:t>
            </a:r>
            <a:endParaRPr/>
          </a:p>
          <a:p>
            <a:pPr indent="-317500" lvl="1" marL="914400" rtl="0" algn="l">
              <a:spcBef>
                <a:spcPts val="0"/>
              </a:spcBef>
              <a:spcAft>
                <a:spcPts val="0"/>
              </a:spcAft>
              <a:buSzPts val="1400"/>
              <a:buChar char="○"/>
            </a:pPr>
            <a:r>
              <a:rPr lang="en"/>
              <a:t>Reputations count</a:t>
            </a:r>
            <a:endParaRPr/>
          </a:p>
          <a:p>
            <a:pPr indent="-317500" lvl="1" marL="914400" rtl="0" algn="l">
              <a:spcBef>
                <a:spcPts val="0"/>
              </a:spcBef>
              <a:spcAft>
                <a:spcPts val="0"/>
              </a:spcAft>
              <a:buSzPts val="1400"/>
              <a:buChar char="○"/>
            </a:pPr>
            <a:r>
              <a:rPr lang="en"/>
              <a:t>DO NOT send a paper in “just to get feedback”</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4"/>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n"/>
              <a:t>Writing for submission</a:t>
            </a:r>
            <a:endParaRPr b="1"/>
          </a:p>
          <a:p>
            <a:pPr indent="0" lvl="0" marL="0" rtl="0" algn="ctr">
              <a:spcBef>
                <a:spcPts val="0"/>
              </a:spcBef>
              <a:spcAft>
                <a:spcPts val="0"/>
              </a:spcAft>
              <a:buNone/>
            </a:pPr>
            <a:br>
              <a:rPr lang="en"/>
            </a:br>
            <a:r>
              <a:rPr lang="en">
                <a:solidFill>
                  <a:srgbClr val="666666"/>
                </a:solidFill>
              </a:rPr>
              <a:t>Section by section tips</a:t>
            </a:r>
            <a:endParaRPr>
              <a:solidFill>
                <a:srgbClr val="666666"/>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Components of a paper</a:t>
            </a:r>
            <a:r>
              <a:rPr lang="en"/>
              <a:t> </a:t>
            </a:r>
            <a:endParaRPr/>
          </a:p>
        </p:txBody>
      </p:sp>
      <p:sp>
        <p:nvSpPr>
          <p:cNvPr id="178" name="Google Shape;178;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Abstract </a:t>
            </a:r>
            <a:endParaRPr/>
          </a:p>
          <a:p>
            <a:pPr indent="-310832" lvl="1" marL="914400" rtl="0" algn="l">
              <a:spcBef>
                <a:spcPts val="0"/>
              </a:spcBef>
              <a:spcAft>
                <a:spcPts val="0"/>
              </a:spcAft>
              <a:buSzPct val="100000"/>
              <a:buChar char="○"/>
            </a:pPr>
            <a:r>
              <a:rPr lang="en"/>
              <a:t>Succinct summary of problem, solution, results</a:t>
            </a:r>
            <a:endParaRPr/>
          </a:p>
          <a:p>
            <a:pPr indent="-334327" lvl="0" marL="457200" rtl="0" algn="l">
              <a:spcBef>
                <a:spcPts val="0"/>
              </a:spcBef>
              <a:spcAft>
                <a:spcPts val="0"/>
              </a:spcAft>
              <a:buSzPct val="100000"/>
              <a:buChar char="●"/>
            </a:pPr>
            <a:r>
              <a:rPr lang="en"/>
              <a:t>Introduction</a:t>
            </a:r>
            <a:endParaRPr/>
          </a:p>
          <a:p>
            <a:pPr indent="-310832" lvl="1" marL="914400" rtl="0" algn="l">
              <a:spcBef>
                <a:spcPts val="0"/>
              </a:spcBef>
              <a:spcAft>
                <a:spcPts val="0"/>
              </a:spcAft>
              <a:buSzPct val="100000"/>
              <a:buChar char="○"/>
            </a:pPr>
            <a:r>
              <a:rPr lang="en"/>
              <a:t>Summary of problem &amp; what you did</a:t>
            </a:r>
            <a:endParaRPr/>
          </a:p>
          <a:p>
            <a:pPr indent="-310832" lvl="1" marL="914400" rtl="0" algn="l">
              <a:spcBef>
                <a:spcPts val="0"/>
              </a:spcBef>
              <a:spcAft>
                <a:spcPts val="0"/>
              </a:spcAft>
              <a:buSzPct val="100000"/>
              <a:buChar char="○"/>
            </a:pPr>
            <a:r>
              <a:rPr lang="en"/>
              <a:t>Brief summary of results</a:t>
            </a:r>
            <a:endParaRPr/>
          </a:p>
          <a:p>
            <a:pPr indent="-310832" lvl="1" marL="914400" rtl="0" algn="l">
              <a:spcBef>
                <a:spcPts val="0"/>
              </a:spcBef>
              <a:spcAft>
                <a:spcPts val="0"/>
              </a:spcAft>
              <a:buSzPct val="100000"/>
              <a:buChar char="○"/>
            </a:pPr>
            <a:r>
              <a:rPr lang="en"/>
              <a:t>Contributions of the paper</a:t>
            </a:r>
            <a:endParaRPr/>
          </a:p>
          <a:p>
            <a:pPr indent="-310832" lvl="1" marL="914400" rtl="0" algn="l">
              <a:spcBef>
                <a:spcPts val="0"/>
              </a:spcBef>
              <a:spcAft>
                <a:spcPts val="0"/>
              </a:spcAft>
              <a:buSzPct val="100000"/>
              <a:buChar char="○"/>
            </a:pPr>
            <a:r>
              <a:rPr lang="en"/>
              <a:t>Money shot </a:t>
            </a:r>
            <a:endParaRPr/>
          </a:p>
          <a:p>
            <a:pPr indent="-310832" lvl="1" marL="914400" rtl="0" algn="l">
              <a:spcBef>
                <a:spcPts val="0"/>
              </a:spcBef>
              <a:spcAft>
                <a:spcPts val="0"/>
              </a:spcAft>
              <a:buSzPct val="100000"/>
              <a:buChar char="○"/>
            </a:pPr>
            <a:r>
              <a:rPr lang="en"/>
              <a:t>Expectation management </a:t>
            </a:r>
            <a:endParaRPr/>
          </a:p>
          <a:p>
            <a:pPr indent="-334327" lvl="0" marL="457200" rtl="0" algn="l">
              <a:spcBef>
                <a:spcPts val="0"/>
              </a:spcBef>
              <a:spcAft>
                <a:spcPts val="0"/>
              </a:spcAft>
              <a:buSzPct val="100000"/>
              <a:buChar char="●"/>
            </a:pPr>
            <a:r>
              <a:rPr lang="en"/>
              <a:t>Related Work</a:t>
            </a:r>
            <a:endParaRPr/>
          </a:p>
          <a:p>
            <a:pPr indent="-310832" lvl="1" marL="914400" rtl="0" algn="l">
              <a:spcBef>
                <a:spcPts val="0"/>
              </a:spcBef>
              <a:spcAft>
                <a:spcPts val="0"/>
              </a:spcAft>
              <a:buSzPct val="100000"/>
              <a:buChar char="○"/>
            </a:pPr>
            <a:r>
              <a:rPr lang="en"/>
              <a:t>Pay homage to those who will review your paper</a:t>
            </a:r>
            <a:endParaRPr/>
          </a:p>
          <a:p>
            <a:pPr indent="-334327" lvl="0" marL="457200" rtl="0" algn="l">
              <a:spcBef>
                <a:spcPts val="0"/>
              </a:spcBef>
              <a:spcAft>
                <a:spcPts val="0"/>
              </a:spcAft>
              <a:buSzPct val="100000"/>
              <a:buChar char="●"/>
            </a:pPr>
            <a:r>
              <a:rPr lang="en"/>
              <a:t>The stuff you did, followed by results</a:t>
            </a:r>
            <a:endParaRPr/>
          </a:p>
          <a:p>
            <a:pPr indent="-334327" lvl="0" marL="457200" rtl="0" algn="l">
              <a:spcBef>
                <a:spcPts val="0"/>
              </a:spcBef>
              <a:spcAft>
                <a:spcPts val="0"/>
              </a:spcAft>
              <a:buSzPct val="100000"/>
              <a:buChar char="●"/>
            </a:pPr>
            <a:r>
              <a:rPr lang="en"/>
              <a:t>Conclusions</a:t>
            </a:r>
            <a:endParaRPr/>
          </a:p>
          <a:p>
            <a:pPr indent="-310832" lvl="1" marL="914400" rtl="0" algn="l">
              <a:spcBef>
                <a:spcPts val="0"/>
              </a:spcBef>
              <a:spcAft>
                <a:spcPts val="0"/>
              </a:spcAft>
              <a:buSzPct val="100000"/>
              <a:buChar char="○"/>
            </a:pPr>
            <a:r>
              <a:rPr lang="en"/>
              <a:t>Reiterate your contributions. Explicitly! </a:t>
            </a:r>
            <a:endParaRPr/>
          </a:p>
          <a:p>
            <a:pPr indent="-334327" lvl="0" marL="457200" rtl="0" algn="l">
              <a:spcBef>
                <a:spcPts val="0"/>
              </a:spcBef>
              <a:spcAft>
                <a:spcPts val="0"/>
              </a:spcAft>
              <a:buSzPct val="100000"/>
              <a:buChar char="●"/>
            </a:pPr>
            <a:r>
              <a:rPr lang="en"/>
              <a:t>References</a:t>
            </a:r>
            <a:endParaRPr/>
          </a:p>
          <a:p>
            <a:pPr indent="-334327" lvl="0" marL="457200" rtl="0" algn="l">
              <a:spcBef>
                <a:spcPts val="0"/>
              </a:spcBef>
              <a:spcAft>
                <a:spcPts val="0"/>
              </a:spcAft>
              <a:buSzPct val="100000"/>
              <a:buChar char="●"/>
            </a:pPr>
            <a:r>
              <a:rPr lang="en"/>
              <a:t>Video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types of writing</a:t>
            </a:r>
            <a:endParaRPr/>
          </a:p>
        </p:txBody>
      </p:sp>
      <p:sp>
        <p:nvSpPr>
          <p:cNvPr id="76" name="Google Shape;7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Writing as planning (stage 1) </a:t>
            </a:r>
            <a:endParaRPr/>
          </a:p>
          <a:p>
            <a:pPr indent="0" lvl="0" marL="0" rtl="0" algn="l">
              <a:spcBef>
                <a:spcPts val="1200"/>
              </a:spcBef>
              <a:spcAft>
                <a:spcPts val="1200"/>
              </a:spcAft>
              <a:buNone/>
            </a:pPr>
            <a:r>
              <a:rPr lang="en"/>
              <a:t>Writing for submission (stage 2)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6"/>
          <p:cNvSpPr txBox="1"/>
          <p:nvPr/>
        </p:nvSpPr>
        <p:spPr>
          <a:xfrm>
            <a:off x="533400" y="1714500"/>
            <a:ext cx="8610600" cy="1108200"/>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99CC00"/>
              </a:buClr>
              <a:buSzPts val="6600"/>
              <a:buFont typeface="Arial"/>
              <a:buNone/>
            </a:pPr>
            <a:r>
              <a:rPr b="1" i="0" lang="en" sz="6600" u="none">
                <a:solidFill>
                  <a:srgbClr val="99CC00"/>
                </a:solidFill>
                <a:latin typeface="Arial"/>
                <a:ea typeface="Arial"/>
                <a:cs typeface="Arial"/>
                <a:sym typeface="Arial"/>
              </a:rPr>
              <a:t>abstract :=</a:t>
            </a:r>
            <a:endParaRPr/>
          </a:p>
        </p:txBody>
      </p:sp>
      <p:sp>
        <p:nvSpPr>
          <p:cNvPr id="184" name="Google Shape;184;p36"/>
          <p:cNvSpPr txBox="1"/>
          <p:nvPr/>
        </p:nvSpPr>
        <p:spPr>
          <a:xfrm>
            <a:off x="904875" y="2789634"/>
            <a:ext cx="8686800" cy="11175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chemeClr val="lt2"/>
              </a:buClr>
              <a:buSzPts val="1800"/>
              <a:buFont typeface="Arial"/>
              <a:buNone/>
            </a:pPr>
            <a:r>
              <a:rPr b="0" i="0" lang="en" sz="1800" u="none">
                <a:solidFill>
                  <a:srgbClr val="B7B7B7"/>
                </a:solidFill>
                <a:latin typeface="Arial"/>
                <a:ea typeface="Arial"/>
                <a:cs typeface="Arial"/>
                <a:sym typeface="Arial"/>
              </a:rPr>
              <a:t>(  ) </a:t>
            </a:r>
            <a:r>
              <a:rPr b="0" i="0" lang="en" sz="1800" u="none">
                <a:solidFill>
                  <a:srgbClr val="A6A6A6"/>
                </a:solidFill>
                <a:latin typeface="Arial"/>
                <a:ea typeface="Arial"/>
                <a:cs typeface="Arial"/>
                <a:sym typeface="Arial"/>
              </a:rPr>
              <a:t> summary of your </a:t>
            </a:r>
            <a:r>
              <a:rPr b="1" i="0" lang="en" sz="1800" u="none">
                <a:solidFill>
                  <a:srgbClr val="99CC00"/>
                </a:solidFill>
                <a:latin typeface="Arial"/>
                <a:ea typeface="Arial"/>
                <a:cs typeface="Arial"/>
                <a:sym typeface="Arial"/>
              </a:rPr>
              <a:t>findings</a:t>
            </a:r>
            <a:endParaRPr b="0" i="0" sz="1800" u="none">
              <a:solidFill>
                <a:srgbClr val="99CC00"/>
              </a:solidFill>
              <a:latin typeface="Arial"/>
              <a:ea typeface="Arial"/>
              <a:cs typeface="Arial"/>
              <a:sym typeface="Arial"/>
            </a:endParaRPr>
          </a:p>
          <a:p>
            <a:pPr indent="0" lvl="0" marL="0" marR="0" rtl="0" algn="l">
              <a:lnSpc>
                <a:spcPct val="90000"/>
              </a:lnSpc>
              <a:spcBef>
                <a:spcPts val="360"/>
              </a:spcBef>
              <a:spcAft>
                <a:spcPts val="0"/>
              </a:spcAft>
              <a:buClr>
                <a:schemeClr val="lt2"/>
              </a:buClr>
              <a:buSzPts val="1800"/>
              <a:buFont typeface="Arial"/>
              <a:buNone/>
            </a:pPr>
            <a:r>
              <a:rPr b="0" i="0" lang="en" sz="1800" u="none">
                <a:solidFill>
                  <a:srgbClr val="999999"/>
                </a:solidFill>
                <a:latin typeface="Arial"/>
                <a:ea typeface="Arial"/>
                <a:cs typeface="Arial"/>
                <a:sym typeface="Arial"/>
              </a:rPr>
              <a:t>(  ) </a:t>
            </a:r>
            <a:r>
              <a:rPr b="0" i="0" lang="en" sz="1800" u="none">
                <a:solidFill>
                  <a:schemeClr val="lt2"/>
                </a:solidFill>
                <a:latin typeface="Arial"/>
                <a:ea typeface="Arial"/>
                <a:cs typeface="Arial"/>
                <a:sym typeface="Arial"/>
              </a:rPr>
              <a:t> </a:t>
            </a:r>
            <a:r>
              <a:rPr b="1" i="0" lang="en" sz="1800" u="none">
                <a:solidFill>
                  <a:srgbClr val="99CC00"/>
                </a:solidFill>
                <a:latin typeface="Arial"/>
                <a:ea typeface="Arial"/>
                <a:cs typeface="Arial"/>
                <a:sym typeface="Arial"/>
              </a:rPr>
              <a:t>teaser </a:t>
            </a:r>
            <a:r>
              <a:rPr b="0" i="0" lang="en" sz="1800" u="none">
                <a:solidFill>
                  <a:srgbClr val="A6A6A6"/>
                </a:solidFill>
                <a:latin typeface="Arial"/>
                <a:ea typeface="Arial"/>
                <a:cs typeface="Arial"/>
                <a:sym typeface="Arial"/>
              </a:rPr>
              <a:t>to make people read your paper</a:t>
            </a:r>
            <a:endParaRPr b="0" i="0" sz="1800" u="none">
              <a:solidFill>
                <a:srgbClr val="A6A6A6"/>
              </a:solidFill>
              <a:latin typeface="Arial"/>
              <a:ea typeface="Arial"/>
              <a:cs typeface="Arial"/>
              <a:sym typeface="Arial"/>
            </a:endParaRPr>
          </a:p>
          <a:p>
            <a:pPr indent="0" lvl="0" marL="0" marR="0" rtl="0" algn="l">
              <a:lnSpc>
                <a:spcPct val="90000"/>
              </a:lnSpc>
              <a:spcBef>
                <a:spcPts val="360"/>
              </a:spcBef>
              <a:spcAft>
                <a:spcPts val="0"/>
              </a:spcAft>
              <a:buClr>
                <a:schemeClr val="lt2"/>
              </a:buClr>
              <a:buSzPts val="1800"/>
              <a:buFont typeface="Arial"/>
              <a:buNone/>
            </a:pPr>
            <a:r>
              <a:rPr b="0" i="0" lang="en" sz="1800" u="none">
                <a:solidFill>
                  <a:srgbClr val="999999"/>
                </a:solidFill>
                <a:latin typeface="Arial"/>
                <a:ea typeface="Arial"/>
                <a:cs typeface="Arial"/>
                <a:sym typeface="Arial"/>
              </a:rPr>
              <a:t>(  ) </a:t>
            </a:r>
            <a:r>
              <a:rPr b="0" i="0" lang="en" sz="1800" u="none">
                <a:solidFill>
                  <a:schemeClr val="lt2"/>
                </a:solidFill>
                <a:latin typeface="Arial"/>
                <a:ea typeface="Arial"/>
                <a:cs typeface="Arial"/>
                <a:sym typeface="Arial"/>
              </a:rPr>
              <a:t> </a:t>
            </a:r>
            <a:r>
              <a:rPr b="1" i="0" lang="en" sz="1800" u="none">
                <a:solidFill>
                  <a:srgbClr val="99CC00"/>
                </a:solidFill>
                <a:latin typeface="Arial"/>
                <a:ea typeface="Arial"/>
                <a:cs typeface="Arial"/>
                <a:sym typeface="Arial"/>
              </a:rPr>
              <a:t>motivation </a:t>
            </a:r>
            <a:r>
              <a:rPr b="0" i="0" lang="en" sz="1800" u="none">
                <a:solidFill>
                  <a:srgbClr val="B7B7B7"/>
                </a:solidFill>
                <a:latin typeface="Arial"/>
                <a:ea typeface="Arial"/>
                <a:cs typeface="Arial"/>
                <a:sym typeface="Arial"/>
              </a:rPr>
              <a:t>for your paper</a:t>
            </a:r>
            <a:endParaRPr b="0" i="0" sz="1800" u="none">
              <a:solidFill>
                <a:srgbClr val="B7B7B7"/>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a:solidFill>
                <a:srgbClr val="FF99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7"/>
          <p:cNvSpPr txBox="1"/>
          <p:nvPr/>
        </p:nvSpPr>
        <p:spPr>
          <a:xfrm>
            <a:off x="533400" y="1714500"/>
            <a:ext cx="8610600" cy="1108200"/>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99CC00"/>
              </a:buClr>
              <a:buSzPts val="6600"/>
              <a:buFont typeface="Arial"/>
              <a:buNone/>
            </a:pPr>
            <a:r>
              <a:rPr b="1" i="0" lang="en" sz="6600" u="none">
                <a:solidFill>
                  <a:srgbClr val="99CC00"/>
                </a:solidFill>
                <a:latin typeface="Arial"/>
                <a:ea typeface="Arial"/>
                <a:cs typeface="Arial"/>
                <a:sym typeface="Arial"/>
              </a:rPr>
              <a:t>abstract :=</a:t>
            </a:r>
            <a:endParaRPr/>
          </a:p>
        </p:txBody>
      </p:sp>
      <p:sp>
        <p:nvSpPr>
          <p:cNvPr id="190" name="Google Shape;190;p37"/>
          <p:cNvSpPr txBox="1"/>
          <p:nvPr/>
        </p:nvSpPr>
        <p:spPr>
          <a:xfrm>
            <a:off x="904875" y="2789634"/>
            <a:ext cx="8686800" cy="11175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chemeClr val="lt2"/>
              </a:buClr>
              <a:buSzPts val="1800"/>
              <a:buFont typeface="Arial"/>
              <a:buNone/>
            </a:pPr>
            <a:r>
              <a:rPr b="0" i="0" lang="en" sz="1800" u="none">
                <a:solidFill>
                  <a:srgbClr val="B7B7B7"/>
                </a:solidFill>
                <a:latin typeface="Arial"/>
                <a:ea typeface="Arial"/>
                <a:cs typeface="Arial"/>
                <a:sym typeface="Arial"/>
              </a:rPr>
              <a:t>(  ) </a:t>
            </a:r>
            <a:r>
              <a:rPr b="0" i="0" lang="en" sz="1800" u="none">
                <a:solidFill>
                  <a:srgbClr val="A6A6A6"/>
                </a:solidFill>
                <a:latin typeface="Arial"/>
                <a:ea typeface="Arial"/>
                <a:cs typeface="Arial"/>
                <a:sym typeface="Arial"/>
              </a:rPr>
              <a:t> summary of your </a:t>
            </a:r>
            <a:r>
              <a:rPr b="1" i="0" lang="en" sz="1800" u="none">
                <a:solidFill>
                  <a:srgbClr val="99CC00"/>
                </a:solidFill>
                <a:latin typeface="Arial"/>
                <a:ea typeface="Arial"/>
                <a:cs typeface="Arial"/>
                <a:sym typeface="Arial"/>
              </a:rPr>
              <a:t>findings</a:t>
            </a:r>
            <a:endParaRPr b="0" i="0" sz="1800" u="none">
              <a:solidFill>
                <a:srgbClr val="99CC00"/>
              </a:solidFill>
              <a:latin typeface="Arial"/>
              <a:ea typeface="Arial"/>
              <a:cs typeface="Arial"/>
              <a:sym typeface="Arial"/>
            </a:endParaRPr>
          </a:p>
          <a:p>
            <a:pPr indent="0" lvl="0" marL="0" marR="0" rtl="0" algn="l">
              <a:lnSpc>
                <a:spcPct val="90000"/>
              </a:lnSpc>
              <a:spcBef>
                <a:spcPts val="360"/>
              </a:spcBef>
              <a:spcAft>
                <a:spcPts val="0"/>
              </a:spcAft>
              <a:buClr>
                <a:schemeClr val="lt2"/>
              </a:buClr>
              <a:buSzPts val="1800"/>
              <a:buFont typeface="Arial"/>
              <a:buNone/>
            </a:pPr>
            <a:r>
              <a:rPr b="0" i="0" lang="en" sz="1800" u="none">
                <a:solidFill>
                  <a:srgbClr val="999999"/>
                </a:solidFill>
                <a:latin typeface="Arial"/>
                <a:ea typeface="Arial"/>
                <a:cs typeface="Arial"/>
                <a:sym typeface="Arial"/>
              </a:rPr>
              <a:t>(  ) </a:t>
            </a:r>
            <a:r>
              <a:rPr b="0" i="0" lang="en" sz="1800" u="none">
                <a:solidFill>
                  <a:schemeClr val="lt2"/>
                </a:solidFill>
                <a:latin typeface="Arial"/>
                <a:ea typeface="Arial"/>
                <a:cs typeface="Arial"/>
                <a:sym typeface="Arial"/>
              </a:rPr>
              <a:t> </a:t>
            </a:r>
            <a:r>
              <a:rPr b="1" i="0" lang="en" sz="1800" u="none">
                <a:solidFill>
                  <a:srgbClr val="99CC00"/>
                </a:solidFill>
                <a:latin typeface="Arial"/>
                <a:ea typeface="Arial"/>
                <a:cs typeface="Arial"/>
                <a:sym typeface="Arial"/>
              </a:rPr>
              <a:t>teaser </a:t>
            </a:r>
            <a:r>
              <a:rPr b="0" i="0" lang="en" sz="1800" u="none">
                <a:solidFill>
                  <a:srgbClr val="A6A6A6"/>
                </a:solidFill>
                <a:latin typeface="Arial"/>
                <a:ea typeface="Arial"/>
                <a:cs typeface="Arial"/>
                <a:sym typeface="Arial"/>
              </a:rPr>
              <a:t>to make people read your paper</a:t>
            </a:r>
            <a:endParaRPr b="0" i="0" sz="1800" u="none">
              <a:solidFill>
                <a:srgbClr val="A6A6A6"/>
              </a:solidFill>
              <a:latin typeface="Arial"/>
              <a:ea typeface="Arial"/>
              <a:cs typeface="Arial"/>
              <a:sym typeface="Arial"/>
            </a:endParaRPr>
          </a:p>
          <a:p>
            <a:pPr indent="0" lvl="0" marL="0" marR="0" rtl="0" algn="l">
              <a:lnSpc>
                <a:spcPct val="90000"/>
              </a:lnSpc>
              <a:spcBef>
                <a:spcPts val="360"/>
              </a:spcBef>
              <a:spcAft>
                <a:spcPts val="0"/>
              </a:spcAft>
              <a:buClr>
                <a:schemeClr val="lt2"/>
              </a:buClr>
              <a:buSzPts val="1800"/>
              <a:buFont typeface="Arial"/>
              <a:buNone/>
            </a:pPr>
            <a:r>
              <a:rPr b="0" i="0" lang="en" sz="1800" u="none">
                <a:solidFill>
                  <a:srgbClr val="999999"/>
                </a:solidFill>
                <a:latin typeface="Arial"/>
                <a:ea typeface="Arial"/>
                <a:cs typeface="Arial"/>
                <a:sym typeface="Arial"/>
              </a:rPr>
              <a:t>(  ) </a:t>
            </a:r>
            <a:r>
              <a:rPr b="0" i="0" lang="en" sz="1800" u="none">
                <a:solidFill>
                  <a:schemeClr val="lt2"/>
                </a:solidFill>
                <a:latin typeface="Arial"/>
                <a:ea typeface="Arial"/>
                <a:cs typeface="Arial"/>
                <a:sym typeface="Arial"/>
              </a:rPr>
              <a:t> </a:t>
            </a:r>
            <a:r>
              <a:rPr b="1" i="0" lang="en" sz="1800" u="none">
                <a:solidFill>
                  <a:srgbClr val="99CC00"/>
                </a:solidFill>
                <a:latin typeface="Arial"/>
                <a:ea typeface="Arial"/>
                <a:cs typeface="Arial"/>
                <a:sym typeface="Arial"/>
              </a:rPr>
              <a:t>motivation </a:t>
            </a:r>
            <a:r>
              <a:rPr b="0" i="0" lang="en" sz="1800" u="none">
                <a:solidFill>
                  <a:srgbClr val="B7B7B7"/>
                </a:solidFill>
                <a:latin typeface="Arial"/>
                <a:ea typeface="Arial"/>
                <a:cs typeface="Arial"/>
                <a:sym typeface="Arial"/>
              </a:rPr>
              <a:t>for your paper</a:t>
            </a:r>
            <a:endParaRPr b="0" i="0" sz="1800" u="none">
              <a:solidFill>
                <a:srgbClr val="B7B7B7"/>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a:solidFill>
                <a:srgbClr val="FF9900"/>
              </a:solidFill>
              <a:latin typeface="Arial"/>
              <a:ea typeface="Arial"/>
              <a:cs typeface="Arial"/>
              <a:sym typeface="Arial"/>
            </a:endParaRPr>
          </a:p>
        </p:txBody>
      </p:sp>
      <p:sp>
        <p:nvSpPr>
          <p:cNvPr id="191" name="Google Shape;191;p37"/>
          <p:cNvSpPr/>
          <p:nvPr/>
        </p:nvSpPr>
        <p:spPr>
          <a:xfrm>
            <a:off x="966787" y="2857500"/>
            <a:ext cx="152400" cy="1143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8"/>
          <p:cNvSpPr txBox="1"/>
          <p:nvPr/>
        </p:nvSpPr>
        <p:spPr>
          <a:xfrm>
            <a:off x="152400" y="304800"/>
            <a:ext cx="8991600" cy="4894800"/>
          </a:xfrm>
          <a:prstGeom prst="rect">
            <a:avLst/>
          </a:prstGeom>
          <a:noFill/>
          <a:ln>
            <a:noFill/>
          </a:ln>
        </p:spPr>
        <p:txBody>
          <a:bodyPr anchorCtr="0" anchor="t" bIns="228600" lIns="228600" spcFirstLastPara="1" rIns="228600" wrap="square" tIns="228600">
            <a:spAutoFit/>
          </a:bodyPr>
          <a:lstStyle/>
          <a:p>
            <a:pPr indent="0" lvl="0" marL="0" marR="0" rtl="0" algn="l">
              <a:lnSpc>
                <a:spcPct val="100000"/>
              </a:lnSpc>
              <a:spcBef>
                <a:spcPts val="0"/>
              </a:spcBef>
              <a:spcAft>
                <a:spcPts val="0"/>
              </a:spcAft>
              <a:buClr>
                <a:srgbClr val="99CC00"/>
              </a:buClr>
              <a:buSzPts val="2400"/>
              <a:buFont typeface="Arial"/>
              <a:buNone/>
            </a:pPr>
            <a:r>
              <a:rPr b="1" i="0" lang="en" sz="2400" u="none">
                <a:solidFill>
                  <a:srgbClr val="99CC00"/>
                </a:solidFill>
                <a:latin typeface="Arial"/>
                <a:ea typeface="Arial"/>
                <a:cs typeface="Arial"/>
                <a:sym typeface="Arial"/>
              </a:rPr>
              <a:t>abstract blueprint </a:t>
            </a:r>
            <a:r>
              <a:rPr b="0" i="0" lang="en" sz="2400" u="none">
                <a:solidFill>
                  <a:srgbClr val="404040"/>
                </a:solidFill>
                <a:latin typeface="Arial"/>
                <a:ea typeface="Arial"/>
                <a:cs typeface="Arial"/>
                <a:sym typeface="Arial"/>
              </a:rPr>
              <a:t>(technique paper)</a:t>
            </a:r>
            <a:endParaRPr/>
          </a:p>
          <a:p>
            <a:pPr indent="0" lvl="0" marL="0" marR="0" rtl="0" algn="l">
              <a:lnSpc>
                <a:spcPct val="100000"/>
              </a:lnSpc>
              <a:spcBef>
                <a:spcPts val="0"/>
              </a:spcBef>
              <a:spcAft>
                <a:spcPts val="0"/>
              </a:spcAft>
              <a:buClr>
                <a:schemeClr val="dk1"/>
              </a:buClr>
              <a:buSzPts val="2400"/>
              <a:buFont typeface="Arial"/>
              <a:buNone/>
            </a:pPr>
            <a:r>
              <a:t/>
            </a:r>
            <a:endParaRPr b="0" i="0" sz="2400" u="none">
              <a:solidFill>
                <a:srgbClr val="404040"/>
              </a:solidFill>
              <a:latin typeface="Arial"/>
              <a:ea typeface="Arial"/>
              <a:cs typeface="Arial"/>
              <a:sym typeface="Arial"/>
            </a:endParaRPr>
          </a:p>
          <a:p>
            <a:pPr indent="0" lvl="0" marL="0" marR="0" rtl="0" algn="l">
              <a:lnSpc>
                <a:spcPct val="100000"/>
              </a:lnSpc>
              <a:spcBef>
                <a:spcPts val="0"/>
              </a:spcBef>
              <a:spcAft>
                <a:spcPts val="0"/>
              </a:spcAft>
              <a:buClr>
                <a:srgbClr val="99CC00"/>
              </a:buClr>
              <a:buSzPts val="2400"/>
              <a:buFont typeface="Arial"/>
              <a:buNone/>
            </a:pPr>
            <a:r>
              <a:rPr b="1" i="0" lang="en" sz="2400" u="none">
                <a:solidFill>
                  <a:srgbClr val="99CC00"/>
                </a:solidFill>
                <a:latin typeface="Arial"/>
                <a:ea typeface="Arial"/>
                <a:cs typeface="Arial"/>
                <a:sym typeface="Arial"/>
              </a:rPr>
              <a:t>&lt;Users&gt; </a:t>
            </a:r>
            <a:r>
              <a:rPr b="0" i="0" lang="en" sz="2400" u="none">
                <a:solidFill>
                  <a:srgbClr val="404040"/>
                </a:solidFill>
                <a:latin typeface="Arial"/>
                <a:ea typeface="Arial"/>
                <a:cs typeface="Arial"/>
                <a:sym typeface="Arial"/>
              </a:rPr>
              <a:t>trying to perform </a:t>
            </a:r>
            <a:r>
              <a:rPr b="1" i="0" lang="en" sz="2400" u="none">
                <a:solidFill>
                  <a:srgbClr val="99CC00"/>
                </a:solidFill>
                <a:latin typeface="Arial"/>
                <a:ea typeface="Arial"/>
                <a:cs typeface="Arial"/>
                <a:sym typeface="Arial"/>
              </a:rPr>
              <a:t>&lt;task&gt; </a:t>
            </a:r>
            <a:r>
              <a:rPr b="0" i="0" lang="en" sz="2400" u="none">
                <a:solidFill>
                  <a:srgbClr val="404040"/>
                </a:solidFill>
                <a:latin typeface="Arial"/>
                <a:ea typeface="Arial"/>
                <a:cs typeface="Arial"/>
                <a:sym typeface="Arial"/>
              </a:rPr>
              <a:t>fail, because the </a:t>
            </a:r>
            <a:r>
              <a:rPr b="1" i="0" lang="en" sz="2400" u="none">
                <a:solidFill>
                  <a:srgbClr val="99CC00"/>
                </a:solidFill>
                <a:latin typeface="Arial"/>
                <a:ea typeface="Arial"/>
                <a:cs typeface="Arial"/>
                <a:sym typeface="Arial"/>
              </a:rPr>
              <a:t>&lt;bestKnownSolution&gt; </a:t>
            </a:r>
            <a:r>
              <a:rPr b="0" i="0" lang="en" sz="2400" u="none">
                <a:solidFill>
                  <a:srgbClr val="404040"/>
                </a:solidFill>
                <a:latin typeface="Arial"/>
                <a:ea typeface="Arial"/>
                <a:cs typeface="Arial"/>
                <a:sym typeface="Arial"/>
              </a:rPr>
              <a:t>has </a:t>
            </a:r>
            <a:r>
              <a:rPr b="1" i="0" lang="en" sz="2400" u="none">
                <a:solidFill>
                  <a:srgbClr val="99CC00"/>
                </a:solidFill>
                <a:latin typeface="Arial"/>
                <a:ea typeface="Arial"/>
                <a:cs typeface="Arial"/>
                <a:sym typeface="Arial"/>
              </a:rPr>
              <a:t>&lt;limitation&gt;. </a:t>
            </a:r>
            <a:r>
              <a:rPr b="0" i="0" lang="en" sz="2400" u="none">
                <a:solidFill>
                  <a:srgbClr val="404040"/>
                </a:solidFill>
                <a:latin typeface="Arial"/>
                <a:ea typeface="Arial"/>
                <a:cs typeface="Arial"/>
                <a:sym typeface="Arial"/>
              </a:rPr>
              <a:t>In this paper, we present </a:t>
            </a:r>
            <a:r>
              <a:rPr b="1" i="0" lang="en" sz="2400" u="none">
                <a:solidFill>
                  <a:srgbClr val="99CC00"/>
                </a:solidFill>
                <a:latin typeface="Arial"/>
                <a:ea typeface="Arial"/>
                <a:cs typeface="Arial"/>
                <a:sym typeface="Arial"/>
              </a:rPr>
              <a:t>&lt;proposedSolution&gt;.</a:t>
            </a:r>
            <a:r>
              <a:rPr b="0" i="0" lang="en" sz="2400" u="none">
                <a:solidFill>
                  <a:srgbClr val="404040"/>
                </a:solidFill>
                <a:latin typeface="Arial"/>
                <a:ea typeface="Arial"/>
                <a:cs typeface="Arial"/>
                <a:sym typeface="Arial"/>
              </a:rPr>
              <a:t> It overcomes &lt;limitation&gt; by </a:t>
            </a:r>
            <a:r>
              <a:rPr b="1" i="0" lang="en" sz="2400" u="none">
                <a:solidFill>
                  <a:srgbClr val="99CC00"/>
                </a:solidFill>
                <a:latin typeface="Arial"/>
                <a:ea typeface="Arial"/>
                <a:cs typeface="Arial"/>
                <a:sym typeface="Arial"/>
              </a:rPr>
              <a:t>&lt;newFeatureOrApproach&gt;.</a:t>
            </a:r>
            <a:endParaRPr/>
          </a:p>
          <a:p>
            <a:pPr indent="0" lvl="0" marL="0" marR="0" rtl="0" algn="l">
              <a:lnSpc>
                <a:spcPct val="100000"/>
              </a:lnSpc>
              <a:spcBef>
                <a:spcPts val="0"/>
              </a:spcBef>
              <a:spcAft>
                <a:spcPts val="0"/>
              </a:spcAft>
              <a:buClr>
                <a:schemeClr val="dk1"/>
              </a:buClr>
              <a:buSzPts val="2400"/>
              <a:buFont typeface="Arial"/>
              <a:buNone/>
            </a:pPr>
            <a:r>
              <a:t/>
            </a:r>
            <a:endParaRPr b="0" i="0" sz="2400" u="none">
              <a:solidFill>
                <a:srgbClr val="99CC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t/>
            </a:r>
            <a:endParaRPr b="0" i="0" sz="2400" u="none">
              <a:solidFill>
                <a:srgbClr val="404040"/>
              </a:solidFill>
              <a:latin typeface="Arial"/>
              <a:ea typeface="Arial"/>
              <a:cs typeface="Arial"/>
              <a:sym typeface="Arial"/>
            </a:endParaRPr>
          </a:p>
          <a:p>
            <a:pPr indent="0" lvl="0" marL="0" marR="0" rtl="0" algn="l">
              <a:lnSpc>
                <a:spcPct val="100000"/>
              </a:lnSpc>
              <a:spcBef>
                <a:spcPts val="0"/>
              </a:spcBef>
              <a:spcAft>
                <a:spcPts val="0"/>
              </a:spcAft>
              <a:buClr>
                <a:srgbClr val="404040"/>
              </a:buClr>
              <a:buSzPts val="2400"/>
              <a:buFont typeface="Arial"/>
              <a:buNone/>
            </a:pPr>
            <a:r>
              <a:rPr b="0" i="1" lang="en" sz="2400" u="none">
                <a:solidFill>
                  <a:srgbClr val="404040"/>
                </a:solidFill>
                <a:latin typeface="Arial"/>
                <a:ea typeface="Arial"/>
                <a:cs typeface="Arial"/>
                <a:sym typeface="Arial"/>
              </a:rPr>
              <a:t>[If you have a user study add…</a:t>
            </a:r>
            <a:endParaRPr/>
          </a:p>
          <a:p>
            <a:pPr indent="0" lvl="0" marL="0" marR="0" rtl="0" algn="l">
              <a:lnSpc>
                <a:spcPct val="100000"/>
              </a:lnSpc>
              <a:spcBef>
                <a:spcPts val="0"/>
              </a:spcBef>
              <a:spcAft>
                <a:spcPts val="0"/>
              </a:spcAft>
              <a:buClr>
                <a:srgbClr val="404040"/>
              </a:buClr>
              <a:buSzPts val="2400"/>
              <a:buFont typeface="Arial"/>
              <a:buNone/>
            </a:pPr>
            <a:r>
              <a:rPr b="0" i="1" lang="en" sz="2400" u="none">
                <a:solidFill>
                  <a:srgbClr val="404040"/>
                </a:solidFill>
                <a:latin typeface="Arial"/>
                <a:ea typeface="Arial"/>
                <a:cs typeface="Arial"/>
                <a:sym typeface="Arial"/>
              </a:rPr>
              <a:t>In a user study, participants completed </a:t>
            </a:r>
            <a:r>
              <a:rPr b="1" i="1" lang="en" sz="2400" u="none">
                <a:solidFill>
                  <a:srgbClr val="99CC00"/>
                </a:solidFill>
                <a:latin typeface="Arial"/>
                <a:ea typeface="Arial"/>
                <a:cs typeface="Arial"/>
                <a:sym typeface="Arial"/>
              </a:rPr>
              <a:t>&lt;task&gt; &lt;percentage&gt; </a:t>
            </a:r>
            <a:r>
              <a:rPr b="0" i="1" lang="en" sz="2400" u="none">
                <a:solidFill>
                  <a:srgbClr val="404040"/>
                </a:solidFill>
                <a:latin typeface="Arial"/>
                <a:ea typeface="Arial"/>
                <a:cs typeface="Arial"/>
                <a:sym typeface="Arial"/>
              </a:rPr>
              <a:t>faster/more accurate when using </a:t>
            </a:r>
            <a:r>
              <a:rPr b="1" i="1" lang="en" sz="2400" u="none">
                <a:solidFill>
                  <a:srgbClr val="99CC00"/>
                </a:solidFill>
                <a:latin typeface="Arial"/>
                <a:ea typeface="Arial"/>
                <a:cs typeface="Arial"/>
                <a:sym typeface="Arial"/>
              </a:rPr>
              <a:t>&lt;proposedSolution&gt; </a:t>
            </a:r>
            <a:r>
              <a:rPr b="0" i="1" lang="en" sz="2400" u="none">
                <a:solidFill>
                  <a:srgbClr val="404040"/>
                </a:solidFill>
                <a:latin typeface="Arial"/>
                <a:ea typeface="Arial"/>
                <a:cs typeface="Arial"/>
                <a:sym typeface="Arial"/>
              </a:rPr>
              <a:t>than when using </a:t>
            </a:r>
            <a:r>
              <a:rPr b="1" i="1" lang="en" sz="2400" u="none">
                <a:solidFill>
                  <a:srgbClr val="99CC00"/>
                </a:solidFill>
                <a:latin typeface="Arial"/>
                <a:ea typeface="Arial"/>
                <a:cs typeface="Arial"/>
                <a:sym typeface="Arial"/>
              </a:rPr>
              <a:t>&lt;bestKnownSolution&gt;.]</a:t>
            </a:r>
            <a:endParaRPr/>
          </a:p>
        </p:txBody>
      </p:sp>
      <p:sp>
        <p:nvSpPr>
          <p:cNvPr id="197" name="Google Shape;197;p38"/>
          <p:cNvSpPr/>
          <p:nvPr/>
        </p:nvSpPr>
        <p:spPr>
          <a:xfrm>
            <a:off x="228600" y="1066800"/>
            <a:ext cx="8382000" cy="1929600"/>
          </a:xfrm>
          <a:prstGeom prst="roundRect">
            <a:avLst>
              <a:gd fmla="val 16667" name="adj"/>
            </a:avLst>
          </a:prstGeom>
          <a:noFill/>
          <a:ln cap="flat" cmpd="sng" w="57150">
            <a:solidFill>
              <a:srgbClr val="99CC00"/>
            </a:solidFill>
            <a:prstDash val="solid"/>
            <a:miter lim="800000"/>
            <a:headEnd len="sm" w="sm" type="none"/>
            <a:tailEnd len="sm" w="sm" type="none"/>
          </a:ln>
          <a:effectLst>
            <a:outerShdw blurRad="63500" dir="2700000" dist="63499">
              <a:srgbClr val="808080">
                <a:alpha val="4275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9"/>
          <p:cNvSpPr txBox="1"/>
          <p:nvPr>
            <p:ph type="title"/>
          </p:nvPr>
        </p:nvSpPr>
        <p:spPr>
          <a:xfrm>
            <a:off x="85725" y="1943100"/>
            <a:ext cx="8610600" cy="824100"/>
          </a:xfrm>
          <a:prstGeom prst="rect">
            <a:avLst/>
          </a:prstGeom>
          <a:noFill/>
          <a:ln>
            <a:noFill/>
          </a:ln>
        </p:spPr>
        <p:txBody>
          <a:bodyPr anchorCtr="0" anchor="t" bIns="45700" lIns="91425" spcFirstLastPara="1" rIns="91425" wrap="square" tIns="45700">
            <a:noAutofit/>
          </a:bodyPr>
          <a:lstStyle/>
          <a:p>
            <a:pPr indent="0" lvl="0" marL="0" rtl="0" algn="l">
              <a:lnSpc>
                <a:spcPct val="89393"/>
              </a:lnSpc>
              <a:spcBef>
                <a:spcPts val="0"/>
              </a:spcBef>
              <a:spcAft>
                <a:spcPts val="0"/>
              </a:spcAft>
              <a:buClr>
                <a:srgbClr val="99CC00"/>
              </a:buClr>
              <a:buSzPts val="6600"/>
              <a:buFont typeface="Arial"/>
              <a:buNone/>
            </a:pPr>
            <a:r>
              <a:rPr b="1" i="0" lang="en" sz="6600" u="none">
                <a:solidFill>
                  <a:srgbClr val="99CC00"/>
                </a:solidFill>
                <a:latin typeface="Arial"/>
                <a:ea typeface="Arial"/>
                <a:cs typeface="Arial"/>
                <a:sym typeface="Arial"/>
              </a:rPr>
              <a:t>introduction :=</a:t>
            </a:r>
            <a:endParaRPr/>
          </a:p>
        </p:txBody>
      </p:sp>
      <p:sp>
        <p:nvSpPr>
          <p:cNvPr id="203" name="Google Shape;203;p39"/>
          <p:cNvSpPr txBox="1"/>
          <p:nvPr/>
        </p:nvSpPr>
        <p:spPr>
          <a:xfrm>
            <a:off x="457200" y="2900363"/>
            <a:ext cx="8305800" cy="6651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chemeClr val="lt2"/>
              </a:buClr>
              <a:buSzPts val="2400"/>
              <a:buFont typeface="Arial"/>
              <a:buNone/>
            </a:pPr>
            <a:r>
              <a:rPr b="0" i="0" lang="en" sz="2400" u="none">
                <a:solidFill>
                  <a:srgbClr val="666666"/>
                </a:solidFill>
                <a:latin typeface="Arial"/>
                <a:ea typeface="Arial"/>
                <a:cs typeface="Arial"/>
                <a:sym typeface="Arial"/>
              </a:rPr>
              <a:t>:= the</a:t>
            </a:r>
            <a:r>
              <a:rPr b="0" i="0" lang="en" sz="2400" u="none">
                <a:solidFill>
                  <a:schemeClr val="lt2"/>
                </a:solidFill>
                <a:latin typeface="Arial"/>
                <a:ea typeface="Arial"/>
                <a:cs typeface="Arial"/>
                <a:sym typeface="Arial"/>
              </a:rPr>
              <a:t> </a:t>
            </a:r>
            <a:r>
              <a:rPr b="1" i="0" lang="en" sz="2400" u="none">
                <a:solidFill>
                  <a:srgbClr val="99CC00"/>
                </a:solidFill>
                <a:latin typeface="Arial"/>
                <a:ea typeface="Arial"/>
                <a:cs typeface="Arial"/>
                <a:sym typeface="Arial"/>
              </a:rPr>
              <a:t>shortest </a:t>
            </a:r>
            <a:r>
              <a:rPr b="0" i="0" lang="en" sz="2400" u="none">
                <a:solidFill>
                  <a:srgbClr val="666666"/>
                </a:solidFill>
                <a:latin typeface="Arial"/>
                <a:ea typeface="Arial"/>
                <a:cs typeface="Arial"/>
                <a:sym typeface="Arial"/>
              </a:rPr>
              <a:t>path between a</a:t>
            </a:r>
            <a:r>
              <a:rPr b="0" i="0" lang="en" sz="2400" u="none">
                <a:solidFill>
                  <a:schemeClr val="lt2"/>
                </a:solidFill>
                <a:latin typeface="Arial"/>
                <a:ea typeface="Arial"/>
                <a:cs typeface="Arial"/>
                <a:sym typeface="Arial"/>
              </a:rPr>
              <a:t> </a:t>
            </a:r>
            <a:r>
              <a:rPr b="1" i="0" lang="en" sz="2400" u="none">
                <a:solidFill>
                  <a:srgbClr val="99CC00"/>
                </a:solidFill>
                <a:latin typeface="Arial"/>
                <a:ea typeface="Arial"/>
                <a:cs typeface="Arial"/>
                <a:sym typeface="Arial"/>
              </a:rPr>
              <a:t>commonly believed fact</a:t>
            </a:r>
            <a:br>
              <a:rPr b="0" i="0" lang="en" sz="2400" u="none">
                <a:solidFill>
                  <a:srgbClr val="99CC00"/>
                </a:solidFill>
                <a:latin typeface="Arial"/>
                <a:ea typeface="Arial"/>
                <a:cs typeface="Arial"/>
                <a:sym typeface="Arial"/>
              </a:rPr>
            </a:br>
            <a:r>
              <a:rPr b="0" i="0" lang="en" sz="2400" u="none">
                <a:solidFill>
                  <a:srgbClr val="666666"/>
                </a:solidFill>
                <a:latin typeface="Arial"/>
                <a:ea typeface="Arial"/>
                <a:cs typeface="Arial"/>
                <a:sym typeface="Arial"/>
              </a:rPr>
              <a:t>and the</a:t>
            </a:r>
            <a:r>
              <a:rPr b="0" i="0" lang="en" sz="2400" u="none">
                <a:solidFill>
                  <a:schemeClr val="lt2"/>
                </a:solidFill>
                <a:latin typeface="Arial"/>
                <a:ea typeface="Arial"/>
                <a:cs typeface="Arial"/>
                <a:sym typeface="Arial"/>
              </a:rPr>
              <a:t> </a:t>
            </a:r>
            <a:r>
              <a:rPr b="1" i="0" lang="en" sz="2400" u="none">
                <a:solidFill>
                  <a:srgbClr val="99CC00"/>
                </a:solidFill>
                <a:latin typeface="Arial"/>
                <a:ea typeface="Arial"/>
                <a:cs typeface="Arial"/>
                <a:sym typeface="Arial"/>
              </a:rPr>
              <a:t>research question </a:t>
            </a:r>
            <a:r>
              <a:rPr b="0" i="0" lang="en" sz="2400" u="none">
                <a:solidFill>
                  <a:srgbClr val="666666"/>
                </a:solidFill>
                <a:latin typeface="Arial"/>
                <a:ea typeface="Arial"/>
                <a:cs typeface="Arial"/>
                <a:sym typeface="Arial"/>
              </a:rPr>
              <a:t>you are answering in your paper</a:t>
            </a:r>
            <a:endParaRPr>
              <a:solidFill>
                <a:srgbClr val="666666"/>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0"/>
          <p:cNvSpPr txBox="1"/>
          <p:nvPr/>
        </p:nvSpPr>
        <p:spPr>
          <a:xfrm>
            <a:off x="76200" y="2843213"/>
            <a:ext cx="9067800" cy="2001000"/>
          </a:xfrm>
          <a:prstGeom prst="rect">
            <a:avLst/>
          </a:prstGeom>
          <a:noFill/>
          <a:ln>
            <a:noFill/>
          </a:ln>
        </p:spPr>
        <p:txBody>
          <a:bodyPr anchorCtr="0" anchor="t" bIns="228600" lIns="228600" spcFirstLastPara="1" rIns="228600" wrap="square" tIns="228600">
            <a:spAutoFit/>
          </a:bodyPr>
          <a:lstStyle/>
          <a:p>
            <a:pPr indent="-457200" lvl="0" marL="457200" marR="0" rtl="0" algn="l">
              <a:lnSpc>
                <a:spcPct val="100000"/>
              </a:lnSpc>
              <a:spcBef>
                <a:spcPts val="0"/>
              </a:spcBef>
              <a:spcAft>
                <a:spcPts val="0"/>
              </a:spcAft>
              <a:buClr>
                <a:srgbClr val="404040"/>
              </a:buClr>
              <a:buSzPts val="2000"/>
              <a:buFont typeface="Arial"/>
              <a:buAutoNum type="arabicPeriod"/>
            </a:pPr>
            <a:r>
              <a:rPr b="0" i="0" lang="en" sz="2000" u="none">
                <a:solidFill>
                  <a:srgbClr val="404040"/>
                </a:solidFill>
                <a:latin typeface="Arial"/>
                <a:ea typeface="Arial"/>
                <a:cs typeface="Arial"/>
                <a:sym typeface="Arial"/>
              </a:rPr>
              <a:t>to save time for retrieving the stylus, </a:t>
            </a:r>
            <a:r>
              <a:rPr b="1" i="0" lang="en" sz="2000" u="none">
                <a:solidFill>
                  <a:srgbClr val="99CC00"/>
                </a:solidFill>
                <a:latin typeface="Arial"/>
                <a:ea typeface="Arial"/>
                <a:cs typeface="Arial"/>
                <a:sym typeface="Arial"/>
              </a:rPr>
              <a:t>users operate PDAs using touch</a:t>
            </a:r>
            <a:endParaRPr/>
          </a:p>
          <a:p>
            <a:pPr indent="-457200" lvl="0" marL="457200" marR="0" rtl="0" algn="l">
              <a:lnSpc>
                <a:spcPct val="100000"/>
              </a:lnSpc>
              <a:spcBef>
                <a:spcPts val="0"/>
              </a:spcBef>
              <a:spcAft>
                <a:spcPts val="0"/>
              </a:spcAft>
              <a:buClr>
                <a:srgbClr val="99CC00"/>
              </a:buClr>
              <a:buSzPts val="2000"/>
              <a:buFont typeface="Arial"/>
              <a:buAutoNum type="arabicPeriod"/>
            </a:pPr>
            <a:r>
              <a:rPr b="1" i="0" lang="en" sz="2000" u="none">
                <a:solidFill>
                  <a:srgbClr val="99CC00"/>
                </a:solidFill>
                <a:latin typeface="Arial"/>
                <a:ea typeface="Arial"/>
                <a:cs typeface="Arial"/>
                <a:sym typeface="Arial"/>
              </a:rPr>
              <a:t>finger tip size and occlusion </a:t>
            </a:r>
            <a:r>
              <a:rPr b="0" i="0" lang="en" sz="2000" u="none">
                <a:solidFill>
                  <a:srgbClr val="404040"/>
                </a:solidFill>
                <a:latin typeface="Arial"/>
                <a:ea typeface="Arial"/>
                <a:cs typeface="Arial"/>
                <a:sym typeface="Arial"/>
              </a:rPr>
              <a:t>make acquisition of small targets hard</a:t>
            </a:r>
            <a:endParaRPr/>
          </a:p>
          <a:p>
            <a:pPr indent="-457200" lvl="0" marL="457200" marR="0" rtl="0" algn="l">
              <a:lnSpc>
                <a:spcPct val="100000"/>
              </a:lnSpc>
              <a:spcBef>
                <a:spcPts val="0"/>
              </a:spcBef>
              <a:spcAft>
                <a:spcPts val="0"/>
              </a:spcAft>
              <a:buClr>
                <a:srgbClr val="FF9900"/>
              </a:buClr>
              <a:buSzPts val="2000"/>
              <a:buFont typeface="Arial"/>
              <a:buAutoNum type="arabicPeriod"/>
            </a:pPr>
            <a:r>
              <a:rPr b="1" i="0" lang="en" sz="2000" u="none">
                <a:solidFill>
                  <a:srgbClr val="FF9900"/>
                </a:solidFill>
                <a:latin typeface="Arial"/>
                <a:ea typeface="Arial"/>
                <a:cs typeface="Arial"/>
                <a:sym typeface="Arial"/>
              </a:rPr>
              <a:t>🡪 zooming </a:t>
            </a:r>
            <a:r>
              <a:rPr b="0" i="0" lang="en" sz="2000" u="none">
                <a:solidFill>
                  <a:srgbClr val="404040"/>
                </a:solidFill>
                <a:latin typeface="Arial"/>
                <a:ea typeface="Arial"/>
                <a:cs typeface="Arial"/>
                <a:sym typeface="Arial"/>
              </a:rPr>
              <a:t>does not fix that occlusion (see section “user test paper”)</a:t>
            </a:r>
            <a:endParaRPr/>
          </a:p>
          <a:p>
            <a:pPr indent="-457200" lvl="0" marL="457200" marR="0" rtl="0" algn="l">
              <a:lnSpc>
                <a:spcPct val="100000"/>
              </a:lnSpc>
              <a:spcBef>
                <a:spcPts val="0"/>
              </a:spcBef>
              <a:spcAft>
                <a:spcPts val="0"/>
              </a:spcAft>
              <a:buClr>
                <a:srgbClr val="FF9900"/>
              </a:buClr>
              <a:buSzPts val="2000"/>
              <a:buFont typeface="Arial"/>
              <a:buAutoNum type="arabicPeriod"/>
            </a:pPr>
            <a:r>
              <a:rPr b="1" i="0" lang="en" sz="2000" u="none">
                <a:solidFill>
                  <a:srgbClr val="FF9900"/>
                </a:solidFill>
                <a:latin typeface="Arial"/>
                <a:ea typeface="Arial"/>
                <a:cs typeface="Arial"/>
                <a:sym typeface="Arial"/>
              </a:rPr>
              <a:t>🡪 offset cursor </a:t>
            </a:r>
            <a:r>
              <a:rPr b="0" i="0" lang="en" sz="2000" u="none">
                <a:solidFill>
                  <a:srgbClr val="404040"/>
                </a:solidFill>
                <a:latin typeface="Arial"/>
                <a:ea typeface="Arial"/>
                <a:cs typeface="Arial"/>
                <a:sym typeface="Arial"/>
              </a:rPr>
              <a:t>solves the problem, but has three drawbacks</a:t>
            </a:r>
            <a:endParaRPr/>
          </a:p>
          <a:p>
            <a:pPr indent="-457200" lvl="0" marL="457200" marR="0" rtl="0" algn="l">
              <a:lnSpc>
                <a:spcPct val="100000"/>
              </a:lnSpc>
              <a:spcBef>
                <a:spcPts val="0"/>
              </a:spcBef>
              <a:spcAft>
                <a:spcPts val="0"/>
              </a:spcAft>
              <a:buClr>
                <a:srgbClr val="404040"/>
              </a:buClr>
              <a:buSzPts val="2000"/>
              <a:buFont typeface="Arial"/>
              <a:buAutoNum type="arabicPeriod"/>
            </a:pPr>
            <a:r>
              <a:rPr b="0" i="0" lang="en" sz="2000" u="none">
                <a:solidFill>
                  <a:srgbClr val="404040"/>
                </a:solidFill>
                <a:latin typeface="Arial"/>
                <a:ea typeface="Arial"/>
                <a:cs typeface="Arial"/>
                <a:sym typeface="Arial"/>
              </a:rPr>
              <a:t>we propose </a:t>
            </a:r>
            <a:r>
              <a:rPr b="0" i="1" lang="en" sz="2000" u="none">
                <a:solidFill>
                  <a:srgbClr val="404040"/>
                </a:solidFill>
                <a:latin typeface="Arial"/>
                <a:ea typeface="Arial"/>
                <a:cs typeface="Arial"/>
                <a:sym typeface="Arial"/>
              </a:rPr>
              <a:t>Shift</a:t>
            </a:r>
            <a:r>
              <a:rPr b="0" i="0" lang="en" sz="2000" u="none">
                <a:solidFill>
                  <a:srgbClr val="404040"/>
                </a:solidFill>
                <a:latin typeface="Arial"/>
                <a:ea typeface="Arial"/>
                <a:cs typeface="Arial"/>
                <a:sym typeface="Arial"/>
              </a:rPr>
              <a:t>.</a:t>
            </a:r>
            <a:r>
              <a:rPr b="0" i="0" lang="en" sz="1000" u="none">
                <a:solidFill>
                  <a:srgbClr val="404040"/>
                </a:solidFill>
                <a:latin typeface="Arial"/>
                <a:ea typeface="Arial"/>
                <a:cs typeface="Arial"/>
                <a:sym typeface="Arial"/>
              </a:rPr>
              <a:t> </a:t>
            </a:r>
            <a:r>
              <a:rPr b="0" i="0" lang="en" sz="2000" u="none">
                <a:solidFill>
                  <a:srgbClr val="404040"/>
                </a:solidFill>
                <a:latin typeface="Arial"/>
                <a:ea typeface="Arial"/>
                <a:cs typeface="Arial"/>
                <a:sym typeface="Arial"/>
              </a:rPr>
              <a:t>It solves the problem while </a:t>
            </a:r>
            <a:r>
              <a:rPr b="1" i="0" lang="en" sz="2000" u="none">
                <a:solidFill>
                  <a:srgbClr val="99CC00"/>
                </a:solidFill>
                <a:latin typeface="Arial"/>
                <a:ea typeface="Arial"/>
                <a:cs typeface="Arial"/>
                <a:sym typeface="Arial"/>
              </a:rPr>
              <a:t>avoiding the 3 drawbacks</a:t>
            </a:r>
            <a:endParaRPr/>
          </a:p>
        </p:txBody>
      </p:sp>
      <p:sp>
        <p:nvSpPr>
          <p:cNvPr id="209" name="Google Shape;209;p40"/>
          <p:cNvSpPr txBox="1"/>
          <p:nvPr>
            <p:ph type="title"/>
          </p:nvPr>
        </p:nvSpPr>
        <p:spPr>
          <a:xfrm>
            <a:off x="60325" y="9525"/>
            <a:ext cx="9312300" cy="676500"/>
          </a:xfrm>
          <a:prstGeom prst="rect">
            <a:avLst/>
          </a:prstGeom>
          <a:noFill/>
          <a:ln>
            <a:noFill/>
          </a:ln>
        </p:spPr>
        <p:txBody>
          <a:bodyPr anchorCtr="0" anchor="t" bIns="45700" lIns="91425" spcFirstLastPara="1" rIns="91425" wrap="square" tIns="45700">
            <a:noAutofit/>
          </a:bodyPr>
          <a:lstStyle/>
          <a:p>
            <a:pPr indent="0" lvl="0" marL="0" rtl="0" algn="l">
              <a:lnSpc>
                <a:spcPct val="84285"/>
              </a:lnSpc>
              <a:spcBef>
                <a:spcPts val="0"/>
              </a:spcBef>
              <a:spcAft>
                <a:spcPts val="0"/>
              </a:spcAft>
              <a:buClr>
                <a:srgbClr val="404040"/>
              </a:buClr>
              <a:buSzPts val="7000"/>
              <a:buFont typeface="Arial"/>
              <a:buNone/>
            </a:pPr>
            <a:r>
              <a:rPr b="1" i="0" lang="en" sz="7000" u="none">
                <a:solidFill>
                  <a:srgbClr val="404040"/>
                </a:solidFill>
                <a:latin typeface="Arial"/>
                <a:ea typeface="Arial"/>
                <a:cs typeface="Arial"/>
                <a:sym typeface="Arial"/>
              </a:rPr>
              <a:t>example </a:t>
            </a:r>
            <a:r>
              <a:rPr b="1" i="0" lang="en" sz="4000" u="none">
                <a:solidFill>
                  <a:srgbClr val="404040"/>
                </a:solidFill>
                <a:latin typeface="Arial"/>
                <a:ea typeface="Arial"/>
                <a:cs typeface="Arial"/>
                <a:sym typeface="Arial"/>
              </a:rPr>
              <a:t>(shift CHI’07)</a:t>
            </a:r>
            <a:endParaRPr/>
          </a:p>
        </p:txBody>
      </p:sp>
      <p:pic>
        <p:nvPicPr>
          <p:cNvPr id="210" name="Google Shape;210;p40"/>
          <p:cNvPicPr preferRelativeResize="0"/>
          <p:nvPr/>
        </p:nvPicPr>
        <p:blipFill rotWithShape="1">
          <a:blip r:embed="rId3">
            <a:alphaModFix/>
          </a:blip>
          <a:srcRect b="0" l="0" r="0" t="0"/>
          <a:stretch/>
        </p:blipFill>
        <p:spPr>
          <a:xfrm>
            <a:off x="228600" y="1123950"/>
            <a:ext cx="6134100" cy="12287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1"/>
          <p:cNvSpPr txBox="1"/>
          <p:nvPr>
            <p:ph idx="1" type="body"/>
          </p:nvPr>
        </p:nvSpPr>
        <p:spPr>
          <a:xfrm>
            <a:off x="457200" y="2000250"/>
            <a:ext cx="8229600" cy="33945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404040"/>
              </a:buClr>
              <a:buSzPts val="900"/>
              <a:buFont typeface="Arial"/>
              <a:buNone/>
            </a:pPr>
            <a:r>
              <a:rPr b="0" i="0" lang="en" sz="900" u="none">
                <a:solidFill>
                  <a:srgbClr val="404040"/>
                </a:solidFill>
                <a:latin typeface="Arial"/>
                <a:ea typeface="Arial"/>
                <a:cs typeface="Arial"/>
                <a:sym typeface="Arial"/>
              </a:rPr>
              <a:t>Many pen-based devices, such as personal digital assistants (PDAs), mobile phone-PDA hybrids, and ultra mobile personal computers (UMPCs) utilize sensing technologies that can track not only a stylus, but also touch input. This makes touch input an option when pen input is not possible, such as one-handed operation [14]. Moreover, many users choose to use their finger to save the time required to retrieve the pen – especially for intermittent short interactions such as verifying a meeting time, navigating a map, or controlling a media player. However, pen-based user interfaces often contain small dense targets, making selection with a finger slow and error prone.</a:t>
            </a:r>
            <a:endParaRPr/>
          </a:p>
          <a:p>
            <a:pPr indent="-342900" lvl="0" marL="342900" marR="0" rtl="0" algn="l">
              <a:lnSpc>
                <a:spcPct val="100000"/>
              </a:lnSpc>
              <a:spcBef>
                <a:spcPts val="180"/>
              </a:spcBef>
              <a:spcAft>
                <a:spcPts val="0"/>
              </a:spcAft>
              <a:buClr>
                <a:srgbClr val="404040"/>
              </a:buClr>
              <a:buSzPts val="900"/>
              <a:buFont typeface="Arial"/>
              <a:buNone/>
            </a:pPr>
            <a:r>
              <a:rPr b="0" i="0" lang="en" sz="900" u="none">
                <a:solidFill>
                  <a:srgbClr val="404040"/>
                </a:solidFill>
                <a:latin typeface="Arial"/>
                <a:ea typeface="Arial"/>
                <a:cs typeface="Arial"/>
                <a:sym typeface="Arial"/>
              </a:rPr>
              <a:t>So what is it that users give up by not using the pen? While fingers are somewhat less accurate than pens in terms of fine control [2], accuracy is </a:t>
            </a:r>
            <a:r>
              <a:rPr b="0" i="1" lang="en" sz="900" u="none">
                <a:solidFill>
                  <a:srgbClr val="404040"/>
                </a:solidFill>
                <a:latin typeface="Arial"/>
                <a:ea typeface="Arial"/>
                <a:cs typeface="Arial"/>
                <a:sym typeface="Arial"/>
              </a:rPr>
              <a:t>not</a:t>
            </a:r>
            <a:r>
              <a:rPr b="0" i="0" lang="en" sz="900" u="none">
                <a:solidFill>
                  <a:srgbClr val="404040"/>
                </a:solidFill>
                <a:latin typeface="Arial"/>
                <a:ea typeface="Arial"/>
                <a:cs typeface="Arial"/>
                <a:sym typeface="Arial"/>
              </a:rPr>
              <a:t> the primary reason for the high error rate. In our observation, the main reason is the ambiguous selection point created by the finger’s contact area </a:t>
            </a:r>
            <a:r>
              <a:rPr b="0" i="1" lang="en" sz="900" u="none">
                <a:solidFill>
                  <a:srgbClr val="404040"/>
                </a:solidFill>
                <a:latin typeface="Arial"/>
                <a:ea typeface="Arial"/>
                <a:cs typeface="Arial"/>
                <a:sym typeface="Arial"/>
              </a:rPr>
              <a:t>in combination with</a:t>
            </a:r>
            <a:r>
              <a:rPr b="0" i="0" lang="en" sz="900" u="none">
                <a:solidFill>
                  <a:srgbClr val="404040"/>
                </a:solidFill>
                <a:latin typeface="Arial"/>
                <a:ea typeface="Arial"/>
                <a:cs typeface="Arial"/>
                <a:sym typeface="Arial"/>
              </a:rPr>
              <a:t> the occlusion of the target. When selecting targets smaller than the size of the finger contact area, users start having difficulty determining whether or not they have acquired the target. Unfortunately, targets smaller than the finger’s contact area are also occluded by the finger, preventing users from seeing visual feedback.</a:t>
            </a:r>
            <a:endParaRPr/>
          </a:p>
          <a:p>
            <a:pPr indent="-342900" lvl="0" marL="342900" marR="0" rtl="0" algn="l">
              <a:lnSpc>
                <a:spcPct val="100000"/>
              </a:lnSpc>
              <a:spcBef>
                <a:spcPts val="180"/>
              </a:spcBef>
              <a:spcAft>
                <a:spcPts val="0"/>
              </a:spcAft>
              <a:buClr>
                <a:srgbClr val="404040"/>
              </a:buClr>
              <a:buSzPts val="900"/>
              <a:buFont typeface="Arial"/>
              <a:buNone/>
            </a:pPr>
            <a:r>
              <a:rPr b="0" i="0" lang="en" sz="900" u="none">
                <a:solidFill>
                  <a:srgbClr val="404040"/>
                </a:solidFill>
                <a:latin typeface="Arial"/>
                <a:ea typeface="Arial"/>
                <a:cs typeface="Arial"/>
                <a:sym typeface="Arial"/>
              </a:rPr>
              <a:t>The purpose of the pen is to minimize occlusion by creating a vertical offset between the user’s hand and the screen and to clearly define the selection point. Consequently, applying a technique to enhance accuracy will not solve the problem. Manipulating control display (CD) ratio [1,5] or offering in-situ zooming [1,5,17] enhance accuracy, but they do not address occlusion directly or define a clear selection point. </a:t>
            </a:r>
            <a:endParaRPr/>
          </a:p>
          <a:p>
            <a:pPr indent="-342900" lvl="0" marL="342900" marR="0" rtl="0" algn="l">
              <a:lnSpc>
                <a:spcPct val="100000"/>
              </a:lnSpc>
              <a:spcBef>
                <a:spcPts val="180"/>
              </a:spcBef>
              <a:spcAft>
                <a:spcPts val="0"/>
              </a:spcAft>
              <a:buClr>
                <a:srgbClr val="404040"/>
              </a:buClr>
              <a:buSzPts val="900"/>
              <a:buFont typeface="Arial"/>
              <a:buNone/>
            </a:pPr>
            <a:r>
              <a:rPr b="0" i="0" lang="en" sz="900" u="none">
                <a:solidFill>
                  <a:srgbClr val="404040"/>
                </a:solidFill>
                <a:latin typeface="Arial"/>
                <a:ea typeface="Arial"/>
                <a:cs typeface="Arial"/>
                <a:sym typeface="Arial"/>
              </a:rPr>
              <a:t>Occlusion and selection point ambiguity can be addressed with the </a:t>
            </a:r>
            <a:r>
              <a:rPr b="0" i="1" lang="en" sz="900" u="none">
                <a:solidFill>
                  <a:srgbClr val="404040"/>
                </a:solidFill>
                <a:latin typeface="Arial"/>
                <a:ea typeface="Arial"/>
                <a:cs typeface="Arial"/>
                <a:sym typeface="Arial"/>
              </a:rPr>
              <a:t>Offset Cursor </a:t>
            </a:r>
            <a:r>
              <a:rPr b="0" i="0" lang="en" sz="900" u="none">
                <a:solidFill>
                  <a:srgbClr val="404040"/>
                </a:solidFill>
                <a:latin typeface="Arial"/>
                <a:ea typeface="Arial"/>
                <a:cs typeface="Arial"/>
                <a:sym typeface="Arial"/>
              </a:rPr>
              <a:t>[18,21] (Figure 3). The Offset Cursor creates a software pointer a fixed distance above the finger’s contact point. The Offset Cursor uses </a:t>
            </a:r>
            <a:r>
              <a:rPr b="0" i="1" lang="en" sz="900" u="none">
                <a:solidFill>
                  <a:srgbClr val="404040"/>
                </a:solidFill>
                <a:latin typeface="Arial"/>
                <a:ea typeface="Arial"/>
                <a:cs typeface="Arial"/>
                <a:sym typeface="Arial"/>
              </a:rPr>
              <a:t>take-off selection</a:t>
            </a:r>
            <a:r>
              <a:rPr b="0" i="0" lang="en" sz="900" u="none">
                <a:solidFill>
                  <a:srgbClr val="404040"/>
                </a:solidFill>
                <a:latin typeface="Arial"/>
                <a:ea typeface="Arial"/>
                <a:cs typeface="Arial"/>
                <a:sym typeface="Arial"/>
              </a:rPr>
              <a:t> [18,19] in which the target is selected at the point where the finger is lifted rather than where it first contacted the screen. This allows users to touch the screen anywhere and then drag the pointer into the target. Offset Cursor is in many ways a software version of a stylus: its pointer provides a unique selection point and it addresses occlusion by creating an offset between pointer and finger (in the image plane rather than above it, as the pen does).</a:t>
            </a:r>
            <a:endParaRPr/>
          </a:p>
          <a:p>
            <a:pPr indent="-342900" lvl="0" marL="342900" marR="0" rtl="0" algn="l">
              <a:lnSpc>
                <a:spcPct val="100000"/>
              </a:lnSpc>
              <a:spcBef>
                <a:spcPts val="180"/>
              </a:spcBef>
              <a:spcAft>
                <a:spcPts val="0"/>
              </a:spcAft>
              <a:buClr>
                <a:srgbClr val="404040"/>
              </a:buClr>
              <a:buSzPts val="900"/>
              <a:buFont typeface="Arial"/>
              <a:buNone/>
            </a:pPr>
            <a:r>
              <a:rPr b="0" i="0" lang="en" sz="900" u="none">
                <a:solidFill>
                  <a:srgbClr val="404040"/>
                </a:solidFill>
                <a:latin typeface="Arial"/>
                <a:ea typeface="Arial"/>
                <a:cs typeface="Arial"/>
                <a:sym typeface="Arial"/>
              </a:rPr>
              <a:t>However, the use of the Offset Cursor technique comes at a price. First, with Offset Cursor users cannot aim for the actual target anymore. Instead, they need to compensate for the offset by touching some distance away. Since there is no visual feedback until contact, users cannot always reliably predict the offset and need to iterate more. In our experimental evaluation we saw evidence of this with Offset Cursor acquisition time 1.57 times slower for targets large enough to select with the bare finger. Second, a constant offset distance and direction makes some display areas unreachable. For example, placing the pointer above the finger makes a corresponding strip along the bottom of the screen inaccessible. Although one could vary the offset direction depending on screen location, this would only exacerbate the difficulty in compensating for the offset, introducing even more corrective movement. Third, on first use, users are unlikely to expect the offset, aim directly for the actual target, and miss. While this is less of a concern in the case of a personal device, using Offset Cursor in a walk-up context like a kiosk may be questionable.</a:t>
            </a:r>
            <a:endParaRPr/>
          </a:p>
          <a:p>
            <a:pPr indent="-342900" lvl="0" marL="342900" marR="0" rtl="0" algn="l">
              <a:lnSpc>
                <a:spcPct val="100000"/>
              </a:lnSpc>
              <a:spcBef>
                <a:spcPts val="180"/>
              </a:spcBef>
              <a:spcAft>
                <a:spcPts val="0"/>
              </a:spcAft>
              <a:buClr>
                <a:srgbClr val="404040"/>
              </a:buClr>
              <a:buSzPts val="900"/>
              <a:buFont typeface="Arial"/>
              <a:buNone/>
            </a:pPr>
            <a:r>
              <a:rPr b="0" i="0" lang="en" sz="900" u="none">
                <a:solidFill>
                  <a:srgbClr val="404040"/>
                </a:solidFill>
                <a:latin typeface="Arial"/>
                <a:ea typeface="Arial"/>
                <a:cs typeface="Arial"/>
                <a:sym typeface="Arial"/>
              </a:rPr>
              <a:t>To address these disadvantages, we propose </a:t>
            </a:r>
            <a:r>
              <a:rPr b="0" i="1" lang="en" sz="900" u="none">
                <a:solidFill>
                  <a:srgbClr val="404040"/>
                </a:solidFill>
                <a:latin typeface="Arial"/>
                <a:ea typeface="Arial"/>
                <a:cs typeface="Arial"/>
                <a:sym typeface="Arial"/>
              </a:rPr>
              <a:t>Shift. </a:t>
            </a:r>
            <a:r>
              <a:rPr b="0" i="0" lang="en" sz="900" u="none">
                <a:solidFill>
                  <a:srgbClr val="404040"/>
                </a:solidFill>
                <a:latin typeface="Arial"/>
                <a:ea typeface="Arial"/>
                <a:cs typeface="Arial"/>
                <a:sym typeface="Arial"/>
              </a:rPr>
              <a:t>In addition to offsetting the pointer, Shift </a:t>
            </a:r>
            <a:r>
              <a:rPr b="0" i="1" lang="en" sz="900" u="none">
                <a:solidFill>
                  <a:srgbClr val="404040"/>
                </a:solidFill>
                <a:latin typeface="Arial"/>
                <a:ea typeface="Arial"/>
                <a:cs typeface="Arial"/>
                <a:sym typeface="Arial"/>
              </a:rPr>
              <a:t>offsets the screen content</a:t>
            </a:r>
            <a:r>
              <a:rPr b="0" i="0" lang="en" sz="900" u="none">
                <a:solidFill>
                  <a:srgbClr val="404040"/>
                </a:solidFill>
                <a:latin typeface="Arial"/>
                <a:ea typeface="Arial"/>
                <a:cs typeface="Arial"/>
                <a:sym typeface="Arial"/>
              </a:rPr>
              <a:t> to avoid all three drawbacks of Offset Cursor and leads to significantly better targeting performance. </a:t>
            </a:r>
            <a:endParaRPr/>
          </a:p>
          <a:p>
            <a:pPr indent="-285750" lvl="0" marL="342900" marR="0" rtl="0" algn="l">
              <a:spcBef>
                <a:spcPts val="180"/>
              </a:spcBef>
              <a:spcAft>
                <a:spcPts val="0"/>
              </a:spcAft>
              <a:buClr>
                <a:srgbClr val="404040"/>
              </a:buClr>
              <a:buSzPts val="900"/>
              <a:buFont typeface="Arial"/>
              <a:buNone/>
            </a:pPr>
            <a:r>
              <a:t/>
            </a:r>
            <a:endParaRPr b="0" i="0" sz="900" u="none">
              <a:solidFill>
                <a:srgbClr val="404040"/>
              </a:solidFill>
              <a:latin typeface="Arial"/>
              <a:ea typeface="Arial"/>
              <a:cs typeface="Arial"/>
              <a:sym typeface="Arial"/>
            </a:endParaRPr>
          </a:p>
        </p:txBody>
      </p:sp>
      <p:pic>
        <p:nvPicPr>
          <p:cNvPr id="216" name="Google Shape;216;p41"/>
          <p:cNvPicPr preferRelativeResize="0"/>
          <p:nvPr/>
        </p:nvPicPr>
        <p:blipFill rotWithShape="1">
          <a:blip r:embed="rId3">
            <a:alphaModFix/>
          </a:blip>
          <a:srcRect b="0" l="0" r="0" t="0"/>
          <a:stretch/>
        </p:blipFill>
        <p:spPr>
          <a:xfrm>
            <a:off x="381000" y="742950"/>
            <a:ext cx="6134100" cy="1228725"/>
          </a:xfrm>
          <a:prstGeom prst="rect">
            <a:avLst/>
          </a:prstGeom>
          <a:noFill/>
          <a:ln>
            <a:noFill/>
          </a:ln>
        </p:spPr>
      </p:pic>
      <p:sp>
        <p:nvSpPr>
          <p:cNvPr id="217" name="Google Shape;217;p41"/>
          <p:cNvSpPr txBox="1"/>
          <p:nvPr/>
        </p:nvSpPr>
        <p:spPr>
          <a:xfrm>
            <a:off x="136525" y="-142875"/>
            <a:ext cx="9312300" cy="676500"/>
          </a:xfrm>
          <a:prstGeom prst="rect">
            <a:avLst/>
          </a:prstGeom>
          <a:noFill/>
          <a:ln>
            <a:noFill/>
          </a:ln>
        </p:spPr>
        <p:txBody>
          <a:bodyPr anchorCtr="0" anchor="t" bIns="45700" lIns="91425" spcFirstLastPara="1" rIns="91425" wrap="square" tIns="45700">
            <a:noAutofit/>
          </a:bodyPr>
          <a:lstStyle/>
          <a:p>
            <a:pPr indent="0" lvl="0" marL="0" marR="0" rtl="0" algn="l">
              <a:lnSpc>
                <a:spcPct val="84285"/>
              </a:lnSpc>
              <a:spcBef>
                <a:spcPts val="0"/>
              </a:spcBef>
              <a:spcAft>
                <a:spcPts val="0"/>
              </a:spcAft>
              <a:buClr>
                <a:srgbClr val="404040"/>
              </a:buClr>
              <a:buSzPts val="7000"/>
              <a:buFont typeface="Arial"/>
              <a:buNone/>
            </a:pPr>
            <a:r>
              <a:rPr b="1" i="0" lang="en" sz="7000" u="none">
                <a:solidFill>
                  <a:srgbClr val="404040"/>
                </a:solidFill>
                <a:latin typeface="Arial"/>
                <a:ea typeface="Arial"/>
                <a:cs typeface="Arial"/>
                <a:sym typeface="Arial"/>
              </a:rPr>
              <a:t>example </a:t>
            </a:r>
            <a:r>
              <a:rPr b="1" i="0" lang="en" sz="4000" u="none">
                <a:solidFill>
                  <a:srgbClr val="404040"/>
                </a:solidFill>
                <a:latin typeface="Arial"/>
                <a:ea typeface="Arial"/>
                <a:cs typeface="Arial"/>
                <a:sym typeface="Arial"/>
              </a:rPr>
              <a:t>(shift CHI’07)</a:t>
            </a:r>
            <a:endParaRPr/>
          </a:p>
        </p:txBody>
      </p:sp>
      <p:sp>
        <p:nvSpPr>
          <p:cNvPr id="218" name="Google Shape;218;p41"/>
          <p:cNvSpPr txBox="1"/>
          <p:nvPr/>
        </p:nvSpPr>
        <p:spPr>
          <a:xfrm>
            <a:off x="0" y="3028950"/>
            <a:ext cx="9144000" cy="743100"/>
          </a:xfrm>
          <a:prstGeom prst="rect">
            <a:avLst/>
          </a:prstGeom>
          <a:solidFill>
            <a:schemeClr val="dk1">
              <a:alpha val="71760"/>
            </a:schemeClr>
          </a:solid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1800"/>
              <a:buFont typeface="Arial"/>
              <a:buNone/>
            </a:pPr>
            <a:r>
              <a:t/>
            </a:r>
            <a:endParaRPr b="0" i="0" sz="1800" u="none">
              <a:solidFill>
                <a:srgbClr val="404040"/>
              </a:solidFill>
              <a:latin typeface="Arial"/>
              <a:ea typeface="Arial"/>
              <a:cs typeface="Arial"/>
              <a:sym typeface="Arial"/>
            </a:endParaRPr>
          </a:p>
          <a:p>
            <a:pPr indent="0" lvl="0" marL="0" marR="0" rtl="0" algn="l">
              <a:lnSpc>
                <a:spcPct val="80000"/>
              </a:lnSpc>
              <a:spcBef>
                <a:spcPts val="0"/>
              </a:spcBef>
              <a:spcAft>
                <a:spcPts val="0"/>
              </a:spcAft>
              <a:buClr>
                <a:srgbClr val="99CC00"/>
              </a:buClr>
              <a:buSzPts val="2800"/>
              <a:buFont typeface="Arial"/>
              <a:buNone/>
            </a:pPr>
            <a:r>
              <a:rPr b="1" i="0" lang="en" sz="2800" u="none">
                <a:solidFill>
                  <a:srgbClr val="99CC00"/>
                </a:solidFill>
                <a:latin typeface="Arial"/>
                <a:ea typeface="Arial"/>
                <a:cs typeface="Arial"/>
                <a:sym typeface="Arial"/>
              </a:rPr>
              <a:t>  one paragraph </a:t>
            </a:r>
            <a:r>
              <a:rPr b="0" i="0" lang="en" sz="2800" u="none">
                <a:solidFill>
                  <a:schemeClr val="lt1"/>
                </a:solidFill>
                <a:latin typeface="Arial"/>
                <a:ea typeface="Arial"/>
                <a:cs typeface="Arial"/>
                <a:sym typeface="Arial"/>
              </a:rPr>
              <a:t>for each logical step in your argument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2"/>
          <p:cNvSpPr txBox="1"/>
          <p:nvPr/>
        </p:nvSpPr>
        <p:spPr>
          <a:xfrm>
            <a:off x="76200" y="2843213"/>
            <a:ext cx="9067800" cy="2001000"/>
          </a:xfrm>
          <a:prstGeom prst="rect">
            <a:avLst/>
          </a:prstGeom>
          <a:noFill/>
          <a:ln>
            <a:noFill/>
          </a:ln>
        </p:spPr>
        <p:txBody>
          <a:bodyPr anchorCtr="0" anchor="t" bIns="228600" lIns="228600" spcFirstLastPara="1" rIns="228600" wrap="square" tIns="228600">
            <a:spAutoFit/>
          </a:bodyPr>
          <a:lstStyle/>
          <a:p>
            <a:pPr indent="-457200" lvl="0" marL="457200" marR="0" rtl="0" algn="l">
              <a:lnSpc>
                <a:spcPct val="100000"/>
              </a:lnSpc>
              <a:spcBef>
                <a:spcPts val="0"/>
              </a:spcBef>
              <a:spcAft>
                <a:spcPts val="0"/>
              </a:spcAft>
              <a:buClr>
                <a:srgbClr val="404040"/>
              </a:buClr>
              <a:buSzPts val="2000"/>
              <a:buFont typeface="Arial"/>
              <a:buAutoNum type="arabicPeriod"/>
            </a:pPr>
            <a:r>
              <a:rPr b="0" i="0" lang="en" sz="2000" u="none">
                <a:solidFill>
                  <a:srgbClr val="404040"/>
                </a:solidFill>
                <a:latin typeface="Arial"/>
                <a:ea typeface="Arial"/>
                <a:cs typeface="Arial"/>
                <a:sym typeface="Arial"/>
              </a:rPr>
              <a:t>to save time for retrieving the stylus, </a:t>
            </a:r>
            <a:r>
              <a:rPr b="1" i="0" lang="en" sz="2000" u="none">
                <a:solidFill>
                  <a:srgbClr val="99CC00"/>
                </a:solidFill>
                <a:latin typeface="Arial"/>
                <a:ea typeface="Arial"/>
                <a:cs typeface="Arial"/>
                <a:sym typeface="Arial"/>
              </a:rPr>
              <a:t>users operate PDAs using touch</a:t>
            </a:r>
            <a:endParaRPr/>
          </a:p>
          <a:p>
            <a:pPr indent="-457200" lvl="0" marL="457200" marR="0" rtl="0" algn="l">
              <a:lnSpc>
                <a:spcPct val="100000"/>
              </a:lnSpc>
              <a:spcBef>
                <a:spcPts val="0"/>
              </a:spcBef>
              <a:spcAft>
                <a:spcPts val="0"/>
              </a:spcAft>
              <a:buClr>
                <a:srgbClr val="99CC00"/>
              </a:buClr>
              <a:buSzPts val="2000"/>
              <a:buFont typeface="Arial"/>
              <a:buAutoNum type="arabicPeriod"/>
            </a:pPr>
            <a:r>
              <a:rPr b="1" i="0" lang="en" sz="2000" u="none">
                <a:solidFill>
                  <a:srgbClr val="99CC00"/>
                </a:solidFill>
                <a:latin typeface="Arial"/>
                <a:ea typeface="Arial"/>
                <a:cs typeface="Arial"/>
                <a:sym typeface="Arial"/>
              </a:rPr>
              <a:t>finger tip size and occlusion </a:t>
            </a:r>
            <a:r>
              <a:rPr b="0" i="0" lang="en" sz="2000" u="none">
                <a:solidFill>
                  <a:srgbClr val="404040"/>
                </a:solidFill>
                <a:latin typeface="Arial"/>
                <a:ea typeface="Arial"/>
                <a:cs typeface="Arial"/>
                <a:sym typeface="Arial"/>
              </a:rPr>
              <a:t>make acquisition of small targets hard</a:t>
            </a:r>
            <a:endParaRPr/>
          </a:p>
          <a:p>
            <a:pPr indent="-457200" lvl="0" marL="457200" marR="0" rtl="0" algn="l">
              <a:lnSpc>
                <a:spcPct val="100000"/>
              </a:lnSpc>
              <a:spcBef>
                <a:spcPts val="0"/>
              </a:spcBef>
              <a:spcAft>
                <a:spcPts val="0"/>
              </a:spcAft>
              <a:buClr>
                <a:srgbClr val="FF9900"/>
              </a:buClr>
              <a:buSzPts val="2000"/>
              <a:buFont typeface="Arial"/>
              <a:buAutoNum type="arabicPeriod"/>
            </a:pPr>
            <a:r>
              <a:rPr b="1" i="0" lang="en" sz="2000" u="none">
                <a:solidFill>
                  <a:srgbClr val="FF9900"/>
                </a:solidFill>
                <a:latin typeface="Arial"/>
                <a:ea typeface="Arial"/>
                <a:cs typeface="Arial"/>
                <a:sym typeface="Arial"/>
              </a:rPr>
              <a:t>🡪 zooming </a:t>
            </a:r>
            <a:r>
              <a:rPr b="0" i="0" lang="en" sz="2000" u="none">
                <a:solidFill>
                  <a:srgbClr val="404040"/>
                </a:solidFill>
                <a:latin typeface="Arial"/>
                <a:ea typeface="Arial"/>
                <a:cs typeface="Arial"/>
                <a:sym typeface="Arial"/>
              </a:rPr>
              <a:t>does not fix that occlusion (see section “user test paper”)</a:t>
            </a:r>
            <a:endParaRPr/>
          </a:p>
          <a:p>
            <a:pPr indent="-457200" lvl="0" marL="457200" marR="0" rtl="0" algn="l">
              <a:lnSpc>
                <a:spcPct val="100000"/>
              </a:lnSpc>
              <a:spcBef>
                <a:spcPts val="0"/>
              </a:spcBef>
              <a:spcAft>
                <a:spcPts val="0"/>
              </a:spcAft>
              <a:buClr>
                <a:srgbClr val="FF9900"/>
              </a:buClr>
              <a:buSzPts val="2000"/>
              <a:buFont typeface="Arial"/>
              <a:buAutoNum type="arabicPeriod"/>
            </a:pPr>
            <a:r>
              <a:rPr b="1" i="0" lang="en" sz="2000" u="none">
                <a:solidFill>
                  <a:srgbClr val="FF9900"/>
                </a:solidFill>
                <a:latin typeface="Arial"/>
                <a:ea typeface="Arial"/>
                <a:cs typeface="Arial"/>
                <a:sym typeface="Arial"/>
              </a:rPr>
              <a:t>🡪 offset cursor </a:t>
            </a:r>
            <a:r>
              <a:rPr b="0" i="0" lang="en" sz="2000" u="none">
                <a:solidFill>
                  <a:srgbClr val="404040"/>
                </a:solidFill>
                <a:latin typeface="Arial"/>
                <a:ea typeface="Arial"/>
                <a:cs typeface="Arial"/>
                <a:sym typeface="Arial"/>
              </a:rPr>
              <a:t>solves the problem, but has three drawbacks</a:t>
            </a:r>
            <a:endParaRPr/>
          </a:p>
          <a:p>
            <a:pPr indent="-457200" lvl="0" marL="457200" marR="0" rtl="0" algn="l">
              <a:lnSpc>
                <a:spcPct val="100000"/>
              </a:lnSpc>
              <a:spcBef>
                <a:spcPts val="0"/>
              </a:spcBef>
              <a:spcAft>
                <a:spcPts val="0"/>
              </a:spcAft>
              <a:buClr>
                <a:srgbClr val="404040"/>
              </a:buClr>
              <a:buSzPts val="2000"/>
              <a:buFont typeface="Arial"/>
              <a:buAutoNum type="arabicPeriod"/>
            </a:pPr>
            <a:r>
              <a:rPr b="0" i="0" lang="en" sz="2000" u="none">
                <a:solidFill>
                  <a:srgbClr val="404040"/>
                </a:solidFill>
                <a:latin typeface="Arial"/>
                <a:ea typeface="Arial"/>
                <a:cs typeface="Arial"/>
                <a:sym typeface="Arial"/>
              </a:rPr>
              <a:t>we propose </a:t>
            </a:r>
            <a:r>
              <a:rPr b="0" i="1" lang="en" sz="2000" u="none">
                <a:solidFill>
                  <a:srgbClr val="404040"/>
                </a:solidFill>
                <a:latin typeface="Arial"/>
                <a:ea typeface="Arial"/>
                <a:cs typeface="Arial"/>
                <a:sym typeface="Arial"/>
              </a:rPr>
              <a:t>Shift</a:t>
            </a:r>
            <a:r>
              <a:rPr b="0" i="0" lang="en" sz="2000" u="none">
                <a:solidFill>
                  <a:srgbClr val="404040"/>
                </a:solidFill>
                <a:latin typeface="Arial"/>
                <a:ea typeface="Arial"/>
                <a:cs typeface="Arial"/>
                <a:sym typeface="Arial"/>
              </a:rPr>
              <a:t>.</a:t>
            </a:r>
            <a:r>
              <a:rPr b="0" i="0" lang="en" sz="1000" u="none">
                <a:solidFill>
                  <a:srgbClr val="404040"/>
                </a:solidFill>
                <a:latin typeface="Arial"/>
                <a:ea typeface="Arial"/>
                <a:cs typeface="Arial"/>
                <a:sym typeface="Arial"/>
              </a:rPr>
              <a:t> </a:t>
            </a:r>
            <a:r>
              <a:rPr b="0" i="0" lang="en" sz="2000" u="none">
                <a:solidFill>
                  <a:srgbClr val="404040"/>
                </a:solidFill>
                <a:latin typeface="Arial"/>
                <a:ea typeface="Arial"/>
                <a:cs typeface="Arial"/>
                <a:sym typeface="Arial"/>
              </a:rPr>
              <a:t>It solves the problem while </a:t>
            </a:r>
            <a:r>
              <a:rPr b="1" i="0" lang="en" sz="2000" u="none">
                <a:solidFill>
                  <a:srgbClr val="99CC00"/>
                </a:solidFill>
                <a:latin typeface="Arial"/>
                <a:ea typeface="Arial"/>
                <a:cs typeface="Arial"/>
                <a:sym typeface="Arial"/>
              </a:rPr>
              <a:t>avoiding the 3 drawbacks</a:t>
            </a:r>
            <a:endParaRPr/>
          </a:p>
        </p:txBody>
      </p:sp>
      <p:sp>
        <p:nvSpPr>
          <p:cNvPr id="224" name="Google Shape;224;p42"/>
          <p:cNvSpPr txBox="1"/>
          <p:nvPr>
            <p:ph type="title"/>
          </p:nvPr>
        </p:nvSpPr>
        <p:spPr>
          <a:xfrm>
            <a:off x="-168275" y="-228600"/>
            <a:ext cx="9312300" cy="676500"/>
          </a:xfrm>
          <a:prstGeom prst="rect">
            <a:avLst/>
          </a:prstGeom>
          <a:noFill/>
          <a:ln>
            <a:noFill/>
          </a:ln>
        </p:spPr>
        <p:txBody>
          <a:bodyPr anchorCtr="0" anchor="t" bIns="45700" lIns="91425" spcFirstLastPara="1" rIns="91425" wrap="square" tIns="45700">
            <a:noAutofit/>
          </a:bodyPr>
          <a:lstStyle/>
          <a:p>
            <a:pPr indent="0" lvl="0" marL="0" rtl="0" algn="l">
              <a:lnSpc>
                <a:spcPct val="84285"/>
              </a:lnSpc>
              <a:spcBef>
                <a:spcPts val="0"/>
              </a:spcBef>
              <a:spcAft>
                <a:spcPts val="0"/>
              </a:spcAft>
              <a:buClr>
                <a:srgbClr val="404040"/>
              </a:buClr>
              <a:buSzPts val="7000"/>
              <a:buFont typeface="Arial"/>
              <a:buNone/>
            </a:pPr>
            <a:r>
              <a:rPr b="1" i="0" lang="en" sz="7000" u="none">
                <a:solidFill>
                  <a:srgbClr val="404040"/>
                </a:solidFill>
                <a:latin typeface="Arial"/>
                <a:ea typeface="Arial"/>
                <a:cs typeface="Arial"/>
                <a:sym typeface="Arial"/>
              </a:rPr>
              <a:t>example </a:t>
            </a:r>
            <a:r>
              <a:rPr b="1" i="0" lang="en" sz="4000" u="none">
                <a:solidFill>
                  <a:srgbClr val="404040"/>
                </a:solidFill>
                <a:latin typeface="Arial"/>
                <a:ea typeface="Arial"/>
                <a:cs typeface="Arial"/>
                <a:sym typeface="Arial"/>
              </a:rPr>
              <a:t>(shift CHI’07)</a:t>
            </a:r>
            <a:endParaRPr/>
          </a:p>
        </p:txBody>
      </p:sp>
      <p:pic>
        <p:nvPicPr>
          <p:cNvPr id="225" name="Google Shape;225;p42"/>
          <p:cNvPicPr preferRelativeResize="0"/>
          <p:nvPr/>
        </p:nvPicPr>
        <p:blipFill rotWithShape="1">
          <a:blip r:embed="rId3">
            <a:alphaModFix/>
          </a:blip>
          <a:srcRect b="0" l="0" r="0" t="0"/>
          <a:stretch/>
        </p:blipFill>
        <p:spPr>
          <a:xfrm>
            <a:off x="381000" y="942975"/>
            <a:ext cx="6134100" cy="1228725"/>
          </a:xfrm>
          <a:prstGeom prst="rect">
            <a:avLst/>
          </a:prstGeom>
          <a:noFill/>
          <a:ln>
            <a:noFill/>
          </a:ln>
        </p:spPr>
      </p:pic>
      <p:sp>
        <p:nvSpPr>
          <p:cNvPr id="226" name="Google Shape;226;p42"/>
          <p:cNvSpPr txBox="1"/>
          <p:nvPr/>
        </p:nvSpPr>
        <p:spPr>
          <a:xfrm>
            <a:off x="0" y="0"/>
            <a:ext cx="9144000" cy="369300"/>
          </a:xfrm>
          <a:prstGeom prst="rect">
            <a:avLst/>
          </a:prstGeom>
          <a:solidFill>
            <a:schemeClr val="lt1">
              <a:alpha val="80780"/>
            </a:schemeClr>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1" i="0" sz="1800" u="none">
              <a:solidFill>
                <a:schemeClr val="dk1"/>
              </a:solidFill>
              <a:latin typeface="Arial"/>
              <a:ea typeface="Arial"/>
              <a:cs typeface="Arial"/>
              <a:sym typeface="Arial"/>
            </a:endParaRPr>
          </a:p>
        </p:txBody>
      </p:sp>
      <p:sp>
        <p:nvSpPr>
          <p:cNvPr id="227" name="Google Shape;227;p42"/>
          <p:cNvSpPr txBox="1"/>
          <p:nvPr/>
        </p:nvSpPr>
        <p:spPr>
          <a:xfrm>
            <a:off x="0" y="2000250"/>
            <a:ext cx="9144000" cy="971700"/>
          </a:xfrm>
          <a:prstGeom prst="rect">
            <a:avLst/>
          </a:prstGeom>
          <a:solidFill>
            <a:schemeClr val="dk1">
              <a:alpha val="71760"/>
            </a:schemeClr>
          </a:solid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1800"/>
              <a:buFont typeface="Arial"/>
              <a:buNone/>
            </a:pPr>
            <a:r>
              <a:t/>
            </a:r>
            <a:endParaRPr b="0" i="0" sz="1800" u="none">
              <a:solidFill>
                <a:srgbClr val="404040"/>
              </a:solidFill>
              <a:latin typeface="Arial"/>
              <a:ea typeface="Arial"/>
              <a:cs typeface="Arial"/>
              <a:sym typeface="Arial"/>
            </a:endParaRPr>
          </a:p>
          <a:p>
            <a:pPr indent="0" lvl="0" marL="0" marR="0" rtl="0" algn="l">
              <a:lnSpc>
                <a:spcPct val="80000"/>
              </a:lnSpc>
              <a:spcBef>
                <a:spcPts val="0"/>
              </a:spcBef>
              <a:spcAft>
                <a:spcPts val="0"/>
              </a:spcAft>
              <a:buClr>
                <a:srgbClr val="FFFFFF"/>
              </a:buClr>
              <a:buSzPts val="2800"/>
              <a:buFont typeface="Arial"/>
              <a:buNone/>
            </a:pPr>
            <a:r>
              <a:rPr b="1" i="0" lang="en" sz="2800" u="none">
                <a:solidFill>
                  <a:srgbClr val="FFFFFF"/>
                </a:solidFill>
                <a:latin typeface="Arial"/>
                <a:ea typeface="Arial"/>
                <a:cs typeface="Arial"/>
                <a:sym typeface="Arial"/>
              </a:rPr>
              <a:t>write in </a:t>
            </a:r>
            <a:r>
              <a:rPr b="1" i="0" lang="en" sz="2800" u="none">
                <a:solidFill>
                  <a:srgbClr val="99CC00"/>
                </a:solidFill>
                <a:latin typeface="Arial"/>
                <a:ea typeface="Arial"/>
                <a:cs typeface="Arial"/>
                <a:sym typeface="Arial"/>
              </a:rPr>
              <a:t>logical order, </a:t>
            </a:r>
            <a:r>
              <a:rPr b="1" i="0" lang="en" sz="2800" u="none">
                <a:solidFill>
                  <a:srgbClr val="FF9900"/>
                </a:solidFill>
                <a:latin typeface="Arial"/>
                <a:ea typeface="Arial"/>
                <a:cs typeface="Arial"/>
                <a:sym typeface="Arial"/>
              </a:rPr>
              <a:t>not the chronological order</a:t>
            </a:r>
            <a:br>
              <a:rPr b="1" i="0" lang="en" sz="2800" u="none">
                <a:solidFill>
                  <a:srgbClr val="FF9900"/>
                </a:solidFill>
                <a:latin typeface="Arial"/>
                <a:ea typeface="Arial"/>
                <a:cs typeface="Arial"/>
                <a:sym typeface="Arial"/>
              </a:rPr>
            </a:br>
            <a:r>
              <a:rPr b="1" i="0" lang="en" sz="2800" u="none">
                <a:solidFill>
                  <a:schemeClr val="lt1"/>
                </a:solidFill>
                <a:latin typeface="Arial"/>
                <a:ea typeface="Arial"/>
                <a:cs typeface="Arial"/>
                <a:sym typeface="Arial"/>
              </a:rPr>
              <a:t>in which you came up with it (this is not a </a:t>
            </a:r>
            <a:r>
              <a:rPr b="1" i="0" lang="en" sz="2800" u="none">
                <a:solidFill>
                  <a:srgbClr val="FF9900"/>
                </a:solidFill>
                <a:latin typeface="Arial"/>
                <a:ea typeface="Arial"/>
                <a:cs typeface="Arial"/>
                <a:sym typeface="Arial"/>
              </a:rPr>
              <a:t>diary)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3"/>
          <p:cNvSpPr txBox="1"/>
          <p:nvPr>
            <p:ph idx="1" type="body"/>
          </p:nvPr>
        </p:nvSpPr>
        <p:spPr>
          <a:xfrm>
            <a:off x="469900" y="1101328"/>
            <a:ext cx="8229600" cy="3394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404040"/>
              </a:buClr>
              <a:buSzPts val="2400"/>
              <a:buFont typeface="Arial"/>
              <a:buNone/>
            </a:pPr>
            <a:r>
              <a:rPr b="0" i="0" lang="en" sz="2400" u="none">
                <a:solidFill>
                  <a:srgbClr val="404040"/>
                </a:solidFill>
                <a:latin typeface="Arial"/>
                <a:ea typeface="Arial"/>
                <a:cs typeface="Arial"/>
                <a:sym typeface="Arial"/>
              </a:rPr>
              <a:t>the intro of a paper at a mobile conference opens with:</a:t>
            </a:r>
            <a:endParaRPr/>
          </a:p>
          <a:p>
            <a:pPr indent="0" lvl="0" marL="0" rtl="0" algn="l">
              <a:lnSpc>
                <a:spcPct val="100000"/>
              </a:lnSpc>
              <a:spcBef>
                <a:spcPts val="480"/>
              </a:spcBef>
              <a:spcAft>
                <a:spcPts val="0"/>
              </a:spcAft>
              <a:buClr>
                <a:srgbClr val="404040"/>
              </a:buClr>
              <a:buSzPts val="2400"/>
              <a:buFont typeface="Arial"/>
              <a:buNone/>
            </a:pPr>
            <a:r>
              <a:rPr b="0" i="0" lang="en" sz="2400" u="none">
                <a:solidFill>
                  <a:srgbClr val="404040"/>
                </a:solidFill>
                <a:latin typeface="Arial"/>
                <a:ea typeface="Arial"/>
                <a:cs typeface="Arial"/>
                <a:sym typeface="Arial"/>
              </a:rPr>
              <a:t>“In this year alone, more mobile phones will be sold than PCs in their entire history combined”</a:t>
            </a:r>
            <a:endParaRPr/>
          </a:p>
          <a:p>
            <a:pPr indent="0" lvl="0" marL="0" rtl="0" algn="l">
              <a:lnSpc>
                <a:spcPct val="100000"/>
              </a:lnSpc>
              <a:spcBef>
                <a:spcPts val="480"/>
              </a:spcBef>
              <a:spcAft>
                <a:spcPts val="0"/>
              </a:spcAft>
              <a:buClr>
                <a:srgbClr val="404040"/>
              </a:buClr>
              <a:buSzPts val="2400"/>
              <a:buFont typeface="Arial"/>
              <a:buNone/>
            </a:pPr>
            <a:r>
              <a:t/>
            </a:r>
            <a:endParaRPr b="0" i="0" sz="2400" u="none">
              <a:solidFill>
                <a:srgbClr val="404040"/>
              </a:solidFill>
              <a:latin typeface="Arial"/>
              <a:ea typeface="Arial"/>
              <a:cs typeface="Arial"/>
              <a:sym typeface="Arial"/>
            </a:endParaRPr>
          </a:p>
          <a:p>
            <a:pPr indent="0" lvl="0" marL="0" rtl="0" algn="l">
              <a:lnSpc>
                <a:spcPct val="100000"/>
              </a:lnSpc>
              <a:spcBef>
                <a:spcPts val="480"/>
              </a:spcBef>
              <a:spcAft>
                <a:spcPts val="0"/>
              </a:spcAft>
              <a:buClr>
                <a:srgbClr val="FF9900"/>
              </a:buClr>
              <a:buSzPts val="2400"/>
              <a:buFont typeface="Arial"/>
              <a:buNone/>
            </a:pPr>
            <a:r>
              <a:rPr b="1" i="0" lang="en" sz="2400" u="none">
                <a:solidFill>
                  <a:srgbClr val="FF9900"/>
                </a:solidFill>
                <a:latin typeface="Arial"/>
                <a:ea typeface="Arial"/>
                <a:cs typeface="Arial"/>
                <a:sym typeface="Arial"/>
              </a:rPr>
              <a:t>shame: </a:t>
            </a:r>
            <a:r>
              <a:rPr b="0" i="0" lang="en" sz="2400" u="none">
                <a:solidFill>
                  <a:srgbClr val="404040"/>
                </a:solidFill>
                <a:latin typeface="Arial"/>
                <a:ea typeface="Arial"/>
                <a:cs typeface="Arial"/>
                <a:sym typeface="Arial"/>
              </a:rPr>
              <a:t>true for any paper on mobile interaction. (reviewers read this 10 times per conference).</a:t>
            </a:r>
            <a:endParaRPr/>
          </a:p>
          <a:p>
            <a:pPr indent="0" lvl="0" marL="0" rtl="0" algn="l">
              <a:lnSpc>
                <a:spcPct val="100000"/>
              </a:lnSpc>
              <a:spcBef>
                <a:spcPts val="480"/>
              </a:spcBef>
              <a:spcAft>
                <a:spcPts val="0"/>
              </a:spcAft>
              <a:buClr>
                <a:srgbClr val="404040"/>
              </a:buClr>
              <a:buSzPts val="2400"/>
              <a:buFont typeface="Arial"/>
              <a:buNone/>
            </a:pPr>
            <a:br>
              <a:rPr b="0" i="0" lang="en" sz="2400" u="none">
                <a:solidFill>
                  <a:srgbClr val="404040"/>
                </a:solidFill>
                <a:latin typeface="Arial"/>
                <a:ea typeface="Arial"/>
                <a:cs typeface="Arial"/>
                <a:sym typeface="Arial"/>
              </a:rPr>
            </a:br>
            <a:r>
              <a:rPr b="0" i="0" lang="en" sz="2400" u="none">
                <a:solidFill>
                  <a:srgbClr val="404040"/>
                </a:solidFill>
                <a:latin typeface="Arial"/>
                <a:ea typeface="Arial"/>
                <a:cs typeface="Arial"/>
                <a:sym typeface="Arial"/>
              </a:rPr>
              <a:t>If you need more than, say, 6 paragraphs you are probably underestimating your audience </a:t>
            </a:r>
            <a:r>
              <a:rPr b="1" i="0" lang="en" sz="2400" u="none">
                <a:solidFill>
                  <a:srgbClr val="FF9900"/>
                </a:solidFill>
                <a:latin typeface="Arial"/>
                <a:ea typeface="Arial"/>
                <a:cs typeface="Arial"/>
                <a:sym typeface="Arial"/>
              </a:rPr>
              <a:t>and started too far back. </a:t>
            </a:r>
            <a:endParaRPr/>
          </a:p>
          <a:p>
            <a:pPr indent="0" lvl="0" marL="0" rtl="0" algn="l">
              <a:lnSpc>
                <a:spcPct val="100000"/>
              </a:lnSpc>
              <a:spcBef>
                <a:spcPts val="480"/>
              </a:spcBef>
              <a:spcAft>
                <a:spcPts val="0"/>
              </a:spcAft>
              <a:buClr>
                <a:srgbClr val="404040"/>
              </a:buClr>
              <a:buSzPts val="2400"/>
              <a:buFont typeface="Arial"/>
              <a:buNone/>
            </a:pPr>
            <a:r>
              <a:t/>
            </a:r>
            <a:endParaRPr b="1" i="0" sz="2400" u="none">
              <a:solidFill>
                <a:srgbClr val="FF9900"/>
              </a:solidFill>
              <a:latin typeface="Arial"/>
              <a:ea typeface="Arial"/>
              <a:cs typeface="Arial"/>
              <a:sym typeface="Arial"/>
            </a:endParaRPr>
          </a:p>
          <a:p>
            <a:pPr indent="0" lvl="0" marL="0" rtl="0" algn="l">
              <a:lnSpc>
                <a:spcPct val="100000"/>
              </a:lnSpc>
              <a:spcBef>
                <a:spcPts val="480"/>
              </a:spcBef>
              <a:spcAft>
                <a:spcPts val="0"/>
              </a:spcAft>
              <a:buClr>
                <a:srgbClr val="99CC00"/>
              </a:buClr>
              <a:buSzPts val="2400"/>
              <a:buFont typeface="Arial"/>
              <a:buNone/>
            </a:pPr>
            <a:r>
              <a:rPr b="1" i="0" lang="en" sz="2400" u="none">
                <a:solidFill>
                  <a:srgbClr val="99CC00"/>
                </a:solidFill>
                <a:latin typeface="Arial"/>
                <a:ea typeface="Arial"/>
                <a:cs typeface="Arial"/>
                <a:sym typeface="Arial"/>
              </a:rPr>
              <a:t>Better: </a:t>
            </a:r>
            <a:r>
              <a:rPr b="0" i="0" lang="en" sz="2400" u="none">
                <a:solidFill>
                  <a:srgbClr val="404040"/>
                </a:solidFill>
                <a:latin typeface="Arial"/>
                <a:ea typeface="Arial"/>
                <a:cs typeface="Arial"/>
                <a:sym typeface="Arial"/>
              </a:rPr>
              <a:t>consider </a:t>
            </a:r>
            <a:r>
              <a:rPr b="1" i="0" lang="en" sz="2400" u="none">
                <a:solidFill>
                  <a:srgbClr val="99CC00"/>
                </a:solidFill>
                <a:latin typeface="Arial"/>
                <a:ea typeface="Arial"/>
                <a:cs typeface="Arial"/>
                <a:sym typeface="Arial"/>
              </a:rPr>
              <a:t>deleting the first paragraphs.</a:t>
            </a:r>
            <a:endParaRPr/>
          </a:p>
          <a:p>
            <a:pPr indent="-190500" lvl="0" marL="342900" rtl="0" algn="l">
              <a:spcBef>
                <a:spcPts val="480"/>
              </a:spcBef>
              <a:spcAft>
                <a:spcPts val="0"/>
              </a:spcAft>
              <a:buClr>
                <a:srgbClr val="404040"/>
              </a:buClr>
              <a:buSzPts val="2400"/>
              <a:buFont typeface="Arial"/>
              <a:buNone/>
            </a:pPr>
            <a:r>
              <a:t/>
            </a:r>
            <a:endParaRPr b="1" i="0" sz="2400" u="none">
              <a:solidFill>
                <a:srgbClr val="99CC00"/>
              </a:solidFill>
              <a:latin typeface="Arial"/>
              <a:ea typeface="Arial"/>
              <a:cs typeface="Arial"/>
              <a:sym typeface="Arial"/>
            </a:endParaRPr>
          </a:p>
        </p:txBody>
      </p:sp>
      <p:sp>
        <p:nvSpPr>
          <p:cNvPr id="233" name="Google Shape;233;p43"/>
          <p:cNvSpPr txBox="1"/>
          <p:nvPr/>
        </p:nvSpPr>
        <p:spPr>
          <a:xfrm>
            <a:off x="381000" y="190500"/>
            <a:ext cx="4710000" cy="861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04040"/>
              </a:buClr>
              <a:buSzPts val="5000"/>
              <a:buFont typeface="Arial"/>
              <a:buNone/>
            </a:pPr>
            <a:r>
              <a:rPr b="1" i="0" lang="en" sz="5000" u="none">
                <a:solidFill>
                  <a:srgbClr val="404040"/>
                </a:solidFill>
                <a:latin typeface="Arial"/>
                <a:ea typeface="Arial"/>
                <a:cs typeface="Arial"/>
                <a:sym typeface="Arial"/>
              </a:rPr>
              <a:t>fame or shame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4"/>
          <p:cNvSpPr txBox="1"/>
          <p:nvPr>
            <p:ph idx="1" type="body"/>
          </p:nvPr>
        </p:nvSpPr>
        <p:spPr>
          <a:xfrm>
            <a:off x="457200" y="1196578"/>
            <a:ext cx="8229600" cy="3394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404040"/>
              </a:buClr>
              <a:buSzPts val="2400"/>
              <a:buFont typeface="Arial"/>
              <a:buNone/>
            </a:pPr>
            <a:r>
              <a:rPr b="0" i="0" lang="en" sz="2400" u="none">
                <a:solidFill>
                  <a:srgbClr val="404040"/>
                </a:solidFill>
                <a:latin typeface="Arial"/>
                <a:ea typeface="Arial"/>
                <a:cs typeface="Arial"/>
                <a:sym typeface="Arial"/>
              </a:rPr>
              <a:t>“There is a huge number of 3D applications including… &lt;list of examples&gt;. &lt;What you do for them&gt;”</a:t>
            </a:r>
            <a:endParaRPr/>
          </a:p>
          <a:p>
            <a:pPr indent="0" lvl="0" marL="0" rtl="0" algn="l">
              <a:lnSpc>
                <a:spcPct val="100000"/>
              </a:lnSpc>
              <a:spcBef>
                <a:spcPts val="480"/>
              </a:spcBef>
              <a:spcAft>
                <a:spcPts val="0"/>
              </a:spcAft>
              <a:buClr>
                <a:srgbClr val="404040"/>
              </a:buClr>
              <a:buSzPts val="2400"/>
              <a:buFont typeface="Arial"/>
              <a:buNone/>
            </a:pPr>
            <a:r>
              <a:t/>
            </a:r>
            <a:endParaRPr b="0" i="0" sz="2400" u="none">
              <a:solidFill>
                <a:srgbClr val="404040"/>
              </a:solidFill>
              <a:latin typeface="Arial"/>
              <a:ea typeface="Arial"/>
              <a:cs typeface="Arial"/>
              <a:sym typeface="Arial"/>
            </a:endParaRPr>
          </a:p>
          <a:p>
            <a:pPr indent="0" lvl="0" marL="0" rtl="0" algn="l">
              <a:lnSpc>
                <a:spcPct val="100000"/>
              </a:lnSpc>
              <a:spcBef>
                <a:spcPts val="480"/>
              </a:spcBef>
              <a:spcAft>
                <a:spcPts val="0"/>
              </a:spcAft>
              <a:buClr>
                <a:srgbClr val="FF9900"/>
              </a:buClr>
              <a:buSzPts val="2400"/>
              <a:buFont typeface="Arial"/>
              <a:buNone/>
            </a:pPr>
            <a:r>
              <a:rPr b="1" i="0" lang="en" sz="2400" u="none">
                <a:solidFill>
                  <a:srgbClr val="FF9900"/>
                </a:solidFill>
                <a:latin typeface="Arial"/>
                <a:ea typeface="Arial"/>
                <a:cs typeface="Arial"/>
                <a:sym typeface="Arial"/>
              </a:rPr>
              <a:t>Shame: </a:t>
            </a:r>
            <a:r>
              <a:rPr b="0" i="0" lang="en" sz="2400" u="none">
                <a:solidFill>
                  <a:srgbClr val="404040"/>
                </a:solidFill>
                <a:latin typeface="Arial"/>
                <a:ea typeface="Arial"/>
                <a:cs typeface="Arial"/>
                <a:sym typeface="Arial"/>
              </a:rPr>
              <a:t>Don’t try to persuade readers with your </a:t>
            </a:r>
            <a:r>
              <a:rPr b="0" i="0" lang="en" sz="2400" u="none">
                <a:solidFill>
                  <a:srgbClr val="FF9900"/>
                </a:solidFill>
                <a:latin typeface="Arial"/>
                <a:ea typeface="Arial"/>
                <a:cs typeface="Arial"/>
                <a:sym typeface="Arial"/>
              </a:rPr>
              <a:t>opinion</a:t>
            </a:r>
            <a:r>
              <a:rPr b="0" i="0" lang="en" sz="2400" u="none">
                <a:solidFill>
                  <a:srgbClr val="404040"/>
                </a:solidFill>
                <a:latin typeface="Arial"/>
                <a:ea typeface="Arial"/>
                <a:cs typeface="Arial"/>
                <a:sym typeface="Arial"/>
              </a:rPr>
              <a:t>, you will achieve the opposite effect (if it was true, why would authors try to hammer it home so badly?)</a:t>
            </a:r>
            <a:endParaRPr/>
          </a:p>
          <a:p>
            <a:pPr indent="0" lvl="0" marL="0" rtl="0" algn="l">
              <a:lnSpc>
                <a:spcPct val="100000"/>
              </a:lnSpc>
              <a:spcBef>
                <a:spcPts val="480"/>
              </a:spcBef>
              <a:spcAft>
                <a:spcPts val="0"/>
              </a:spcAft>
              <a:buClr>
                <a:srgbClr val="404040"/>
              </a:buClr>
              <a:buSzPts val="2400"/>
              <a:buFont typeface="Arial"/>
              <a:buNone/>
            </a:pPr>
            <a:r>
              <a:t/>
            </a:r>
            <a:endParaRPr b="0" i="0" sz="2400" u="none">
              <a:solidFill>
                <a:srgbClr val="404040"/>
              </a:solidFill>
              <a:latin typeface="Arial"/>
              <a:ea typeface="Arial"/>
              <a:cs typeface="Arial"/>
              <a:sym typeface="Arial"/>
            </a:endParaRPr>
          </a:p>
          <a:p>
            <a:pPr indent="0" lvl="0" marL="0" rtl="0" algn="l">
              <a:lnSpc>
                <a:spcPct val="100000"/>
              </a:lnSpc>
              <a:spcBef>
                <a:spcPts val="480"/>
              </a:spcBef>
              <a:spcAft>
                <a:spcPts val="0"/>
              </a:spcAft>
              <a:buClr>
                <a:srgbClr val="99CC00"/>
              </a:buClr>
              <a:buSzPts val="2400"/>
              <a:buFont typeface="Arial"/>
              <a:buNone/>
            </a:pPr>
            <a:r>
              <a:rPr b="1" i="0" lang="en" sz="2400" u="none">
                <a:solidFill>
                  <a:srgbClr val="99CC00"/>
                </a:solidFill>
                <a:latin typeface="Arial"/>
                <a:ea typeface="Arial"/>
                <a:cs typeface="Arial"/>
                <a:sym typeface="Arial"/>
              </a:rPr>
              <a:t>Better</a:t>
            </a:r>
            <a:r>
              <a:rPr b="0" i="0" lang="en" sz="2400" u="none">
                <a:solidFill>
                  <a:srgbClr val="404040"/>
                </a:solidFill>
                <a:latin typeface="Arial"/>
                <a:ea typeface="Arial"/>
                <a:cs typeface="Arial"/>
                <a:sym typeface="Arial"/>
              </a:rPr>
              <a:t> Convi</a:t>
            </a:r>
            <a:r>
              <a:rPr lang="en" sz="2400">
                <a:solidFill>
                  <a:srgbClr val="404040"/>
                </a:solidFill>
              </a:rPr>
              <a:t>nce them with fact </a:t>
            </a:r>
            <a:r>
              <a:rPr b="0" i="0" lang="en" sz="2400" u="none">
                <a:solidFill>
                  <a:srgbClr val="404040"/>
                </a:solidFill>
                <a:latin typeface="Arial"/>
                <a:ea typeface="Arial"/>
                <a:cs typeface="Arial"/>
                <a:sym typeface="Arial"/>
              </a:rPr>
              <a:t>“3D applications, such as &lt;examples&gt;…</a:t>
            </a:r>
            <a:endParaRPr/>
          </a:p>
        </p:txBody>
      </p:sp>
      <p:sp>
        <p:nvSpPr>
          <p:cNvPr id="239" name="Google Shape;239;p44"/>
          <p:cNvSpPr txBox="1"/>
          <p:nvPr/>
        </p:nvSpPr>
        <p:spPr>
          <a:xfrm>
            <a:off x="381000" y="190500"/>
            <a:ext cx="4710000" cy="861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04040"/>
              </a:buClr>
              <a:buSzPts val="5000"/>
              <a:buFont typeface="Arial"/>
              <a:buNone/>
            </a:pPr>
            <a:r>
              <a:rPr b="1" i="0" lang="en" sz="5000" u="none">
                <a:solidFill>
                  <a:srgbClr val="404040"/>
                </a:solidFill>
                <a:latin typeface="Arial"/>
                <a:ea typeface="Arial"/>
                <a:cs typeface="Arial"/>
                <a:sym typeface="Arial"/>
              </a:rPr>
              <a:t>fame or shame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5"/>
          <p:cNvSpPr txBox="1"/>
          <p:nvPr/>
        </p:nvSpPr>
        <p:spPr>
          <a:xfrm>
            <a:off x="533400" y="1714500"/>
            <a:ext cx="8610600" cy="1108200"/>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99CC00"/>
              </a:buClr>
              <a:buSzPts val="6600"/>
              <a:buFont typeface="Arial"/>
              <a:buNone/>
            </a:pPr>
            <a:r>
              <a:rPr b="1" i="0" lang="en" sz="6600" u="none">
                <a:solidFill>
                  <a:srgbClr val="99CC00"/>
                </a:solidFill>
                <a:latin typeface="Arial"/>
                <a:ea typeface="Arial"/>
                <a:cs typeface="Arial"/>
                <a:sym typeface="Arial"/>
              </a:rPr>
              <a:t>contribution :=</a:t>
            </a:r>
            <a:endParaRPr/>
          </a:p>
        </p:txBody>
      </p:sp>
      <p:sp>
        <p:nvSpPr>
          <p:cNvPr id="245" name="Google Shape;245;p45"/>
          <p:cNvSpPr txBox="1"/>
          <p:nvPr/>
        </p:nvSpPr>
        <p:spPr>
          <a:xfrm>
            <a:off x="904875" y="2789634"/>
            <a:ext cx="7858200" cy="6651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chemeClr val="lt2"/>
              </a:buClr>
              <a:buSzPts val="2400"/>
              <a:buFont typeface="Arial"/>
              <a:buNone/>
            </a:pPr>
            <a:r>
              <a:rPr b="0" i="0" lang="en" sz="2400" u="none">
                <a:solidFill>
                  <a:schemeClr val="lt2"/>
                </a:solidFill>
                <a:latin typeface="Arial"/>
                <a:ea typeface="Arial"/>
                <a:cs typeface="Arial"/>
                <a:sym typeface="Arial"/>
              </a:rPr>
              <a:t>:= one or more things that have </a:t>
            </a:r>
            <a:r>
              <a:rPr b="1" i="0" lang="en" sz="2400" u="none">
                <a:solidFill>
                  <a:srgbClr val="99CC00"/>
                </a:solidFill>
                <a:latin typeface="Arial"/>
                <a:ea typeface="Arial"/>
                <a:cs typeface="Arial"/>
                <a:sym typeface="Arial"/>
              </a:rPr>
              <a:t>never </a:t>
            </a:r>
            <a:r>
              <a:rPr b="0" i="0" lang="en" sz="2400" u="none">
                <a:solidFill>
                  <a:schemeClr val="lt2"/>
                </a:solidFill>
                <a:latin typeface="Arial"/>
                <a:ea typeface="Arial"/>
                <a:cs typeface="Arial"/>
                <a:sym typeface="Arial"/>
              </a:rPr>
              <a:t>been done</a:t>
            </a:r>
            <a:br>
              <a:rPr b="0" i="0" lang="en" sz="2400" u="none">
                <a:solidFill>
                  <a:schemeClr val="lt2"/>
                </a:solidFill>
                <a:latin typeface="Arial"/>
                <a:ea typeface="Arial"/>
                <a:cs typeface="Arial"/>
                <a:sym typeface="Arial"/>
              </a:rPr>
            </a:br>
            <a:r>
              <a:rPr b="0" i="0" lang="en" sz="2400" u="none">
                <a:solidFill>
                  <a:schemeClr val="lt2"/>
                </a:solidFill>
                <a:latin typeface="Arial"/>
                <a:ea typeface="Arial"/>
                <a:cs typeface="Arial"/>
                <a:sym typeface="Arial"/>
              </a:rPr>
              <a:t>and that </a:t>
            </a:r>
            <a:r>
              <a:rPr b="1" i="0" lang="en" sz="2400" u="none">
                <a:solidFill>
                  <a:srgbClr val="99CC00"/>
                </a:solidFill>
                <a:latin typeface="Arial"/>
                <a:ea typeface="Arial"/>
                <a:cs typeface="Arial"/>
                <a:sym typeface="Arial"/>
              </a:rPr>
              <a:t>matter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Characteristics of the two types of writing</a:t>
            </a:r>
            <a:endParaRPr/>
          </a:p>
        </p:txBody>
      </p:sp>
      <p:sp>
        <p:nvSpPr>
          <p:cNvPr id="82" name="Google Shape;8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Writing as planning </a:t>
            </a:r>
            <a:endParaRPr b="1"/>
          </a:p>
          <a:p>
            <a:pPr indent="-342900" lvl="0" marL="457200" rtl="0" algn="l">
              <a:spcBef>
                <a:spcPts val="1200"/>
              </a:spcBef>
              <a:spcAft>
                <a:spcPts val="0"/>
              </a:spcAft>
              <a:buSzPts val="1800"/>
              <a:buChar char="●"/>
            </a:pPr>
            <a:r>
              <a:rPr lang="en"/>
              <a:t>Answering specific questions you have at different stages</a:t>
            </a:r>
            <a:endParaRPr/>
          </a:p>
          <a:p>
            <a:pPr indent="-342900" lvl="0" marL="457200" rtl="0" algn="l">
              <a:spcBef>
                <a:spcPts val="0"/>
              </a:spcBef>
              <a:spcAft>
                <a:spcPts val="0"/>
              </a:spcAft>
              <a:buSzPts val="1800"/>
              <a:buChar char="●"/>
            </a:pPr>
            <a:r>
              <a:rPr lang="en"/>
              <a:t>Informal &amp; minimalistic</a:t>
            </a:r>
            <a:endParaRPr/>
          </a:p>
          <a:p>
            <a:pPr indent="-342900" lvl="0" marL="457200" rtl="0" algn="l">
              <a:spcBef>
                <a:spcPts val="0"/>
              </a:spcBef>
              <a:spcAft>
                <a:spcPts val="0"/>
              </a:spcAft>
              <a:buSzPts val="1800"/>
              <a:buChar char="●"/>
            </a:pPr>
            <a:r>
              <a:rPr lang="en"/>
              <a:t>Logical flow is more important than the word choices  </a:t>
            </a:r>
            <a:endParaRPr/>
          </a:p>
          <a:p>
            <a:pPr indent="-342900" lvl="0" marL="457200" rtl="0" algn="l">
              <a:spcBef>
                <a:spcPts val="0"/>
              </a:spcBef>
              <a:spcAft>
                <a:spcPts val="0"/>
              </a:spcAft>
              <a:buSzPts val="1800"/>
              <a:buChar char="●"/>
            </a:pPr>
            <a:r>
              <a:rPr lang="en"/>
              <a:t>May not be used for the final paper</a:t>
            </a:r>
            <a:r>
              <a:rPr lang="en"/>
              <a:t>  </a:t>
            </a:r>
            <a:endParaRPr/>
          </a:p>
          <a:p>
            <a:pPr indent="0" lvl="0" marL="0" rtl="0" algn="l">
              <a:spcBef>
                <a:spcPts val="1200"/>
              </a:spcBef>
              <a:spcAft>
                <a:spcPts val="0"/>
              </a:spcAft>
              <a:buNone/>
            </a:pPr>
            <a:r>
              <a:rPr b="1" lang="en"/>
              <a:t>Writing for submission</a:t>
            </a:r>
            <a:endParaRPr b="1"/>
          </a:p>
          <a:p>
            <a:pPr indent="-342900" lvl="0" marL="457200" rtl="0" algn="l">
              <a:spcBef>
                <a:spcPts val="1200"/>
              </a:spcBef>
              <a:spcAft>
                <a:spcPts val="0"/>
              </a:spcAft>
              <a:buSzPts val="1800"/>
              <a:buChar char="●"/>
            </a:pPr>
            <a:r>
              <a:rPr lang="en"/>
              <a:t>Construct the best possible story </a:t>
            </a:r>
            <a:r>
              <a:rPr b="1" lang="en"/>
              <a:t>based on the results</a:t>
            </a:r>
            <a:r>
              <a:rPr lang="en"/>
              <a:t> </a:t>
            </a:r>
            <a:endParaRPr/>
          </a:p>
          <a:p>
            <a:pPr indent="-342900" lvl="0" marL="457200" rtl="0" algn="l">
              <a:spcBef>
                <a:spcPts val="0"/>
              </a:spcBef>
              <a:spcAft>
                <a:spcPts val="0"/>
              </a:spcAft>
              <a:buSzPts val="1800"/>
              <a:buChar char="●"/>
            </a:pPr>
            <a:r>
              <a:rPr lang="en"/>
              <a:t>Every (little) detail</a:t>
            </a:r>
            <a:r>
              <a:rPr lang="en"/>
              <a:t>s</a:t>
            </a:r>
            <a:r>
              <a:rPr lang="en"/>
              <a:t> matters </a:t>
            </a:r>
            <a:endParaRPr/>
          </a:p>
          <a:p>
            <a:pPr indent="-342900" lvl="0" marL="457200" rtl="0" algn="l">
              <a:spcBef>
                <a:spcPts val="0"/>
              </a:spcBef>
              <a:spcAft>
                <a:spcPts val="0"/>
              </a:spcAft>
              <a:buSzPts val="1800"/>
              <a:buChar char="●"/>
            </a:pPr>
            <a:r>
              <a:rPr lang="en"/>
              <a:t>Progressive </a:t>
            </a:r>
            <a:endParaRPr/>
          </a:p>
          <a:p>
            <a:pPr indent="-342900" lvl="0" marL="457200" rtl="0" algn="l">
              <a:spcBef>
                <a:spcPts val="0"/>
              </a:spcBef>
              <a:spcAft>
                <a:spcPts val="0"/>
              </a:spcAft>
              <a:buSzPts val="1800"/>
              <a:buChar char="●"/>
            </a:pPr>
            <a:r>
              <a:rPr lang="en"/>
              <a:t>Marketing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6"/>
          <p:cNvSpPr txBox="1"/>
          <p:nvPr/>
        </p:nvSpPr>
        <p:spPr>
          <a:xfrm>
            <a:off x="4610100" y="2002631"/>
            <a:ext cx="39243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 sz="2400" u="none">
                <a:solidFill>
                  <a:schemeClr val="dk1"/>
                </a:solidFill>
                <a:latin typeface="Arial"/>
                <a:ea typeface="Arial"/>
                <a:cs typeface="Arial"/>
                <a:sym typeface="Arial"/>
              </a:rPr>
              <a:t>engineering contribution:</a:t>
            </a:r>
            <a:br>
              <a:rPr b="1" i="0" lang="en" sz="2400" u="none">
                <a:solidFill>
                  <a:schemeClr val="dk1"/>
                </a:solidFill>
                <a:latin typeface="Arial"/>
                <a:ea typeface="Arial"/>
                <a:cs typeface="Arial"/>
                <a:sym typeface="Arial"/>
              </a:rPr>
            </a:br>
            <a:r>
              <a:rPr b="0" i="0" lang="en" sz="2400" u="none">
                <a:solidFill>
                  <a:schemeClr val="dk1"/>
                </a:solidFill>
                <a:latin typeface="Arial"/>
                <a:ea typeface="Arial"/>
                <a:cs typeface="Arial"/>
                <a:sym typeface="Arial"/>
              </a:rPr>
              <a:t>you made something that</a:t>
            </a:r>
            <a:br>
              <a:rPr b="0" i="0" lang="en" sz="2400" u="none">
                <a:solidFill>
                  <a:schemeClr val="dk1"/>
                </a:solidFill>
                <a:latin typeface="Arial"/>
                <a:ea typeface="Arial"/>
                <a:cs typeface="Arial"/>
                <a:sym typeface="Arial"/>
              </a:rPr>
            </a:br>
            <a:r>
              <a:rPr b="0" i="0" lang="en" sz="2400" u="none">
                <a:solidFill>
                  <a:schemeClr val="dk1"/>
                </a:solidFill>
                <a:latin typeface="Arial"/>
                <a:ea typeface="Arial"/>
                <a:cs typeface="Arial"/>
                <a:sym typeface="Arial"/>
              </a:rPr>
              <a:t>works better than before</a:t>
            </a:r>
            <a:endParaRPr/>
          </a:p>
        </p:txBody>
      </p:sp>
      <p:sp>
        <p:nvSpPr>
          <p:cNvPr id="251" name="Google Shape;251;p46"/>
          <p:cNvSpPr txBox="1"/>
          <p:nvPr/>
        </p:nvSpPr>
        <p:spPr>
          <a:xfrm>
            <a:off x="495300" y="2002631"/>
            <a:ext cx="38862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 sz="2400" u="none">
                <a:solidFill>
                  <a:schemeClr val="dk1"/>
                </a:solidFill>
                <a:latin typeface="Arial"/>
                <a:ea typeface="Arial"/>
                <a:cs typeface="Arial"/>
                <a:sym typeface="Arial"/>
              </a:rPr>
              <a:t>science contribution:</a:t>
            </a:r>
            <a:br>
              <a:rPr b="1" i="0" lang="en" sz="2400" u="none">
                <a:solidFill>
                  <a:schemeClr val="dk1"/>
                </a:solidFill>
                <a:latin typeface="Arial"/>
                <a:ea typeface="Arial"/>
                <a:cs typeface="Arial"/>
                <a:sym typeface="Arial"/>
              </a:rPr>
            </a:br>
            <a:r>
              <a:rPr b="0" i="0" lang="en" sz="2400" u="none">
                <a:solidFill>
                  <a:schemeClr val="dk1"/>
                </a:solidFill>
                <a:latin typeface="Arial"/>
                <a:ea typeface="Arial"/>
                <a:cs typeface="Arial"/>
                <a:sym typeface="Arial"/>
              </a:rPr>
              <a:t>you learned something about nature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7"/>
          <p:cNvSpPr txBox="1"/>
          <p:nvPr>
            <p:ph idx="1" type="body"/>
          </p:nvPr>
        </p:nvSpPr>
        <p:spPr>
          <a:xfrm>
            <a:off x="457200" y="438150"/>
            <a:ext cx="8534400" cy="3394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404040"/>
              </a:buClr>
              <a:buSzPts val="2400"/>
              <a:buFont typeface="Arial"/>
              <a:buNone/>
            </a:pPr>
            <a:r>
              <a:rPr b="0" i="0" lang="en" sz="2400" u="none">
                <a:solidFill>
                  <a:srgbClr val="404040"/>
                </a:solidFill>
                <a:latin typeface="Arial"/>
                <a:ea typeface="Arial"/>
                <a:cs typeface="Arial"/>
                <a:sym typeface="Arial"/>
              </a:rPr>
              <a:t>your contribution is the most </a:t>
            </a:r>
            <a:r>
              <a:rPr b="1" i="0" lang="en" sz="2400" u="none">
                <a:solidFill>
                  <a:srgbClr val="99CC00"/>
                </a:solidFill>
                <a:latin typeface="Arial"/>
                <a:ea typeface="Arial"/>
                <a:cs typeface="Arial"/>
                <a:sym typeface="Arial"/>
              </a:rPr>
              <a:t>important part </a:t>
            </a:r>
            <a:r>
              <a:rPr b="0" i="0" lang="en" sz="2400" u="none">
                <a:solidFill>
                  <a:srgbClr val="404040"/>
                </a:solidFill>
                <a:latin typeface="Arial"/>
                <a:ea typeface="Arial"/>
                <a:cs typeface="Arial"/>
                <a:sym typeface="Arial"/>
              </a:rPr>
              <a:t>of your paper,</a:t>
            </a:r>
            <a:br>
              <a:rPr b="0" i="0" lang="en" sz="2400" u="none">
                <a:solidFill>
                  <a:srgbClr val="404040"/>
                </a:solidFill>
                <a:latin typeface="Arial"/>
                <a:ea typeface="Arial"/>
                <a:cs typeface="Arial"/>
                <a:sym typeface="Arial"/>
              </a:rPr>
            </a:br>
            <a:r>
              <a:rPr b="0" i="0" lang="en" sz="2400" u="none">
                <a:solidFill>
                  <a:srgbClr val="404040"/>
                </a:solidFill>
                <a:latin typeface="Arial"/>
                <a:ea typeface="Arial"/>
                <a:cs typeface="Arial"/>
                <a:sym typeface="Arial"/>
              </a:rPr>
              <a:t>it is </a:t>
            </a:r>
            <a:r>
              <a:rPr b="1" i="0" lang="en" sz="2400" u="none">
                <a:solidFill>
                  <a:srgbClr val="99CC00"/>
                </a:solidFill>
                <a:latin typeface="Arial"/>
                <a:ea typeface="Arial"/>
                <a:cs typeface="Arial"/>
                <a:sym typeface="Arial"/>
              </a:rPr>
              <a:t>the </a:t>
            </a:r>
            <a:r>
              <a:rPr b="0" i="0" lang="en" sz="2400" u="none">
                <a:solidFill>
                  <a:srgbClr val="404040"/>
                </a:solidFill>
                <a:latin typeface="Arial"/>
                <a:ea typeface="Arial"/>
                <a:cs typeface="Arial"/>
                <a:sym typeface="Arial"/>
              </a:rPr>
              <a:t>reason why you are writing it</a:t>
            </a:r>
            <a:endParaRPr/>
          </a:p>
          <a:p>
            <a:pPr indent="0" lvl="0" marL="0" rtl="0" algn="l">
              <a:lnSpc>
                <a:spcPct val="100000"/>
              </a:lnSpc>
              <a:spcBef>
                <a:spcPts val="480"/>
              </a:spcBef>
              <a:spcAft>
                <a:spcPts val="0"/>
              </a:spcAft>
              <a:buClr>
                <a:srgbClr val="404040"/>
              </a:buClr>
              <a:buSzPts val="2400"/>
              <a:buFont typeface="Arial"/>
              <a:buNone/>
            </a:pPr>
            <a:r>
              <a:t/>
            </a:r>
            <a:endParaRPr b="0" i="0" sz="2400" u="none">
              <a:solidFill>
                <a:srgbClr val="404040"/>
              </a:solidFill>
              <a:latin typeface="Arial"/>
              <a:ea typeface="Arial"/>
              <a:cs typeface="Arial"/>
              <a:sym typeface="Arial"/>
            </a:endParaRPr>
          </a:p>
          <a:p>
            <a:pPr indent="0" lvl="0" marL="0" rtl="0" algn="l">
              <a:lnSpc>
                <a:spcPct val="100000"/>
              </a:lnSpc>
              <a:spcBef>
                <a:spcPts val="480"/>
              </a:spcBef>
              <a:spcAft>
                <a:spcPts val="0"/>
              </a:spcAft>
              <a:buClr>
                <a:srgbClr val="99CC00"/>
              </a:buClr>
              <a:buSzPts val="2400"/>
              <a:buFont typeface="Arial"/>
              <a:buNone/>
            </a:pPr>
            <a:r>
              <a:rPr b="1" i="0" lang="en" sz="2400" u="none">
                <a:solidFill>
                  <a:srgbClr val="99CC00"/>
                </a:solidFill>
                <a:latin typeface="Arial"/>
                <a:ea typeface="Arial"/>
                <a:cs typeface="Arial"/>
                <a:sym typeface="Arial"/>
              </a:rPr>
              <a:t>spend </a:t>
            </a:r>
            <a:r>
              <a:rPr b="1" lang="en" sz="2400">
                <a:solidFill>
                  <a:srgbClr val="99CC00"/>
                </a:solidFill>
              </a:rPr>
              <a:t>a</a:t>
            </a:r>
            <a:r>
              <a:rPr b="1" i="0" lang="en" sz="2400" u="none">
                <a:solidFill>
                  <a:srgbClr val="99CC00"/>
                </a:solidFill>
                <a:latin typeface="Arial"/>
                <a:ea typeface="Arial"/>
                <a:cs typeface="Arial"/>
                <a:sym typeface="Arial"/>
              </a:rPr>
              <a:t>s much space on your contribution as possible; </a:t>
            </a:r>
            <a:r>
              <a:rPr b="0" i="0" lang="en" sz="2400" u="none">
                <a:solidFill>
                  <a:srgbClr val="404040"/>
                </a:solidFill>
                <a:latin typeface="Arial"/>
                <a:ea typeface="Arial"/>
                <a:cs typeface="Arial"/>
                <a:sym typeface="Arial"/>
              </a:rPr>
              <a:t>spend as little space as possible on non-contributions, such as the </a:t>
            </a:r>
            <a:r>
              <a:rPr b="1" i="0" lang="en" sz="2400" u="none">
                <a:solidFill>
                  <a:srgbClr val="FF9900"/>
                </a:solidFill>
                <a:latin typeface="Arial"/>
                <a:ea typeface="Arial"/>
                <a:cs typeface="Arial"/>
                <a:sym typeface="Arial"/>
              </a:rPr>
              <a:t>web server you had to set up </a:t>
            </a:r>
            <a:r>
              <a:rPr b="0" i="0" lang="en" sz="2400" u="none">
                <a:solidFill>
                  <a:srgbClr val="404040"/>
                </a:solidFill>
                <a:latin typeface="Arial"/>
                <a:ea typeface="Arial"/>
                <a:cs typeface="Arial"/>
                <a:sym typeface="Arial"/>
              </a:rPr>
              <a:t>(even if you spent 80% of your time on it)</a:t>
            </a:r>
            <a:endParaRPr/>
          </a:p>
          <a:p>
            <a:pPr indent="0" lvl="0" marL="0" rtl="0" algn="l">
              <a:lnSpc>
                <a:spcPct val="100000"/>
              </a:lnSpc>
              <a:spcBef>
                <a:spcPts val="480"/>
              </a:spcBef>
              <a:spcAft>
                <a:spcPts val="0"/>
              </a:spcAft>
              <a:buClr>
                <a:srgbClr val="404040"/>
              </a:buClr>
              <a:buSzPts val="2400"/>
              <a:buFont typeface="Arial"/>
              <a:buNone/>
            </a:pPr>
            <a:r>
              <a:t/>
            </a:r>
            <a:endParaRPr b="0" i="0" sz="2400" u="none">
              <a:solidFill>
                <a:srgbClr val="404040"/>
              </a:solidFill>
              <a:latin typeface="Arial"/>
              <a:ea typeface="Arial"/>
              <a:cs typeface="Arial"/>
              <a:sym typeface="Arial"/>
            </a:endParaRPr>
          </a:p>
          <a:p>
            <a:pPr indent="0" lvl="0" marL="0" rtl="0" algn="l">
              <a:lnSpc>
                <a:spcPct val="100000"/>
              </a:lnSpc>
              <a:spcBef>
                <a:spcPts val="480"/>
              </a:spcBef>
              <a:spcAft>
                <a:spcPts val="0"/>
              </a:spcAft>
              <a:buClr>
                <a:srgbClr val="404040"/>
              </a:buClr>
              <a:buSzPts val="2400"/>
              <a:buFont typeface="Arial"/>
              <a:buNone/>
            </a:pPr>
            <a:r>
              <a:rPr b="0" i="0" lang="en" sz="2400" u="none">
                <a:solidFill>
                  <a:srgbClr val="404040"/>
                </a:solidFill>
                <a:latin typeface="Arial"/>
                <a:ea typeface="Arial"/>
                <a:cs typeface="Arial"/>
                <a:sym typeface="Arial"/>
              </a:rPr>
              <a:t>make sure </a:t>
            </a:r>
            <a:r>
              <a:rPr b="1" i="0" lang="en" sz="2400" u="none">
                <a:solidFill>
                  <a:srgbClr val="99CC00"/>
                </a:solidFill>
                <a:latin typeface="Arial"/>
                <a:ea typeface="Arial"/>
                <a:cs typeface="Arial"/>
                <a:sym typeface="Arial"/>
              </a:rPr>
              <a:t>everybody gets your contribution</a:t>
            </a:r>
            <a:br>
              <a:rPr b="1" i="0" lang="en" sz="2400" u="none">
                <a:solidFill>
                  <a:srgbClr val="99CC00"/>
                </a:solidFill>
                <a:latin typeface="Arial"/>
                <a:ea typeface="Arial"/>
                <a:cs typeface="Arial"/>
                <a:sym typeface="Arial"/>
              </a:rPr>
            </a:br>
            <a:r>
              <a:rPr b="0" i="0" lang="en" sz="2400" u="none">
                <a:solidFill>
                  <a:srgbClr val="404040"/>
                </a:solidFill>
                <a:latin typeface="Arial"/>
                <a:ea typeface="Arial"/>
                <a:cs typeface="Arial"/>
                <a:sym typeface="Arial"/>
              </a:rPr>
              <a:t>list the top 1-2 in the abstract. Consider stating your contributions again more explicitly at the end of the intro</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8"/>
          <p:cNvSpPr txBox="1"/>
          <p:nvPr/>
        </p:nvSpPr>
        <p:spPr>
          <a:xfrm>
            <a:off x="533400" y="1714500"/>
            <a:ext cx="8610600" cy="1108200"/>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99CC00"/>
              </a:buClr>
              <a:buSzPts val="6600"/>
              <a:buFont typeface="Arial"/>
              <a:buNone/>
            </a:pPr>
            <a:r>
              <a:rPr b="1" i="0" lang="en" sz="6600" u="none">
                <a:solidFill>
                  <a:srgbClr val="99CC00"/>
                </a:solidFill>
                <a:latin typeface="Arial"/>
                <a:ea typeface="Arial"/>
                <a:cs typeface="Arial"/>
                <a:sym typeface="Arial"/>
              </a:rPr>
              <a:t>related work :=</a:t>
            </a:r>
            <a:endParaRPr/>
          </a:p>
        </p:txBody>
      </p:sp>
      <p:sp>
        <p:nvSpPr>
          <p:cNvPr id="262" name="Google Shape;262;p48"/>
          <p:cNvSpPr txBox="1"/>
          <p:nvPr/>
        </p:nvSpPr>
        <p:spPr>
          <a:xfrm>
            <a:off x="904875" y="2789634"/>
            <a:ext cx="7858200" cy="20196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404040"/>
              </a:buClr>
              <a:buSzPts val="2400"/>
              <a:buFont typeface="Arial"/>
              <a:buNone/>
            </a:pPr>
            <a:r>
              <a:rPr b="0" i="0" lang="en" sz="2400" u="none">
                <a:solidFill>
                  <a:srgbClr val="404040"/>
                </a:solidFill>
                <a:latin typeface="Arial"/>
                <a:ea typeface="Arial"/>
                <a:cs typeface="Arial"/>
                <a:sym typeface="Arial"/>
              </a:rPr>
              <a:t>show how your paper </a:t>
            </a:r>
            <a:r>
              <a:rPr b="1" i="0" lang="en" sz="2400" u="none">
                <a:solidFill>
                  <a:srgbClr val="99CC00"/>
                </a:solidFill>
                <a:latin typeface="Arial"/>
                <a:ea typeface="Arial"/>
                <a:cs typeface="Arial"/>
                <a:sym typeface="Arial"/>
              </a:rPr>
              <a:t>integrates itself </a:t>
            </a:r>
            <a:r>
              <a:rPr b="0" i="0" lang="en" sz="2400" u="none">
                <a:solidFill>
                  <a:srgbClr val="404040"/>
                </a:solidFill>
                <a:latin typeface="Arial"/>
                <a:ea typeface="Arial"/>
                <a:cs typeface="Arial"/>
                <a:sym typeface="Arial"/>
              </a:rPr>
              <a:t>into your field</a:t>
            </a:r>
            <a:br>
              <a:rPr b="0" i="0" lang="en" sz="2400" u="none">
                <a:solidFill>
                  <a:srgbClr val="404040"/>
                </a:solidFill>
                <a:latin typeface="Arial"/>
                <a:ea typeface="Arial"/>
                <a:cs typeface="Arial"/>
                <a:sym typeface="Arial"/>
              </a:rPr>
            </a:br>
            <a:r>
              <a:rPr b="0" i="0" lang="en" sz="2400" u="none">
                <a:solidFill>
                  <a:srgbClr val="404040"/>
                </a:solidFill>
                <a:latin typeface="Arial"/>
                <a:ea typeface="Arial"/>
                <a:cs typeface="Arial"/>
                <a:sym typeface="Arial"/>
              </a:rPr>
              <a:t>= a set of parent nodes in a graph structure</a:t>
            </a:r>
            <a:endParaRPr b="1" i="0" sz="2400" u="none">
              <a:solidFill>
                <a:srgbClr val="99CC00"/>
              </a:solidFill>
              <a:latin typeface="Arial"/>
              <a:ea typeface="Arial"/>
              <a:cs typeface="Arial"/>
              <a:sym typeface="Arial"/>
            </a:endParaRPr>
          </a:p>
          <a:p>
            <a:pPr indent="0" lvl="0" marL="0" marR="0" rtl="0" algn="l">
              <a:lnSpc>
                <a:spcPct val="90000"/>
              </a:lnSpc>
              <a:spcBef>
                <a:spcPts val="480"/>
              </a:spcBef>
              <a:spcAft>
                <a:spcPts val="0"/>
              </a:spcAft>
              <a:buClr>
                <a:schemeClr val="dk1"/>
              </a:buClr>
              <a:buSzPts val="2400"/>
              <a:buFont typeface="Arial"/>
              <a:buNone/>
            </a:pPr>
            <a:r>
              <a:t/>
            </a:r>
            <a:endParaRPr b="0" i="0" sz="2400" u="none">
              <a:solidFill>
                <a:srgbClr val="404040"/>
              </a:solidFill>
              <a:latin typeface="Arial"/>
              <a:ea typeface="Arial"/>
              <a:cs typeface="Arial"/>
              <a:sym typeface="Arial"/>
            </a:endParaRPr>
          </a:p>
          <a:p>
            <a:pPr indent="0" lvl="0" marL="0" marR="0" rtl="0" algn="l">
              <a:lnSpc>
                <a:spcPct val="80000"/>
              </a:lnSpc>
              <a:spcBef>
                <a:spcPts val="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80000"/>
              </a:lnSpc>
              <a:spcBef>
                <a:spcPts val="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9"/>
          <p:cNvSpPr txBox="1"/>
          <p:nvPr>
            <p:ph idx="1" type="body"/>
          </p:nvPr>
        </p:nvSpPr>
        <p:spPr>
          <a:xfrm>
            <a:off x="381000" y="491728"/>
            <a:ext cx="8229600" cy="39090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rgbClr val="404040"/>
              </a:buClr>
              <a:buSzPts val="2400"/>
              <a:buFont typeface="Arial"/>
              <a:buNone/>
            </a:pPr>
            <a:br>
              <a:rPr b="0" i="0" lang="en" sz="2400" u="none">
                <a:solidFill>
                  <a:srgbClr val="404040"/>
                </a:solidFill>
                <a:latin typeface="Arial"/>
                <a:ea typeface="Arial"/>
                <a:cs typeface="Arial"/>
                <a:sym typeface="Arial"/>
              </a:rPr>
            </a:br>
            <a:r>
              <a:rPr b="0" i="0" lang="en" sz="2400" u="none">
                <a:solidFill>
                  <a:srgbClr val="404040"/>
                </a:solidFill>
                <a:latin typeface="Arial"/>
                <a:ea typeface="Arial"/>
                <a:cs typeface="Arial"/>
                <a:sym typeface="Arial"/>
              </a:rPr>
              <a:t>If you review a paper, you probably do mind if authors</a:t>
            </a:r>
            <a:endParaRPr/>
          </a:p>
          <a:p>
            <a:pPr indent="0" lvl="0" marL="0" rtl="0" algn="l">
              <a:lnSpc>
                <a:spcPct val="80000"/>
              </a:lnSpc>
              <a:spcBef>
                <a:spcPts val="480"/>
              </a:spcBef>
              <a:spcAft>
                <a:spcPts val="0"/>
              </a:spcAft>
              <a:buClr>
                <a:srgbClr val="FF9900"/>
              </a:buClr>
              <a:buSzPts val="2400"/>
              <a:buFont typeface="Arial"/>
              <a:buNone/>
            </a:pPr>
            <a:r>
              <a:rPr b="1" i="0" lang="en" sz="2400" u="none">
                <a:solidFill>
                  <a:srgbClr val="FF9900"/>
                </a:solidFill>
                <a:latin typeface="Arial"/>
                <a:ea typeface="Arial"/>
                <a:cs typeface="Arial"/>
                <a:sym typeface="Arial"/>
              </a:rPr>
              <a:t>1. misspell </a:t>
            </a:r>
            <a:r>
              <a:rPr b="0" i="0" lang="en" sz="2400" u="none">
                <a:solidFill>
                  <a:srgbClr val="404040"/>
                </a:solidFill>
                <a:latin typeface="Arial"/>
                <a:ea typeface="Arial"/>
                <a:cs typeface="Arial"/>
                <a:sym typeface="Arial"/>
              </a:rPr>
              <a:t>your name</a:t>
            </a:r>
            <a:endParaRPr/>
          </a:p>
          <a:p>
            <a:pPr indent="0" lvl="0" marL="0" rtl="0" algn="l">
              <a:lnSpc>
                <a:spcPct val="80000"/>
              </a:lnSpc>
              <a:spcBef>
                <a:spcPts val="480"/>
              </a:spcBef>
              <a:spcAft>
                <a:spcPts val="0"/>
              </a:spcAft>
              <a:buClr>
                <a:srgbClr val="FF9900"/>
              </a:buClr>
              <a:buSzPts val="2400"/>
              <a:buFont typeface="Arial"/>
              <a:buNone/>
            </a:pPr>
            <a:r>
              <a:rPr b="1" i="0" lang="en" sz="2400" u="none">
                <a:solidFill>
                  <a:srgbClr val="FF9900"/>
                </a:solidFill>
                <a:latin typeface="Arial"/>
                <a:ea typeface="Arial"/>
                <a:cs typeface="Arial"/>
                <a:sym typeface="Arial"/>
              </a:rPr>
              <a:t>2. skip your work </a:t>
            </a:r>
            <a:r>
              <a:rPr b="0" i="0" lang="en" sz="2400" u="none">
                <a:solidFill>
                  <a:srgbClr val="404040"/>
                </a:solidFill>
                <a:latin typeface="Arial"/>
                <a:ea typeface="Arial"/>
                <a:cs typeface="Arial"/>
                <a:sym typeface="Arial"/>
              </a:rPr>
              <a:t>even though it is directly related</a:t>
            </a:r>
            <a:endParaRPr/>
          </a:p>
          <a:p>
            <a:pPr indent="0" lvl="0" marL="0" rtl="0" algn="l">
              <a:lnSpc>
                <a:spcPct val="80000"/>
              </a:lnSpc>
              <a:spcBef>
                <a:spcPts val="480"/>
              </a:spcBef>
              <a:spcAft>
                <a:spcPts val="0"/>
              </a:spcAft>
              <a:buClr>
                <a:srgbClr val="404040"/>
              </a:buClr>
              <a:buSzPts val="2400"/>
              <a:buFont typeface="Arial"/>
              <a:buNone/>
            </a:pPr>
            <a:r>
              <a:rPr b="0" i="0" lang="en" sz="2400" u="none">
                <a:solidFill>
                  <a:srgbClr val="404040"/>
                </a:solidFill>
                <a:latin typeface="Arial"/>
                <a:ea typeface="Arial"/>
                <a:cs typeface="Arial"/>
                <a:sym typeface="Arial"/>
              </a:rPr>
              <a:t>3. get the </a:t>
            </a:r>
            <a:r>
              <a:rPr b="1" i="0" lang="en" sz="2400" u="none">
                <a:solidFill>
                  <a:srgbClr val="FF9900"/>
                </a:solidFill>
                <a:latin typeface="Arial"/>
                <a:ea typeface="Arial"/>
                <a:cs typeface="Arial"/>
                <a:sym typeface="Arial"/>
              </a:rPr>
              <a:t>formatting wrong</a:t>
            </a:r>
            <a:endParaRPr/>
          </a:p>
          <a:p>
            <a:pPr indent="0" lvl="0" marL="0" rtl="0" algn="l">
              <a:lnSpc>
                <a:spcPct val="80000"/>
              </a:lnSpc>
              <a:spcBef>
                <a:spcPts val="480"/>
              </a:spcBef>
              <a:spcAft>
                <a:spcPts val="0"/>
              </a:spcAft>
              <a:buClr>
                <a:srgbClr val="404040"/>
              </a:buClr>
              <a:buSzPts val="2400"/>
              <a:buFont typeface="Arial"/>
              <a:buNone/>
            </a:pPr>
            <a:r>
              <a:rPr b="0" i="0" lang="en" sz="2400" u="none">
                <a:solidFill>
                  <a:srgbClr val="404040"/>
                </a:solidFill>
                <a:latin typeface="Arial"/>
                <a:ea typeface="Arial"/>
                <a:cs typeface="Arial"/>
                <a:sym typeface="Arial"/>
              </a:rPr>
              <a:t>4. list </a:t>
            </a:r>
            <a:r>
              <a:rPr b="1" i="0" lang="en" sz="2400" u="none">
                <a:solidFill>
                  <a:srgbClr val="FF9900"/>
                </a:solidFill>
                <a:latin typeface="Arial"/>
                <a:ea typeface="Arial"/>
                <a:cs typeface="Arial"/>
                <a:sym typeface="Arial"/>
              </a:rPr>
              <a:t>why your work sucks </a:t>
            </a:r>
            <a:r>
              <a:rPr b="0" i="0" lang="en" sz="2400" u="none">
                <a:solidFill>
                  <a:srgbClr val="404040"/>
                </a:solidFill>
                <a:latin typeface="Arial"/>
                <a:ea typeface="Arial"/>
                <a:cs typeface="Arial"/>
                <a:sym typeface="Arial"/>
              </a:rPr>
              <a:t>(rather than simply </a:t>
            </a:r>
            <a:r>
              <a:rPr b="1" i="0" lang="en" sz="2400" u="none">
                <a:solidFill>
                  <a:srgbClr val="99CC00"/>
                </a:solidFill>
                <a:latin typeface="Arial"/>
                <a:ea typeface="Arial"/>
                <a:cs typeface="Arial"/>
                <a:sym typeface="Arial"/>
              </a:rPr>
              <a:t>acknowledge its “limitations”)</a:t>
            </a:r>
            <a:endParaRPr/>
          </a:p>
          <a:p>
            <a:pPr indent="0" lvl="3" marL="1371600" rtl="0" algn="l">
              <a:lnSpc>
                <a:spcPct val="80000"/>
              </a:lnSpc>
              <a:spcBef>
                <a:spcPts val="480"/>
              </a:spcBef>
              <a:spcAft>
                <a:spcPts val="0"/>
              </a:spcAft>
              <a:buClr>
                <a:srgbClr val="404040"/>
              </a:buClr>
              <a:buSzPts val="2400"/>
              <a:buFont typeface="Arial"/>
              <a:buNone/>
            </a:pPr>
            <a:r>
              <a:t/>
            </a:r>
            <a:endParaRPr b="0" i="0" sz="2400" u="none">
              <a:solidFill>
                <a:srgbClr val="404040"/>
              </a:solidFill>
              <a:latin typeface="Arial"/>
              <a:ea typeface="Arial"/>
              <a:cs typeface="Arial"/>
              <a:sym typeface="Arial"/>
            </a:endParaRPr>
          </a:p>
          <a:p>
            <a:pPr indent="0" lvl="3" marL="1371600" rtl="0" algn="l">
              <a:lnSpc>
                <a:spcPct val="80000"/>
              </a:lnSpc>
              <a:spcBef>
                <a:spcPts val="480"/>
              </a:spcBef>
              <a:spcAft>
                <a:spcPts val="0"/>
              </a:spcAft>
              <a:buClr>
                <a:srgbClr val="404040"/>
              </a:buClr>
              <a:buSzPts val="2400"/>
              <a:buFont typeface="Arial"/>
              <a:buNone/>
            </a:pPr>
            <a:r>
              <a:t/>
            </a:r>
            <a:endParaRPr b="0" i="0" sz="2400" u="none">
              <a:solidFill>
                <a:srgbClr val="404040"/>
              </a:solidFill>
              <a:latin typeface="Arial"/>
              <a:ea typeface="Arial"/>
              <a:cs typeface="Arial"/>
              <a:sym typeface="Arial"/>
            </a:endParaRPr>
          </a:p>
          <a:p>
            <a:pPr indent="0" lvl="0" marL="0" rtl="0" algn="l">
              <a:lnSpc>
                <a:spcPct val="80000"/>
              </a:lnSpc>
              <a:spcBef>
                <a:spcPts val="480"/>
              </a:spcBef>
              <a:spcAft>
                <a:spcPts val="0"/>
              </a:spcAft>
              <a:buClr>
                <a:srgbClr val="404040"/>
              </a:buClr>
              <a:buSzPts val="2400"/>
              <a:buFont typeface="Arial"/>
              <a:buNone/>
            </a:pPr>
            <a:r>
              <a:rPr b="0" i="0" lang="en" sz="2400" u="none">
                <a:solidFill>
                  <a:srgbClr val="404040"/>
                </a:solidFill>
                <a:latin typeface="Arial"/>
                <a:ea typeface="Arial"/>
                <a:cs typeface="Arial"/>
                <a:sym typeface="Arial"/>
              </a:rPr>
              <a:t>so don’t do these to others. Respect your reviewers and their work. (practical reason: people you reference (and committee members) </a:t>
            </a:r>
            <a:r>
              <a:rPr b="1" i="0" lang="en" sz="2400" u="none">
                <a:solidFill>
                  <a:srgbClr val="FF9900"/>
                </a:solidFill>
                <a:latin typeface="Arial"/>
                <a:ea typeface="Arial"/>
                <a:cs typeface="Arial"/>
                <a:sym typeface="Arial"/>
              </a:rPr>
              <a:t>are likely to be reviewers)</a:t>
            </a:r>
            <a:endParaRPr/>
          </a:p>
          <a:p>
            <a:pPr indent="0" lvl="0" marL="0" rtl="0" algn="l">
              <a:lnSpc>
                <a:spcPct val="80000"/>
              </a:lnSpc>
              <a:spcBef>
                <a:spcPts val="480"/>
              </a:spcBef>
              <a:spcAft>
                <a:spcPts val="0"/>
              </a:spcAft>
              <a:buClr>
                <a:srgbClr val="404040"/>
              </a:buClr>
              <a:buSzPts val="2400"/>
              <a:buFont typeface="Arial"/>
              <a:buNone/>
            </a:pPr>
            <a:r>
              <a:t/>
            </a:r>
            <a:endParaRPr b="0" i="0" sz="2400" u="none">
              <a:solidFill>
                <a:srgbClr val="404040"/>
              </a:solidFill>
              <a:latin typeface="Arial"/>
              <a:ea typeface="Arial"/>
              <a:cs typeface="Arial"/>
              <a:sym typeface="Arial"/>
            </a:endParaRPr>
          </a:p>
          <a:p>
            <a:pPr indent="-190500" lvl="0" marL="342900" rtl="0" algn="l">
              <a:spcBef>
                <a:spcPts val="480"/>
              </a:spcBef>
              <a:spcAft>
                <a:spcPts val="0"/>
              </a:spcAft>
              <a:buClr>
                <a:srgbClr val="404040"/>
              </a:buClr>
              <a:buSzPts val="2400"/>
              <a:buFont typeface="Arial"/>
              <a:buNone/>
            </a:pPr>
            <a:r>
              <a:t/>
            </a:r>
            <a:endParaRPr b="0" i="0" sz="2400" u="none">
              <a:solidFill>
                <a:srgbClr val="40404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50"/>
          <p:cNvSpPr txBox="1"/>
          <p:nvPr>
            <p:ph type="title"/>
          </p:nvPr>
        </p:nvSpPr>
        <p:spPr>
          <a:xfrm>
            <a:off x="365125" y="152400"/>
            <a:ext cx="9312300" cy="676500"/>
          </a:xfrm>
          <a:prstGeom prst="rect">
            <a:avLst/>
          </a:prstGeom>
          <a:noFill/>
          <a:ln>
            <a:noFill/>
          </a:ln>
        </p:spPr>
        <p:txBody>
          <a:bodyPr anchorCtr="0" anchor="t" bIns="45700" lIns="91425" spcFirstLastPara="1" rIns="91425" wrap="square" tIns="45700">
            <a:noAutofit/>
          </a:bodyPr>
          <a:lstStyle/>
          <a:p>
            <a:pPr indent="0" lvl="0" marL="0" rtl="0" algn="l">
              <a:lnSpc>
                <a:spcPct val="84285"/>
              </a:lnSpc>
              <a:spcBef>
                <a:spcPts val="0"/>
              </a:spcBef>
              <a:spcAft>
                <a:spcPts val="0"/>
              </a:spcAft>
              <a:buClr>
                <a:srgbClr val="404040"/>
              </a:buClr>
              <a:buSzPts val="7000"/>
              <a:buFont typeface="Arial"/>
              <a:buNone/>
            </a:pPr>
            <a:r>
              <a:rPr b="1" i="0" lang="en" sz="7000" u="none">
                <a:solidFill>
                  <a:srgbClr val="404040"/>
                </a:solidFill>
                <a:latin typeface="Arial"/>
                <a:ea typeface="Arial"/>
                <a:cs typeface="Arial"/>
                <a:sym typeface="Arial"/>
              </a:rPr>
              <a:t>t</a:t>
            </a:r>
            <a:r>
              <a:rPr lang="en"/>
              <a:t>ips</a:t>
            </a:r>
            <a:endParaRPr/>
          </a:p>
        </p:txBody>
      </p:sp>
      <p:sp>
        <p:nvSpPr>
          <p:cNvPr id="273" name="Google Shape;273;p50"/>
          <p:cNvSpPr txBox="1"/>
          <p:nvPr>
            <p:ph idx="1" type="body"/>
          </p:nvPr>
        </p:nvSpPr>
        <p:spPr>
          <a:xfrm>
            <a:off x="457200" y="900113"/>
            <a:ext cx="8229600" cy="2545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404040"/>
              </a:buClr>
              <a:buSzPts val="2800"/>
              <a:buFont typeface="Arial"/>
              <a:buNone/>
            </a:pPr>
            <a:r>
              <a:t/>
            </a:r>
            <a:endParaRPr b="0" i="0" sz="2800" u="none">
              <a:solidFill>
                <a:srgbClr val="404040"/>
              </a:solidFill>
              <a:latin typeface="Arial"/>
              <a:ea typeface="Arial"/>
              <a:cs typeface="Arial"/>
              <a:sym typeface="Arial"/>
            </a:endParaRPr>
          </a:p>
          <a:p>
            <a:pPr indent="0" lvl="0" marL="0" marR="0" rtl="0" algn="l">
              <a:lnSpc>
                <a:spcPct val="80000"/>
              </a:lnSpc>
              <a:spcBef>
                <a:spcPts val="560"/>
              </a:spcBef>
              <a:spcAft>
                <a:spcPts val="0"/>
              </a:spcAft>
              <a:buClr>
                <a:srgbClr val="404040"/>
              </a:buClr>
              <a:buSzPts val="2800"/>
              <a:buFont typeface="Arial"/>
              <a:buNone/>
            </a:pPr>
            <a:r>
              <a:t/>
            </a:r>
            <a:endParaRPr b="0" i="0" sz="2800" u="none">
              <a:solidFill>
                <a:srgbClr val="404040"/>
              </a:solidFill>
              <a:latin typeface="Arial"/>
              <a:ea typeface="Arial"/>
              <a:cs typeface="Arial"/>
              <a:sym typeface="Arial"/>
            </a:endParaRPr>
          </a:p>
          <a:p>
            <a:pPr indent="0" lvl="0" marL="0" marR="0" rtl="0" algn="l">
              <a:lnSpc>
                <a:spcPct val="80000"/>
              </a:lnSpc>
              <a:spcBef>
                <a:spcPts val="560"/>
              </a:spcBef>
              <a:spcAft>
                <a:spcPts val="0"/>
              </a:spcAft>
              <a:buClr>
                <a:srgbClr val="404040"/>
              </a:buClr>
              <a:buSzPts val="2800"/>
              <a:buFont typeface="Arial"/>
              <a:buNone/>
            </a:pPr>
            <a:r>
              <a:t/>
            </a:r>
            <a:endParaRPr b="0" i="0" sz="2800" u="none">
              <a:solidFill>
                <a:srgbClr val="404040"/>
              </a:solidFill>
              <a:latin typeface="Arial"/>
              <a:ea typeface="Arial"/>
              <a:cs typeface="Arial"/>
              <a:sym typeface="Arial"/>
            </a:endParaRPr>
          </a:p>
          <a:p>
            <a:pPr indent="0" lvl="0" marL="0" marR="0" rtl="0" algn="l">
              <a:lnSpc>
                <a:spcPct val="80000"/>
              </a:lnSpc>
              <a:spcBef>
                <a:spcPts val="560"/>
              </a:spcBef>
              <a:spcAft>
                <a:spcPts val="0"/>
              </a:spcAft>
              <a:buClr>
                <a:srgbClr val="404040"/>
              </a:buClr>
              <a:buSzPts val="2800"/>
              <a:buFont typeface="Arial"/>
              <a:buNone/>
            </a:pPr>
            <a:r>
              <a:rPr b="0" i="0" lang="en" sz="2800" u="none">
                <a:solidFill>
                  <a:srgbClr val="404040"/>
                </a:solidFill>
                <a:latin typeface="Arial"/>
                <a:ea typeface="Arial"/>
                <a:cs typeface="Arial"/>
                <a:sym typeface="Arial"/>
              </a:rPr>
              <a:t>you need to say </a:t>
            </a:r>
            <a:r>
              <a:rPr b="1" i="0" lang="en" sz="2800" u="none">
                <a:solidFill>
                  <a:srgbClr val="99CC00"/>
                </a:solidFill>
                <a:latin typeface="Arial"/>
                <a:ea typeface="Arial"/>
                <a:cs typeface="Arial"/>
                <a:sym typeface="Arial"/>
              </a:rPr>
              <a:t>how you are different only for the most relevant 1-3 key pieces </a:t>
            </a:r>
            <a:r>
              <a:rPr b="0" i="0" lang="en" sz="2800" u="none">
                <a:solidFill>
                  <a:srgbClr val="404040"/>
                </a:solidFill>
                <a:latin typeface="Arial"/>
                <a:ea typeface="Arial"/>
                <a:cs typeface="Arial"/>
                <a:sym typeface="Arial"/>
              </a:rPr>
              <a:t>of related work. For all others just write “&lt;authors&gt; did &lt;project&gt;.”</a:t>
            </a:r>
            <a:endParaRPr/>
          </a:p>
          <a:p>
            <a:pPr indent="0" lvl="0" marL="0" marR="0" rtl="0" algn="l">
              <a:lnSpc>
                <a:spcPct val="80000"/>
              </a:lnSpc>
              <a:spcBef>
                <a:spcPts val="560"/>
              </a:spcBef>
              <a:spcAft>
                <a:spcPts val="0"/>
              </a:spcAft>
              <a:buClr>
                <a:srgbClr val="404040"/>
              </a:buClr>
              <a:buSzPts val="2800"/>
              <a:buFont typeface="Arial"/>
              <a:buNone/>
            </a:pPr>
            <a:r>
              <a:t/>
            </a:r>
            <a:endParaRPr b="0" i="0" sz="2800" u="none">
              <a:solidFill>
                <a:srgbClr val="404040"/>
              </a:solidFill>
              <a:latin typeface="Arial"/>
              <a:ea typeface="Arial"/>
              <a:cs typeface="Arial"/>
              <a:sym typeface="Arial"/>
            </a:endParaRPr>
          </a:p>
          <a:p>
            <a:pPr indent="0" lvl="0" marL="0" marR="0" rtl="0" algn="l">
              <a:lnSpc>
                <a:spcPct val="80000"/>
              </a:lnSpc>
              <a:spcBef>
                <a:spcPts val="560"/>
              </a:spcBef>
              <a:spcAft>
                <a:spcPts val="0"/>
              </a:spcAft>
              <a:buClr>
                <a:srgbClr val="404040"/>
              </a:buClr>
              <a:buSzPts val="2800"/>
              <a:buFont typeface="Arial"/>
              <a:buNone/>
            </a:pPr>
            <a:r>
              <a:rPr b="0" i="0" lang="en" sz="2800" u="none">
                <a:solidFill>
                  <a:srgbClr val="404040"/>
                </a:solidFill>
                <a:latin typeface="Arial"/>
                <a:ea typeface="Arial"/>
                <a:cs typeface="Arial"/>
                <a:sym typeface="Arial"/>
              </a:rPr>
              <a:t>Mention </a:t>
            </a:r>
            <a:r>
              <a:rPr b="1" i="0" lang="en" sz="2800" u="none">
                <a:solidFill>
                  <a:srgbClr val="99CC00"/>
                </a:solidFill>
                <a:latin typeface="Arial"/>
                <a:ea typeface="Arial"/>
                <a:cs typeface="Arial"/>
                <a:sym typeface="Arial"/>
              </a:rPr>
              <a:t>limitations and drawbacks in a sentence, </a:t>
            </a:r>
            <a:r>
              <a:rPr b="0" i="0" lang="en" sz="2800" u="none">
                <a:solidFill>
                  <a:srgbClr val="404040"/>
                </a:solidFill>
                <a:latin typeface="Arial"/>
                <a:ea typeface="Arial"/>
                <a:cs typeface="Arial"/>
                <a:sym typeface="Arial"/>
              </a:rPr>
              <a:t>not a paragraph</a:t>
            </a:r>
            <a:endParaRPr/>
          </a:p>
          <a:p>
            <a:pPr indent="0" lvl="0" marL="0" marR="0" rtl="0" algn="l">
              <a:lnSpc>
                <a:spcPct val="80000"/>
              </a:lnSpc>
              <a:spcBef>
                <a:spcPts val="560"/>
              </a:spcBef>
              <a:spcAft>
                <a:spcPts val="0"/>
              </a:spcAft>
              <a:buClr>
                <a:srgbClr val="404040"/>
              </a:buClr>
              <a:buSzPts val="2800"/>
              <a:buFont typeface="Arial"/>
              <a:buNone/>
            </a:pPr>
            <a:r>
              <a:t/>
            </a:r>
            <a:endParaRPr b="0" i="0" sz="2800" u="none">
              <a:solidFill>
                <a:srgbClr val="404040"/>
              </a:solidFill>
              <a:latin typeface="Arial"/>
              <a:ea typeface="Arial"/>
              <a:cs typeface="Arial"/>
              <a:sym typeface="Arial"/>
            </a:endParaRPr>
          </a:p>
          <a:p>
            <a:pPr indent="0" lvl="0" marL="0" marR="0" rtl="0" algn="l">
              <a:lnSpc>
                <a:spcPct val="80000"/>
              </a:lnSpc>
              <a:spcBef>
                <a:spcPts val="560"/>
              </a:spcBef>
              <a:spcAft>
                <a:spcPts val="0"/>
              </a:spcAft>
              <a:buClr>
                <a:srgbClr val="404040"/>
              </a:buClr>
              <a:buSzPts val="2800"/>
              <a:buFont typeface="Arial"/>
              <a:buNone/>
            </a:pPr>
            <a:r>
              <a:t/>
            </a:r>
            <a:endParaRPr b="0" i="0" sz="2800" u="none">
              <a:solidFill>
                <a:srgbClr val="404040"/>
              </a:solidFill>
              <a:latin typeface="Arial"/>
              <a:ea typeface="Arial"/>
              <a:cs typeface="Arial"/>
              <a:sym typeface="Arial"/>
            </a:endParaRPr>
          </a:p>
          <a:p>
            <a:pPr indent="-165100" lvl="0" marL="342900" marR="0" rtl="0" algn="l">
              <a:spcBef>
                <a:spcPts val="560"/>
              </a:spcBef>
              <a:spcAft>
                <a:spcPts val="0"/>
              </a:spcAft>
              <a:buClr>
                <a:srgbClr val="404040"/>
              </a:buClr>
              <a:buSzPts val="2800"/>
              <a:buFont typeface="Arial"/>
              <a:buNone/>
            </a:pPr>
            <a:r>
              <a:t/>
            </a:r>
            <a:endParaRPr b="0" i="0" sz="2800" u="none">
              <a:solidFill>
                <a:srgbClr val="40404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51"/>
          <p:cNvSpPr txBox="1"/>
          <p:nvPr/>
        </p:nvSpPr>
        <p:spPr>
          <a:xfrm>
            <a:off x="304800" y="876300"/>
            <a:ext cx="8610600" cy="1108200"/>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99CC00"/>
              </a:buClr>
              <a:buSzPts val="6600"/>
              <a:buFont typeface="Arial"/>
              <a:buNone/>
            </a:pPr>
            <a:r>
              <a:rPr b="1" i="0" lang="en" sz="6600" u="none">
                <a:solidFill>
                  <a:srgbClr val="99CC00"/>
                </a:solidFill>
                <a:latin typeface="Arial"/>
                <a:ea typeface="Arial"/>
                <a:cs typeface="Arial"/>
                <a:sym typeface="Arial"/>
              </a:rPr>
              <a:t>conclusions :=</a:t>
            </a:r>
            <a:endParaRPr/>
          </a:p>
        </p:txBody>
      </p:sp>
      <p:sp>
        <p:nvSpPr>
          <p:cNvPr id="279" name="Google Shape;279;p51"/>
          <p:cNvSpPr txBox="1"/>
          <p:nvPr/>
        </p:nvSpPr>
        <p:spPr>
          <a:xfrm>
            <a:off x="533400" y="1951434"/>
            <a:ext cx="8001000" cy="25860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404040"/>
              </a:buClr>
              <a:buSzPts val="2400"/>
              <a:buFont typeface="Arial"/>
              <a:buNone/>
            </a:pPr>
            <a:r>
              <a:rPr b="0" i="0" lang="en" sz="2400" u="none">
                <a:solidFill>
                  <a:srgbClr val="404040"/>
                </a:solidFill>
                <a:latin typeface="Arial"/>
                <a:ea typeface="Arial"/>
                <a:cs typeface="Arial"/>
                <a:sym typeface="Arial"/>
              </a:rPr>
              <a:t>sit back and think about </a:t>
            </a:r>
            <a:r>
              <a:rPr b="1" i="0" lang="en" sz="2400" u="none">
                <a:solidFill>
                  <a:srgbClr val="99CC00"/>
                </a:solidFill>
                <a:latin typeface="Arial"/>
                <a:ea typeface="Arial"/>
                <a:cs typeface="Arial"/>
                <a:sym typeface="Arial"/>
              </a:rPr>
              <a:t>what you have learned on a very high level.</a:t>
            </a:r>
            <a:r>
              <a:rPr b="0" i="0" lang="en" sz="2400" u="none">
                <a:solidFill>
                  <a:srgbClr val="404040"/>
                </a:solidFill>
                <a:latin typeface="Arial"/>
                <a:ea typeface="Arial"/>
                <a:cs typeface="Arial"/>
                <a:sym typeface="Arial"/>
              </a:rPr>
              <a:t> Insights that you can share now, that would not have made sense before people have read the paper.</a:t>
            </a:r>
            <a:endParaRPr/>
          </a:p>
          <a:p>
            <a:pPr indent="0" lvl="0" marL="0" marR="0" rtl="0" algn="l">
              <a:lnSpc>
                <a:spcPct val="100000"/>
              </a:lnSpc>
              <a:spcBef>
                <a:spcPts val="0"/>
              </a:spcBef>
              <a:spcAft>
                <a:spcPts val="0"/>
              </a:spcAft>
              <a:buClr>
                <a:schemeClr val="dk1"/>
              </a:buClr>
              <a:buSzPts val="2400"/>
              <a:buFont typeface="Arial"/>
              <a:buNone/>
            </a:pPr>
            <a:r>
              <a:t/>
            </a:r>
            <a:endParaRPr b="0" i="0" sz="2400" u="none">
              <a:solidFill>
                <a:srgbClr val="40404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t/>
            </a:r>
            <a:endParaRPr b="0" i="0" sz="2400" u="none">
              <a:solidFill>
                <a:srgbClr val="404040"/>
              </a:solidFill>
              <a:latin typeface="Arial"/>
              <a:ea typeface="Arial"/>
              <a:cs typeface="Arial"/>
              <a:sym typeface="Arial"/>
            </a:endParaRPr>
          </a:p>
          <a:p>
            <a:pPr indent="0" lvl="0" marL="0" marR="0" rtl="0" algn="l">
              <a:lnSpc>
                <a:spcPct val="100000"/>
              </a:lnSpc>
              <a:spcBef>
                <a:spcPts val="0"/>
              </a:spcBef>
              <a:spcAft>
                <a:spcPts val="0"/>
              </a:spcAft>
              <a:buClr>
                <a:srgbClr val="404040"/>
              </a:buClr>
              <a:buSzPts val="2400"/>
              <a:buFont typeface="Arial"/>
              <a:buNone/>
            </a:pPr>
            <a:r>
              <a:rPr b="0" i="0" lang="en" sz="2400" u="none">
                <a:solidFill>
                  <a:srgbClr val="404040"/>
                </a:solidFill>
                <a:latin typeface="Arial"/>
                <a:ea typeface="Arial"/>
                <a:cs typeface="Arial"/>
                <a:sym typeface="Arial"/>
              </a:rPr>
              <a:t>(In the case of a foot project e.g., what you learned about feet.)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2"/>
          <p:cNvSpPr txBox="1"/>
          <p:nvPr>
            <p:ph type="title"/>
          </p:nvPr>
        </p:nvSpPr>
        <p:spPr>
          <a:xfrm>
            <a:off x="136525" y="9525"/>
            <a:ext cx="9312300" cy="676500"/>
          </a:xfrm>
          <a:prstGeom prst="rect">
            <a:avLst/>
          </a:prstGeom>
          <a:noFill/>
          <a:ln>
            <a:noFill/>
          </a:ln>
        </p:spPr>
        <p:txBody>
          <a:bodyPr anchorCtr="0" anchor="t" bIns="45700" lIns="91425" spcFirstLastPara="1" rIns="91425" wrap="square" tIns="45700">
            <a:noAutofit/>
          </a:bodyPr>
          <a:lstStyle/>
          <a:p>
            <a:pPr indent="0" lvl="0" marL="0" rtl="0" algn="l">
              <a:lnSpc>
                <a:spcPct val="84285"/>
              </a:lnSpc>
              <a:spcBef>
                <a:spcPts val="0"/>
              </a:spcBef>
              <a:spcAft>
                <a:spcPts val="0"/>
              </a:spcAft>
              <a:buClr>
                <a:srgbClr val="404040"/>
              </a:buClr>
              <a:buSzPts val="7000"/>
              <a:buFont typeface="Arial"/>
              <a:buNone/>
            </a:pPr>
            <a:r>
              <a:rPr b="1" i="0" lang="en" sz="4400" u="none">
                <a:solidFill>
                  <a:srgbClr val="404040"/>
                </a:solidFill>
                <a:latin typeface="Arial"/>
                <a:ea typeface="Arial"/>
                <a:cs typeface="Arial"/>
                <a:sym typeface="Arial"/>
              </a:rPr>
              <a:t>ridgepad</a:t>
            </a:r>
            <a:endParaRPr sz="4400"/>
          </a:p>
        </p:txBody>
      </p:sp>
      <p:sp>
        <p:nvSpPr>
          <p:cNvPr id="285" name="Google Shape;285;p52"/>
          <p:cNvSpPr txBox="1"/>
          <p:nvPr/>
        </p:nvSpPr>
        <p:spPr>
          <a:xfrm>
            <a:off x="152400" y="685800"/>
            <a:ext cx="8851800" cy="4507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300"/>
              <a:buFont typeface="Arial"/>
              <a:buNone/>
            </a:pPr>
            <a:r>
              <a:rPr b="1" i="0" lang="en" sz="1300" u="none">
                <a:solidFill>
                  <a:schemeClr val="dk1"/>
                </a:solidFill>
                <a:latin typeface="Arial"/>
                <a:ea typeface="Arial"/>
                <a:cs typeface="Arial"/>
                <a:sym typeface="Arial"/>
              </a:rPr>
              <a:t>CONCLUSIONS AND FUTURE WORK</a:t>
            </a:r>
            <a:endParaRPr/>
          </a:p>
          <a:p>
            <a:pPr indent="0" lvl="0" marL="0" marR="0" rtl="0" algn="l">
              <a:lnSpc>
                <a:spcPct val="100000"/>
              </a:lnSpc>
              <a:spcBef>
                <a:spcPts val="500"/>
              </a:spcBef>
              <a:spcAft>
                <a:spcPts val="0"/>
              </a:spcAft>
              <a:buClr>
                <a:schemeClr val="dk1"/>
              </a:buClr>
              <a:buSzPts val="1300"/>
              <a:buFont typeface="Arial"/>
              <a:buNone/>
            </a:pPr>
            <a:r>
              <a:rPr b="0" i="0" lang="en" sz="1100" u="none">
                <a:solidFill>
                  <a:schemeClr val="dk1"/>
                </a:solidFill>
                <a:latin typeface="Arial"/>
                <a:ea typeface="Arial"/>
                <a:cs typeface="Arial"/>
                <a:sym typeface="Arial"/>
              </a:rPr>
              <a:t>In this paper, we made two types of contribution.</a:t>
            </a:r>
            <a:endParaRPr sz="1200"/>
          </a:p>
          <a:p>
            <a:pPr indent="0" lvl="0" marL="0" marR="0" rtl="0" algn="l">
              <a:lnSpc>
                <a:spcPct val="100000"/>
              </a:lnSpc>
              <a:spcBef>
                <a:spcPts val="500"/>
              </a:spcBef>
              <a:spcAft>
                <a:spcPts val="0"/>
              </a:spcAft>
              <a:buClr>
                <a:schemeClr val="dk1"/>
              </a:buClr>
              <a:buSzPts val="1300"/>
              <a:buFont typeface="Arial"/>
              <a:buNone/>
            </a:pPr>
            <a:r>
              <a:rPr b="0" i="0" lang="en" sz="1100" u="none">
                <a:solidFill>
                  <a:schemeClr val="dk1"/>
                </a:solidFill>
                <a:latin typeface="Arial"/>
                <a:ea typeface="Arial"/>
                <a:cs typeface="Arial"/>
                <a:sym typeface="Arial"/>
              </a:rPr>
              <a:t>On the one hand, we made a technical contribution. </a:t>
            </a:r>
            <a:r>
              <a:rPr b="1" i="0" lang="en" sz="1100" u="none">
                <a:solidFill>
                  <a:srgbClr val="99CC00"/>
                </a:solidFill>
                <a:latin typeface="Arial"/>
                <a:ea typeface="Arial"/>
                <a:cs typeface="Arial"/>
                <a:sym typeface="Arial"/>
              </a:rPr>
              <a:t>The </a:t>
            </a:r>
            <a:r>
              <a:rPr b="1" i="1" lang="en" sz="1100" u="none">
                <a:solidFill>
                  <a:srgbClr val="99CC00"/>
                </a:solidFill>
                <a:latin typeface="Arial"/>
                <a:ea typeface="Arial"/>
                <a:cs typeface="Arial"/>
                <a:sym typeface="Arial"/>
              </a:rPr>
              <a:t>RidgePad </a:t>
            </a:r>
            <a:r>
              <a:rPr b="1" i="0" lang="en" sz="1100" u="none">
                <a:solidFill>
                  <a:srgbClr val="99CC00"/>
                </a:solidFill>
                <a:latin typeface="Arial"/>
                <a:ea typeface="Arial"/>
                <a:cs typeface="Arial"/>
                <a:sym typeface="Arial"/>
              </a:rPr>
              <a:t>device achieved 1.8 times higher accuracy </a:t>
            </a:r>
            <a:r>
              <a:rPr b="0" i="0" lang="en" sz="1100" u="none">
                <a:solidFill>
                  <a:schemeClr val="dk1"/>
                </a:solidFill>
                <a:latin typeface="Arial"/>
                <a:ea typeface="Arial"/>
                <a:cs typeface="Arial"/>
                <a:sym typeface="Arial"/>
              </a:rPr>
              <a:t>than simulated capacitive and we demonstrated that the use of high precision 3D tracking can more than triple touch accuracy. This substantial increase in accuracy can be used to make touch interfaces more reliable or to pack up to 10 times more controls into the same touch surface. </a:t>
            </a:r>
            <a:r>
              <a:rPr b="1" i="0" lang="en" sz="1100" u="none">
                <a:solidFill>
                  <a:srgbClr val="99CC00"/>
                </a:solidFill>
                <a:latin typeface="Arial"/>
                <a:ea typeface="Arial"/>
                <a:cs typeface="Arial"/>
                <a:sym typeface="Arial"/>
              </a:rPr>
              <a:t>Future versions </a:t>
            </a:r>
            <a:r>
              <a:rPr b="0" i="0" lang="en" sz="1100" u="none">
                <a:solidFill>
                  <a:schemeClr val="dk1"/>
                </a:solidFill>
                <a:latin typeface="Arial"/>
                <a:ea typeface="Arial"/>
                <a:cs typeface="Arial"/>
                <a:sym typeface="Arial"/>
              </a:rPr>
              <a:t>of the optical tracking device might achieve a smaller footprint by using cameras placed in the corners of the screen. A more distant future version of RidgePad might leverage </a:t>
            </a:r>
            <a:r>
              <a:rPr b="0" i="1" lang="en" sz="1100" u="none">
                <a:solidFill>
                  <a:schemeClr val="dk1"/>
                </a:solidFill>
                <a:latin typeface="Arial"/>
                <a:ea typeface="Arial"/>
                <a:cs typeface="Arial"/>
                <a:sym typeface="Arial"/>
              </a:rPr>
              <a:t>in-cell</a:t>
            </a:r>
            <a:r>
              <a:rPr b="0" i="0" lang="en" sz="1100" u="none">
                <a:solidFill>
                  <a:schemeClr val="dk1"/>
                </a:solidFill>
                <a:latin typeface="Arial"/>
                <a:ea typeface="Arial"/>
                <a:cs typeface="Arial"/>
                <a:sym typeface="Arial"/>
              </a:rPr>
              <a:t> technology to bring touch input to very small mobile devices, such as interactive watches and rings.</a:t>
            </a:r>
            <a:endParaRPr sz="1200"/>
          </a:p>
          <a:p>
            <a:pPr indent="0" lvl="0" marL="0" marR="0" rtl="0" algn="l">
              <a:lnSpc>
                <a:spcPct val="100000"/>
              </a:lnSpc>
              <a:spcBef>
                <a:spcPts val="500"/>
              </a:spcBef>
              <a:spcAft>
                <a:spcPts val="0"/>
              </a:spcAft>
              <a:buClr>
                <a:schemeClr val="dk1"/>
              </a:buClr>
              <a:buSzPts val="1300"/>
              <a:buFont typeface="Arial"/>
              <a:buNone/>
            </a:pPr>
            <a:r>
              <a:rPr b="0" i="0" lang="en" sz="1100" u="none">
                <a:solidFill>
                  <a:schemeClr val="dk1"/>
                </a:solidFill>
                <a:latin typeface="Arial"/>
                <a:ea typeface="Arial"/>
                <a:cs typeface="Arial"/>
                <a:sym typeface="Arial"/>
              </a:rPr>
              <a:t>On the other hand, we made a contribution in the theoretical domain, which we tend to think of as at least equally important. </a:t>
            </a:r>
            <a:r>
              <a:rPr b="1" i="0" lang="en" sz="1100" u="none">
                <a:solidFill>
                  <a:srgbClr val="99CC00"/>
                </a:solidFill>
                <a:latin typeface="Arial"/>
                <a:ea typeface="Arial"/>
                <a:cs typeface="Arial"/>
                <a:sym typeface="Arial"/>
              </a:rPr>
              <a:t>We introduced a new model for touch inaccuracy, </a:t>
            </a:r>
            <a:r>
              <a:rPr b="0" i="0" lang="en" sz="1100" u="none">
                <a:solidFill>
                  <a:schemeClr val="dk1"/>
                </a:solidFill>
                <a:latin typeface="Arial"/>
                <a:ea typeface="Arial"/>
                <a:cs typeface="Arial"/>
                <a:sym typeface="Arial"/>
              </a:rPr>
              <a:t>the </a:t>
            </a:r>
            <a:r>
              <a:rPr b="0" i="1" lang="en" sz="1100" u="none">
                <a:solidFill>
                  <a:schemeClr val="dk1"/>
                </a:solidFill>
                <a:latin typeface="Arial"/>
                <a:ea typeface="Arial"/>
                <a:cs typeface="Arial"/>
                <a:sym typeface="Arial"/>
              </a:rPr>
              <a:t>generalized perceived input point model</a:t>
            </a:r>
            <a:r>
              <a:rPr b="0" i="0" lang="en" sz="1100" u="none">
                <a:solidFill>
                  <a:schemeClr val="dk1"/>
                </a:solidFill>
                <a:latin typeface="Arial"/>
                <a:ea typeface="Arial"/>
                <a:cs typeface="Arial"/>
                <a:sym typeface="Arial"/>
              </a:rPr>
              <a:t>. We presented a user study, the findings of which are congruent with our new model, while they refute the </a:t>
            </a:r>
            <a:r>
              <a:rPr b="0" i="1" lang="en" sz="1100" u="none">
                <a:solidFill>
                  <a:schemeClr val="dk1"/>
                </a:solidFill>
                <a:latin typeface="Arial"/>
                <a:ea typeface="Arial"/>
                <a:cs typeface="Arial"/>
                <a:sym typeface="Arial"/>
              </a:rPr>
              <a:t>fat finger problem</a:t>
            </a:r>
            <a:r>
              <a:rPr b="0" i="0" lang="en" sz="1100" u="none">
                <a:solidFill>
                  <a:schemeClr val="dk1"/>
                </a:solidFill>
                <a:latin typeface="Arial"/>
                <a:ea typeface="Arial"/>
                <a:cs typeface="Arial"/>
                <a:sym typeface="Arial"/>
              </a:rPr>
              <a:t>, which was traditionally considered the primary source of touch inaccuracy.</a:t>
            </a:r>
            <a:endParaRPr sz="1200"/>
          </a:p>
          <a:p>
            <a:pPr indent="0" lvl="0" marL="0" marR="0" rtl="0" algn="l">
              <a:lnSpc>
                <a:spcPct val="100000"/>
              </a:lnSpc>
              <a:spcBef>
                <a:spcPts val="500"/>
              </a:spcBef>
              <a:spcAft>
                <a:spcPts val="0"/>
              </a:spcAft>
              <a:buClr>
                <a:srgbClr val="99CC00"/>
              </a:buClr>
              <a:buSzPts val="1300"/>
              <a:buFont typeface="Arial"/>
              <a:buNone/>
            </a:pPr>
            <a:r>
              <a:rPr b="1" i="0" lang="en" sz="1100" u="none">
                <a:solidFill>
                  <a:srgbClr val="99CC00"/>
                </a:solidFill>
                <a:latin typeface="Arial"/>
                <a:ea typeface="Arial"/>
                <a:cs typeface="Arial"/>
                <a:sym typeface="Arial"/>
              </a:rPr>
              <a:t>This paper also contributes a new perspective on touch. Touch has traditionally been considered a 2D phenomenon, </a:t>
            </a:r>
            <a:r>
              <a:rPr b="0" i="0" lang="en" sz="1100" u="none">
                <a:solidFill>
                  <a:schemeClr val="dk1"/>
                </a:solidFill>
                <a:latin typeface="Arial"/>
                <a:ea typeface="Arial"/>
                <a:cs typeface="Arial"/>
                <a:sym typeface="Arial"/>
              </a:rPr>
              <a:t>most likely because touch screen interaction required only two coordinates, i.e., an </a:t>
            </a:r>
            <a:r>
              <a:rPr b="0" i="1" lang="en" sz="1100" u="none">
                <a:solidFill>
                  <a:schemeClr val="dk1"/>
                </a:solidFill>
                <a:latin typeface="Arial"/>
                <a:ea typeface="Arial"/>
                <a:cs typeface="Arial"/>
                <a:sym typeface="Arial"/>
              </a:rPr>
              <a:t>x</a:t>
            </a:r>
            <a:r>
              <a:rPr b="0" i="0" lang="en" sz="1100" u="none">
                <a:solidFill>
                  <a:schemeClr val="dk1"/>
                </a:solidFill>
                <a:latin typeface="Arial"/>
                <a:ea typeface="Arial"/>
                <a:cs typeface="Arial"/>
                <a:sym typeface="Arial"/>
              </a:rPr>
              <a:t>/</a:t>
            </a:r>
            <a:r>
              <a:rPr b="0" i="1" lang="en" sz="1100" u="none">
                <a:solidFill>
                  <a:schemeClr val="dk1"/>
                </a:solidFill>
                <a:latin typeface="Arial"/>
                <a:ea typeface="Arial"/>
                <a:cs typeface="Arial"/>
                <a:sym typeface="Arial"/>
              </a:rPr>
              <a:t>y</a:t>
            </a:r>
            <a:r>
              <a:rPr b="0" i="0" lang="en" sz="1100" u="none">
                <a:solidFill>
                  <a:schemeClr val="dk1"/>
                </a:solidFill>
                <a:latin typeface="Arial"/>
                <a:ea typeface="Arial"/>
                <a:cs typeface="Arial"/>
                <a:sym typeface="Arial"/>
              </a:rPr>
              <a:t> coordinate pair. The proposed model, in contrast, establishes touch as a phenomenon of not only the touch surface, but of a wider context of three-dimensional factors. While we primarily investigated the user’s finger posture in 3-space, this wider context may include additional factors, such as head position, device orientation, parallax, and so on. Tracking these additional factors might allow future devices to realize even larger improvements in touch accuracy. Additional research is required here.</a:t>
            </a:r>
            <a:endParaRPr sz="1200"/>
          </a:p>
          <a:p>
            <a:pPr indent="0" lvl="0" marL="0" marR="0" rtl="0" algn="l">
              <a:lnSpc>
                <a:spcPct val="100000"/>
              </a:lnSpc>
              <a:spcBef>
                <a:spcPts val="500"/>
              </a:spcBef>
              <a:spcAft>
                <a:spcPts val="0"/>
              </a:spcAft>
              <a:buClr>
                <a:srgbClr val="99CC00"/>
              </a:buClr>
              <a:buSzPts val="1300"/>
              <a:buFont typeface="Arial"/>
              <a:buNone/>
            </a:pPr>
            <a:r>
              <a:rPr b="1" i="0" lang="en" sz="1100" u="none">
                <a:solidFill>
                  <a:srgbClr val="99CC00"/>
                </a:solidFill>
                <a:latin typeface="Arial"/>
                <a:ea typeface="Arial"/>
                <a:cs typeface="Arial"/>
                <a:sym typeface="Arial"/>
              </a:rPr>
              <a:t>Finally, we learned about users. We found that users are not inaccurate—they are just different. </a:t>
            </a:r>
            <a:r>
              <a:rPr b="0" i="0" lang="en" sz="1100" u="none">
                <a:solidFill>
                  <a:schemeClr val="dk1"/>
                </a:solidFill>
                <a:latin typeface="Arial"/>
                <a:ea typeface="Arial"/>
                <a:cs typeface="Arial"/>
                <a:sym typeface="Arial"/>
              </a:rPr>
              <a:t>The most likely explanation for this difference is that touch </a:t>
            </a:r>
            <a:r>
              <a:rPr b="0" i="1" lang="en" sz="1100" u="none">
                <a:solidFill>
                  <a:schemeClr val="dk1"/>
                </a:solidFill>
                <a:latin typeface="Arial"/>
                <a:ea typeface="Arial"/>
                <a:cs typeface="Arial"/>
                <a:sym typeface="Arial"/>
              </a:rPr>
              <a:t>on a millimeter scale</a:t>
            </a:r>
            <a:r>
              <a:rPr b="0" i="0" lang="en" sz="1100" u="none">
                <a:solidFill>
                  <a:schemeClr val="dk1"/>
                </a:solidFill>
                <a:latin typeface="Arial"/>
                <a:ea typeface="Arial"/>
                <a:cs typeface="Arial"/>
                <a:sym typeface="Arial"/>
              </a:rPr>
              <a:t> was never defined in the first place. For targets on this almost microscopic scale, pointing means to “dock” a comparably large, asymmetric object with a tilted surface. Comparing the arrangement of ovals across Figure 5 clearly shows that no two participants of our study had the same mental model of how to accomplish this. Contact area—the determining factor in today’s touch technology—might be a factor, but clearly only one of many. </a:t>
            </a:r>
            <a:r>
              <a:rPr b="1" i="0" lang="en" sz="1100" u="none">
                <a:solidFill>
                  <a:srgbClr val="99CC00"/>
                </a:solidFill>
                <a:latin typeface="Arial"/>
                <a:ea typeface="Arial"/>
                <a:cs typeface="Arial"/>
                <a:sym typeface="Arial"/>
              </a:rPr>
              <a:t>Additional research is required </a:t>
            </a:r>
            <a:r>
              <a:rPr b="0" i="0" lang="en" sz="1100" u="none">
                <a:solidFill>
                  <a:schemeClr val="dk1"/>
                </a:solidFill>
                <a:latin typeface="Arial"/>
                <a:ea typeface="Arial"/>
                <a:cs typeface="Arial"/>
                <a:sym typeface="Arial"/>
              </a:rPr>
              <a:t>to reach a new and more detailed understanding of users’ mental models of touch.</a:t>
            </a:r>
            <a:endParaRPr sz="1200"/>
          </a:p>
        </p:txBody>
      </p:sp>
      <p:pic>
        <p:nvPicPr>
          <p:cNvPr id="286" name="Google Shape;286;p52"/>
          <p:cNvPicPr preferRelativeResize="0"/>
          <p:nvPr/>
        </p:nvPicPr>
        <p:blipFill rotWithShape="1">
          <a:blip r:embed="rId3">
            <a:alphaModFix/>
          </a:blip>
          <a:srcRect b="0" l="0" r="18804" t="0"/>
          <a:stretch/>
        </p:blipFill>
        <p:spPr>
          <a:xfrm>
            <a:off x="7050087" y="-114300"/>
            <a:ext cx="1627587" cy="117871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Marketing related issues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4"/>
          <p:cNvSpPr txBox="1"/>
          <p:nvPr>
            <p:ph idx="1" type="body"/>
          </p:nvPr>
        </p:nvSpPr>
        <p:spPr>
          <a:xfrm>
            <a:off x="457200" y="609600"/>
            <a:ext cx="8229600" cy="33945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404040"/>
              </a:buClr>
              <a:buSzPts val="2400"/>
              <a:buFont typeface="Arial"/>
              <a:buNone/>
            </a:pPr>
            <a:r>
              <a:t/>
            </a:r>
            <a:endParaRPr b="0" i="0" sz="2400" u="none">
              <a:solidFill>
                <a:srgbClr val="404040"/>
              </a:solidFill>
              <a:latin typeface="Arial"/>
              <a:ea typeface="Arial"/>
              <a:cs typeface="Arial"/>
              <a:sym typeface="Arial"/>
            </a:endParaRPr>
          </a:p>
          <a:p>
            <a:pPr indent="0" lvl="0" marL="0" marR="0" rtl="0" algn="l">
              <a:lnSpc>
                <a:spcPct val="90000"/>
              </a:lnSpc>
              <a:spcBef>
                <a:spcPts val="480"/>
              </a:spcBef>
              <a:spcAft>
                <a:spcPts val="0"/>
              </a:spcAft>
              <a:buClr>
                <a:srgbClr val="404040"/>
              </a:buClr>
              <a:buSzPts val="2400"/>
              <a:buFont typeface="Arial"/>
              <a:buNone/>
            </a:pPr>
            <a:r>
              <a:rPr b="0" i="0" lang="en" sz="2400" u="none">
                <a:solidFill>
                  <a:srgbClr val="404040"/>
                </a:solidFill>
                <a:latin typeface="Arial"/>
                <a:ea typeface="Arial"/>
                <a:cs typeface="Arial"/>
                <a:sym typeface="Arial"/>
              </a:rPr>
              <a:t>1. how more people will </a:t>
            </a:r>
            <a:r>
              <a:rPr b="1" i="0" lang="en" sz="2400" u="none">
                <a:solidFill>
                  <a:srgbClr val="FF9900"/>
                </a:solidFill>
                <a:latin typeface="Arial"/>
                <a:ea typeface="Arial"/>
                <a:cs typeface="Arial"/>
                <a:sym typeface="Arial"/>
              </a:rPr>
              <a:t>glance at it?</a:t>
            </a:r>
            <a:endParaRPr/>
          </a:p>
          <a:p>
            <a:pPr indent="0" lvl="0" marL="0" marR="0" rtl="0" algn="l">
              <a:lnSpc>
                <a:spcPct val="90000"/>
              </a:lnSpc>
              <a:spcBef>
                <a:spcPts val="480"/>
              </a:spcBef>
              <a:spcAft>
                <a:spcPts val="0"/>
              </a:spcAft>
              <a:buClr>
                <a:srgbClr val="404040"/>
              </a:buClr>
              <a:buSzPts val="2400"/>
              <a:buFont typeface="Arial"/>
              <a:buNone/>
            </a:pPr>
            <a:r>
              <a:t/>
            </a:r>
            <a:endParaRPr b="0" i="0" sz="2400" u="none">
              <a:solidFill>
                <a:srgbClr val="404040"/>
              </a:solidFill>
              <a:latin typeface="Arial"/>
              <a:ea typeface="Arial"/>
              <a:cs typeface="Arial"/>
              <a:sym typeface="Arial"/>
            </a:endParaRPr>
          </a:p>
          <a:p>
            <a:pPr indent="0" lvl="0" marL="0" marR="0" rtl="0" algn="l">
              <a:lnSpc>
                <a:spcPct val="90000"/>
              </a:lnSpc>
              <a:spcBef>
                <a:spcPts val="480"/>
              </a:spcBef>
              <a:spcAft>
                <a:spcPts val="0"/>
              </a:spcAft>
              <a:buClr>
                <a:srgbClr val="404040"/>
              </a:buClr>
              <a:buSzPts val="2400"/>
              <a:buFont typeface="Arial"/>
              <a:buNone/>
            </a:pPr>
            <a:r>
              <a:rPr b="0" i="0" lang="en" sz="2400" u="none">
                <a:solidFill>
                  <a:srgbClr val="404040"/>
                </a:solidFill>
                <a:latin typeface="Arial"/>
                <a:ea typeface="Arial"/>
                <a:cs typeface="Arial"/>
                <a:sym typeface="Arial"/>
              </a:rPr>
              <a:t>2. how many people will </a:t>
            </a:r>
            <a:r>
              <a:rPr b="1" i="0" lang="en" sz="2400" u="none">
                <a:solidFill>
                  <a:srgbClr val="FF9900"/>
                </a:solidFill>
                <a:latin typeface="Arial"/>
                <a:ea typeface="Arial"/>
                <a:cs typeface="Arial"/>
                <a:sym typeface="Arial"/>
              </a:rPr>
              <a:t>skim it? </a:t>
            </a:r>
            <a:endParaRPr/>
          </a:p>
          <a:p>
            <a:pPr indent="0" lvl="0" marL="0" marR="0" rtl="0" algn="l">
              <a:lnSpc>
                <a:spcPct val="90000"/>
              </a:lnSpc>
              <a:spcBef>
                <a:spcPts val="480"/>
              </a:spcBef>
              <a:spcAft>
                <a:spcPts val="0"/>
              </a:spcAft>
              <a:buClr>
                <a:srgbClr val="404040"/>
              </a:buClr>
              <a:buSzPts val="2400"/>
              <a:buFont typeface="Arial"/>
              <a:buNone/>
            </a:pPr>
            <a:r>
              <a:t/>
            </a:r>
            <a:endParaRPr b="0" i="0" sz="2400" u="none">
              <a:solidFill>
                <a:srgbClr val="404040"/>
              </a:solidFill>
              <a:latin typeface="Arial"/>
              <a:ea typeface="Arial"/>
              <a:cs typeface="Arial"/>
              <a:sym typeface="Arial"/>
            </a:endParaRPr>
          </a:p>
          <a:p>
            <a:pPr indent="0" lvl="0" marL="0" marR="0" rtl="0" algn="l">
              <a:lnSpc>
                <a:spcPct val="90000"/>
              </a:lnSpc>
              <a:spcBef>
                <a:spcPts val="480"/>
              </a:spcBef>
              <a:spcAft>
                <a:spcPts val="0"/>
              </a:spcAft>
              <a:buClr>
                <a:srgbClr val="404040"/>
              </a:buClr>
              <a:buSzPts val="2400"/>
              <a:buFont typeface="Arial"/>
              <a:buNone/>
            </a:pPr>
            <a:r>
              <a:rPr b="0" i="0" lang="en" sz="2400" u="none">
                <a:solidFill>
                  <a:srgbClr val="404040"/>
                </a:solidFill>
                <a:latin typeface="Arial"/>
                <a:ea typeface="Arial"/>
                <a:cs typeface="Arial"/>
                <a:sym typeface="Arial"/>
              </a:rPr>
              <a:t>3. how many people will </a:t>
            </a:r>
            <a:r>
              <a:rPr b="1" i="0" lang="en" sz="2400" u="none">
                <a:solidFill>
                  <a:srgbClr val="FF9900"/>
                </a:solidFill>
                <a:latin typeface="Arial"/>
                <a:ea typeface="Arial"/>
                <a:cs typeface="Arial"/>
                <a:sym typeface="Arial"/>
              </a:rPr>
              <a:t>read your paper? </a:t>
            </a:r>
            <a:endParaRPr/>
          </a:p>
          <a:p>
            <a:pPr indent="0" lvl="0" marL="0" marR="0" rtl="0" algn="l">
              <a:lnSpc>
                <a:spcPct val="90000"/>
              </a:lnSpc>
              <a:spcBef>
                <a:spcPts val="480"/>
              </a:spcBef>
              <a:spcAft>
                <a:spcPts val="0"/>
              </a:spcAft>
              <a:buClr>
                <a:srgbClr val="404040"/>
              </a:buClr>
              <a:buSzPts val="2400"/>
              <a:buFont typeface="Arial"/>
              <a:buNone/>
            </a:pPr>
            <a:r>
              <a:t/>
            </a:r>
            <a:endParaRPr b="1" i="0" sz="2400" u="none">
              <a:solidFill>
                <a:srgbClr val="FF9900"/>
              </a:solidFill>
              <a:latin typeface="Arial"/>
              <a:ea typeface="Arial"/>
              <a:cs typeface="Arial"/>
              <a:sym typeface="Arial"/>
            </a:endParaRPr>
          </a:p>
          <a:p>
            <a:pPr indent="0" lvl="0" marL="0" marR="0" rtl="0" algn="l">
              <a:lnSpc>
                <a:spcPct val="90000"/>
              </a:lnSpc>
              <a:spcBef>
                <a:spcPts val="480"/>
              </a:spcBef>
              <a:spcAft>
                <a:spcPts val="0"/>
              </a:spcAft>
              <a:buClr>
                <a:srgbClr val="404040"/>
              </a:buClr>
              <a:buSzPts val="2400"/>
              <a:buFont typeface="Arial"/>
              <a:buNone/>
            </a:pPr>
            <a:br>
              <a:rPr b="0" i="0" lang="en" sz="2400" u="none">
                <a:solidFill>
                  <a:srgbClr val="404040"/>
                </a:solidFill>
                <a:latin typeface="Arial"/>
                <a:ea typeface="Arial"/>
                <a:cs typeface="Arial"/>
                <a:sym typeface="Arial"/>
              </a:rPr>
            </a:br>
            <a:r>
              <a:rPr b="0" i="0" lang="en" sz="2400" u="none">
                <a:solidFill>
                  <a:srgbClr val="404040"/>
                </a:solidFill>
                <a:latin typeface="Arial"/>
                <a:ea typeface="Arial"/>
                <a:cs typeface="Arial"/>
                <a:sym typeface="Arial"/>
              </a:rPr>
              <a:t>to make sure every “reader” gets your point</a:t>
            </a:r>
            <a:br>
              <a:rPr b="0" i="0" lang="en" sz="2400" u="none">
                <a:solidFill>
                  <a:srgbClr val="404040"/>
                </a:solidFill>
                <a:latin typeface="Arial"/>
                <a:ea typeface="Arial"/>
                <a:cs typeface="Arial"/>
                <a:sym typeface="Arial"/>
              </a:rPr>
            </a:br>
            <a:r>
              <a:rPr b="1" i="0" lang="en" sz="2400" u="none">
                <a:solidFill>
                  <a:srgbClr val="99CC00"/>
                </a:solidFill>
                <a:latin typeface="Arial"/>
                <a:ea typeface="Arial"/>
                <a:cs typeface="Arial"/>
                <a:sym typeface="Arial"/>
              </a:rPr>
              <a:t>tell the story multiple times </a:t>
            </a:r>
            <a:r>
              <a:rPr b="0" i="0" lang="en" sz="2400" u="none">
                <a:solidFill>
                  <a:srgbClr val="404040"/>
                </a:solidFill>
                <a:latin typeface="Arial"/>
                <a:ea typeface="Arial"/>
                <a:cs typeface="Arial"/>
                <a:sym typeface="Arial"/>
              </a:rPr>
              <a:t>at different levels of detail </a:t>
            </a:r>
            <a:endParaRPr b="1" i="0" sz="2400" u="none">
              <a:solidFill>
                <a:srgbClr val="FF9900"/>
              </a:solidFill>
              <a:latin typeface="Arial"/>
              <a:ea typeface="Arial"/>
              <a:cs typeface="Arial"/>
              <a:sym typeface="Arial"/>
            </a:endParaRPr>
          </a:p>
          <a:p>
            <a:pPr indent="0" lvl="0" marL="0" marR="0" rtl="0" algn="l">
              <a:lnSpc>
                <a:spcPct val="90000"/>
              </a:lnSpc>
              <a:spcBef>
                <a:spcPts val="480"/>
              </a:spcBef>
              <a:spcAft>
                <a:spcPts val="0"/>
              </a:spcAft>
              <a:buClr>
                <a:srgbClr val="404040"/>
              </a:buClr>
              <a:buSzPts val="2400"/>
              <a:buFont typeface="Arial"/>
              <a:buNone/>
            </a:pPr>
            <a:r>
              <a:t/>
            </a:r>
            <a:endParaRPr b="0" i="0" sz="2400" u="none">
              <a:solidFill>
                <a:srgbClr val="404040"/>
              </a:solidFill>
              <a:latin typeface="Arial"/>
              <a:ea typeface="Arial"/>
              <a:cs typeface="Arial"/>
              <a:sym typeface="Arial"/>
            </a:endParaRPr>
          </a:p>
          <a:p>
            <a:pPr indent="-190500" lvl="0" marL="342900" marR="0" rtl="0" algn="l">
              <a:spcBef>
                <a:spcPts val="480"/>
              </a:spcBef>
              <a:spcAft>
                <a:spcPts val="0"/>
              </a:spcAft>
              <a:buClr>
                <a:srgbClr val="404040"/>
              </a:buClr>
              <a:buSzPts val="2400"/>
              <a:buFont typeface="Arial"/>
              <a:buNone/>
            </a:pPr>
            <a:r>
              <a:t/>
            </a:r>
            <a:endParaRPr b="0" i="0" sz="2400" u="none">
              <a:solidFill>
                <a:srgbClr val="404040"/>
              </a:solidFill>
              <a:latin typeface="Arial"/>
              <a:ea typeface="Arial"/>
              <a:cs typeface="Arial"/>
              <a:sym typeface="Arial"/>
            </a:endParaRPr>
          </a:p>
        </p:txBody>
      </p:sp>
      <p:sp>
        <p:nvSpPr>
          <p:cNvPr id="297" name="Google Shape;297;p54"/>
          <p:cNvSpPr txBox="1"/>
          <p:nvPr/>
        </p:nvSpPr>
        <p:spPr>
          <a:xfrm>
            <a:off x="6421421" y="2533650"/>
            <a:ext cx="17919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04040"/>
              </a:buClr>
              <a:buSzPts val="2400"/>
              <a:buFont typeface="Arial"/>
              <a:buNone/>
            </a:pPr>
            <a:r>
              <a:rPr lang="en" sz="2400">
                <a:solidFill>
                  <a:srgbClr val="404040"/>
                </a:solidFill>
              </a:rPr>
              <a:t>V</a:t>
            </a:r>
            <a:r>
              <a:rPr b="0" i="0" lang="en" sz="2400" u="none">
                <a:solidFill>
                  <a:srgbClr val="404040"/>
                </a:solidFill>
                <a:latin typeface="Arial"/>
                <a:ea typeface="Arial"/>
                <a:cs typeface="Arial"/>
                <a:sym typeface="Arial"/>
              </a:rPr>
              <a:t>ery few</a:t>
            </a:r>
            <a:endParaRPr/>
          </a:p>
        </p:txBody>
      </p:sp>
      <p:sp>
        <p:nvSpPr>
          <p:cNvPr id="298" name="Google Shape;298;p54"/>
          <p:cNvSpPr txBox="1"/>
          <p:nvPr/>
        </p:nvSpPr>
        <p:spPr>
          <a:xfrm>
            <a:off x="5187525" y="1749300"/>
            <a:ext cx="36414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04040"/>
              </a:buClr>
              <a:buSzPts val="2400"/>
              <a:buFont typeface="Arial"/>
              <a:buNone/>
            </a:pPr>
            <a:r>
              <a:rPr lang="en" sz="2400">
                <a:solidFill>
                  <a:srgbClr val="404040"/>
                </a:solidFill>
              </a:rPr>
              <a:t>Among them, some will skim it</a:t>
            </a:r>
            <a:endParaRPr/>
          </a:p>
        </p:txBody>
      </p:sp>
      <p:sp>
        <p:nvSpPr>
          <p:cNvPr id="299" name="Google Shape;299;p54"/>
          <p:cNvSpPr txBox="1"/>
          <p:nvPr/>
        </p:nvSpPr>
        <p:spPr>
          <a:xfrm>
            <a:off x="5638800" y="987750"/>
            <a:ext cx="21336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04040"/>
              </a:buClr>
              <a:buSzPts val="2400"/>
              <a:buFont typeface="Arial"/>
              <a:buNone/>
            </a:pPr>
            <a:r>
              <a:rPr lang="en" sz="2400">
                <a:solidFill>
                  <a:srgbClr val="404040"/>
                </a:solidFill>
              </a:rPr>
              <a:t>Quite a lot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5"/>
          <p:cNvSpPr txBox="1"/>
          <p:nvPr>
            <p:ph idx="1" type="body"/>
          </p:nvPr>
        </p:nvSpPr>
        <p:spPr>
          <a:xfrm>
            <a:off x="890587" y="751284"/>
            <a:ext cx="8024700" cy="33945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99CC00"/>
              </a:buClr>
              <a:buSzPts val="2400"/>
              <a:buFont typeface="Arial"/>
              <a:buNone/>
            </a:pPr>
            <a:r>
              <a:rPr b="1" i="0" lang="en" sz="2400" u="none">
                <a:solidFill>
                  <a:srgbClr val="99CC00"/>
                </a:solidFill>
                <a:latin typeface="Arial"/>
                <a:ea typeface="Arial"/>
                <a:cs typeface="Arial"/>
                <a:sym typeface="Arial"/>
              </a:rPr>
              <a:t>system name </a:t>
            </a:r>
            <a:r>
              <a:rPr b="0" i="0" lang="en" sz="2400" u="none">
                <a:solidFill>
                  <a:srgbClr val="404040"/>
                </a:solidFill>
                <a:latin typeface="Arial"/>
                <a:ea typeface="Arial"/>
                <a:cs typeface="Arial"/>
                <a:sym typeface="Arial"/>
              </a:rPr>
              <a:t>(= 1 word) example: “earPod”, “halo”</a:t>
            </a:r>
            <a:endParaRPr/>
          </a:p>
          <a:p>
            <a:pPr indent="0" lvl="0" marL="0" marR="0" rtl="0" algn="l">
              <a:lnSpc>
                <a:spcPct val="80000"/>
              </a:lnSpc>
              <a:spcBef>
                <a:spcPts val="480"/>
              </a:spcBef>
              <a:spcAft>
                <a:spcPts val="0"/>
              </a:spcAft>
              <a:buClr>
                <a:srgbClr val="404040"/>
              </a:buClr>
              <a:buSzPts val="2400"/>
              <a:buFont typeface="Arial"/>
              <a:buNone/>
            </a:pPr>
            <a:r>
              <a:t/>
            </a:r>
            <a:endParaRPr b="0" i="0" sz="2400" u="none">
              <a:solidFill>
                <a:srgbClr val="404040"/>
              </a:solidFill>
              <a:latin typeface="Arial"/>
              <a:ea typeface="Arial"/>
              <a:cs typeface="Arial"/>
              <a:sym typeface="Arial"/>
            </a:endParaRPr>
          </a:p>
          <a:p>
            <a:pPr indent="0" lvl="0" marL="0" marR="0" rtl="0" algn="l">
              <a:lnSpc>
                <a:spcPct val="80000"/>
              </a:lnSpc>
              <a:spcBef>
                <a:spcPts val="480"/>
              </a:spcBef>
              <a:spcAft>
                <a:spcPts val="0"/>
              </a:spcAft>
              <a:buClr>
                <a:srgbClr val="99CC00"/>
              </a:buClr>
              <a:buSzPts val="2400"/>
              <a:buFont typeface="Arial"/>
              <a:buNone/>
            </a:pPr>
            <a:r>
              <a:rPr b="1" i="0" lang="en" sz="2400" u="none">
                <a:solidFill>
                  <a:srgbClr val="99CC00"/>
                </a:solidFill>
                <a:latin typeface="Arial"/>
                <a:ea typeface="Arial"/>
                <a:cs typeface="Arial"/>
                <a:sym typeface="Arial"/>
              </a:rPr>
              <a:t>title </a:t>
            </a:r>
            <a:r>
              <a:rPr b="0" i="0" lang="en" sz="2400" u="none">
                <a:solidFill>
                  <a:srgbClr val="404040"/>
                </a:solidFill>
                <a:latin typeface="Arial"/>
                <a:ea typeface="Arial"/>
                <a:cs typeface="Arial"/>
                <a:sym typeface="Arial"/>
              </a:rPr>
              <a:t>(= 1 sentence)</a:t>
            </a:r>
            <a:br>
              <a:rPr b="0" i="0" lang="en" sz="2400" u="none">
                <a:solidFill>
                  <a:srgbClr val="404040"/>
                </a:solidFill>
                <a:latin typeface="Arial"/>
                <a:ea typeface="Arial"/>
                <a:cs typeface="Arial"/>
                <a:sym typeface="Arial"/>
              </a:rPr>
            </a:br>
            <a:r>
              <a:rPr b="0" i="0" lang="en" sz="2400" u="none">
                <a:solidFill>
                  <a:srgbClr val="404040"/>
                </a:solidFill>
                <a:latin typeface="Arial"/>
                <a:ea typeface="Arial"/>
                <a:cs typeface="Arial"/>
                <a:sym typeface="Arial"/>
              </a:rPr>
              <a:t>“Fisheyes are good for large steering tasks” [Gutwin]</a:t>
            </a:r>
            <a:endParaRPr/>
          </a:p>
          <a:p>
            <a:pPr indent="0" lvl="0" marL="0" marR="0" rtl="0" algn="l">
              <a:lnSpc>
                <a:spcPct val="80000"/>
              </a:lnSpc>
              <a:spcBef>
                <a:spcPts val="480"/>
              </a:spcBef>
              <a:spcAft>
                <a:spcPts val="0"/>
              </a:spcAft>
              <a:buClr>
                <a:srgbClr val="404040"/>
              </a:buClr>
              <a:buSzPts val="2400"/>
              <a:buFont typeface="Arial"/>
              <a:buNone/>
            </a:pPr>
            <a:r>
              <a:t/>
            </a:r>
            <a:endParaRPr b="0" i="0" sz="2400" u="none">
              <a:solidFill>
                <a:srgbClr val="404040"/>
              </a:solidFill>
              <a:latin typeface="Arial"/>
              <a:ea typeface="Arial"/>
              <a:cs typeface="Arial"/>
              <a:sym typeface="Arial"/>
            </a:endParaRPr>
          </a:p>
          <a:p>
            <a:pPr indent="0" lvl="0" marL="0" marR="0" rtl="0" algn="l">
              <a:lnSpc>
                <a:spcPct val="80000"/>
              </a:lnSpc>
              <a:spcBef>
                <a:spcPts val="480"/>
              </a:spcBef>
              <a:spcAft>
                <a:spcPts val="0"/>
              </a:spcAft>
              <a:buClr>
                <a:srgbClr val="99CC00"/>
              </a:buClr>
              <a:buSzPts val="2400"/>
              <a:buFont typeface="Arial"/>
              <a:buNone/>
            </a:pPr>
            <a:r>
              <a:rPr b="1" i="0" lang="en" sz="2400" u="none">
                <a:solidFill>
                  <a:srgbClr val="99CC00"/>
                </a:solidFill>
                <a:latin typeface="Arial"/>
                <a:ea typeface="Arial"/>
                <a:cs typeface="Arial"/>
                <a:sym typeface="Arial"/>
              </a:rPr>
              <a:t>figure 1 </a:t>
            </a:r>
            <a:r>
              <a:rPr b="0" i="0" lang="en" sz="2400" u="none">
                <a:solidFill>
                  <a:srgbClr val="404040"/>
                </a:solidFill>
                <a:latin typeface="Arial"/>
                <a:ea typeface="Arial"/>
                <a:cs typeface="Arial"/>
                <a:sym typeface="Arial"/>
              </a:rPr>
              <a:t>on pg1 and self-contained </a:t>
            </a:r>
            <a:r>
              <a:rPr b="1" i="0" lang="en" sz="2400" u="none">
                <a:solidFill>
                  <a:srgbClr val="99CC00"/>
                </a:solidFill>
                <a:latin typeface="Arial"/>
                <a:ea typeface="Arial"/>
                <a:cs typeface="Arial"/>
                <a:sym typeface="Arial"/>
              </a:rPr>
              <a:t>caption </a:t>
            </a:r>
            <a:r>
              <a:rPr b="0" i="0" lang="en" sz="2400" u="none">
                <a:solidFill>
                  <a:srgbClr val="404040"/>
                </a:solidFill>
                <a:latin typeface="Arial"/>
                <a:ea typeface="Arial"/>
                <a:cs typeface="Arial"/>
                <a:sym typeface="Arial"/>
              </a:rPr>
              <a:t>(= 1 image)</a:t>
            </a:r>
            <a:endParaRPr/>
          </a:p>
          <a:p>
            <a:pPr indent="0" lvl="0" marL="0" marR="0" rtl="0" algn="l">
              <a:lnSpc>
                <a:spcPct val="80000"/>
              </a:lnSpc>
              <a:spcBef>
                <a:spcPts val="480"/>
              </a:spcBef>
              <a:spcAft>
                <a:spcPts val="0"/>
              </a:spcAft>
              <a:buClr>
                <a:srgbClr val="404040"/>
              </a:buClr>
              <a:buSzPts val="2400"/>
              <a:buFont typeface="Arial"/>
              <a:buNone/>
            </a:pPr>
            <a:r>
              <a:t/>
            </a:r>
            <a:endParaRPr b="0" i="0" sz="2400" u="none">
              <a:solidFill>
                <a:srgbClr val="404040"/>
              </a:solidFill>
              <a:latin typeface="Arial"/>
              <a:ea typeface="Arial"/>
              <a:cs typeface="Arial"/>
              <a:sym typeface="Arial"/>
            </a:endParaRPr>
          </a:p>
          <a:p>
            <a:pPr indent="0" lvl="0" marL="0" marR="0" rtl="0" algn="l">
              <a:lnSpc>
                <a:spcPct val="80000"/>
              </a:lnSpc>
              <a:spcBef>
                <a:spcPts val="480"/>
              </a:spcBef>
              <a:spcAft>
                <a:spcPts val="0"/>
              </a:spcAft>
              <a:buClr>
                <a:srgbClr val="99CC00"/>
              </a:buClr>
              <a:buSzPts val="2400"/>
              <a:buFont typeface="Arial"/>
              <a:buNone/>
            </a:pPr>
            <a:r>
              <a:rPr b="1" i="0" lang="en" sz="2400" u="none">
                <a:solidFill>
                  <a:srgbClr val="99CC00"/>
                </a:solidFill>
                <a:latin typeface="Arial"/>
                <a:ea typeface="Arial"/>
                <a:cs typeface="Arial"/>
                <a:sym typeface="Arial"/>
              </a:rPr>
              <a:t>abstract </a:t>
            </a:r>
            <a:r>
              <a:rPr b="0" i="0" lang="en" sz="2400" u="none">
                <a:solidFill>
                  <a:srgbClr val="404040"/>
                </a:solidFill>
                <a:latin typeface="Arial"/>
                <a:ea typeface="Arial"/>
                <a:cs typeface="Arial"/>
                <a:sym typeface="Arial"/>
              </a:rPr>
              <a:t>(= 1 paragraph)</a:t>
            </a:r>
            <a:endParaRPr/>
          </a:p>
          <a:p>
            <a:pPr indent="0" lvl="0" marL="0" marR="0" rtl="0" algn="l">
              <a:lnSpc>
                <a:spcPct val="80000"/>
              </a:lnSpc>
              <a:spcBef>
                <a:spcPts val="480"/>
              </a:spcBef>
              <a:spcAft>
                <a:spcPts val="0"/>
              </a:spcAft>
              <a:buClr>
                <a:srgbClr val="404040"/>
              </a:buClr>
              <a:buSzPts val="2400"/>
              <a:buFont typeface="Arial"/>
              <a:buNone/>
            </a:pPr>
            <a:r>
              <a:t/>
            </a:r>
            <a:endParaRPr b="0" i="0" sz="2400" u="none">
              <a:solidFill>
                <a:srgbClr val="404040"/>
              </a:solidFill>
              <a:latin typeface="Arial"/>
              <a:ea typeface="Arial"/>
              <a:cs typeface="Arial"/>
              <a:sym typeface="Arial"/>
            </a:endParaRPr>
          </a:p>
          <a:p>
            <a:pPr indent="0" lvl="0" marL="0" marR="0" rtl="0" algn="l">
              <a:lnSpc>
                <a:spcPct val="80000"/>
              </a:lnSpc>
              <a:spcBef>
                <a:spcPts val="480"/>
              </a:spcBef>
              <a:spcAft>
                <a:spcPts val="0"/>
              </a:spcAft>
              <a:buClr>
                <a:srgbClr val="99CC00"/>
              </a:buClr>
              <a:buSzPts val="2400"/>
              <a:buFont typeface="Arial"/>
              <a:buNone/>
            </a:pPr>
            <a:r>
              <a:rPr b="1" i="0" lang="en" sz="2400" u="none">
                <a:solidFill>
                  <a:srgbClr val="99CC00"/>
                </a:solidFill>
                <a:latin typeface="Arial"/>
                <a:ea typeface="Arial"/>
                <a:cs typeface="Arial"/>
                <a:sym typeface="Arial"/>
              </a:rPr>
              <a:t>walkthrough </a:t>
            </a:r>
            <a:r>
              <a:rPr b="0" i="0" lang="en" sz="2400" u="none">
                <a:solidFill>
                  <a:srgbClr val="404040"/>
                </a:solidFill>
                <a:latin typeface="Arial"/>
                <a:ea typeface="Arial"/>
                <a:cs typeface="Arial"/>
                <a:sym typeface="Arial"/>
              </a:rPr>
              <a:t>right after intro (= 1 section)</a:t>
            </a:r>
            <a:endParaRPr/>
          </a:p>
          <a:p>
            <a:pPr indent="0" lvl="0" marL="0" marR="0" rtl="0" algn="l">
              <a:lnSpc>
                <a:spcPct val="80000"/>
              </a:lnSpc>
              <a:spcBef>
                <a:spcPts val="480"/>
              </a:spcBef>
              <a:spcAft>
                <a:spcPts val="0"/>
              </a:spcAft>
              <a:buClr>
                <a:srgbClr val="404040"/>
              </a:buClr>
              <a:buSzPts val="2400"/>
              <a:buFont typeface="Arial"/>
              <a:buNone/>
            </a:pPr>
            <a:br>
              <a:rPr b="0" i="0" lang="en" sz="2400" u="none">
                <a:solidFill>
                  <a:srgbClr val="404040"/>
                </a:solidFill>
                <a:latin typeface="Arial"/>
                <a:ea typeface="Arial"/>
                <a:cs typeface="Arial"/>
                <a:sym typeface="Arial"/>
              </a:rPr>
            </a:br>
            <a:r>
              <a:rPr b="1" i="0" lang="en" sz="2400" u="none">
                <a:solidFill>
                  <a:srgbClr val="99CC00"/>
                </a:solidFill>
                <a:latin typeface="Arial"/>
                <a:ea typeface="Arial"/>
                <a:cs typeface="Arial"/>
                <a:sym typeface="Arial"/>
              </a:rPr>
              <a:t>paper </a:t>
            </a:r>
            <a:r>
              <a:rPr b="0" i="0" lang="en" sz="2400" u="none">
                <a:solidFill>
                  <a:srgbClr val="404040"/>
                </a:solidFill>
                <a:latin typeface="Arial"/>
                <a:ea typeface="Arial"/>
                <a:cs typeface="Arial"/>
                <a:sym typeface="Arial"/>
              </a:rPr>
              <a:t>in all its detail (= 1 paper)</a:t>
            </a:r>
            <a:endParaRPr/>
          </a:p>
        </p:txBody>
      </p:sp>
      <p:grpSp>
        <p:nvGrpSpPr>
          <p:cNvPr id="305" name="Google Shape;305;p55"/>
          <p:cNvGrpSpPr/>
          <p:nvPr/>
        </p:nvGrpSpPr>
        <p:grpSpPr>
          <a:xfrm>
            <a:off x="482610" y="1602682"/>
            <a:ext cx="369890" cy="277467"/>
            <a:chOff x="1143000" y="2789516"/>
            <a:chExt cx="990600" cy="990600"/>
          </a:xfrm>
        </p:grpSpPr>
        <p:sp>
          <p:nvSpPr>
            <p:cNvPr id="306" name="Google Shape;306;p55"/>
            <p:cNvSpPr/>
            <p:nvPr/>
          </p:nvSpPr>
          <p:spPr>
            <a:xfrm>
              <a:off x="1143000" y="2789516"/>
              <a:ext cx="990600" cy="990600"/>
            </a:xfrm>
            <a:prstGeom prst="triangle">
              <a:avLst>
                <a:gd fmla="val 50000" name="adj"/>
              </a:avLst>
            </a:prstGeom>
            <a:solidFill>
              <a:schemeClr val="lt1"/>
            </a:solidFill>
            <a:ln cap="flat" cmpd="sng" w="1905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dk1"/>
                </a:solidFill>
                <a:latin typeface="Arial"/>
                <a:ea typeface="Arial"/>
                <a:cs typeface="Arial"/>
                <a:sym typeface="Arial"/>
              </a:endParaRPr>
            </a:p>
          </p:txBody>
        </p:sp>
        <p:sp>
          <p:nvSpPr>
            <p:cNvPr id="307" name="Google Shape;307;p55"/>
            <p:cNvSpPr/>
            <p:nvPr/>
          </p:nvSpPr>
          <p:spPr>
            <a:xfrm>
              <a:off x="1427852" y="3036103"/>
              <a:ext cx="420897" cy="204072"/>
            </a:xfrm>
            <a:custGeom>
              <a:rect b="b" l="l" r="r" t="t"/>
              <a:pathLst>
                <a:path extrusionOk="0" h="204072" w="420897">
                  <a:moveTo>
                    <a:pt x="0" y="204072"/>
                  </a:moveTo>
                  <a:lnTo>
                    <a:pt x="90412" y="0"/>
                  </a:lnTo>
                  <a:lnTo>
                    <a:pt x="330485" y="0"/>
                  </a:lnTo>
                  <a:lnTo>
                    <a:pt x="420897" y="204072"/>
                  </a:lnTo>
                  <a:lnTo>
                    <a:pt x="0" y="204072"/>
                  </a:lnTo>
                  <a:close/>
                </a:path>
              </a:pathLst>
            </a:custGeom>
            <a:solidFill>
              <a:srgbClr val="99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dk1"/>
                </a:solidFill>
                <a:latin typeface="Arial"/>
                <a:ea typeface="Arial"/>
                <a:cs typeface="Arial"/>
                <a:sym typeface="Arial"/>
              </a:endParaRPr>
            </a:p>
          </p:txBody>
        </p:sp>
        <p:sp>
          <p:nvSpPr>
            <p:cNvPr id="308" name="Google Shape;308;p55"/>
            <p:cNvSpPr/>
            <p:nvPr/>
          </p:nvSpPr>
          <p:spPr>
            <a:xfrm>
              <a:off x="1143000" y="2789516"/>
              <a:ext cx="990600" cy="9906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dk1"/>
                </a:solidFill>
                <a:latin typeface="Arial"/>
                <a:ea typeface="Arial"/>
                <a:cs typeface="Arial"/>
                <a:sym typeface="Arial"/>
              </a:endParaRPr>
            </a:p>
          </p:txBody>
        </p:sp>
      </p:grpSp>
      <p:grpSp>
        <p:nvGrpSpPr>
          <p:cNvPr id="309" name="Google Shape;309;p55"/>
          <p:cNvGrpSpPr/>
          <p:nvPr/>
        </p:nvGrpSpPr>
        <p:grpSpPr>
          <a:xfrm>
            <a:off x="482610" y="2426605"/>
            <a:ext cx="369890" cy="276278"/>
            <a:chOff x="1981200" y="2793266"/>
            <a:chExt cx="990600" cy="990600"/>
          </a:xfrm>
        </p:grpSpPr>
        <p:sp>
          <p:nvSpPr>
            <p:cNvPr id="310" name="Google Shape;310;p55"/>
            <p:cNvSpPr/>
            <p:nvPr/>
          </p:nvSpPr>
          <p:spPr>
            <a:xfrm>
              <a:off x="1981200" y="2793266"/>
              <a:ext cx="990600" cy="990600"/>
            </a:xfrm>
            <a:prstGeom prst="triangle">
              <a:avLst>
                <a:gd fmla="val 50000" name="adj"/>
              </a:avLst>
            </a:prstGeom>
            <a:solidFill>
              <a:schemeClr val="lt1"/>
            </a:solidFill>
            <a:ln cap="flat" cmpd="sng" w="1905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dk1"/>
                </a:solidFill>
                <a:latin typeface="Arial"/>
                <a:ea typeface="Arial"/>
                <a:cs typeface="Arial"/>
                <a:sym typeface="Arial"/>
              </a:endParaRPr>
            </a:p>
          </p:txBody>
        </p:sp>
        <p:sp>
          <p:nvSpPr>
            <p:cNvPr id="311" name="Google Shape;311;p55"/>
            <p:cNvSpPr/>
            <p:nvPr/>
          </p:nvSpPr>
          <p:spPr>
            <a:xfrm>
              <a:off x="2215034" y="3151932"/>
              <a:ext cx="522933" cy="200683"/>
            </a:xfrm>
            <a:custGeom>
              <a:rect b="b" l="l" r="r" t="t"/>
              <a:pathLst>
                <a:path extrusionOk="0" h="200683" w="522933">
                  <a:moveTo>
                    <a:pt x="0" y="200683"/>
                  </a:moveTo>
                  <a:lnTo>
                    <a:pt x="96316" y="0"/>
                  </a:lnTo>
                  <a:lnTo>
                    <a:pt x="426617" y="0"/>
                  </a:lnTo>
                  <a:lnTo>
                    <a:pt x="522933" y="200683"/>
                  </a:lnTo>
                  <a:lnTo>
                    <a:pt x="0" y="200683"/>
                  </a:lnTo>
                  <a:close/>
                </a:path>
              </a:pathLst>
            </a:custGeom>
            <a:solidFill>
              <a:srgbClr val="99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dk1"/>
                </a:solidFill>
                <a:latin typeface="Arial"/>
                <a:ea typeface="Arial"/>
                <a:cs typeface="Arial"/>
                <a:sym typeface="Arial"/>
              </a:endParaRPr>
            </a:p>
          </p:txBody>
        </p:sp>
        <p:sp>
          <p:nvSpPr>
            <p:cNvPr id="312" name="Google Shape;312;p55"/>
            <p:cNvSpPr/>
            <p:nvPr/>
          </p:nvSpPr>
          <p:spPr>
            <a:xfrm>
              <a:off x="1981200" y="2793266"/>
              <a:ext cx="990600" cy="9906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dk1"/>
                </a:solidFill>
                <a:latin typeface="Arial"/>
                <a:ea typeface="Arial"/>
                <a:cs typeface="Arial"/>
                <a:sym typeface="Arial"/>
              </a:endParaRPr>
            </a:p>
          </p:txBody>
        </p:sp>
      </p:grpSp>
      <p:grpSp>
        <p:nvGrpSpPr>
          <p:cNvPr id="313" name="Google Shape;313;p55"/>
          <p:cNvGrpSpPr/>
          <p:nvPr/>
        </p:nvGrpSpPr>
        <p:grpSpPr>
          <a:xfrm>
            <a:off x="482610" y="3096940"/>
            <a:ext cx="369890" cy="276278"/>
            <a:chOff x="2895600" y="2795497"/>
            <a:chExt cx="990600" cy="990600"/>
          </a:xfrm>
        </p:grpSpPr>
        <p:sp>
          <p:nvSpPr>
            <p:cNvPr id="314" name="Google Shape;314;p55"/>
            <p:cNvSpPr/>
            <p:nvPr/>
          </p:nvSpPr>
          <p:spPr>
            <a:xfrm>
              <a:off x="2895600" y="2795497"/>
              <a:ext cx="990600" cy="990600"/>
            </a:xfrm>
            <a:prstGeom prst="triangle">
              <a:avLst>
                <a:gd fmla="val 50000" name="adj"/>
              </a:avLst>
            </a:prstGeom>
            <a:solidFill>
              <a:schemeClr val="lt1"/>
            </a:solidFill>
            <a:ln cap="flat" cmpd="sng" w="1905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dk1"/>
                </a:solidFill>
                <a:latin typeface="Arial"/>
                <a:ea typeface="Arial"/>
                <a:cs typeface="Arial"/>
                <a:sym typeface="Arial"/>
              </a:endParaRPr>
            </a:p>
          </p:txBody>
        </p:sp>
        <p:sp>
          <p:nvSpPr>
            <p:cNvPr id="315" name="Google Shape;315;p55"/>
            <p:cNvSpPr/>
            <p:nvPr/>
          </p:nvSpPr>
          <p:spPr>
            <a:xfrm>
              <a:off x="3052907" y="3277989"/>
              <a:ext cx="675987" cy="204952"/>
            </a:xfrm>
            <a:custGeom>
              <a:rect b="b" l="l" r="r" t="t"/>
              <a:pathLst>
                <a:path extrusionOk="0" h="204952" w="675987">
                  <a:moveTo>
                    <a:pt x="0" y="204952"/>
                  </a:moveTo>
                  <a:lnTo>
                    <a:pt x="98365" y="0"/>
                  </a:lnTo>
                  <a:lnTo>
                    <a:pt x="577622" y="0"/>
                  </a:lnTo>
                  <a:lnTo>
                    <a:pt x="675987" y="204952"/>
                  </a:lnTo>
                  <a:lnTo>
                    <a:pt x="0" y="204952"/>
                  </a:lnTo>
                  <a:close/>
                </a:path>
              </a:pathLst>
            </a:custGeom>
            <a:solidFill>
              <a:srgbClr val="99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dk1"/>
                </a:solidFill>
                <a:latin typeface="Arial"/>
                <a:ea typeface="Arial"/>
                <a:cs typeface="Arial"/>
                <a:sym typeface="Arial"/>
              </a:endParaRPr>
            </a:p>
          </p:txBody>
        </p:sp>
        <p:sp>
          <p:nvSpPr>
            <p:cNvPr id="316" name="Google Shape;316;p55"/>
            <p:cNvSpPr/>
            <p:nvPr/>
          </p:nvSpPr>
          <p:spPr>
            <a:xfrm>
              <a:off x="2895600" y="2795497"/>
              <a:ext cx="990600" cy="9906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dk1"/>
                </a:solidFill>
                <a:latin typeface="Arial"/>
                <a:ea typeface="Arial"/>
                <a:cs typeface="Arial"/>
                <a:sym typeface="Arial"/>
              </a:endParaRPr>
            </a:p>
          </p:txBody>
        </p:sp>
      </p:grpSp>
      <p:grpSp>
        <p:nvGrpSpPr>
          <p:cNvPr id="317" name="Google Shape;317;p55"/>
          <p:cNvGrpSpPr/>
          <p:nvPr/>
        </p:nvGrpSpPr>
        <p:grpSpPr>
          <a:xfrm>
            <a:off x="482610" y="3843474"/>
            <a:ext cx="369890" cy="276278"/>
            <a:chOff x="3803384" y="2793266"/>
            <a:chExt cx="990600" cy="990600"/>
          </a:xfrm>
        </p:grpSpPr>
        <p:sp>
          <p:nvSpPr>
            <p:cNvPr id="318" name="Google Shape;318;p55"/>
            <p:cNvSpPr/>
            <p:nvPr/>
          </p:nvSpPr>
          <p:spPr>
            <a:xfrm>
              <a:off x="3803384" y="2793266"/>
              <a:ext cx="990600" cy="990600"/>
            </a:xfrm>
            <a:prstGeom prst="triangle">
              <a:avLst>
                <a:gd fmla="val 50000" name="adj"/>
              </a:avLst>
            </a:prstGeom>
            <a:solidFill>
              <a:schemeClr val="lt1"/>
            </a:solidFill>
            <a:ln cap="flat" cmpd="sng" w="1905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dk1"/>
                </a:solidFill>
                <a:latin typeface="Arial"/>
                <a:ea typeface="Arial"/>
                <a:cs typeface="Arial"/>
                <a:sym typeface="Arial"/>
              </a:endParaRPr>
            </a:p>
          </p:txBody>
        </p:sp>
        <p:sp>
          <p:nvSpPr>
            <p:cNvPr id="319" name="Google Shape;319;p55"/>
            <p:cNvSpPr/>
            <p:nvPr/>
          </p:nvSpPr>
          <p:spPr>
            <a:xfrm>
              <a:off x="3892667" y="3378234"/>
              <a:ext cx="812034" cy="204952"/>
            </a:xfrm>
            <a:custGeom>
              <a:rect b="b" l="l" r="r" t="t"/>
              <a:pathLst>
                <a:path extrusionOk="0" h="204952" w="812034">
                  <a:moveTo>
                    <a:pt x="0" y="204952"/>
                  </a:moveTo>
                  <a:lnTo>
                    <a:pt x="98365" y="0"/>
                  </a:lnTo>
                  <a:lnTo>
                    <a:pt x="713669" y="0"/>
                  </a:lnTo>
                  <a:lnTo>
                    <a:pt x="812034" y="204952"/>
                  </a:lnTo>
                  <a:lnTo>
                    <a:pt x="0" y="204952"/>
                  </a:lnTo>
                  <a:close/>
                </a:path>
              </a:pathLst>
            </a:custGeom>
            <a:solidFill>
              <a:srgbClr val="99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dk1"/>
                </a:solidFill>
                <a:latin typeface="Arial"/>
                <a:ea typeface="Arial"/>
                <a:cs typeface="Arial"/>
                <a:sym typeface="Arial"/>
              </a:endParaRPr>
            </a:p>
          </p:txBody>
        </p:sp>
        <p:sp>
          <p:nvSpPr>
            <p:cNvPr id="320" name="Google Shape;320;p55"/>
            <p:cNvSpPr/>
            <p:nvPr/>
          </p:nvSpPr>
          <p:spPr>
            <a:xfrm>
              <a:off x="3803384" y="2793266"/>
              <a:ext cx="990600" cy="9906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dk1"/>
                </a:solidFill>
                <a:latin typeface="Arial"/>
                <a:ea typeface="Arial"/>
                <a:cs typeface="Arial"/>
                <a:sym typeface="Arial"/>
              </a:endParaRPr>
            </a:p>
          </p:txBody>
        </p:sp>
      </p:grpSp>
      <p:grpSp>
        <p:nvGrpSpPr>
          <p:cNvPr id="321" name="Google Shape;321;p55"/>
          <p:cNvGrpSpPr/>
          <p:nvPr/>
        </p:nvGrpSpPr>
        <p:grpSpPr>
          <a:xfrm>
            <a:off x="482610" y="4513809"/>
            <a:ext cx="369890" cy="276278"/>
            <a:chOff x="5638800" y="2780555"/>
            <a:chExt cx="990600" cy="990600"/>
          </a:xfrm>
        </p:grpSpPr>
        <p:sp>
          <p:nvSpPr>
            <p:cNvPr id="322" name="Google Shape;322;p55"/>
            <p:cNvSpPr/>
            <p:nvPr/>
          </p:nvSpPr>
          <p:spPr>
            <a:xfrm>
              <a:off x="5638800" y="2780555"/>
              <a:ext cx="990600" cy="990600"/>
            </a:xfrm>
            <a:prstGeom prst="triangle">
              <a:avLst>
                <a:gd fmla="val 50000" name="adj"/>
              </a:avLst>
            </a:prstGeom>
            <a:solidFill>
              <a:schemeClr val="lt1"/>
            </a:solidFill>
            <a:ln cap="flat" cmpd="sng" w="1905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dk1"/>
                </a:solidFill>
                <a:latin typeface="Arial"/>
                <a:ea typeface="Arial"/>
                <a:cs typeface="Arial"/>
                <a:sym typeface="Arial"/>
              </a:endParaRPr>
            </a:p>
          </p:txBody>
        </p:sp>
        <p:sp>
          <p:nvSpPr>
            <p:cNvPr id="323" name="Google Shape;323;p55"/>
            <p:cNvSpPr/>
            <p:nvPr/>
          </p:nvSpPr>
          <p:spPr>
            <a:xfrm>
              <a:off x="5647303" y="3570472"/>
              <a:ext cx="973594" cy="200683"/>
            </a:xfrm>
            <a:custGeom>
              <a:rect b="b" l="l" r="r" t="t"/>
              <a:pathLst>
                <a:path extrusionOk="0" h="200683" w="973594">
                  <a:moveTo>
                    <a:pt x="0" y="200683"/>
                  </a:moveTo>
                  <a:lnTo>
                    <a:pt x="96316" y="0"/>
                  </a:lnTo>
                  <a:lnTo>
                    <a:pt x="877278" y="0"/>
                  </a:lnTo>
                  <a:lnTo>
                    <a:pt x="973594" y="200683"/>
                  </a:lnTo>
                  <a:lnTo>
                    <a:pt x="0" y="200683"/>
                  </a:lnTo>
                  <a:close/>
                </a:path>
              </a:pathLst>
            </a:custGeom>
            <a:solidFill>
              <a:srgbClr val="99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dk1"/>
                </a:solidFill>
                <a:latin typeface="Arial"/>
                <a:ea typeface="Arial"/>
                <a:cs typeface="Arial"/>
                <a:sym typeface="Arial"/>
              </a:endParaRPr>
            </a:p>
          </p:txBody>
        </p:sp>
        <p:sp>
          <p:nvSpPr>
            <p:cNvPr id="324" name="Google Shape;324;p55"/>
            <p:cNvSpPr/>
            <p:nvPr/>
          </p:nvSpPr>
          <p:spPr>
            <a:xfrm>
              <a:off x="5638800" y="2780555"/>
              <a:ext cx="990600" cy="9906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dk1"/>
                </a:solidFill>
                <a:latin typeface="Arial"/>
                <a:ea typeface="Arial"/>
                <a:cs typeface="Arial"/>
                <a:sym typeface="Arial"/>
              </a:endParaRPr>
            </a:p>
          </p:txBody>
        </p:sp>
      </p:grpSp>
      <p:grpSp>
        <p:nvGrpSpPr>
          <p:cNvPr id="325" name="Google Shape;325;p55"/>
          <p:cNvGrpSpPr/>
          <p:nvPr/>
        </p:nvGrpSpPr>
        <p:grpSpPr>
          <a:xfrm>
            <a:off x="482610" y="779948"/>
            <a:ext cx="369890" cy="276278"/>
            <a:chOff x="1783229" y="1650266"/>
            <a:chExt cx="990600" cy="990600"/>
          </a:xfrm>
        </p:grpSpPr>
        <p:sp>
          <p:nvSpPr>
            <p:cNvPr id="326" name="Google Shape;326;p55"/>
            <p:cNvSpPr/>
            <p:nvPr/>
          </p:nvSpPr>
          <p:spPr>
            <a:xfrm>
              <a:off x="1783229" y="1650266"/>
              <a:ext cx="990600" cy="990600"/>
            </a:xfrm>
            <a:prstGeom prst="triangle">
              <a:avLst>
                <a:gd fmla="val 50000" name="adj"/>
              </a:avLst>
            </a:prstGeom>
            <a:solidFill>
              <a:schemeClr val="lt1"/>
            </a:solidFill>
            <a:ln cap="flat" cmpd="sng" w="1905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dk1"/>
                </a:solidFill>
                <a:latin typeface="Arial"/>
                <a:ea typeface="Arial"/>
                <a:cs typeface="Arial"/>
                <a:sym typeface="Arial"/>
              </a:endParaRPr>
            </a:p>
          </p:txBody>
        </p:sp>
        <p:sp>
          <p:nvSpPr>
            <p:cNvPr id="327" name="Google Shape;327;p55"/>
            <p:cNvSpPr/>
            <p:nvPr/>
          </p:nvSpPr>
          <p:spPr>
            <a:xfrm>
              <a:off x="2182870" y="1658806"/>
              <a:ext cx="204072" cy="200681"/>
            </a:xfrm>
            <a:custGeom>
              <a:rect b="b" l="l" r="r" t="t"/>
              <a:pathLst>
                <a:path extrusionOk="0" h="200681" w="204072">
                  <a:moveTo>
                    <a:pt x="0" y="200681"/>
                  </a:moveTo>
                  <a:lnTo>
                    <a:pt x="102036" y="0"/>
                  </a:lnTo>
                  <a:lnTo>
                    <a:pt x="102036" y="0"/>
                  </a:lnTo>
                  <a:lnTo>
                    <a:pt x="204072" y="200681"/>
                  </a:lnTo>
                  <a:lnTo>
                    <a:pt x="0" y="200681"/>
                  </a:lnTo>
                  <a:close/>
                </a:path>
              </a:pathLst>
            </a:custGeom>
            <a:solidFill>
              <a:srgbClr val="99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dk1"/>
                </a:solidFill>
                <a:latin typeface="Arial"/>
                <a:ea typeface="Arial"/>
                <a:cs typeface="Arial"/>
                <a:sym typeface="Arial"/>
              </a:endParaRPr>
            </a:p>
          </p:txBody>
        </p:sp>
        <p:sp>
          <p:nvSpPr>
            <p:cNvPr id="328" name="Google Shape;328;p55"/>
            <p:cNvSpPr/>
            <p:nvPr/>
          </p:nvSpPr>
          <p:spPr>
            <a:xfrm>
              <a:off x="1783229" y="1650266"/>
              <a:ext cx="990600" cy="9906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dk1"/>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2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Writing as planning</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cxnSp>
        <p:nvCxnSpPr>
          <p:cNvPr id="333" name="Google Shape;333;p56"/>
          <p:cNvCxnSpPr/>
          <p:nvPr/>
        </p:nvCxnSpPr>
        <p:spPr>
          <a:xfrm rot="10800000">
            <a:off x="1676400" y="971447"/>
            <a:ext cx="0" cy="3708900"/>
          </a:xfrm>
          <a:prstGeom prst="straightConnector1">
            <a:avLst/>
          </a:prstGeom>
          <a:noFill/>
          <a:ln cap="flat" cmpd="sng" w="19050">
            <a:solidFill>
              <a:schemeClr val="lt2"/>
            </a:solidFill>
            <a:prstDash val="solid"/>
            <a:miter lim="800000"/>
            <a:headEnd len="med" w="med" type="none"/>
            <a:tailEnd len="med" w="med" type="triangle"/>
          </a:ln>
        </p:spPr>
      </p:cxnSp>
      <p:sp>
        <p:nvSpPr>
          <p:cNvPr id="334" name="Google Shape;334;p56"/>
          <p:cNvSpPr txBox="1"/>
          <p:nvPr/>
        </p:nvSpPr>
        <p:spPr>
          <a:xfrm>
            <a:off x="3368675" y="1950244"/>
            <a:ext cx="730200" cy="2736000"/>
          </a:xfrm>
          <a:prstGeom prst="rect">
            <a:avLst/>
          </a:prstGeom>
          <a:solidFill>
            <a:srgbClr val="99CC00"/>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1" i="0" sz="1800" u="none">
              <a:solidFill>
                <a:schemeClr val="dk1"/>
              </a:solidFill>
              <a:latin typeface="Arial"/>
              <a:ea typeface="Arial"/>
              <a:cs typeface="Arial"/>
              <a:sym typeface="Arial"/>
            </a:endParaRPr>
          </a:p>
        </p:txBody>
      </p:sp>
      <p:sp>
        <p:nvSpPr>
          <p:cNvPr id="335" name="Google Shape;335;p56"/>
          <p:cNvSpPr txBox="1"/>
          <p:nvPr/>
        </p:nvSpPr>
        <p:spPr>
          <a:xfrm>
            <a:off x="5559425" y="3989784"/>
            <a:ext cx="731700" cy="696600"/>
          </a:xfrm>
          <a:prstGeom prst="rect">
            <a:avLst/>
          </a:prstGeom>
          <a:solidFill>
            <a:srgbClr val="A6A6A6"/>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1" i="0" sz="1800" u="none">
              <a:solidFill>
                <a:schemeClr val="dk1"/>
              </a:solidFill>
              <a:latin typeface="Arial"/>
              <a:ea typeface="Arial"/>
              <a:cs typeface="Arial"/>
              <a:sym typeface="Arial"/>
            </a:endParaRPr>
          </a:p>
        </p:txBody>
      </p:sp>
      <p:sp>
        <p:nvSpPr>
          <p:cNvPr id="336" name="Google Shape;336;p56"/>
          <p:cNvSpPr txBox="1"/>
          <p:nvPr/>
        </p:nvSpPr>
        <p:spPr>
          <a:xfrm>
            <a:off x="6653212" y="4446984"/>
            <a:ext cx="731700" cy="239400"/>
          </a:xfrm>
          <a:prstGeom prst="rect">
            <a:avLst/>
          </a:prstGeom>
          <a:solidFill>
            <a:srgbClr val="A6A6A6"/>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1" i="0" sz="1800" u="none">
              <a:solidFill>
                <a:schemeClr val="dk1"/>
              </a:solidFill>
              <a:latin typeface="Arial"/>
              <a:ea typeface="Arial"/>
              <a:cs typeface="Arial"/>
              <a:sym typeface="Arial"/>
            </a:endParaRPr>
          </a:p>
        </p:txBody>
      </p:sp>
      <p:cxnSp>
        <p:nvCxnSpPr>
          <p:cNvPr id="337" name="Google Shape;337;p56"/>
          <p:cNvCxnSpPr/>
          <p:nvPr/>
        </p:nvCxnSpPr>
        <p:spPr>
          <a:xfrm rot="-5400000">
            <a:off x="5023874" y="1323337"/>
            <a:ext cx="1200" cy="6715200"/>
          </a:xfrm>
          <a:prstGeom prst="straightConnector1">
            <a:avLst/>
          </a:prstGeom>
          <a:noFill/>
          <a:ln cap="flat" cmpd="sng" w="19050">
            <a:solidFill>
              <a:schemeClr val="lt2"/>
            </a:solidFill>
            <a:prstDash val="solid"/>
            <a:miter lim="800000"/>
            <a:headEnd len="med" w="med" type="none"/>
            <a:tailEnd len="med" w="med" type="none"/>
          </a:ln>
        </p:spPr>
      </p:cxnSp>
      <p:sp>
        <p:nvSpPr>
          <p:cNvPr id="338" name="Google Shape;338;p56"/>
          <p:cNvSpPr txBox="1"/>
          <p:nvPr/>
        </p:nvSpPr>
        <p:spPr>
          <a:xfrm>
            <a:off x="3444875" y="1663303"/>
            <a:ext cx="722400" cy="36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404040"/>
              </a:buClr>
              <a:buSzPts val="2400"/>
              <a:buFont typeface="Arial"/>
              <a:buNone/>
            </a:pPr>
            <a:r>
              <a:rPr b="0" i="0" lang="en" sz="2400" u="none">
                <a:solidFill>
                  <a:srgbClr val="404040"/>
                </a:solidFill>
                <a:latin typeface="Arial"/>
                <a:ea typeface="Arial"/>
                <a:cs typeface="Arial"/>
                <a:sym typeface="Arial"/>
              </a:rPr>
              <a:t>title</a:t>
            </a:r>
            <a:endParaRPr/>
          </a:p>
        </p:txBody>
      </p:sp>
      <p:sp>
        <p:nvSpPr>
          <p:cNvPr id="339" name="Google Shape;339;p56"/>
          <p:cNvSpPr txBox="1"/>
          <p:nvPr/>
        </p:nvSpPr>
        <p:spPr>
          <a:xfrm>
            <a:off x="5365750" y="3600450"/>
            <a:ext cx="1416600" cy="363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404040"/>
              </a:buClr>
              <a:buSzPts val="2400"/>
              <a:buFont typeface="Arial"/>
              <a:buNone/>
            </a:pPr>
            <a:r>
              <a:rPr b="0" i="0" lang="en" sz="2400" u="none">
                <a:solidFill>
                  <a:srgbClr val="404040"/>
                </a:solidFill>
                <a:latin typeface="Arial"/>
                <a:ea typeface="Arial"/>
                <a:cs typeface="Arial"/>
                <a:sym typeface="Arial"/>
              </a:rPr>
              <a:t>abstract</a:t>
            </a:r>
            <a:endParaRPr/>
          </a:p>
        </p:txBody>
      </p:sp>
      <p:sp>
        <p:nvSpPr>
          <p:cNvPr id="340" name="Google Shape;340;p56"/>
          <p:cNvSpPr txBox="1"/>
          <p:nvPr/>
        </p:nvSpPr>
        <p:spPr>
          <a:xfrm>
            <a:off x="4457700" y="1799034"/>
            <a:ext cx="1350900" cy="36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404040"/>
              </a:buClr>
              <a:buSzPts val="2400"/>
              <a:buFont typeface="Arial"/>
              <a:buNone/>
            </a:pPr>
            <a:r>
              <a:rPr b="0" i="0" lang="en" sz="2400" u="none">
                <a:solidFill>
                  <a:srgbClr val="404040"/>
                </a:solidFill>
                <a:latin typeface="Arial"/>
                <a:ea typeface="Arial"/>
                <a:cs typeface="Arial"/>
                <a:sym typeface="Arial"/>
              </a:rPr>
              <a:t>figure</a:t>
            </a:r>
            <a:endParaRPr/>
          </a:p>
        </p:txBody>
      </p:sp>
      <p:sp>
        <p:nvSpPr>
          <p:cNvPr id="341" name="Google Shape;341;p56"/>
          <p:cNvSpPr txBox="1"/>
          <p:nvPr/>
        </p:nvSpPr>
        <p:spPr>
          <a:xfrm>
            <a:off x="4465637" y="2114550"/>
            <a:ext cx="731700" cy="2571900"/>
          </a:xfrm>
          <a:prstGeom prst="rect">
            <a:avLst/>
          </a:prstGeom>
          <a:solidFill>
            <a:srgbClr val="99CC00"/>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1" i="0" sz="1800" u="none">
              <a:solidFill>
                <a:schemeClr val="dk1"/>
              </a:solidFill>
              <a:latin typeface="Arial"/>
              <a:ea typeface="Arial"/>
              <a:cs typeface="Arial"/>
              <a:sym typeface="Arial"/>
            </a:endParaRPr>
          </a:p>
        </p:txBody>
      </p:sp>
      <p:sp>
        <p:nvSpPr>
          <p:cNvPr id="342" name="Google Shape;342;p56"/>
          <p:cNvSpPr txBox="1"/>
          <p:nvPr/>
        </p:nvSpPr>
        <p:spPr>
          <a:xfrm>
            <a:off x="6481751" y="3848100"/>
            <a:ext cx="1163400" cy="3633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404040"/>
              </a:buClr>
              <a:buSzPts val="2400"/>
              <a:buFont typeface="Arial"/>
              <a:buNone/>
            </a:pPr>
            <a:r>
              <a:rPr b="0" i="0" lang="en" sz="2400" u="none">
                <a:solidFill>
                  <a:srgbClr val="404040"/>
                </a:solidFill>
                <a:latin typeface="Arial"/>
                <a:ea typeface="Arial"/>
                <a:cs typeface="Arial"/>
                <a:sym typeface="Arial"/>
              </a:rPr>
              <a:t>walk-</a:t>
            </a:r>
            <a:br>
              <a:rPr b="0" i="0" lang="en" sz="2400" u="none">
                <a:solidFill>
                  <a:srgbClr val="404040"/>
                </a:solidFill>
                <a:latin typeface="Arial"/>
                <a:ea typeface="Arial"/>
                <a:cs typeface="Arial"/>
                <a:sym typeface="Arial"/>
              </a:rPr>
            </a:br>
            <a:r>
              <a:rPr b="0" i="0" lang="en" sz="2400" u="none">
                <a:solidFill>
                  <a:srgbClr val="404040"/>
                </a:solidFill>
                <a:latin typeface="Arial"/>
                <a:ea typeface="Arial"/>
                <a:cs typeface="Arial"/>
                <a:sym typeface="Arial"/>
              </a:rPr>
              <a:t>through</a:t>
            </a:r>
            <a:br>
              <a:rPr b="0" i="0" lang="en" sz="2400" u="none">
                <a:solidFill>
                  <a:srgbClr val="404040"/>
                </a:solidFill>
                <a:latin typeface="Arial"/>
                <a:ea typeface="Arial"/>
                <a:cs typeface="Arial"/>
                <a:sym typeface="Arial"/>
              </a:rPr>
            </a:br>
            <a:endParaRPr/>
          </a:p>
        </p:txBody>
      </p:sp>
      <p:sp>
        <p:nvSpPr>
          <p:cNvPr id="343" name="Google Shape;343;p56"/>
          <p:cNvSpPr txBox="1"/>
          <p:nvPr/>
        </p:nvSpPr>
        <p:spPr>
          <a:xfrm>
            <a:off x="304800" y="985838"/>
            <a:ext cx="1279500" cy="7287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404040"/>
              </a:buClr>
              <a:buSzPts val="2400"/>
              <a:buFont typeface="Arial"/>
              <a:buNone/>
            </a:pPr>
            <a:r>
              <a:rPr b="0" i="0" lang="en" sz="2400" u="none">
                <a:solidFill>
                  <a:srgbClr val="404040"/>
                </a:solidFill>
                <a:latin typeface="Arial"/>
                <a:ea typeface="Arial"/>
                <a:cs typeface="Arial"/>
                <a:sym typeface="Arial"/>
              </a:rPr>
              <a:t>#times</a:t>
            </a:r>
            <a:br>
              <a:rPr b="0" i="0" lang="en" sz="2400" u="none">
                <a:solidFill>
                  <a:srgbClr val="404040"/>
                </a:solidFill>
                <a:latin typeface="Arial"/>
                <a:ea typeface="Arial"/>
                <a:cs typeface="Arial"/>
                <a:sym typeface="Arial"/>
              </a:rPr>
            </a:br>
            <a:r>
              <a:rPr b="0" i="0" lang="en" sz="2400" u="none">
                <a:solidFill>
                  <a:srgbClr val="404040"/>
                </a:solidFill>
                <a:latin typeface="Arial"/>
                <a:ea typeface="Arial"/>
                <a:cs typeface="Arial"/>
                <a:sym typeface="Arial"/>
              </a:rPr>
              <a:t>read</a:t>
            </a:r>
            <a:endParaRPr/>
          </a:p>
        </p:txBody>
      </p:sp>
      <p:sp>
        <p:nvSpPr>
          <p:cNvPr id="344" name="Google Shape;344;p56"/>
          <p:cNvSpPr txBox="1"/>
          <p:nvPr/>
        </p:nvSpPr>
        <p:spPr>
          <a:xfrm>
            <a:off x="2241550" y="1113234"/>
            <a:ext cx="730200" cy="3561000"/>
          </a:xfrm>
          <a:prstGeom prst="rect">
            <a:avLst/>
          </a:prstGeom>
          <a:solidFill>
            <a:srgbClr val="99CC00"/>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1" i="0" sz="1800" u="none">
              <a:solidFill>
                <a:schemeClr val="dk1"/>
              </a:solidFill>
              <a:latin typeface="Arial"/>
              <a:ea typeface="Arial"/>
              <a:cs typeface="Arial"/>
              <a:sym typeface="Arial"/>
            </a:endParaRPr>
          </a:p>
        </p:txBody>
      </p:sp>
      <p:sp>
        <p:nvSpPr>
          <p:cNvPr id="345" name="Google Shape;345;p56"/>
          <p:cNvSpPr txBox="1"/>
          <p:nvPr/>
        </p:nvSpPr>
        <p:spPr>
          <a:xfrm>
            <a:off x="2241550" y="827475"/>
            <a:ext cx="868800" cy="36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404040"/>
              </a:buClr>
              <a:buSzPts val="2400"/>
              <a:buFont typeface="Arial"/>
              <a:buNone/>
            </a:pPr>
            <a:r>
              <a:rPr b="0" i="0" lang="en" sz="2400" u="none">
                <a:solidFill>
                  <a:srgbClr val="404040"/>
                </a:solidFill>
                <a:latin typeface="Arial"/>
                <a:ea typeface="Arial"/>
                <a:cs typeface="Arial"/>
                <a:sym typeface="Arial"/>
              </a:rPr>
              <a:t>name</a:t>
            </a:r>
            <a:endParaRPr/>
          </a:p>
        </p:txBody>
      </p:sp>
      <p:sp>
        <p:nvSpPr>
          <p:cNvPr id="346" name="Google Shape;346;p56"/>
          <p:cNvSpPr txBox="1"/>
          <p:nvPr/>
        </p:nvSpPr>
        <p:spPr>
          <a:xfrm>
            <a:off x="7700962" y="4552950"/>
            <a:ext cx="730200" cy="133500"/>
          </a:xfrm>
          <a:prstGeom prst="rect">
            <a:avLst/>
          </a:prstGeom>
          <a:solidFill>
            <a:srgbClr val="A6A6A6"/>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1" i="0" sz="1800" u="none">
              <a:solidFill>
                <a:schemeClr val="dk1"/>
              </a:solidFill>
              <a:latin typeface="Arial"/>
              <a:ea typeface="Arial"/>
              <a:cs typeface="Arial"/>
              <a:sym typeface="Arial"/>
            </a:endParaRPr>
          </a:p>
        </p:txBody>
      </p:sp>
      <p:sp>
        <p:nvSpPr>
          <p:cNvPr id="347" name="Google Shape;347;p56"/>
          <p:cNvSpPr txBox="1"/>
          <p:nvPr/>
        </p:nvSpPr>
        <p:spPr>
          <a:xfrm>
            <a:off x="7696200" y="4207669"/>
            <a:ext cx="997800" cy="36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404040"/>
              </a:buClr>
              <a:buSzPts val="2400"/>
              <a:buFont typeface="Arial"/>
              <a:buNone/>
            </a:pPr>
            <a:r>
              <a:rPr b="0" i="0" lang="en" sz="2400" u="none">
                <a:solidFill>
                  <a:srgbClr val="404040"/>
                </a:solidFill>
                <a:latin typeface="Arial"/>
                <a:ea typeface="Arial"/>
                <a:cs typeface="Arial"/>
                <a:sym typeface="Arial"/>
              </a:rPr>
              <a:t>paper</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7"/>
          <p:cNvSpPr txBox="1"/>
          <p:nvPr/>
        </p:nvSpPr>
        <p:spPr>
          <a:xfrm>
            <a:off x="533400" y="1714500"/>
            <a:ext cx="8610600" cy="1108200"/>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99CC00"/>
              </a:buClr>
              <a:buSzPts val="6600"/>
              <a:buFont typeface="Arial"/>
              <a:buNone/>
            </a:pPr>
            <a:r>
              <a:rPr b="1" i="0" lang="en" sz="6600" u="none">
                <a:solidFill>
                  <a:srgbClr val="99CC00"/>
                </a:solidFill>
                <a:latin typeface="Arial"/>
                <a:ea typeface="Arial"/>
                <a:cs typeface="Arial"/>
                <a:sym typeface="Arial"/>
              </a:rPr>
              <a:t>project name :=</a:t>
            </a:r>
            <a:endParaRPr/>
          </a:p>
        </p:txBody>
      </p:sp>
      <p:sp>
        <p:nvSpPr>
          <p:cNvPr id="353" name="Google Shape;353;p57"/>
          <p:cNvSpPr txBox="1"/>
          <p:nvPr/>
        </p:nvSpPr>
        <p:spPr>
          <a:xfrm>
            <a:off x="904875" y="2789634"/>
            <a:ext cx="8686800" cy="17085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chemeClr val="lt2"/>
              </a:buClr>
              <a:buSzPts val="1800"/>
              <a:buFont typeface="Arial"/>
              <a:buNone/>
            </a:pPr>
            <a:r>
              <a:rPr b="0" i="0" lang="en" sz="1800" u="none">
                <a:solidFill>
                  <a:schemeClr val="lt2"/>
                </a:solidFill>
                <a:latin typeface="Arial"/>
                <a:ea typeface="Arial"/>
                <a:cs typeface="Arial"/>
                <a:sym typeface="Arial"/>
              </a:rPr>
              <a:t>(  )  is the shortest </a:t>
            </a:r>
            <a:r>
              <a:rPr b="1" i="0" lang="en" sz="1800" u="none">
                <a:solidFill>
                  <a:srgbClr val="99CC00"/>
                </a:solidFill>
                <a:latin typeface="Arial"/>
                <a:ea typeface="Arial"/>
                <a:cs typeface="Arial"/>
                <a:sym typeface="Arial"/>
              </a:rPr>
              <a:t>summary </a:t>
            </a:r>
            <a:r>
              <a:rPr b="0" i="0" lang="en" sz="1800" u="none">
                <a:solidFill>
                  <a:schemeClr val="lt2"/>
                </a:solidFill>
                <a:latin typeface="Arial"/>
                <a:ea typeface="Arial"/>
                <a:cs typeface="Arial"/>
                <a:sym typeface="Arial"/>
              </a:rPr>
              <a:t>of your project</a:t>
            </a:r>
            <a:endParaRPr b="0" i="0" sz="1800" u="none">
              <a:solidFill>
                <a:srgbClr val="FF9900"/>
              </a:solidFill>
              <a:latin typeface="Arial"/>
              <a:ea typeface="Arial"/>
              <a:cs typeface="Arial"/>
              <a:sym typeface="Arial"/>
            </a:endParaRPr>
          </a:p>
          <a:p>
            <a:pPr indent="0" lvl="0" marL="0" marR="0" rtl="0" algn="l">
              <a:lnSpc>
                <a:spcPct val="90000"/>
              </a:lnSpc>
              <a:spcBef>
                <a:spcPts val="360"/>
              </a:spcBef>
              <a:spcAft>
                <a:spcPts val="0"/>
              </a:spcAft>
              <a:buClr>
                <a:srgbClr val="7F7F7F"/>
              </a:buClr>
              <a:buSzPts val="1800"/>
              <a:buFont typeface="Arial"/>
              <a:buNone/>
            </a:pPr>
            <a:r>
              <a:rPr b="0" i="0" lang="en" sz="1800" u="none">
                <a:solidFill>
                  <a:srgbClr val="7F7F7F"/>
                </a:solidFill>
                <a:latin typeface="Arial"/>
                <a:ea typeface="Arial"/>
                <a:cs typeface="Arial"/>
                <a:sym typeface="Arial"/>
              </a:rPr>
              <a:t>(  )  conveys a </a:t>
            </a:r>
            <a:r>
              <a:rPr b="1" i="0" lang="en" sz="1800" u="none">
                <a:solidFill>
                  <a:srgbClr val="99CC00"/>
                </a:solidFill>
                <a:latin typeface="Arial"/>
                <a:ea typeface="Arial"/>
                <a:cs typeface="Arial"/>
                <a:sym typeface="Arial"/>
              </a:rPr>
              <a:t>picture</a:t>
            </a:r>
            <a:endParaRPr/>
          </a:p>
          <a:p>
            <a:pPr indent="0" lvl="0" marL="0" marR="0" rtl="0" algn="l">
              <a:lnSpc>
                <a:spcPct val="90000"/>
              </a:lnSpc>
              <a:spcBef>
                <a:spcPts val="360"/>
              </a:spcBef>
              <a:spcAft>
                <a:spcPts val="0"/>
              </a:spcAft>
              <a:buClr>
                <a:srgbClr val="7F7F7F"/>
              </a:buClr>
              <a:buSzPts val="1800"/>
              <a:buFont typeface="Arial"/>
              <a:buNone/>
            </a:pPr>
            <a:r>
              <a:rPr b="0" i="0" lang="en" sz="1800" u="none">
                <a:solidFill>
                  <a:srgbClr val="7F7F7F"/>
                </a:solidFill>
                <a:latin typeface="Arial"/>
                <a:ea typeface="Arial"/>
                <a:cs typeface="Arial"/>
                <a:sym typeface="Arial"/>
              </a:rPr>
              <a:t>(  )  </a:t>
            </a:r>
            <a:r>
              <a:rPr b="0" i="0" lang="en" sz="1800" u="none">
                <a:solidFill>
                  <a:schemeClr val="lt2"/>
                </a:solidFill>
                <a:latin typeface="Arial"/>
                <a:ea typeface="Arial"/>
                <a:cs typeface="Arial"/>
                <a:sym typeface="Arial"/>
              </a:rPr>
              <a:t>adding terms like </a:t>
            </a:r>
            <a:r>
              <a:rPr b="1" i="0" lang="en" sz="1800" u="none">
                <a:solidFill>
                  <a:srgbClr val="99CC00"/>
                </a:solidFill>
                <a:latin typeface="Arial"/>
                <a:ea typeface="Arial"/>
                <a:cs typeface="Arial"/>
                <a:sym typeface="Arial"/>
              </a:rPr>
              <a:t>“smart” get readers excited</a:t>
            </a:r>
            <a:endParaRPr/>
          </a:p>
          <a:p>
            <a:pPr indent="0" lvl="0" marL="0" marR="0" rtl="0" algn="l">
              <a:lnSpc>
                <a:spcPct val="90000"/>
              </a:lnSpc>
              <a:spcBef>
                <a:spcPts val="360"/>
              </a:spcBef>
              <a:spcAft>
                <a:spcPts val="0"/>
              </a:spcAft>
              <a:buClr>
                <a:srgbClr val="7F7F7F"/>
              </a:buClr>
              <a:buSzPts val="1800"/>
              <a:buFont typeface="Arial"/>
              <a:buNone/>
            </a:pPr>
            <a:r>
              <a:rPr b="0" i="0" lang="en" sz="1800" u="none">
                <a:solidFill>
                  <a:srgbClr val="7F7F7F"/>
                </a:solidFill>
                <a:latin typeface="Arial"/>
                <a:ea typeface="Arial"/>
                <a:cs typeface="Arial"/>
                <a:sym typeface="Arial"/>
              </a:rPr>
              <a:t>(  )  </a:t>
            </a:r>
            <a:r>
              <a:rPr b="1" i="0" lang="en" sz="1800" u="none">
                <a:solidFill>
                  <a:srgbClr val="99CC00"/>
                </a:solidFill>
                <a:latin typeface="Arial"/>
                <a:ea typeface="Arial"/>
                <a:cs typeface="Arial"/>
                <a:sym typeface="Arial"/>
              </a:rPr>
              <a:t>explains </a:t>
            </a:r>
            <a:r>
              <a:rPr b="0" i="0" lang="en" sz="1800" u="none">
                <a:solidFill>
                  <a:schemeClr val="lt2"/>
                </a:solidFill>
                <a:latin typeface="Arial"/>
                <a:ea typeface="Arial"/>
                <a:cs typeface="Arial"/>
                <a:sym typeface="Arial"/>
              </a:rPr>
              <a:t>the project</a:t>
            </a:r>
            <a:endParaRPr/>
          </a:p>
          <a:p>
            <a:pPr indent="0" lvl="0" marL="0" marR="0" rtl="0" algn="l">
              <a:lnSpc>
                <a:spcPct val="90000"/>
              </a:lnSpc>
              <a:spcBef>
                <a:spcPts val="360"/>
              </a:spcBef>
              <a:spcAft>
                <a:spcPts val="0"/>
              </a:spcAft>
              <a:buClr>
                <a:srgbClr val="7F7F7F"/>
              </a:buClr>
              <a:buSzPts val="1800"/>
              <a:buFont typeface="Arial"/>
              <a:buNone/>
            </a:pPr>
            <a:r>
              <a:rPr b="0" i="0" lang="en" sz="1800" u="none">
                <a:solidFill>
                  <a:srgbClr val="7F7F7F"/>
                </a:solidFill>
                <a:latin typeface="Arial"/>
                <a:ea typeface="Arial"/>
                <a:cs typeface="Arial"/>
                <a:sym typeface="Arial"/>
              </a:rPr>
              <a:t>(  )  </a:t>
            </a:r>
            <a:r>
              <a:rPr b="0" i="0" lang="en" sz="1800" u="none">
                <a:solidFill>
                  <a:schemeClr val="lt2"/>
                </a:solidFill>
                <a:latin typeface="Arial"/>
                <a:ea typeface="Arial"/>
                <a:cs typeface="Arial"/>
                <a:sym typeface="Arial"/>
              </a:rPr>
              <a:t>is </a:t>
            </a:r>
            <a:r>
              <a:rPr b="1" i="0" lang="en" sz="1800" u="none">
                <a:solidFill>
                  <a:srgbClr val="99CC00"/>
                </a:solidFill>
                <a:latin typeface="Arial"/>
                <a:ea typeface="Arial"/>
                <a:cs typeface="Arial"/>
                <a:sym typeface="Arial"/>
              </a:rPr>
              <a:t>memorable</a:t>
            </a:r>
            <a:endParaRPr/>
          </a:p>
          <a:p>
            <a:pPr indent="0" lvl="0" marL="0" marR="0" rtl="0" algn="l">
              <a:lnSpc>
                <a:spcPct val="100000"/>
              </a:lnSpc>
              <a:spcBef>
                <a:spcPts val="0"/>
              </a:spcBef>
              <a:spcAft>
                <a:spcPts val="0"/>
              </a:spcAft>
              <a:buNone/>
            </a:pPr>
            <a:r>
              <a:t/>
            </a:r>
            <a:endParaRPr b="1" i="0" sz="1800" u="none">
              <a:solidFill>
                <a:srgbClr val="99CC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8"/>
          <p:cNvSpPr txBox="1"/>
          <p:nvPr/>
        </p:nvSpPr>
        <p:spPr>
          <a:xfrm>
            <a:off x="533400" y="1714500"/>
            <a:ext cx="8610600" cy="1108200"/>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99CC00"/>
              </a:buClr>
              <a:buSzPts val="6600"/>
              <a:buFont typeface="Arial"/>
              <a:buNone/>
            </a:pPr>
            <a:r>
              <a:rPr b="1" i="0" lang="en" sz="6600" u="none">
                <a:solidFill>
                  <a:srgbClr val="99CC00"/>
                </a:solidFill>
                <a:latin typeface="Arial"/>
                <a:ea typeface="Arial"/>
                <a:cs typeface="Arial"/>
                <a:sym typeface="Arial"/>
              </a:rPr>
              <a:t>project name :=</a:t>
            </a:r>
            <a:endParaRPr/>
          </a:p>
        </p:txBody>
      </p:sp>
      <p:sp>
        <p:nvSpPr>
          <p:cNvPr id="359" name="Google Shape;359;p58"/>
          <p:cNvSpPr txBox="1"/>
          <p:nvPr/>
        </p:nvSpPr>
        <p:spPr>
          <a:xfrm>
            <a:off x="914400" y="2789634"/>
            <a:ext cx="8686800" cy="17085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chemeClr val="lt2"/>
              </a:buClr>
              <a:buSzPts val="1800"/>
              <a:buFont typeface="Arial"/>
              <a:buNone/>
            </a:pPr>
            <a:r>
              <a:rPr b="0" i="0" lang="en" sz="1800" u="none">
                <a:solidFill>
                  <a:schemeClr val="lt2"/>
                </a:solidFill>
                <a:latin typeface="Arial"/>
                <a:ea typeface="Arial"/>
                <a:cs typeface="Arial"/>
                <a:sym typeface="Arial"/>
              </a:rPr>
              <a:t>(  )  is the shortest </a:t>
            </a:r>
            <a:r>
              <a:rPr b="1" i="0" lang="en" sz="1800" u="none">
                <a:solidFill>
                  <a:srgbClr val="99CC00"/>
                </a:solidFill>
                <a:latin typeface="Arial"/>
                <a:ea typeface="Arial"/>
                <a:cs typeface="Arial"/>
                <a:sym typeface="Arial"/>
              </a:rPr>
              <a:t>summary </a:t>
            </a:r>
            <a:r>
              <a:rPr b="0" i="0" lang="en" sz="1800" u="none">
                <a:solidFill>
                  <a:schemeClr val="lt2"/>
                </a:solidFill>
                <a:latin typeface="Arial"/>
                <a:ea typeface="Arial"/>
                <a:cs typeface="Arial"/>
                <a:sym typeface="Arial"/>
              </a:rPr>
              <a:t>of your project</a:t>
            </a:r>
            <a:endParaRPr b="0" i="0" sz="1800" u="none">
              <a:solidFill>
                <a:srgbClr val="FF9900"/>
              </a:solidFill>
              <a:latin typeface="Arial"/>
              <a:ea typeface="Arial"/>
              <a:cs typeface="Arial"/>
              <a:sym typeface="Arial"/>
            </a:endParaRPr>
          </a:p>
          <a:p>
            <a:pPr indent="0" lvl="0" marL="0" marR="0" rtl="0" algn="l">
              <a:lnSpc>
                <a:spcPct val="90000"/>
              </a:lnSpc>
              <a:spcBef>
                <a:spcPts val="360"/>
              </a:spcBef>
              <a:spcAft>
                <a:spcPts val="0"/>
              </a:spcAft>
              <a:buClr>
                <a:srgbClr val="7F7F7F"/>
              </a:buClr>
              <a:buSzPts val="1800"/>
              <a:buFont typeface="Arial"/>
              <a:buNone/>
            </a:pPr>
            <a:r>
              <a:rPr b="0" i="0" lang="en" sz="1800" u="none">
                <a:solidFill>
                  <a:srgbClr val="7F7F7F"/>
                </a:solidFill>
                <a:latin typeface="Arial"/>
                <a:ea typeface="Arial"/>
                <a:cs typeface="Arial"/>
                <a:sym typeface="Arial"/>
              </a:rPr>
              <a:t>(  )  conveys a </a:t>
            </a:r>
            <a:r>
              <a:rPr b="1" i="0" lang="en" sz="1800" u="none">
                <a:solidFill>
                  <a:srgbClr val="99CC00"/>
                </a:solidFill>
                <a:latin typeface="Arial"/>
                <a:ea typeface="Arial"/>
                <a:cs typeface="Arial"/>
                <a:sym typeface="Arial"/>
              </a:rPr>
              <a:t>picture</a:t>
            </a:r>
            <a:endParaRPr/>
          </a:p>
          <a:p>
            <a:pPr indent="0" lvl="0" marL="0" marR="0" rtl="0" algn="l">
              <a:lnSpc>
                <a:spcPct val="90000"/>
              </a:lnSpc>
              <a:spcBef>
                <a:spcPts val="360"/>
              </a:spcBef>
              <a:spcAft>
                <a:spcPts val="0"/>
              </a:spcAft>
              <a:buClr>
                <a:srgbClr val="7F7F7F"/>
              </a:buClr>
              <a:buSzPts val="1800"/>
              <a:buFont typeface="Arial"/>
              <a:buNone/>
            </a:pPr>
            <a:r>
              <a:rPr b="0" i="0" lang="en" sz="1800" u="none">
                <a:solidFill>
                  <a:srgbClr val="7F7F7F"/>
                </a:solidFill>
                <a:latin typeface="Arial"/>
                <a:ea typeface="Arial"/>
                <a:cs typeface="Arial"/>
                <a:sym typeface="Arial"/>
              </a:rPr>
              <a:t>(  )  </a:t>
            </a:r>
            <a:r>
              <a:rPr b="0" i="0" lang="en" sz="1800" u="none">
                <a:solidFill>
                  <a:schemeClr val="lt2"/>
                </a:solidFill>
                <a:latin typeface="Arial"/>
                <a:ea typeface="Arial"/>
                <a:cs typeface="Arial"/>
                <a:sym typeface="Arial"/>
              </a:rPr>
              <a:t>adding terms like</a:t>
            </a:r>
            <a:endParaRPr b="1" i="0" sz="1800" u="none">
              <a:solidFill>
                <a:srgbClr val="99CC00"/>
              </a:solidFill>
              <a:latin typeface="Arial"/>
              <a:ea typeface="Arial"/>
              <a:cs typeface="Arial"/>
              <a:sym typeface="Arial"/>
            </a:endParaRPr>
          </a:p>
          <a:p>
            <a:pPr indent="0" lvl="0" marL="0" marR="0" rtl="0" algn="l">
              <a:lnSpc>
                <a:spcPct val="90000"/>
              </a:lnSpc>
              <a:spcBef>
                <a:spcPts val="360"/>
              </a:spcBef>
              <a:spcAft>
                <a:spcPts val="0"/>
              </a:spcAft>
              <a:buClr>
                <a:srgbClr val="7F7F7F"/>
              </a:buClr>
              <a:buSzPts val="1800"/>
              <a:buFont typeface="Arial"/>
              <a:buNone/>
            </a:pPr>
            <a:r>
              <a:rPr b="0" i="0" lang="en" sz="1800" u="none">
                <a:solidFill>
                  <a:srgbClr val="7F7F7F"/>
                </a:solidFill>
                <a:latin typeface="Arial"/>
                <a:ea typeface="Arial"/>
                <a:cs typeface="Arial"/>
                <a:sym typeface="Arial"/>
              </a:rPr>
              <a:t>(  )  </a:t>
            </a:r>
            <a:r>
              <a:rPr b="1" i="0" lang="en" sz="1800" u="none">
                <a:solidFill>
                  <a:srgbClr val="99CC00"/>
                </a:solidFill>
                <a:latin typeface="Arial"/>
                <a:ea typeface="Arial"/>
                <a:cs typeface="Arial"/>
                <a:sym typeface="Arial"/>
              </a:rPr>
              <a:t>explains </a:t>
            </a:r>
            <a:r>
              <a:rPr b="0" i="0" lang="en" sz="1800" u="none">
                <a:solidFill>
                  <a:schemeClr val="lt2"/>
                </a:solidFill>
                <a:latin typeface="Arial"/>
                <a:ea typeface="Arial"/>
                <a:cs typeface="Arial"/>
                <a:sym typeface="Arial"/>
              </a:rPr>
              <a:t>the project</a:t>
            </a:r>
            <a:endParaRPr/>
          </a:p>
          <a:p>
            <a:pPr indent="0" lvl="0" marL="0" marR="0" rtl="0" algn="l">
              <a:lnSpc>
                <a:spcPct val="90000"/>
              </a:lnSpc>
              <a:spcBef>
                <a:spcPts val="360"/>
              </a:spcBef>
              <a:spcAft>
                <a:spcPts val="0"/>
              </a:spcAft>
              <a:buClr>
                <a:srgbClr val="7F7F7F"/>
              </a:buClr>
              <a:buSzPts val="1800"/>
              <a:buFont typeface="Arial"/>
              <a:buNone/>
            </a:pPr>
            <a:r>
              <a:rPr b="0" i="0" lang="en" sz="1800" u="none">
                <a:solidFill>
                  <a:srgbClr val="7F7F7F"/>
                </a:solidFill>
                <a:latin typeface="Arial"/>
                <a:ea typeface="Arial"/>
                <a:cs typeface="Arial"/>
                <a:sym typeface="Arial"/>
              </a:rPr>
              <a:t>(  )  </a:t>
            </a:r>
            <a:r>
              <a:rPr b="0" i="0" lang="en" sz="1800" u="none">
                <a:solidFill>
                  <a:schemeClr val="lt2"/>
                </a:solidFill>
                <a:latin typeface="Arial"/>
                <a:ea typeface="Arial"/>
                <a:cs typeface="Arial"/>
                <a:sym typeface="Arial"/>
              </a:rPr>
              <a:t>is </a:t>
            </a:r>
            <a:r>
              <a:rPr b="1" i="0" lang="en" sz="1800" u="none">
                <a:solidFill>
                  <a:srgbClr val="99CC00"/>
                </a:solidFill>
                <a:latin typeface="Arial"/>
                <a:ea typeface="Arial"/>
                <a:cs typeface="Arial"/>
                <a:sym typeface="Arial"/>
              </a:rPr>
              <a:t>memorable</a:t>
            </a:r>
            <a:endParaRPr/>
          </a:p>
          <a:p>
            <a:pPr indent="0" lvl="0" marL="0" marR="0" rtl="0" algn="l">
              <a:lnSpc>
                <a:spcPct val="100000"/>
              </a:lnSpc>
              <a:spcBef>
                <a:spcPts val="0"/>
              </a:spcBef>
              <a:spcAft>
                <a:spcPts val="0"/>
              </a:spcAft>
              <a:buNone/>
            </a:pPr>
            <a:r>
              <a:t/>
            </a:r>
            <a:endParaRPr b="1" i="0" sz="1800" u="none">
              <a:solidFill>
                <a:srgbClr val="99CC00"/>
              </a:solidFill>
              <a:latin typeface="Arial"/>
              <a:ea typeface="Arial"/>
              <a:cs typeface="Arial"/>
              <a:sym typeface="Arial"/>
            </a:endParaRPr>
          </a:p>
        </p:txBody>
      </p:sp>
      <p:sp>
        <p:nvSpPr>
          <p:cNvPr id="360" name="Google Shape;360;p58"/>
          <p:cNvSpPr/>
          <p:nvPr/>
        </p:nvSpPr>
        <p:spPr>
          <a:xfrm>
            <a:off x="990600" y="2857500"/>
            <a:ext cx="152400" cy="1143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dk1"/>
              </a:solidFill>
              <a:latin typeface="Arial"/>
              <a:ea typeface="Arial"/>
              <a:cs typeface="Arial"/>
              <a:sym typeface="Arial"/>
            </a:endParaRPr>
          </a:p>
        </p:txBody>
      </p:sp>
      <p:sp>
        <p:nvSpPr>
          <p:cNvPr id="361" name="Google Shape;361;p58"/>
          <p:cNvSpPr/>
          <p:nvPr/>
        </p:nvSpPr>
        <p:spPr>
          <a:xfrm>
            <a:off x="990600" y="3162300"/>
            <a:ext cx="152400" cy="1143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dk1"/>
              </a:solidFill>
              <a:latin typeface="Arial"/>
              <a:ea typeface="Arial"/>
              <a:cs typeface="Arial"/>
              <a:sym typeface="Arial"/>
            </a:endParaRPr>
          </a:p>
        </p:txBody>
      </p:sp>
      <p:sp>
        <p:nvSpPr>
          <p:cNvPr id="362" name="Google Shape;362;p58"/>
          <p:cNvSpPr/>
          <p:nvPr/>
        </p:nvSpPr>
        <p:spPr>
          <a:xfrm>
            <a:off x="990600" y="3771900"/>
            <a:ext cx="152400" cy="1143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dk1"/>
              </a:solidFill>
              <a:latin typeface="Arial"/>
              <a:ea typeface="Arial"/>
              <a:cs typeface="Arial"/>
              <a:sym typeface="Arial"/>
            </a:endParaRPr>
          </a:p>
        </p:txBody>
      </p:sp>
      <p:sp>
        <p:nvSpPr>
          <p:cNvPr id="363" name="Google Shape;363;p58"/>
          <p:cNvSpPr/>
          <p:nvPr/>
        </p:nvSpPr>
        <p:spPr>
          <a:xfrm>
            <a:off x="990600" y="4076700"/>
            <a:ext cx="152400" cy="1143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dk1"/>
              </a:solidFill>
              <a:latin typeface="Arial"/>
              <a:ea typeface="Arial"/>
              <a:cs typeface="Arial"/>
              <a:sym typeface="Arial"/>
            </a:endParaRPr>
          </a:p>
        </p:txBody>
      </p:sp>
      <p:sp>
        <p:nvSpPr>
          <p:cNvPr id="364" name="Google Shape;364;p58"/>
          <p:cNvSpPr txBox="1"/>
          <p:nvPr/>
        </p:nvSpPr>
        <p:spPr>
          <a:xfrm>
            <a:off x="3048000" y="3318994"/>
            <a:ext cx="4572000" cy="3417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FF9900"/>
              </a:buClr>
              <a:buSzPts val="1800"/>
              <a:buFont typeface="Arial"/>
              <a:buNone/>
            </a:pPr>
            <a:r>
              <a:rPr b="1" i="0" lang="en" sz="1800" u="none">
                <a:solidFill>
                  <a:srgbClr val="FF9900"/>
                </a:solidFill>
                <a:latin typeface="Arial"/>
                <a:ea typeface="Arial"/>
                <a:cs typeface="Arial"/>
                <a:sym typeface="Arial"/>
              </a:rPr>
              <a:t>“smart” get readers excited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3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9"/>
          <p:cNvSpPr txBox="1"/>
          <p:nvPr/>
        </p:nvSpPr>
        <p:spPr>
          <a:xfrm>
            <a:off x="163512" y="1218009"/>
            <a:ext cx="8991600" cy="3417000"/>
          </a:xfrm>
          <a:prstGeom prst="rect">
            <a:avLst/>
          </a:prstGeom>
          <a:noFill/>
          <a:ln>
            <a:noFill/>
          </a:ln>
        </p:spPr>
        <p:txBody>
          <a:bodyPr anchorCtr="0" anchor="t" bIns="228600" lIns="228600" spcFirstLastPara="1" rIns="228600" wrap="square" tIns="228600">
            <a:sp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a:solidFill>
                <a:srgbClr val="404040"/>
              </a:solidFill>
              <a:latin typeface="Arial"/>
              <a:ea typeface="Arial"/>
              <a:cs typeface="Arial"/>
              <a:sym typeface="Arial"/>
            </a:endParaRPr>
          </a:p>
          <a:p>
            <a:pPr indent="0" lvl="0" marL="0" marR="0" rtl="0" algn="l">
              <a:lnSpc>
                <a:spcPct val="100000"/>
              </a:lnSpc>
              <a:spcBef>
                <a:spcPts val="0"/>
              </a:spcBef>
              <a:spcAft>
                <a:spcPts val="0"/>
              </a:spcAft>
              <a:buClr>
                <a:srgbClr val="404040"/>
              </a:buClr>
              <a:buSzPts val="2400"/>
              <a:buFont typeface="Arial"/>
              <a:buNone/>
            </a:pPr>
            <a:r>
              <a:rPr b="0" i="0" lang="en" sz="2400" u="none">
                <a:solidFill>
                  <a:srgbClr val="404040"/>
                </a:solidFill>
                <a:latin typeface="Arial"/>
                <a:ea typeface="Arial"/>
                <a:cs typeface="Arial"/>
                <a:sym typeface="Arial"/>
              </a:rPr>
              <a:t>your project name will be used a lot!</a:t>
            </a:r>
            <a:endParaRPr/>
          </a:p>
          <a:p>
            <a:pPr indent="0" lvl="0" marL="0" marR="0" rtl="0" algn="l">
              <a:lnSpc>
                <a:spcPct val="100000"/>
              </a:lnSpc>
              <a:spcBef>
                <a:spcPts val="0"/>
              </a:spcBef>
              <a:spcAft>
                <a:spcPts val="0"/>
              </a:spcAft>
              <a:buClr>
                <a:srgbClr val="404040"/>
              </a:buClr>
              <a:buSzPts val="2400"/>
              <a:buFont typeface="Arial"/>
              <a:buNone/>
            </a:pPr>
            <a:r>
              <a:rPr b="0" i="0" lang="en" sz="2400" u="none">
                <a:solidFill>
                  <a:srgbClr val="404040"/>
                </a:solidFill>
                <a:latin typeface="Arial"/>
                <a:ea typeface="Arial"/>
                <a:cs typeface="Arial"/>
                <a:sym typeface="Arial"/>
              </a:rPr>
              <a:t>(throughout </a:t>
            </a:r>
            <a:r>
              <a:rPr b="1" i="0" lang="en" sz="2400" u="none">
                <a:solidFill>
                  <a:srgbClr val="99CC00"/>
                </a:solidFill>
                <a:latin typeface="Arial"/>
                <a:ea typeface="Arial"/>
                <a:cs typeface="Arial"/>
                <a:sym typeface="Arial"/>
              </a:rPr>
              <a:t>the paper </a:t>
            </a:r>
            <a:r>
              <a:rPr b="0" i="0" lang="en" sz="2400" u="none">
                <a:solidFill>
                  <a:srgbClr val="404040"/>
                </a:solidFill>
                <a:latin typeface="Arial"/>
                <a:ea typeface="Arial"/>
                <a:cs typeface="Arial"/>
                <a:sym typeface="Arial"/>
              </a:rPr>
              <a:t>+ every time </a:t>
            </a:r>
            <a:r>
              <a:rPr b="1" i="0" lang="en" sz="2400" u="none">
                <a:solidFill>
                  <a:srgbClr val="99CC00"/>
                </a:solidFill>
                <a:latin typeface="Arial"/>
                <a:ea typeface="Arial"/>
                <a:cs typeface="Arial"/>
                <a:sym typeface="Arial"/>
              </a:rPr>
              <a:t>you talk about it +</a:t>
            </a:r>
            <a:endParaRPr/>
          </a:p>
          <a:p>
            <a:pPr indent="0" lvl="0" marL="0" marR="0" rtl="0" algn="l">
              <a:lnSpc>
                <a:spcPct val="100000"/>
              </a:lnSpc>
              <a:spcBef>
                <a:spcPts val="0"/>
              </a:spcBef>
              <a:spcAft>
                <a:spcPts val="0"/>
              </a:spcAft>
              <a:buClr>
                <a:srgbClr val="404040"/>
              </a:buClr>
              <a:buSzPts val="2400"/>
              <a:buFont typeface="Arial"/>
              <a:buNone/>
            </a:pPr>
            <a:r>
              <a:rPr b="0" i="0" lang="en" sz="2400" u="none">
                <a:solidFill>
                  <a:srgbClr val="404040"/>
                </a:solidFill>
                <a:latin typeface="Arial"/>
                <a:ea typeface="Arial"/>
                <a:cs typeface="Arial"/>
                <a:sym typeface="Arial"/>
              </a:rPr>
              <a:t>every time </a:t>
            </a:r>
            <a:r>
              <a:rPr b="1" i="0" lang="en" sz="2400" u="none">
                <a:solidFill>
                  <a:srgbClr val="99CC00"/>
                </a:solidFill>
                <a:latin typeface="Arial"/>
                <a:ea typeface="Arial"/>
                <a:cs typeface="Arial"/>
                <a:sym typeface="Arial"/>
              </a:rPr>
              <a:t>anyone talks about it)</a:t>
            </a:r>
            <a:endParaRPr/>
          </a:p>
          <a:p>
            <a:pPr indent="0" lvl="0" marL="0" marR="0" rtl="0" algn="l">
              <a:lnSpc>
                <a:spcPct val="100000"/>
              </a:lnSpc>
              <a:spcBef>
                <a:spcPts val="0"/>
              </a:spcBef>
              <a:spcAft>
                <a:spcPts val="0"/>
              </a:spcAft>
              <a:buClr>
                <a:schemeClr val="dk1"/>
              </a:buClr>
              <a:buSzPts val="2400"/>
              <a:buFont typeface="Arial"/>
              <a:buNone/>
            </a:pPr>
            <a:r>
              <a:t/>
            </a:r>
            <a:endParaRPr b="1" i="0" sz="2400" u="none">
              <a:solidFill>
                <a:srgbClr val="99CC00"/>
              </a:solidFill>
              <a:latin typeface="Arial"/>
              <a:ea typeface="Arial"/>
              <a:cs typeface="Arial"/>
              <a:sym typeface="Arial"/>
            </a:endParaRPr>
          </a:p>
          <a:p>
            <a:pPr indent="0" lvl="0" marL="0" marR="0" rtl="0" algn="l">
              <a:lnSpc>
                <a:spcPct val="100000"/>
              </a:lnSpc>
              <a:spcBef>
                <a:spcPts val="0"/>
              </a:spcBef>
              <a:spcAft>
                <a:spcPts val="0"/>
              </a:spcAft>
              <a:buClr>
                <a:srgbClr val="404040"/>
              </a:buClr>
              <a:buSzPts val="2400"/>
              <a:buFont typeface="Arial"/>
              <a:buNone/>
            </a:pPr>
            <a:r>
              <a:rPr b="0" i="0" lang="en" sz="2400" u="none">
                <a:solidFill>
                  <a:srgbClr val="404040"/>
                </a:solidFill>
                <a:latin typeface="Arial"/>
                <a:ea typeface="Arial"/>
                <a:cs typeface="Arial"/>
                <a:sym typeface="Arial"/>
              </a:rPr>
              <a:t>🡪 Ideally, it </a:t>
            </a:r>
            <a:r>
              <a:rPr b="1" i="0" lang="en" sz="2400" u="none">
                <a:solidFill>
                  <a:srgbClr val="99CC00"/>
                </a:solidFill>
                <a:latin typeface="Arial"/>
                <a:ea typeface="Arial"/>
                <a:cs typeface="Arial"/>
                <a:sym typeface="Arial"/>
              </a:rPr>
              <a:t>pitches the entire project</a:t>
            </a:r>
            <a:br>
              <a:rPr b="1" i="0" lang="en" sz="2400" u="none">
                <a:solidFill>
                  <a:srgbClr val="99CC00"/>
                </a:solidFill>
                <a:latin typeface="Arial"/>
                <a:ea typeface="Arial"/>
                <a:cs typeface="Arial"/>
                <a:sym typeface="Arial"/>
              </a:rPr>
            </a:br>
            <a:r>
              <a:rPr b="0" i="0" lang="en" sz="2400" u="none">
                <a:solidFill>
                  <a:srgbClr val="404040"/>
                </a:solidFill>
                <a:latin typeface="Arial"/>
                <a:ea typeface="Arial"/>
                <a:cs typeface="Arial"/>
                <a:sym typeface="Arial"/>
              </a:rPr>
              <a:t>allows people to </a:t>
            </a:r>
            <a:r>
              <a:rPr b="1" i="0" lang="en" sz="2400" u="none">
                <a:solidFill>
                  <a:srgbClr val="99CC00"/>
                </a:solidFill>
                <a:latin typeface="Arial"/>
                <a:ea typeface="Arial"/>
                <a:cs typeface="Arial"/>
                <a:sym typeface="Arial"/>
              </a:rPr>
              <a:t>guess what it does</a:t>
            </a:r>
            <a:r>
              <a:rPr b="1" i="0" lang="en" sz="2400" u="none">
                <a:solidFill>
                  <a:schemeClr val="lt2"/>
                </a:solidFill>
                <a:latin typeface="Arial"/>
                <a:ea typeface="Arial"/>
                <a:cs typeface="Arial"/>
                <a:sym typeface="Arial"/>
              </a:rPr>
              <a:t> + </a:t>
            </a:r>
            <a:r>
              <a:rPr b="1" i="0" lang="en" sz="2400" u="none">
                <a:solidFill>
                  <a:srgbClr val="99CC00"/>
                </a:solidFill>
                <a:latin typeface="Arial"/>
                <a:ea typeface="Arial"/>
                <a:cs typeface="Arial"/>
                <a:sym typeface="Arial"/>
              </a:rPr>
              <a:t>benefits</a:t>
            </a:r>
            <a:endParaRPr/>
          </a:p>
          <a:p>
            <a:pPr indent="0" lvl="0" marL="0" marR="0" rtl="0" algn="l">
              <a:lnSpc>
                <a:spcPct val="100000"/>
              </a:lnSpc>
              <a:spcBef>
                <a:spcPts val="0"/>
              </a:spcBef>
              <a:spcAft>
                <a:spcPts val="0"/>
              </a:spcAft>
              <a:buNone/>
            </a:pPr>
            <a:r>
              <a:t/>
            </a:r>
            <a:endParaRPr b="1" i="0" sz="2400" u="none">
              <a:solidFill>
                <a:srgbClr val="99CC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0"/>
          <p:cNvSpPr txBox="1"/>
          <p:nvPr>
            <p:ph idx="1" type="body"/>
          </p:nvPr>
        </p:nvSpPr>
        <p:spPr>
          <a:xfrm>
            <a:off x="381000" y="-209550"/>
            <a:ext cx="8229600" cy="33945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rgbClr val="404040"/>
              </a:buClr>
              <a:buSzPts val="2000"/>
              <a:buFont typeface="Arial"/>
              <a:buNone/>
            </a:pPr>
            <a:r>
              <a:t/>
            </a:r>
            <a:endParaRPr b="0" i="0" sz="2000" u="none">
              <a:solidFill>
                <a:schemeClr val="lt2"/>
              </a:solidFill>
              <a:latin typeface="Arial"/>
              <a:ea typeface="Arial"/>
              <a:cs typeface="Arial"/>
              <a:sym typeface="Arial"/>
            </a:endParaRPr>
          </a:p>
          <a:p>
            <a:pPr indent="-457200" lvl="0" marL="457200" marR="0" rtl="0" algn="l">
              <a:lnSpc>
                <a:spcPct val="100000"/>
              </a:lnSpc>
              <a:spcBef>
                <a:spcPts val="400"/>
              </a:spcBef>
              <a:spcAft>
                <a:spcPts val="0"/>
              </a:spcAft>
              <a:buClr>
                <a:schemeClr val="lt2"/>
              </a:buClr>
              <a:buSzPts val="2000"/>
              <a:buFont typeface="Arial"/>
              <a:buAutoNum type="arabicPeriod"/>
            </a:pPr>
            <a:r>
              <a:rPr b="0" i="0" lang="en" sz="2000" u="none">
                <a:solidFill>
                  <a:schemeClr val="lt2"/>
                </a:solidFill>
                <a:latin typeface="Arial"/>
                <a:ea typeface="Arial"/>
                <a:cs typeface="Arial"/>
                <a:sym typeface="Arial"/>
              </a:rPr>
              <a:t>“SmartNails” </a:t>
            </a:r>
            <a:r>
              <a:rPr b="1" i="0" lang="en" sz="2000" u="none">
                <a:solidFill>
                  <a:srgbClr val="FF9900"/>
                </a:solidFill>
                <a:latin typeface="Arial"/>
                <a:ea typeface="Arial"/>
                <a:cs typeface="Arial"/>
                <a:sym typeface="Arial"/>
              </a:rPr>
              <a:t>Terrible</a:t>
            </a:r>
            <a:r>
              <a:rPr b="0" i="0" lang="en" sz="2000" u="none">
                <a:solidFill>
                  <a:srgbClr val="FF9900"/>
                </a:solidFill>
                <a:latin typeface="Arial"/>
                <a:ea typeface="Arial"/>
                <a:cs typeface="Arial"/>
                <a:sym typeface="Arial"/>
              </a:rPr>
              <a:t>. </a:t>
            </a:r>
            <a:r>
              <a:rPr b="0" i="0" lang="en" sz="2000" u="none">
                <a:solidFill>
                  <a:schemeClr val="lt2"/>
                </a:solidFill>
                <a:latin typeface="Arial"/>
                <a:ea typeface="Arial"/>
                <a:cs typeface="Arial"/>
                <a:sym typeface="Arial"/>
              </a:rPr>
              <a:t>Avoid meaningless fill and advertising words, such as </a:t>
            </a:r>
            <a:r>
              <a:rPr b="1" i="0" lang="en" sz="2000" u="none">
                <a:solidFill>
                  <a:srgbClr val="FF9900"/>
                </a:solidFill>
                <a:latin typeface="Arial"/>
                <a:ea typeface="Arial"/>
                <a:cs typeface="Arial"/>
                <a:sym typeface="Arial"/>
              </a:rPr>
              <a:t>“smart &lt;whatever&gt;”</a:t>
            </a:r>
            <a:endParaRPr/>
          </a:p>
          <a:p>
            <a:pPr indent="-457200" lvl="0" marL="457200" marR="0" rtl="0" algn="l">
              <a:lnSpc>
                <a:spcPct val="100000"/>
              </a:lnSpc>
              <a:spcBef>
                <a:spcPts val="400"/>
              </a:spcBef>
              <a:spcAft>
                <a:spcPts val="0"/>
              </a:spcAft>
              <a:buClr>
                <a:srgbClr val="404040"/>
              </a:buClr>
              <a:buSzPts val="2000"/>
              <a:buFont typeface="Arial"/>
              <a:buNone/>
            </a:pPr>
            <a:r>
              <a:t/>
            </a:r>
            <a:endParaRPr b="0" i="0" sz="2000" u="none">
              <a:solidFill>
                <a:schemeClr val="lt2"/>
              </a:solidFill>
              <a:latin typeface="Arial"/>
              <a:ea typeface="Arial"/>
              <a:cs typeface="Arial"/>
              <a:sym typeface="Arial"/>
            </a:endParaRPr>
          </a:p>
          <a:p>
            <a:pPr indent="-457200" lvl="0" marL="457200" marR="0" rtl="0" algn="l">
              <a:lnSpc>
                <a:spcPct val="100000"/>
              </a:lnSpc>
              <a:spcBef>
                <a:spcPts val="400"/>
              </a:spcBef>
              <a:spcAft>
                <a:spcPts val="0"/>
              </a:spcAft>
              <a:buClr>
                <a:schemeClr val="lt2"/>
              </a:buClr>
              <a:buSzPts val="2000"/>
              <a:buFont typeface="Arial"/>
              <a:buAutoNum type="arabicPeriod"/>
            </a:pPr>
            <a:r>
              <a:rPr b="0" i="0" lang="en" sz="2000" u="none">
                <a:solidFill>
                  <a:schemeClr val="lt2"/>
                </a:solidFill>
                <a:latin typeface="Arial"/>
                <a:ea typeface="Arial"/>
                <a:cs typeface="Arial"/>
                <a:sym typeface="Arial"/>
              </a:rPr>
              <a:t>“G.R.A.P.E.S.” </a:t>
            </a:r>
            <a:r>
              <a:rPr b="1" i="0" lang="en" sz="2000" u="none">
                <a:solidFill>
                  <a:srgbClr val="FF9900"/>
                </a:solidFill>
                <a:latin typeface="Arial"/>
                <a:ea typeface="Arial"/>
                <a:cs typeface="Arial"/>
                <a:sym typeface="Arial"/>
              </a:rPr>
              <a:t>Terrible. </a:t>
            </a:r>
            <a:r>
              <a:rPr b="0" i="0" lang="en" sz="2000" u="none">
                <a:solidFill>
                  <a:schemeClr val="lt2"/>
                </a:solidFill>
                <a:latin typeface="Arial"/>
                <a:ea typeface="Arial"/>
                <a:cs typeface="Arial"/>
                <a:sym typeface="Arial"/>
              </a:rPr>
              <a:t>An </a:t>
            </a:r>
            <a:r>
              <a:rPr b="1" i="0" lang="en" sz="2000" u="none">
                <a:solidFill>
                  <a:srgbClr val="FF9900"/>
                </a:solidFill>
                <a:latin typeface="Arial"/>
                <a:ea typeface="Arial"/>
                <a:cs typeface="Arial"/>
                <a:sym typeface="Arial"/>
              </a:rPr>
              <a:t>acronym </a:t>
            </a:r>
            <a:r>
              <a:rPr b="0" i="0" lang="en" sz="2000" u="none">
                <a:solidFill>
                  <a:schemeClr val="lt2"/>
                </a:solidFill>
                <a:latin typeface="Arial"/>
                <a:ea typeface="Arial"/>
                <a:cs typeface="Arial"/>
                <a:sym typeface="Arial"/>
              </a:rPr>
              <a:t>is typically the worst solution</a:t>
            </a:r>
            <a:endParaRPr/>
          </a:p>
          <a:p>
            <a:pPr indent="-330200" lvl="0" marL="457200" marR="0" rtl="0" algn="l">
              <a:lnSpc>
                <a:spcPct val="100000"/>
              </a:lnSpc>
              <a:spcBef>
                <a:spcPts val="400"/>
              </a:spcBef>
              <a:spcAft>
                <a:spcPts val="0"/>
              </a:spcAft>
              <a:buClr>
                <a:srgbClr val="404040"/>
              </a:buClr>
              <a:buSzPts val="2000"/>
              <a:buFont typeface="Arial"/>
              <a:buNone/>
            </a:pPr>
            <a:r>
              <a:t/>
            </a:r>
            <a:endParaRPr b="0" i="0" sz="2000" u="none">
              <a:solidFill>
                <a:schemeClr val="lt2"/>
              </a:solidFill>
              <a:latin typeface="Arial"/>
              <a:ea typeface="Arial"/>
              <a:cs typeface="Arial"/>
              <a:sym typeface="Arial"/>
            </a:endParaRPr>
          </a:p>
          <a:p>
            <a:pPr indent="-457200" lvl="0" marL="457200" marR="0" rtl="0" algn="l">
              <a:lnSpc>
                <a:spcPct val="100000"/>
              </a:lnSpc>
              <a:spcBef>
                <a:spcPts val="400"/>
              </a:spcBef>
              <a:spcAft>
                <a:spcPts val="0"/>
              </a:spcAft>
              <a:buClr>
                <a:schemeClr val="lt2"/>
              </a:buClr>
              <a:buSzPts val="2000"/>
              <a:buFont typeface="Arial"/>
              <a:buAutoNum type="arabicPeriod"/>
            </a:pPr>
            <a:r>
              <a:rPr b="0" i="0" lang="en" sz="2000" u="none">
                <a:solidFill>
                  <a:schemeClr val="lt2"/>
                </a:solidFill>
                <a:latin typeface="Arial"/>
                <a:ea typeface="Arial"/>
                <a:cs typeface="Arial"/>
                <a:sym typeface="Arial"/>
              </a:rPr>
              <a:t>“suggestive interfaces” </a:t>
            </a:r>
            <a:r>
              <a:rPr b="1" i="0" lang="en" sz="2000" u="none">
                <a:solidFill>
                  <a:srgbClr val="FF9900"/>
                </a:solidFill>
                <a:latin typeface="Arial"/>
                <a:ea typeface="Arial"/>
                <a:cs typeface="Arial"/>
                <a:sym typeface="Arial"/>
              </a:rPr>
              <a:t>bad, check connotation</a:t>
            </a:r>
            <a:endParaRPr/>
          </a:p>
          <a:p>
            <a:pPr indent="-330200" lvl="0" marL="457200" marR="0" rtl="0" algn="l">
              <a:lnSpc>
                <a:spcPct val="100000"/>
              </a:lnSpc>
              <a:spcBef>
                <a:spcPts val="400"/>
              </a:spcBef>
              <a:spcAft>
                <a:spcPts val="0"/>
              </a:spcAft>
              <a:buClr>
                <a:srgbClr val="404040"/>
              </a:buClr>
              <a:buSzPts val="2000"/>
              <a:buFont typeface="Arial"/>
              <a:buNone/>
            </a:pPr>
            <a:r>
              <a:t/>
            </a:r>
            <a:endParaRPr b="0" i="0" sz="2000" u="none">
              <a:solidFill>
                <a:schemeClr val="lt2"/>
              </a:solidFill>
              <a:latin typeface="Arial"/>
              <a:ea typeface="Arial"/>
              <a:cs typeface="Arial"/>
              <a:sym typeface="Arial"/>
            </a:endParaRPr>
          </a:p>
          <a:p>
            <a:pPr indent="-457200" lvl="0" marL="457200" marR="0" rtl="0" algn="l">
              <a:lnSpc>
                <a:spcPct val="100000"/>
              </a:lnSpc>
              <a:spcBef>
                <a:spcPts val="400"/>
              </a:spcBef>
              <a:spcAft>
                <a:spcPts val="0"/>
              </a:spcAft>
              <a:buClr>
                <a:schemeClr val="lt2"/>
              </a:buClr>
              <a:buSzPts val="2000"/>
              <a:buFont typeface="Arial"/>
              <a:buAutoNum type="arabicPeriod"/>
            </a:pPr>
            <a:r>
              <a:rPr b="0" i="0" lang="en" sz="2000" u="none">
                <a:solidFill>
                  <a:schemeClr val="lt2"/>
                </a:solidFill>
                <a:latin typeface="Arial"/>
                <a:ea typeface="Arial"/>
                <a:cs typeface="Arial"/>
                <a:sym typeface="Arial"/>
              </a:rPr>
              <a:t>“mad” </a:t>
            </a:r>
            <a:r>
              <a:rPr b="1" i="0" lang="en" sz="2000" u="none">
                <a:solidFill>
                  <a:srgbClr val="FF9900"/>
                </a:solidFill>
                <a:latin typeface="Arial"/>
                <a:ea typeface="Arial"/>
                <a:cs typeface="Arial"/>
                <a:sym typeface="Arial"/>
              </a:rPr>
              <a:t>bad:</a:t>
            </a:r>
            <a:r>
              <a:rPr b="0" i="0" lang="en" sz="2000" u="none">
                <a:solidFill>
                  <a:srgbClr val="FF9900"/>
                </a:solidFill>
                <a:latin typeface="Arial"/>
                <a:ea typeface="Arial"/>
                <a:cs typeface="Arial"/>
                <a:sym typeface="Arial"/>
              </a:rPr>
              <a:t> </a:t>
            </a:r>
            <a:r>
              <a:rPr b="0" i="0" lang="en" sz="2000" u="none">
                <a:solidFill>
                  <a:schemeClr val="lt2"/>
                </a:solidFill>
                <a:latin typeface="Arial"/>
                <a:ea typeface="Arial"/>
                <a:cs typeface="Arial"/>
                <a:sym typeface="Arial"/>
              </a:rPr>
              <a:t>neither </a:t>
            </a:r>
            <a:r>
              <a:rPr b="1" i="0" lang="en" sz="2000" u="none">
                <a:solidFill>
                  <a:srgbClr val="FF9900"/>
                </a:solidFill>
                <a:latin typeface="Arial"/>
                <a:ea typeface="Arial"/>
                <a:cs typeface="Arial"/>
                <a:sym typeface="Arial"/>
              </a:rPr>
              <a:t>Google Unique </a:t>
            </a:r>
            <a:r>
              <a:rPr b="0" i="0" lang="en" sz="2000" u="none">
                <a:solidFill>
                  <a:schemeClr val="lt2"/>
                </a:solidFill>
                <a:latin typeface="Arial"/>
                <a:ea typeface="Arial"/>
                <a:cs typeface="Arial"/>
                <a:sym typeface="Arial"/>
              </a:rPr>
              <a:t>nor </a:t>
            </a:r>
            <a:r>
              <a:rPr b="1" i="0" lang="en" sz="2000" u="none">
                <a:solidFill>
                  <a:srgbClr val="FF9900"/>
                </a:solidFill>
                <a:latin typeface="Arial"/>
                <a:ea typeface="Arial"/>
                <a:cs typeface="Arial"/>
                <a:sym typeface="Arial"/>
              </a:rPr>
              <a:t>Domain available</a:t>
            </a:r>
            <a:endParaRPr/>
          </a:p>
          <a:p>
            <a:pPr indent="-330200" lvl="0" marL="457200" marR="0" rtl="0" algn="l">
              <a:lnSpc>
                <a:spcPct val="100000"/>
              </a:lnSpc>
              <a:spcBef>
                <a:spcPts val="400"/>
              </a:spcBef>
              <a:spcAft>
                <a:spcPts val="0"/>
              </a:spcAft>
              <a:buClr>
                <a:srgbClr val="404040"/>
              </a:buClr>
              <a:buSzPts val="2000"/>
              <a:buFont typeface="Arial"/>
              <a:buNone/>
            </a:pPr>
            <a:r>
              <a:t/>
            </a:r>
            <a:endParaRPr b="0" i="0" sz="2000" u="none">
              <a:solidFill>
                <a:schemeClr val="lt2"/>
              </a:solidFill>
              <a:latin typeface="Arial"/>
              <a:ea typeface="Arial"/>
              <a:cs typeface="Arial"/>
              <a:sym typeface="Arial"/>
            </a:endParaRPr>
          </a:p>
          <a:p>
            <a:pPr indent="-457200" lvl="0" marL="457200" marR="0" rtl="0" algn="l">
              <a:lnSpc>
                <a:spcPct val="100000"/>
              </a:lnSpc>
              <a:spcBef>
                <a:spcPts val="400"/>
              </a:spcBef>
              <a:spcAft>
                <a:spcPts val="0"/>
              </a:spcAft>
              <a:buClr>
                <a:schemeClr val="lt2"/>
              </a:buClr>
              <a:buSzPts val="2000"/>
              <a:buFont typeface="Arial"/>
              <a:buAutoNum type="arabicPeriod"/>
            </a:pPr>
            <a:r>
              <a:rPr b="0" i="0" lang="en" sz="2000" u="none">
                <a:solidFill>
                  <a:schemeClr val="lt2"/>
                </a:solidFill>
                <a:latin typeface="Arial"/>
                <a:ea typeface="Arial"/>
                <a:cs typeface="Arial"/>
                <a:sym typeface="Arial"/>
              </a:rPr>
              <a:t>“Generalized Perceived Input Point Model” </a:t>
            </a:r>
            <a:r>
              <a:rPr b="1" i="0" lang="en" sz="2000" u="none">
                <a:solidFill>
                  <a:srgbClr val="FF9900"/>
                </a:solidFill>
                <a:latin typeface="Arial"/>
                <a:ea typeface="Arial"/>
                <a:cs typeface="Arial"/>
                <a:sym typeface="Arial"/>
              </a:rPr>
              <a:t>Bad</a:t>
            </a:r>
            <a:br>
              <a:rPr b="0" i="0" lang="en" sz="2000" u="none">
                <a:solidFill>
                  <a:schemeClr val="lt2"/>
                </a:solidFill>
                <a:latin typeface="Arial"/>
                <a:ea typeface="Arial"/>
                <a:cs typeface="Arial"/>
                <a:sym typeface="Arial"/>
              </a:rPr>
            </a:br>
            <a:r>
              <a:rPr b="0" i="0" lang="en" sz="2000" u="none">
                <a:solidFill>
                  <a:schemeClr val="lt2"/>
                </a:solidFill>
                <a:latin typeface="Arial"/>
                <a:ea typeface="Arial"/>
                <a:cs typeface="Arial"/>
                <a:sym typeface="Arial"/>
              </a:rPr>
              <a:t>Avoid terms </a:t>
            </a:r>
            <a:r>
              <a:rPr b="1" i="0" lang="en" sz="2000" u="none">
                <a:solidFill>
                  <a:srgbClr val="FF9900"/>
                </a:solidFill>
                <a:latin typeface="Arial"/>
                <a:ea typeface="Arial"/>
                <a:cs typeface="Arial"/>
                <a:sym typeface="Arial"/>
              </a:rPr>
              <a:t>so long </a:t>
            </a:r>
            <a:r>
              <a:rPr b="0" i="0" lang="en" sz="2000" u="none">
                <a:solidFill>
                  <a:schemeClr val="lt2"/>
                </a:solidFill>
                <a:latin typeface="Arial"/>
                <a:ea typeface="Arial"/>
                <a:cs typeface="Arial"/>
                <a:sym typeface="Arial"/>
              </a:rPr>
              <a:t>that you feel you need an acronym</a:t>
            </a:r>
            <a:endParaRPr/>
          </a:p>
          <a:p>
            <a:pPr indent="-330200" lvl="0" marL="457200" marR="0" rtl="0" algn="l">
              <a:lnSpc>
                <a:spcPct val="100000"/>
              </a:lnSpc>
              <a:spcBef>
                <a:spcPts val="400"/>
              </a:spcBef>
              <a:spcAft>
                <a:spcPts val="0"/>
              </a:spcAft>
              <a:buClr>
                <a:srgbClr val="404040"/>
              </a:buClr>
              <a:buSzPts val="2000"/>
              <a:buFont typeface="Arial"/>
              <a:buNone/>
            </a:pPr>
            <a:r>
              <a:t/>
            </a:r>
            <a:endParaRPr b="0" i="0" sz="2000" u="none">
              <a:solidFill>
                <a:schemeClr val="lt2"/>
              </a:solidFill>
              <a:latin typeface="Arial"/>
              <a:ea typeface="Arial"/>
              <a:cs typeface="Arial"/>
              <a:sym typeface="Arial"/>
            </a:endParaRPr>
          </a:p>
          <a:p>
            <a:pPr indent="-457200" lvl="0" marL="457200" marR="0" rtl="0" algn="l">
              <a:lnSpc>
                <a:spcPct val="100000"/>
              </a:lnSpc>
              <a:spcBef>
                <a:spcPts val="400"/>
              </a:spcBef>
              <a:spcAft>
                <a:spcPts val="0"/>
              </a:spcAft>
              <a:buClr>
                <a:srgbClr val="7F7F7F"/>
              </a:buClr>
              <a:buSzPts val="2000"/>
              <a:buFont typeface="Arial"/>
              <a:buAutoNum type="arabicPeriod"/>
            </a:pPr>
            <a:r>
              <a:rPr b="0" i="0" lang="en" sz="2000" u="none">
                <a:solidFill>
                  <a:srgbClr val="7F7F7F"/>
                </a:solidFill>
                <a:latin typeface="Arial"/>
                <a:ea typeface="Arial"/>
                <a:cs typeface="Arial"/>
                <a:sym typeface="Arial"/>
              </a:rPr>
              <a:t>Phlat.</a:t>
            </a:r>
            <a:r>
              <a:rPr b="1" i="0" lang="en" sz="2000" u="none">
                <a:solidFill>
                  <a:srgbClr val="7F7F7F"/>
                </a:solidFill>
                <a:latin typeface="Arial"/>
                <a:ea typeface="Arial"/>
                <a:cs typeface="Arial"/>
                <a:sym typeface="Arial"/>
              </a:rPr>
              <a:t> </a:t>
            </a:r>
            <a:r>
              <a:rPr b="1" i="0" lang="en" sz="2000" u="none">
                <a:solidFill>
                  <a:srgbClr val="FF9900"/>
                </a:solidFill>
                <a:latin typeface="Arial"/>
                <a:ea typeface="Arial"/>
                <a:cs typeface="Arial"/>
                <a:sym typeface="Arial"/>
              </a:rPr>
              <a:t>Bad. Avoid the need to spell</a:t>
            </a:r>
            <a:r>
              <a:rPr b="0" i="0" lang="en" sz="2000" u="none">
                <a:solidFill>
                  <a:schemeClr val="lt2"/>
                </a:solidFill>
                <a:latin typeface="Arial"/>
                <a:ea typeface="Arial"/>
                <a:cs typeface="Arial"/>
                <a:sym typeface="Arial"/>
              </a:rPr>
              <a:t>—you are wasting elevator time. A dictionary word with a typo is bad. Avoid dashes in URLs</a:t>
            </a:r>
            <a:endParaRPr/>
          </a:p>
          <a:p>
            <a:pPr indent="-215900" lvl="0" marL="342900" marR="0" rtl="0" algn="l">
              <a:spcBef>
                <a:spcPts val="400"/>
              </a:spcBef>
              <a:spcAft>
                <a:spcPts val="0"/>
              </a:spcAft>
              <a:buClr>
                <a:srgbClr val="404040"/>
              </a:buClr>
              <a:buSzPts val="2000"/>
              <a:buFont typeface="Arial"/>
              <a:buNone/>
            </a:pPr>
            <a:r>
              <a:t/>
            </a:r>
            <a:endParaRPr b="0" i="0" sz="2000" u="none">
              <a:solidFill>
                <a:schemeClr val="lt2"/>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1"/>
          <p:cNvSpPr txBox="1"/>
          <p:nvPr>
            <p:ph type="title"/>
          </p:nvPr>
        </p:nvSpPr>
        <p:spPr>
          <a:xfrm>
            <a:off x="365125" y="171450"/>
            <a:ext cx="9312300" cy="676500"/>
          </a:xfrm>
          <a:prstGeom prst="rect">
            <a:avLst/>
          </a:prstGeom>
          <a:noFill/>
          <a:ln>
            <a:noFill/>
          </a:ln>
        </p:spPr>
        <p:txBody>
          <a:bodyPr anchorCtr="0" anchor="t" bIns="45700" lIns="91425" spcFirstLastPara="1" rIns="91425" wrap="square" tIns="45700">
            <a:noAutofit/>
          </a:bodyPr>
          <a:lstStyle/>
          <a:p>
            <a:pPr indent="0" lvl="0" marL="0" rtl="0" algn="l">
              <a:lnSpc>
                <a:spcPct val="84285"/>
              </a:lnSpc>
              <a:spcBef>
                <a:spcPts val="0"/>
              </a:spcBef>
              <a:spcAft>
                <a:spcPts val="0"/>
              </a:spcAft>
              <a:buClr>
                <a:srgbClr val="404040"/>
              </a:buClr>
              <a:buSzPts val="7000"/>
              <a:buFont typeface="Arial"/>
              <a:buNone/>
            </a:pPr>
            <a:r>
              <a:rPr b="1" i="0" lang="en" sz="7000" u="none">
                <a:solidFill>
                  <a:srgbClr val="404040"/>
                </a:solidFill>
                <a:latin typeface="Arial"/>
                <a:ea typeface="Arial"/>
                <a:cs typeface="Arial"/>
                <a:sym typeface="Arial"/>
              </a:rPr>
              <a:t>fame or shame</a:t>
            </a:r>
            <a:endParaRPr/>
          </a:p>
        </p:txBody>
      </p:sp>
      <p:sp>
        <p:nvSpPr>
          <p:cNvPr id="380" name="Google Shape;380;p61"/>
          <p:cNvSpPr txBox="1"/>
          <p:nvPr>
            <p:ph idx="1" type="body"/>
          </p:nvPr>
        </p:nvSpPr>
        <p:spPr>
          <a:xfrm>
            <a:off x="457200" y="900113"/>
            <a:ext cx="8229600" cy="2545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404040"/>
              </a:buClr>
              <a:buSzPts val="2800"/>
              <a:buFont typeface="Arial"/>
              <a:buNone/>
            </a:pPr>
            <a:r>
              <a:rPr b="0" i="0" lang="en" sz="2800" u="none">
                <a:solidFill>
                  <a:srgbClr val="404040"/>
                </a:solidFill>
                <a:latin typeface="Arial"/>
                <a:ea typeface="Arial"/>
                <a:cs typeface="Arial"/>
                <a:sym typeface="Arial"/>
              </a:rPr>
              <a:t>“play anywhere” for a mobile projector with touch</a:t>
            </a:r>
            <a:endParaRPr/>
          </a:p>
          <a:p>
            <a:pPr indent="0" lvl="0" marL="0" marR="0" rtl="0" algn="l">
              <a:lnSpc>
                <a:spcPct val="100000"/>
              </a:lnSpc>
              <a:spcBef>
                <a:spcPts val="560"/>
              </a:spcBef>
              <a:spcAft>
                <a:spcPts val="0"/>
              </a:spcAft>
              <a:buClr>
                <a:srgbClr val="404040"/>
              </a:buClr>
              <a:buSzPts val="2800"/>
              <a:buFont typeface="Arial"/>
              <a:buNone/>
            </a:pPr>
            <a:r>
              <a:t/>
            </a:r>
            <a:endParaRPr b="0" i="0" sz="2800" u="none">
              <a:solidFill>
                <a:srgbClr val="404040"/>
              </a:solidFill>
              <a:latin typeface="Arial"/>
              <a:ea typeface="Arial"/>
              <a:cs typeface="Arial"/>
              <a:sym typeface="Arial"/>
            </a:endParaRPr>
          </a:p>
          <a:p>
            <a:pPr indent="0" lvl="0" marL="0" marR="0" rtl="0" algn="l">
              <a:lnSpc>
                <a:spcPct val="100000"/>
              </a:lnSpc>
              <a:spcBef>
                <a:spcPts val="560"/>
              </a:spcBef>
              <a:spcAft>
                <a:spcPts val="0"/>
              </a:spcAft>
              <a:buClr>
                <a:srgbClr val="404040"/>
              </a:buClr>
              <a:buSzPts val="2800"/>
              <a:buFont typeface="Arial"/>
              <a:buNone/>
            </a:pPr>
            <a:r>
              <a:rPr b="0" i="0" lang="en" sz="2800" u="none">
                <a:solidFill>
                  <a:srgbClr val="404040"/>
                </a:solidFill>
                <a:latin typeface="Arial"/>
                <a:ea typeface="Arial"/>
                <a:cs typeface="Arial"/>
                <a:sym typeface="Arial"/>
              </a:rPr>
              <a:t>“Soap” for an input device users flip in their hand</a:t>
            </a:r>
            <a:endParaRPr/>
          </a:p>
          <a:p>
            <a:pPr indent="0" lvl="0" marL="0" marR="0" rtl="0" algn="l">
              <a:lnSpc>
                <a:spcPct val="100000"/>
              </a:lnSpc>
              <a:spcBef>
                <a:spcPts val="560"/>
              </a:spcBef>
              <a:spcAft>
                <a:spcPts val="0"/>
              </a:spcAft>
              <a:buClr>
                <a:srgbClr val="404040"/>
              </a:buClr>
              <a:buSzPts val="2800"/>
              <a:buFont typeface="Arial"/>
              <a:buNone/>
            </a:pPr>
            <a:r>
              <a:t/>
            </a:r>
            <a:endParaRPr b="0" i="0" sz="2800" u="none">
              <a:solidFill>
                <a:srgbClr val="404040"/>
              </a:solidFill>
              <a:latin typeface="Arial"/>
              <a:ea typeface="Arial"/>
              <a:cs typeface="Arial"/>
              <a:sym typeface="Arial"/>
            </a:endParaRPr>
          </a:p>
          <a:p>
            <a:pPr indent="0" lvl="0" marL="0" marR="0" rtl="0" algn="l">
              <a:lnSpc>
                <a:spcPct val="100000"/>
              </a:lnSpc>
              <a:spcBef>
                <a:spcPts val="560"/>
              </a:spcBef>
              <a:spcAft>
                <a:spcPts val="0"/>
              </a:spcAft>
              <a:buClr>
                <a:srgbClr val="404040"/>
              </a:buClr>
              <a:buSzPts val="2800"/>
              <a:buFont typeface="Arial"/>
              <a:buNone/>
            </a:pPr>
            <a:r>
              <a:rPr b="0" i="0" lang="en" sz="2800" u="none">
                <a:solidFill>
                  <a:srgbClr val="404040"/>
                </a:solidFill>
                <a:latin typeface="Arial"/>
                <a:ea typeface="Arial"/>
                <a:cs typeface="Arial"/>
                <a:sym typeface="Arial"/>
              </a:rPr>
              <a:t>“GroupLens” for a news recommender </a:t>
            </a:r>
            <a:endParaRPr/>
          </a:p>
          <a:p>
            <a:pPr indent="0" lvl="0" marL="0" marR="0" rtl="0" algn="l">
              <a:lnSpc>
                <a:spcPct val="100000"/>
              </a:lnSpc>
              <a:spcBef>
                <a:spcPts val="560"/>
              </a:spcBef>
              <a:spcAft>
                <a:spcPts val="0"/>
              </a:spcAft>
              <a:buClr>
                <a:srgbClr val="404040"/>
              </a:buClr>
              <a:buSzPts val="2800"/>
              <a:buFont typeface="Arial"/>
              <a:buNone/>
            </a:pPr>
            <a:r>
              <a:t/>
            </a:r>
            <a:endParaRPr b="0" i="0" sz="2800" u="none">
              <a:solidFill>
                <a:srgbClr val="404040"/>
              </a:solidFill>
              <a:latin typeface="Arial"/>
              <a:ea typeface="Arial"/>
              <a:cs typeface="Arial"/>
              <a:sym typeface="Arial"/>
            </a:endParaRPr>
          </a:p>
          <a:p>
            <a:pPr indent="0" lvl="0" marL="0" marR="0" rtl="0" algn="l">
              <a:lnSpc>
                <a:spcPct val="100000"/>
              </a:lnSpc>
              <a:spcBef>
                <a:spcPts val="560"/>
              </a:spcBef>
              <a:spcAft>
                <a:spcPts val="0"/>
              </a:spcAft>
              <a:buClr>
                <a:srgbClr val="404040"/>
              </a:buClr>
              <a:buSzPts val="2800"/>
              <a:buFont typeface="Arial"/>
              <a:buNone/>
            </a:pPr>
            <a:r>
              <a:rPr b="0" i="0" lang="en" sz="2800" u="none">
                <a:solidFill>
                  <a:srgbClr val="404040"/>
                </a:solidFill>
                <a:latin typeface="Arial"/>
                <a:ea typeface="Arial"/>
                <a:cs typeface="Arial"/>
                <a:sym typeface="Arial"/>
              </a:rPr>
              <a:t>“Skinput” for touch input on the user’s arm</a:t>
            </a:r>
            <a:endParaRPr/>
          </a:p>
          <a:p>
            <a:pPr indent="-165100" lvl="0" marL="342900" marR="0" rtl="0" algn="l">
              <a:spcBef>
                <a:spcPts val="560"/>
              </a:spcBef>
              <a:spcAft>
                <a:spcPts val="0"/>
              </a:spcAft>
              <a:buClr>
                <a:srgbClr val="404040"/>
              </a:buClr>
              <a:buSzPts val="2800"/>
              <a:buFont typeface="Arial"/>
              <a:buNone/>
            </a:pPr>
            <a:r>
              <a:t/>
            </a:r>
            <a:endParaRPr b="0" i="0" sz="2800" u="none">
              <a:solidFill>
                <a:srgbClr val="40404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2"/>
          <p:cNvSpPr txBox="1"/>
          <p:nvPr>
            <p:ph type="title"/>
          </p:nvPr>
        </p:nvSpPr>
        <p:spPr>
          <a:xfrm>
            <a:off x="11112" y="2800350"/>
            <a:ext cx="8839200" cy="1131000"/>
          </a:xfrm>
          <a:prstGeom prst="rect">
            <a:avLst/>
          </a:prstGeom>
          <a:noFill/>
          <a:ln>
            <a:noFill/>
          </a:ln>
        </p:spPr>
        <p:txBody>
          <a:bodyPr anchorCtr="0" anchor="t" bIns="45700" lIns="91425" spcFirstLastPara="1" rIns="91425" wrap="square" tIns="45700">
            <a:noAutofit/>
          </a:bodyPr>
          <a:lstStyle/>
          <a:p>
            <a:pPr indent="0" lvl="0" marL="0" rtl="0" algn="ctr">
              <a:lnSpc>
                <a:spcPct val="49166"/>
              </a:lnSpc>
              <a:spcBef>
                <a:spcPts val="0"/>
              </a:spcBef>
              <a:spcAft>
                <a:spcPts val="0"/>
              </a:spcAft>
              <a:buClr>
                <a:srgbClr val="99CC00"/>
              </a:buClr>
              <a:buSzPts val="12000"/>
              <a:buFont typeface="Arial"/>
              <a:buNone/>
            </a:pPr>
            <a:r>
              <a:rPr b="1" i="0" lang="en" sz="12000" u="none">
                <a:solidFill>
                  <a:srgbClr val="99CC00"/>
                </a:solidFill>
                <a:latin typeface="Arial"/>
                <a:ea typeface="Arial"/>
                <a:cs typeface="Arial"/>
                <a:sym typeface="Arial"/>
              </a:rPr>
              <a:t>figure</a:t>
            </a:r>
            <a:r>
              <a:rPr lang="en" sz="12000">
                <a:solidFill>
                  <a:srgbClr val="99CC00"/>
                </a:solidFill>
              </a:rPr>
              <a:t>1</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pic>
        <p:nvPicPr>
          <p:cNvPr id="390" name="Google Shape;390;p63"/>
          <p:cNvPicPr preferRelativeResize="0"/>
          <p:nvPr/>
        </p:nvPicPr>
        <p:blipFill rotWithShape="1">
          <a:blip r:embed="rId3">
            <a:alphaModFix/>
          </a:blip>
          <a:srcRect b="0" l="0" r="0" t="0"/>
          <a:stretch/>
        </p:blipFill>
        <p:spPr>
          <a:xfrm>
            <a:off x="304800" y="185738"/>
            <a:ext cx="3771900" cy="4893470"/>
          </a:xfrm>
          <a:prstGeom prst="rect">
            <a:avLst/>
          </a:prstGeom>
          <a:noFill/>
          <a:ln cap="flat" cmpd="sng" w="9525">
            <a:solidFill>
              <a:srgbClr val="404040"/>
            </a:solidFill>
            <a:prstDash val="solid"/>
            <a:miter lim="800000"/>
            <a:headEnd len="sm" w="sm" type="none"/>
            <a:tailEnd len="sm" w="sm" type="none"/>
          </a:ln>
        </p:spPr>
      </p:pic>
      <p:sp>
        <p:nvSpPr>
          <p:cNvPr id="391" name="Google Shape;391;p63"/>
          <p:cNvSpPr/>
          <p:nvPr/>
        </p:nvSpPr>
        <p:spPr>
          <a:xfrm>
            <a:off x="1905000" y="1943100"/>
            <a:ext cx="2286000" cy="1885800"/>
          </a:xfrm>
          <a:prstGeom prst="roundRect">
            <a:avLst>
              <a:gd fmla="val 16667" name="adj"/>
            </a:avLst>
          </a:prstGeom>
          <a:noFill/>
          <a:ln cap="flat" cmpd="sng" w="57150">
            <a:solidFill>
              <a:srgbClr val="99CC00"/>
            </a:solidFill>
            <a:prstDash val="solid"/>
            <a:miter lim="800000"/>
            <a:headEnd len="sm" w="sm" type="none"/>
            <a:tailEnd len="sm" w="sm" type="none"/>
          </a:ln>
          <a:effectLst>
            <a:outerShdw blurRad="63500" dir="2700000" dist="63499">
              <a:srgbClr val="808080">
                <a:alpha val="4275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dk1"/>
              </a:solidFill>
              <a:latin typeface="Arial"/>
              <a:ea typeface="Arial"/>
              <a:cs typeface="Arial"/>
              <a:sym typeface="Arial"/>
            </a:endParaRPr>
          </a:p>
        </p:txBody>
      </p:sp>
      <p:sp>
        <p:nvSpPr>
          <p:cNvPr id="392" name="Google Shape;392;p63"/>
          <p:cNvSpPr txBox="1"/>
          <p:nvPr/>
        </p:nvSpPr>
        <p:spPr>
          <a:xfrm>
            <a:off x="5181600" y="2060971"/>
            <a:ext cx="3675000" cy="25242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04040"/>
              </a:buClr>
              <a:buSzPts val="2400"/>
              <a:buFont typeface="Arial"/>
              <a:buNone/>
            </a:pPr>
            <a:r>
              <a:rPr b="0" i="0" lang="en" sz="2400" u="none">
                <a:solidFill>
                  <a:srgbClr val="404040"/>
                </a:solidFill>
                <a:latin typeface="Arial"/>
                <a:ea typeface="Arial"/>
                <a:cs typeface="Arial"/>
                <a:sym typeface="Arial"/>
              </a:rPr>
              <a:t>figure 1: shows</a:t>
            </a:r>
            <a:br>
              <a:rPr b="0" i="0" lang="en" sz="2400" u="none">
                <a:solidFill>
                  <a:srgbClr val="404040"/>
                </a:solidFill>
                <a:latin typeface="Arial"/>
                <a:ea typeface="Arial"/>
                <a:cs typeface="Arial"/>
                <a:sym typeface="Arial"/>
              </a:rPr>
            </a:br>
            <a:r>
              <a:rPr b="1" i="0" lang="en" sz="2400" u="none">
                <a:solidFill>
                  <a:srgbClr val="99CC00"/>
                </a:solidFill>
                <a:latin typeface="Arial"/>
                <a:ea typeface="Arial"/>
                <a:cs typeface="Arial"/>
                <a:sym typeface="Arial"/>
              </a:rPr>
              <a:t>everything </a:t>
            </a:r>
            <a:r>
              <a:rPr b="0" i="0" lang="en" sz="2400" u="none">
                <a:solidFill>
                  <a:srgbClr val="404040"/>
                </a:solidFill>
                <a:latin typeface="Arial"/>
                <a:ea typeface="Arial"/>
                <a:cs typeface="Arial"/>
                <a:sym typeface="Arial"/>
              </a:rPr>
              <a:t>in one picture</a:t>
            </a:r>
            <a:endParaRPr/>
          </a:p>
          <a:p>
            <a:pPr indent="0" lvl="0" marL="0" marR="0" rtl="0" algn="l">
              <a:lnSpc>
                <a:spcPct val="100000"/>
              </a:lnSpc>
              <a:spcBef>
                <a:spcPts val="0"/>
              </a:spcBef>
              <a:spcAft>
                <a:spcPts val="0"/>
              </a:spcAft>
              <a:buClr>
                <a:schemeClr val="dk1"/>
              </a:buClr>
              <a:buSzPts val="2400"/>
              <a:buFont typeface="Arial"/>
              <a:buNone/>
            </a:pPr>
            <a:r>
              <a:t/>
            </a:r>
            <a:endParaRPr b="0" i="0" sz="2400" u="none">
              <a:solidFill>
                <a:srgbClr val="404040"/>
              </a:solidFill>
              <a:latin typeface="Arial"/>
              <a:ea typeface="Arial"/>
              <a:cs typeface="Arial"/>
              <a:sym typeface="Arial"/>
            </a:endParaRPr>
          </a:p>
          <a:p>
            <a:pPr indent="0" lvl="0" marL="0" marR="0" rtl="0" algn="l">
              <a:lnSpc>
                <a:spcPct val="100000"/>
              </a:lnSpc>
              <a:spcBef>
                <a:spcPts val="0"/>
              </a:spcBef>
              <a:spcAft>
                <a:spcPts val="0"/>
              </a:spcAft>
              <a:buClr>
                <a:srgbClr val="404040"/>
              </a:buClr>
              <a:buSzPts val="2400"/>
              <a:buFont typeface="Arial"/>
              <a:buNone/>
            </a:pPr>
            <a:r>
              <a:rPr b="0" i="0" lang="en" sz="2400" u="none">
                <a:solidFill>
                  <a:srgbClr val="404040"/>
                </a:solidFill>
                <a:latin typeface="Arial"/>
                <a:ea typeface="Arial"/>
                <a:cs typeface="Arial"/>
                <a:sym typeface="Arial"/>
              </a:rPr>
              <a:t>equally important:</a:t>
            </a:r>
            <a:br>
              <a:rPr b="0" i="0" lang="en" sz="2400" u="none">
                <a:solidFill>
                  <a:srgbClr val="404040"/>
                </a:solidFill>
                <a:latin typeface="Arial"/>
                <a:ea typeface="Arial"/>
                <a:cs typeface="Arial"/>
                <a:sym typeface="Arial"/>
              </a:rPr>
            </a:br>
            <a:r>
              <a:rPr b="1" i="0" lang="en" sz="2400" u="none">
                <a:solidFill>
                  <a:srgbClr val="99CC00"/>
                </a:solidFill>
                <a:latin typeface="Arial"/>
                <a:ea typeface="Arial"/>
                <a:cs typeface="Arial"/>
                <a:sym typeface="Arial"/>
              </a:rPr>
              <a:t>the caption </a:t>
            </a:r>
            <a:r>
              <a:rPr b="0" i="0" lang="en" sz="2400" u="none">
                <a:solidFill>
                  <a:srgbClr val="404040"/>
                </a:solidFill>
                <a:latin typeface="Arial"/>
                <a:ea typeface="Arial"/>
                <a:cs typeface="Arial"/>
                <a:sym typeface="Arial"/>
              </a:rPr>
              <a:t>says it all</a:t>
            </a:r>
            <a:br>
              <a:rPr b="0" i="0" lang="en" sz="2400" u="none">
                <a:solidFill>
                  <a:srgbClr val="404040"/>
                </a:solidFill>
                <a:latin typeface="Arial"/>
                <a:ea typeface="Arial"/>
                <a:cs typeface="Arial"/>
                <a:sym typeface="Arial"/>
              </a:rPr>
            </a:br>
            <a:r>
              <a:rPr b="0" i="0" lang="en" sz="2400" u="none">
                <a:solidFill>
                  <a:srgbClr val="404040"/>
                </a:solidFill>
                <a:latin typeface="Arial"/>
                <a:ea typeface="Arial"/>
                <a:cs typeface="Arial"/>
                <a:sym typeface="Arial"/>
              </a:rPr>
              <a:t>in 1-2 sentences</a:t>
            </a:r>
            <a:endParaRPr/>
          </a:p>
          <a:p>
            <a:pPr indent="0" lvl="0" marL="0" marR="0" rtl="0" algn="l">
              <a:lnSpc>
                <a:spcPct val="100000"/>
              </a:lnSpc>
              <a:spcBef>
                <a:spcPts val="0"/>
              </a:spcBef>
              <a:spcAft>
                <a:spcPts val="0"/>
              </a:spcAft>
              <a:buClr>
                <a:srgbClr val="404040"/>
              </a:buClr>
              <a:buSzPts val="2400"/>
              <a:buFont typeface="Arial"/>
              <a:buNone/>
            </a:pPr>
            <a:r>
              <a:t/>
            </a:r>
            <a:endParaRPr/>
          </a:p>
        </p:txBody>
      </p:sp>
      <p:cxnSp>
        <p:nvCxnSpPr>
          <p:cNvPr id="393" name="Google Shape;393;p63"/>
          <p:cNvCxnSpPr/>
          <p:nvPr/>
        </p:nvCxnSpPr>
        <p:spPr>
          <a:xfrm>
            <a:off x="4191000" y="2476500"/>
            <a:ext cx="1041600" cy="10200"/>
          </a:xfrm>
          <a:prstGeom prst="straightConnector1">
            <a:avLst/>
          </a:prstGeom>
          <a:noFill/>
          <a:ln cap="flat" cmpd="sng" w="57150">
            <a:solidFill>
              <a:srgbClr val="99CC00"/>
            </a:solidFill>
            <a:prstDash val="solid"/>
            <a:miter lim="800000"/>
            <a:headEnd len="med" w="med" type="none"/>
            <a:tailEnd len="med" w="med" type="none"/>
          </a:ln>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4"/>
          <p:cNvSpPr txBox="1"/>
          <p:nvPr>
            <p:ph type="title"/>
          </p:nvPr>
        </p:nvSpPr>
        <p:spPr>
          <a:xfrm>
            <a:off x="441325" y="9525"/>
            <a:ext cx="9312300" cy="676500"/>
          </a:xfrm>
          <a:prstGeom prst="rect">
            <a:avLst/>
          </a:prstGeom>
          <a:noFill/>
          <a:ln>
            <a:noFill/>
          </a:ln>
        </p:spPr>
        <p:txBody>
          <a:bodyPr anchorCtr="0" anchor="t" bIns="45700" lIns="91425" spcFirstLastPara="1" rIns="91425" wrap="square" tIns="45700">
            <a:noAutofit/>
          </a:bodyPr>
          <a:lstStyle/>
          <a:p>
            <a:pPr indent="0" lvl="0" marL="0" rtl="0" algn="l">
              <a:lnSpc>
                <a:spcPct val="84285"/>
              </a:lnSpc>
              <a:spcBef>
                <a:spcPts val="0"/>
              </a:spcBef>
              <a:spcAft>
                <a:spcPts val="0"/>
              </a:spcAft>
              <a:buClr>
                <a:srgbClr val="404040"/>
              </a:buClr>
              <a:buSzPts val="7000"/>
              <a:buFont typeface="Arial"/>
              <a:buNone/>
            </a:pPr>
            <a:r>
              <a:rPr b="1" i="0" lang="en" sz="7000" u="none">
                <a:solidFill>
                  <a:srgbClr val="404040"/>
                </a:solidFill>
                <a:latin typeface="Arial"/>
                <a:ea typeface="Arial"/>
                <a:cs typeface="Arial"/>
                <a:sym typeface="Arial"/>
              </a:rPr>
              <a:t>shift</a:t>
            </a:r>
            <a:endParaRPr/>
          </a:p>
        </p:txBody>
      </p:sp>
      <p:pic>
        <p:nvPicPr>
          <p:cNvPr id="399" name="Google Shape;399;p64"/>
          <p:cNvPicPr preferRelativeResize="0"/>
          <p:nvPr/>
        </p:nvPicPr>
        <p:blipFill rotWithShape="1">
          <a:blip r:embed="rId3">
            <a:alphaModFix/>
          </a:blip>
          <a:srcRect b="0" l="0" r="0" t="0"/>
          <a:stretch/>
        </p:blipFill>
        <p:spPr>
          <a:xfrm>
            <a:off x="609600" y="1028700"/>
            <a:ext cx="3800476" cy="2365771"/>
          </a:xfrm>
          <a:prstGeom prst="rect">
            <a:avLst/>
          </a:prstGeom>
          <a:noFill/>
          <a:ln>
            <a:noFill/>
          </a:ln>
        </p:spPr>
      </p:pic>
      <p:sp>
        <p:nvSpPr>
          <p:cNvPr id="400" name="Google Shape;400;p64"/>
          <p:cNvSpPr txBox="1"/>
          <p:nvPr/>
        </p:nvSpPr>
        <p:spPr>
          <a:xfrm>
            <a:off x="381000" y="3371850"/>
            <a:ext cx="5334000" cy="1754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 sz="1800" u="none">
                <a:solidFill>
                  <a:schemeClr val="dk1"/>
                </a:solidFill>
                <a:latin typeface="Times New Roman"/>
                <a:ea typeface="Times New Roman"/>
                <a:cs typeface="Times New Roman"/>
                <a:sym typeface="Times New Roman"/>
              </a:rPr>
              <a:t>Figure 1. (a) Small targets are occluded by a user’s finger. (b) The proposed </a:t>
            </a:r>
            <a:r>
              <a:rPr b="0" i="1" lang="en" sz="1800" u="none">
                <a:solidFill>
                  <a:schemeClr val="dk1"/>
                </a:solidFill>
                <a:latin typeface="Times New Roman"/>
                <a:ea typeface="Times New Roman"/>
                <a:cs typeface="Times New Roman"/>
                <a:sym typeface="Times New Roman"/>
              </a:rPr>
              <a:t>Shift</a:t>
            </a:r>
            <a:r>
              <a:rPr b="0" i="0" lang="en" sz="1800" u="none">
                <a:solidFill>
                  <a:schemeClr val="dk1"/>
                </a:solidFill>
                <a:latin typeface="Times New Roman"/>
                <a:ea typeface="Times New Roman"/>
                <a:cs typeface="Times New Roman"/>
                <a:sym typeface="Times New Roman"/>
              </a:rPr>
              <a:t> technique reveals occluded screen content in a callout displayed above the finger. This allows users to fine tune with take-off selection. (c) By adjusting the relative callout location, Shift handles targets anywhere on the screen. </a:t>
            </a:r>
            <a:endParaRPr/>
          </a:p>
        </p:txBody>
      </p:sp>
      <p:grpSp>
        <p:nvGrpSpPr>
          <p:cNvPr id="401" name="Google Shape;401;p64"/>
          <p:cNvGrpSpPr/>
          <p:nvPr/>
        </p:nvGrpSpPr>
        <p:grpSpPr>
          <a:xfrm>
            <a:off x="5181463" y="3409950"/>
            <a:ext cx="4165486" cy="1658501"/>
            <a:chOff x="5181600" y="4546600"/>
            <a:chExt cx="4165486" cy="2211335"/>
          </a:xfrm>
        </p:grpSpPr>
        <p:grpSp>
          <p:nvGrpSpPr>
            <p:cNvPr id="402" name="Google Shape;402;p64"/>
            <p:cNvGrpSpPr/>
            <p:nvPr/>
          </p:nvGrpSpPr>
          <p:grpSpPr>
            <a:xfrm>
              <a:off x="5181600" y="4546600"/>
              <a:ext cx="4165486" cy="1600800"/>
              <a:chOff x="5181600" y="4546600"/>
              <a:chExt cx="4165486" cy="1600800"/>
            </a:xfrm>
          </p:grpSpPr>
          <p:sp>
            <p:nvSpPr>
              <p:cNvPr id="403" name="Google Shape;403;p64"/>
              <p:cNvSpPr txBox="1"/>
              <p:nvPr/>
            </p:nvSpPr>
            <p:spPr>
              <a:xfrm>
                <a:off x="5943586" y="4546600"/>
                <a:ext cx="3403500" cy="1600800"/>
              </a:xfrm>
              <a:prstGeom prst="rect">
                <a:avLst/>
              </a:prstGeom>
              <a:solidFill>
                <a:schemeClr val="lt1"/>
              </a:solidFill>
              <a:ln>
                <a:noFill/>
              </a:ln>
            </p:spPr>
            <p:txBody>
              <a:bodyPr anchorCtr="0" anchor="t" bIns="45700" lIns="91425" spcFirstLastPara="1" rIns="91425" wrap="square" tIns="45700">
                <a:spAutoFit/>
              </a:bodyPr>
              <a:lstStyle/>
              <a:p>
                <a:pPr indent="-419100" lvl="0" marL="457200" marR="0" rtl="0" algn="l">
                  <a:lnSpc>
                    <a:spcPct val="100000"/>
                  </a:lnSpc>
                  <a:spcBef>
                    <a:spcPts val="0"/>
                  </a:spcBef>
                  <a:spcAft>
                    <a:spcPts val="0"/>
                  </a:spcAft>
                  <a:buClr>
                    <a:srgbClr val="404040"/>
                  </a:buClr>
                  <a:buSzPts val="1800"/>
                  <a:buFont typeface="Arial"/>
                  <a:buAutoNum type="alphaLcParenBoth"/>
                </a:pPr>
                <a:r>
                  <a:rPr b="0" i="0" lang="en" sz="1800" u="none">
                    <a:solidFill>
                      <a:srgbClr val="404040"/>
                    </a:solidFill>
                    <a:latin typeface="Arial"/>
                    <a:ea typeface="Arial"/>
                    <a:cs typeface="Arial"/>
                    <a:sym typeface="Arial"/>
                  </a:rPr>
                  <a:t>problem you solve</a:t>
                </a:r>
                <a:endParaRPr sz="800"/>
              </a:p>
              <a:p>
                <a:pPr indent="-419100" lvl="0" marL="457200" marR="0" rtl="0" algn="l">
                  <a:lnSpc>
                    <a:spcPct val="100000"/>
                  </a:lnSpc>
                  <a:spcBef>
                    <a:spcPts val="0"/>
                  </a:spcBef>
                  <a:spcAft>
                    <a:spcPts val="0"/>
                  </a:spcAft>
                  <a:buClr>
                    <a:srgbClr val="404040"/>
                  </a:buClr>
                  <a:buSzPts val="1800"/>
                  <a:buFont typeface="Arial"/>
                  <a:buAutoNum type="alphaLcParenBoth"/>
                </a:pPr>
                <a:r>
                  <a:rPr b="0" i="0" lang="en" sz="1800" u="none">
                    <a:solidFill>
                      <a:srgbClr val="404040"/>
                    </a:solidFill>
                    <a:latin typeface="Arial"/>
                    <a:ea typeface="Arial"/>
                    <a:cs typeface="Arial"/>
                    <a:sym typeface="Arial"/>
                  </a:rPr>
                  <a:t>your solution</a:t>
                </a:r>
                <a:endParaRPr sz="800"/>
              </a:p>
              <a:p>
                <a:pPr indent="-457200" lvl="0" marL="457200" marR="0" rtl="0" algn="l">
                  <a:lnSpc>
                    <a:spcPct val="100000"/>
                  </a:lnSpc>
                  <a:spcBef>
                    <a:spcPts val="0"/>
                  </a:spcBef>
                  <a:spcAft>
                    <a:spcPts val="0"/>
                  </a:spcAft>
                  <a:buClr>
                    <a:schemeClr val="dk1"/>
                  </a:buClr>
                  <a:buSzPts val="2400"/>
                  <a:buFont typeface="Arial"/>
                  <a:buNone/>
                </a:pPr>
                <a:r>
                  <a:t/>
                </a:r>
                <a:endParaRPr b="0" i="0" sz="1800" u="none">
                  <a:solidFill>
                    <a:srgbClr val="404040"/>
                  </a:solidFill>
                  <a:latin typeface="Arial"/>
                  <a:ea typeface="Arial"/>
                  <a:cs typeface="Arial"/>
                  <a:sym typeface="Arial"/>
                </a:endParaRPr>
              </a:p>
              <a:p>
                <a:pPr indent="-419100" lvl="0" marL="457200" marR="0" rtl="0" algn="l">
                  <a:lnSpc>
                    <a:spcPct val="100000"/>
                  </a:lnSpc>
                  <a:spcBef>
                    <a:spcPts val="0"/>
                  </a:spcBef>
                  <a:spcAft>
                    <a:spcPts val="0"/>
                  </a:spcAft>
                  <a:buClr>
                    <a:srgbClr val="404040"/>
                  </a:buClr>
                  <a:buSzPts val="1800"/>
                  <a:buFont typeface="Arial"/>
                  <a:buAutoNum type="alphaLcParenBoth"/>
                </a:pPr>
                <a:r>
                  <a:rPr b="0" i="0" lang="en" sz="1800" u="none">
                    <a:solidFill>
                      <a:srgbClr val="404040"/>
                    </a:solidFill>
                    <a:latin typeface="Arial"/>
                    <a:ea typeface="Arial"/>
                    <a:cs typeface="Arial"/>
                    <a:sym typeface="Arial"/>
                  </a:rPr>
                  <a:t>benefit over prior art</a:t>
                </a:r>
                <a:endParaRPr sz="800"/>
              </a:p>
            </p:txBody>
          </p:sp>
          <p:sp>
            <p:nvSpPr>
              <p:cNvPr id="404" name="Google Shape;404;p64"/>
              <p:cNvSpPr/>
              <p:nvPr/>
            </p:nvSpPr>
            <p:spPr>
              <a:xfrm>
                <a:off x="5194300" y="4889500"/>
                <a:ext cx="571500" cy="0"/>
              </a:xfrm>
              <a:custGeom>
                <a:rect b="b" l="l" r="r" t="t"/>
                <a:pathLst>
                  <a:path extrusionOk="0" h="120000" w="571500">
                    <a:moveTo>
                      <a:pt x="0" y="0"/>
                    </a:moveTo>
                    <a:lnTo>
                      <a:pt x="571500" y="0"/>
                    </a:lnTo>
                  </a:path>
                </a:pathLst>
              </a:custGeom>
              <a:solidFill>
                <a:schemeClr val="accent1"/>
              </a:solidFill>
              <a:ln cap="flat" cmpd="sng" w="28575">
                <a:solidFill>
                  <a:srgbClr val="99CC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dk1"/>
                  </a:solidFill>
                  <a:latin typeface="Arial"/>
                  <a:ea typeface="Arial"/>
                  <a:cs typeface="Arial"/>
                  <a:sym typeface="Arial"/>
                </a:endParaRPr>
              </a:p>
            </p:txBody>
          </p:sp>
          <p:sp>
            <p:nvSpPr>
              <p:cNvPr id="405" name="Google Shape;405;p64"/>
              <p:cNvSpPr/>
              <p:nvPr/>
            </p:nvSpPr>
            <p:spPr>
              <a:xfrm>
                <a:off x="5181600" y="5270500"/>
                <a:ext cx="571500" cy="0"/>
              </a:xfrm>
              <a:custGeom>
                <a:rect b="b" l="l" r="r" t="t"/>
                <a:pathLst>
                  <a:path extrusionOk="0" h="120000" w="571500">
                    <a:moveTo>
                      <a:pt x="0" y="0"/>
                    </a:moveTo>
                    <a:lnTo>
                      <a:pt x="571500" y="0"/>
                    </a:lnTo>
                  </a:path>
                </a:pathLst>
              </a:custGeom>
              <a:solidFill>
                <a:schemeClr val="accent1"/>
              </a:solidFill>
              <a:ln cap="flat" cmpd="sng" w="28575">
                <a:solidFill>
                  <a:srgbClr val="99CC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dk1"/>
                  </a:solidFill>
                  <a:latin typeface="Arial"/>
                  <a:ea typeface="Arial"/>
                  <a:cs typeface="Arial"/>
                  <a:sym typeface="Arial"/>
                </a:endParaRPr>
              </a:p>
            </p:txBody>
          </p:sp>
          <p:sp>
            <p:nvSpPr>
              <p:cNvPr id="406" name="Google Shape;406;p64"/>
              <p:cNvSpPr/>
              <p:nvPr/>
            </p:nvSpPr>
            <p:spPr>
              <a:xfrm>
                <a:off x="5499100" y="6007100"/>
                <a:ext cx="241459" cy="0"/>
              </a:xfrm>
              <a:custGeom>
                <a:rect b="b" l="l" r="r" t="t"/>
                <a:pathLst>
                  <a:path extrusionOk="0" h="120000" w="571500">
                    <a:moveTo>
                      <a:pt x="0" y="0"/>
                    </a:moveTo>
                    <a:lnTo>
                      <a:pt x="571500" y="0"/>
                    </a:lnTo>
                  </a:path>
                </a:pathLst>
              </a:custGeom>
              <a:solidFill>
                <a:schemeClr val="accent1"/>
              </a:solidFill>
              <a:ln cap="flat" cmpd="sng" w="28575">
                <a:solidFill>
                  <a:srgbClr val="99CC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a:solidFill>
                    <a:schemeClr val="dk1"/>
                  </a:solidFill>
                  <a:latin typeface="Arial"/>
                  <a:ea typeface="Arial"/>
                  <a:cs typeface="Arial"/>
                  <a:sym typeface="Arial"/>
                </a:endParaRPr>
              </a:p>
            </p:txBody>
          </p:sp>
        </p:grpSp>
        <p:sp>
          <p:nvSpPr>
            <p:cNvPr id="407" name="Google Shape;407;p64"/>
            <p:cNvSpPr txBox="1"/>
            <p:nvPr/>
          </p:nvSpPr>
          <p:spPr>
            <a:xfrm>
              <a:off x="6410082" y="6142335"/>
              <a:ext cx="2622300" cy="615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99CC00"/>
                </a:buClr>
                <a:buSzPts val="2400"/>
                <a:buFont typeface="Arial"/>
                <a:buNone/>
              </a:pPr>
              <a:r>
                <a:rPr b="1" i="0" lang="en" sz="2400" u="none">
                  <a:solidFill>
                    <a:srgbClr val="99CC00"/>
                  </a:solidFill>
                  <a:latin typeface="Arial"/>
                  <a:ea typeface="Arial"/>
                  <a:cs typeface="Arial"/>
                  <a:sym typeface="Arial"/>
                </a:rPr>
                <a:t>= a mini abstract</a:t>
              </a:r>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5"/>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n"/>
              <a:t>Exercise:</a:t>
            </a:r>
            <a:r>
              <a:rPr lang="en"/>
              <a:t> </a:t>
            </a:r>
            <a:r>
              <a:rPr lang="en">
                <a:solidFill>
                  <a:srgbClr val="666666"/>
                </a:solidFill>
              </a:rPr>
              <a:t>write the logical flow of your project using the-shortest-path approach</a:t>
            </a: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Writing as planning - the purpose</a:t>
            </a:r>
            <a:endParaRPr/>
          </a:p>
        </p:txBody>
      </p:sp>
      <p:sp>
        <p:nvSpPr>
          <p:cNvPr id="93" name="Google Shape;9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Answer questions you have at different stage: </a:t>
            </a:r>
            <a:endParaRPr/>
          </a:p>
          <a:p>
            <a:pPr indent="-342900" lvl="0" marL="457200" rtl="0" algn="l">
              <a:spcBef>
                <a:spcPts val="1200"/>
              </a:spcBef>
              <a:spcAft>
                <a:spcPts val="0"/>
              </a:spcAft>
              <a:buSzPts val="1800"/>
              <a:buChar char="●"/>
            </a:pPr>
            <a:r>
              <a:rPr lang="en"/>
              <a:t>What’s the big idea? </a:t>
            </a:r>
            <a:endParaRPr/>
          </a:p>
          <a:p>
            <a:pPr indent="-342900" lvl="0" marL="457200" rtl="0" algn="l">
              <a:spcBef>
                <a:spcPts val="0"/>
              </a:spcBef>
              <a:spcAft>
                <a:spcPts val="0"/>
              </a:spcAft>
              <a:buSzPts val="1800"/>
              <a:buChar char="●"/>
            </a:pPr>
            <a:r>
              <a:rPr lang="en"/>
              <a:t>What’s the major components of the paper and how are they connected? </a:t>
            </a:r>
            <a:endParaRPr/>
          </a:p>
          <a:p>
            <a:pPr indent="-342900" lvl="0" marL="457200" rtl="0" algn="l">
              <a:spcBef>
                <a:spcPts val="0"/>
              </a:spcBef>
              <a:spcAft>
                <a:spcPts val="0"/>
              </a:spcAft>
              <a:buSzPts val="1800"/>
              <a:buChar char="●"/>
            </a:pPr>
            <a:r>
              <a:rPr lang="en"/>
              <a:t>How should I design a study?</a:t>
            </a:r>
            <a:endParaRPr/>
          </a:p>
          <a:p>
            <a:pPr indent="-342900" lvl="0" marL="457200" rtl="0" algn="l">
              <a:spcBef>
                <a:spcPts val="0"/>
              </a:spcBef>
              <a:spcAft>
                <a:spcPts val="0"/>
              </a:spcAft>
              <a:buSzPts val="1800"/>
              <a:buChar char="●"/>
            </a:pPr>
            <a:r>
              <a:rPr lang="en"/>
              <a: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notes</a:t>
            </a:r>
            <a:endParaRPr/>
          </a:p>
        </p:txBody>
      </p:sp>
      <p:sp>
        <p:nvSpPr>
          <p:cNvPr id="418" name="Google Shape;418;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Writing is tedious, so follow a strategy to minimize your efforts </a:t>
            </a:r>
            <a:endParaRPr/>
          </a:p>
          <a:p>
            <a:pPr indent="-342900" lvl="0" marL="457200" rtl="0" algn="l">
              <a:spcBef>
                <a:spcPts val="0"/>
              </a:spcBef>
              <a:spcAft>
                <a:spcPts val="0"/>
              </a:spcAft>
              <a:buSzPts val="1800"/>
              <a:buChar char="●"/>
            </a:pPr>
            <a:r>
              <a:rPr lang="en"/>
              <a:t>Writing is hard, so give it enough time, and write it iteratively and get feedback often</a:t>
            </a:r>
            <a:endParaRPr/>
          </a:p>
          <a:p>
            <a:pPr indent="-342900" lvl="0" marL="457200" rtl="0" algn="l">
              <a:spcBef>
                <a:spcPts val="0"/>
              </a:spcBef>
              <a:spcAft>
                <a:spcPts val="0"/>
              </a:spcAft>
              <a:buSzPts val="1800"/>
              <a:buChar char="●"/>
            </a:pPr>
            <a:r>
              <a:rPr lang="en"/>
              <a:t>Find a good paper that’s similar to yours as template </a:t>
            </a:r>
            <a:endParaRPr/>
          </a:p>
          <a:p>
            <a:pPr indent="-317500" lvl="1" marL="914400" rtl="0" algn="l">
              <a:spcBef>
                <a:spcPts val="0"/>
              </a:spcBef>
              <a:spcAft>
                <a:spcPts val="0"/>
              </a:spcAft>
              <a:buSzPts val="1400"/>
              <a:buChar char="○"/>
            </a:pPr>
            <a:r>
              <a:rPr lang="en"/>
              <a:t>Follow the structure </a:t>
            </a:r>
            <a:endParaRPr/>
          </a:p>
          <a:p>
            <a:pPr indent="-317500" lvl="1" marL="914400" rtl="0" algn="l">
              <a:spcBef>
                <a:spcPts val="0"/>
              </a:spcBef>
              <a:spcAft>
                <a:spcPts val="0"/>
              </a:spcAft>
              <a:buSzPts val="1400"/>
              <a:buChar char="○"/>
            </a:pPr>
            <a:r>
              <a:rPr lang="en"/>
              <a:t>Imitate its style of writing. </a:t>
            </a:r>
            <a:endParaRPr/>
          </a:p>
          <a:p>
            <a:pPr indent="-342900" lvl="0" marL="457200" rtl="0" algn="l">
              <a:spcBef>
                <a:spcPts val="0"/>
              </a:spcBef>
              <a:spcAft>
                <a:spcPts val="0"/>
              </a:spcAft>
              <a:buSzPts val="1800"/>
              <a:buChar char="●"/>
            </a:pPr>
            <a:r>
              <a:rPr lang="en"/>
              <a:t>Additional resources:</a:t>
            </a:r>
            <a:endParaRPr/>
          </a:p>
          <a:p>
            <a:pPr indent="-317500" lvl="1" marL="914400" rtl="0" algn="l">
              <a:spcBef>
                <a:spcPts val="0"/>
              </a:spcBef>
              <a:spcAft>
                <a:spcPts val="0"/>
              </a:spcAft>
              <a:buSzPts val="1400"/>
              <a:buChar char="○"/>
            </a:pPr>
            <a:r>
              <a:rPr lang="en" u="sng">
                <a:solidFill>
                  <a:schemeClr val="hlink"/>
                </a:solidFill>
                <a:hlinkClick r:id="rId3"/>
              </a:rPr>
              <a:t>https://docs.google.com/document/d/1k_T9uJnaSj6MjAm_C4soj6UO7GZ2_tD3B7aSTd19fl4</a:t>
            </a:r>
            <a:endParaRPr/>
          </a:p>
          <a:p>
            <a:pPr indent="0" lvl="0" marL="91440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Writing as planning - the method </a:t>
            </a:r>
            <a:endParaRPr/>
          </a:p>
        </p:txBody>
      </p:sp>
      <p:sp>
        <p:nvSpPr>
          <p:cNvPr id="99" name="Google Shape;9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Depending on the type of questions you want to answer, there are different writing tools: </a:t>
            </a:r>
            <a:endParaRPr/>
          </a:p>
          <a:p>
            <a:pPr indent="-342900" lvl="0" marL="457200" rtl="0" algn="l">
              <a:spcBef>
                <a:spcPts val="1200"/>
              </a:spcBef>
              <a:spcAft>
                <a:spcPts val="0"/>
              </a:spcAft>
              <a:buSzPts val="1800"/>
              <a:buChar char="●"/>
            </a:pPr>
            <a:r>
              <a:rPr lang="en"/>
              <a:t>W</a:t>
            </a:r>
            <a:r>
              <a:rPr lang="en"/>
              <a:t>hat’s</a:t>
            </a:r>
            <a:r>
              <a:rPr lang="en"/>
              <a:t> big idea? </a:t>
            </a:r>
            <a:endParaRPr/>
          </a:p>
          <a:p>
            <a:pPr indent="-317500" lvl="1" marL="914400" rtl="0" algn="l">
              <a:spcBef>
                <a:spcPts val="0"/>
              </a:spcBef>
              <a:spcAft>
                <a:spcPts val="0"/>
              </a:spcAft>
              <a:buSzPts val="1400"/>
              <a:buChar char="○"/>
            </a:pPr>
            <a:r>
              <a:rPr lang="en"/>
              <a:t>Write an abstract to find out</a:t>
            </a:r>
            <a:endParaRPr/>
          </a:p>
          <a:p>
            <a:pPr indent="-342900" lvl="0" marL="457200" rtl="0" algn="l">
              <a:spcBef>
                <a:spcPts val="0"/>
              </a:spcBef>
              <a:spcAft>
                <a:spcPts val="0"/>
              </a:spcAft>
              <a:buSzPts val="1800"/>
              <a:buChar char="●"/>
            </a:pPr>
            <a:r>
              <a:rPr lang="en"/>
              <a:t>How to design a </a:t>
            </a:r>
            <a:r>
              <a:rPr b="1" lang="en"/>
              <a:t>fair pilot</a:t>
            </a:r>
            <a:r>
              <a:rPr lang="en"/>
              <a:t> study to check for the results?</a:t>
            </a:r>
            <a:endParaRPr/>
          </a:p>
          <a:p>
            <a:pPr indent="-317500" lvl="1" marL="914400" rtl="0" algn="l">
              <a:spcBef>
                <a:spcPts val="0"/>
              </a:spcBef>
              <a:spcAft>
                <a:spcPts val="0"/>
              </a:spcAft>
              <a:buSzPts val="1400"/>
              <a:buChar char="○"/>
            </a:pPr>
            <a:r>
              <a:rPr lang="en"/>
              <a:t>Write a brief study outline </a:t>
            </a:r>
            <a:endParaRPr/>
          </a:p>
          <a:p>
            <a:pPr indent="-342900" lvl="0" marL="457200" rtl="0" algn="l">
              <a:spcBef>
                <a:spcPts val="0"/>
              </a:spcBef>
              <a:spcAft>
                <a:spcPts val="0"/>
              </a:spcAft>
              <a:buSzPts val="1800"/>
              <a:buChar char="●"/>
            </a:pPr>
            <a:r>
              <a:rPr lang="en"/>
              <a:t>What’s the main components of the paper? </a:t>
            </a:r>
            <a:endParaRPr/>
          </a:p>
          <a:p>
            <a:pPr indent="-317500" lvl="1" marL="914400" rtl="0" algn="l">
              <a:spcBef>
                <a:spcPts val="0"/>
              </a:spcBef>
              <a:spcAft>
                <a:spcPts val="0"/>
              </a:spcAft>
              <a:buSzPts val="1400"/>
              <a:buChar char="○"/>
            </a:pPr>
            <a:r>
              <a:rPr lang="en"/>
              <a:t>Write a brief paper outline </a:t>
            </a:r>
            <a:endParaRPr/>
          </a:p>
          <a:p>
            <a:pPr indent="-342900" lvl="0" marL="457200" rtl="0" algn="l">
              <a:spcBef>
                <a:spcPts val="0"/>
              </a:spcBef>
              <a:spcAft>
                <a:spcPts val="0"/>
              </a:spcAft>
              <a:buSzPts val="1800"/>
              <a:buChar char="●"/>
            </a:pPr>
            <a:r>
              <a:rPr lang="en"/>
              <a:t>How to design a </a:t>
            </a:r>
            <a:r>
              <a:rPr b="1" lang="en"/>
              <a:t>formal</a:t>
            </a:r>
            <a:r>
              <a:rPr lang="en"/>
              <a:t> study?   </a:t>
            </a:r>
            <a:endParaRPr/>
          </a:p>
          <a:p>
            <a:pPr indent="-317500" lvl="1" marL="914400" rtl="0" algn="l">
              <a:spcBef>
                <a:spcPts val="0"/>
              </a:spcBef>
              <a:spcAft>
                <a:spcPts val="0"/>
              </a:spcAft>
              <a:buSzPts val="1400"/>
              <a:buChar char="○"/>
            </a:pPr>
            <a:r>
              <a:rPr lang="en"/>
              <a:t>Write a detailed study design outline</a:t>
            </a:r>
            <a:endParaRPr/>
          </a:p>
          <a:p>
            <a:pPr indent="-342900" lvl="0" marL="457200" rtl="0" algn="l">
              <a:spcBef>
                <a:spcPts val="0"/>
              </a:spcBef>
              <a:spcAft>
                <a:spcPts val="0"/>
              </a:spcAft>
              <a:buSzPts val="1800"/>
              <a:buChar char="●"/>
            </a:pPr>
            <a:r>
              <a:rPr lang="en"/>
              <a:t>How does the results look like? </a:t>
            </a:r>
            <a:endParaRPr/>
          </a:p>
          <a:p>
            <a:pPr indent="-317500" lvl="1" marL="914400" rtl="0" algn="l">
              <a:spcBef>
                <a:spcPts val="0"/>
              </a:spcBef>
              <a:spcAft>
                <a:spcPts val="0"/>
              </a:spcAft>
              <a:buSzPts val="1400"/>
              <a:buChar char="○"/>
            </a:pPr>
            <a:r>
              <a:rPr lang="en"/>
              <a:t>Write a detailed result </a:t>
            </a:r>
            <a:r>
              <a:rPr lang="en"/>
              <a:t>outline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Writing as planning - the process </a:t>
            </a:r>
            <a:endParaRPr/>
          </a:p>
        </p:txBody>
      </p:sp>
      <p:pic>
        <p:nvPicPr>
          <p:cNvPr id="105" name="Google Shape;105;p23"/>
          <p:cNvPicPr preferRelativeResize="0"/>
          <p:nvPr/>
        </p:nvPicPr>
        <p:blipFill>
          <a:blip r:embed="rId3">
            <a:alphaModFix/>
          </a:blip>
          <a:stretch>
            <a:fillRect/>
          </a:stretch>
        </p:blipFill>
        <p:spPr>
          <a:xfrm>
            <a:off x="152400" y="1398725"/>
            <a:ext cx="8839202" cy="256425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write an effective outline? </a:t>
            </a:r>
            <a:endParaRPr/>
          </a:p>
        </p:txBody>
      </p:sp>
      <p:sp>
        <p:nvSpPr>
          <p:cNvPr id="111" name="Google Shape;11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https://docs.google.com/document/d/1GXL5KxFOsTgZ4hND9-6CjWTauCa6ic6iOF8Deimt7xQ/edit#heading=h.srvwphsc5and</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Writing for submission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Custom 2">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959796"/>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