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629ea71c1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629ea71c1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d35f46c7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d35f46c7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d35f46c7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d35f46c7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4d35f46c7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4d35f46c7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4d35f46c7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4d35f46c7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d35f46c7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d35f46c7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d35f46c7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d35f46c7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4d35f46c7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4d35f46c7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629ea71c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629ea71c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.png"/><Relationship Id="rId10" Type="http://schemas.openxmlformats.org/officeDocument/2006/relationships/image" Target="../media/image6.png"/><Relationship Id="rId9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into a new area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Start with papers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Shan Zhang (NUS-HCI Lab)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Systematic Mapping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Definition of research questions (research scope)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Conduct search for primary studies (all papers)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Screening of papers for inclusion and exclusion (relevant papers)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Keywording of abstracts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Data extraction and Mapping of studies  (systematic map)</a:t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463275" y="4687825"/>
            <a:ext cx="63534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more coarse-grained overview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Phase1: Databases/Electronic sources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Publisher-specific databases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-GB">
                <a:solidFill>
                  <a:srgbClr val="FF0000"/>
                </a:solidFill>
              </a:rPr>
              <a:t>IEEEXplore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-GB">
                <a:solidFill>
                  <a:srgbClr val="FF0000"/>
                </a:solidFill>
              </a:rPr>
              <a:t>ACM Digital library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ScienceDirect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Springer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Wiley InterScience Journal Finder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Kluwer Online (law/patent)…..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According to the previous studies, IEEE, ACM + 2 index systems (like Scopus, Inspec/Compendex) are enough</a:t>
            </a:r>
            <a:endParaRPr/>
          </a:p>
        </p:txBody>
      </p:sp>
      <p:sp>
        <p:nvSpPr>
          <p:cNvPr id="62" name="Google Shape;62;p14"/>
          <p:cNvSpPr txBox="1"/>
          <p:nvPr/>
        </p:nvSpPr>
        <p:spPr>
          <a:xfrm>
            <a:off x="4785050" y="1250400"/>
            <a:ext cx="3423000" cy="26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Index system: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-GB" sz="1800">
                <a:solidFill>
                  <a:srgbClr val="E06666"/>
                </a:solidFill>
              </a:rPr>
              <a:t>SCOPUS</a:t>
            </a:r>
            <a:endParaRPr sz="1800">
              <a:solidFill>
                <a:srgbClr val="E06666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GB" sz="1800">
                <a:solidFill>
                  <a:schemeClr val="dk2"/>
                </a:solidFill>
              </a:rPr>
              <a:t>Inspec/Compendex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800"/>
              <a:buChar char="●"/>
            </a:pPr>
            <a:r>
              <a:rPr lang="en-GB" sz="1800">
                <a:solidFill>
                  <a:srgbClr val="E06666"/>
                </a:solidFill>
              </a:rPr>
              <a:t>Google Scholar</a:t>
            </a:r>
            <a:endParaRPr sz="1800">
              <a:solidFill>
                <a:srgbClr val="E06666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6475" y="1679850"/>
            <a:ext cx="1114025" cy="30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0063" y="2073900"/>
            <a:ext cx="1026850" cy="27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8250" y="2410279"/>
            <a:ext cx="1026825" cy="252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48250" y="2645806"/>
            <a:ext cx="1026825" cy="3316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99640" y="3017250"/>
            <a:ext cx="793035" cy="30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22311" y="3401450"/>
            <a:ext cx="1179214" cy="33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160125" y="1743250"/>
            <a:ext cx="929900" cy="39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439175" y="2157629"/>
            <a:ext cx="1026825" cy="875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Phase 2: Expand the results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Editing the search queries (Use AND OR -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Expand the database (may not need)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Snowballing process: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Exploring the references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Suggestions from related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Recommendations from Mendeley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Phase3: Inclusion and Exclusion 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 full analysis on the papers (an example)</a:t>
            </a:r>
            <a:br>
              <a:rPr lang="en-GB"/>
            </a:b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176" y="1729353"/>
            <a:ext cx="5651251" cy="26918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1005925" y="4568875"/>
            <a:ext cx="57978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900">
                <a:solidFill>
                  <a:schemeClr val="dk1"/>
                </a:solidFill>
              </a:rPr>
              <a:t>*A Survey on the Usage of Eye-Tracking in Computer Programming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Inclusion criteria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9475"/>
            <a:ext cx="8611500" cy="361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Example1: A survey on the usage of eye-tracking in computer programming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Progressive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712525" y="1955925"/>
            <a:ext cx="2437800" cy="87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eye-tracking in programming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4099200" y="1955925"/>
            <a:ext cx="2437800" cy="873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Published in a journal, conference… reporting the results of an experiment using eye-tracking</a:t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3832475" y="3553050"/>
            <a:ext cx="3292800" cy="129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 specifically on program, but related like software engineering. UML, flowcharts instead of real source code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3290175" y="2291250"/>
            <a:ext cx="663000" cy="20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5253075" y="2975888"/>
            <a:ext cx="307200" cy="430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Example2: </a:t>
            </a:r>
            <a:r>
              <a:rPr lang="en-GB" sz="1400">
                <a:solidFill>
                  <a:schemeClr val="dk1"/>
                </a:solidFill>
              </a:rPr>
              <a:t>Analytics for the Internet of Things: A Survey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400">
                <a:solidFill>
                  <a:schemeClr val="dk1"/>
                </a:solidFill>
              </a:rPr>
              <a:t>Intersection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2933900" y="1622250"/>
            <a:ext cx="2284200" cy="1863900"/>
          </a:xfrm>
          <a:prstGeom prst="ellipse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Described actual designs, implementations, and results</a:t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1416125" y="1555975"/>
            <a:ext cx="1957200" cy="1863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Were from original research</a:t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1539925" y="2931775"/>
            <a:ext cx="1957200" cy="16371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Applied analytics</a:t>
            </a:r>
            <a:endParaRPr/>
          </a:p>
        </p:txBody>
      </p:sp>
      <p:sp>
        <p:nvSpPr>
          <p:cNvPr id="104" name="Google Shape;104;p18"/>
          <p:cNvSpPr/>
          <p:nvPr/>
        </p:nvSpPr>
        <p:spPr>
          <a:xfrm>
            <a:off x="2699475" y="3094550"/>
            <a:ext cx="1957200" cy="1725300"/>
          </a:xfrm>
          <a:prstGeom prst="ellipse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Served LoT use-cases</a:t>
            </a:r>
            <a:endParaRPr/>
          </a:p>
        </p:txBody>
      </p:sp>
      <p:sp>
        <p:nvSpPr>
          <p:cNvPr id="105" name="Google Shape;105;p18"/>
          <p:cNvSpPr/>
          <p:nvPr/>
        </p:nvSpPr>
        <p:spPr>
          <a:xfrm>
            <a:off x="2850075" y="2968825"/>
            <a:ext cx="565800" cy="5727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Exclusion example: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GB" sz="1400"/>
              <a:t>Papers not reporting the use of eye-trackers.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GB" sz="1400"/>
              <a:t>Papers using eye-trackers in a context not related to computer programming.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GB" sz="1400"/>
              <a:t>Papers not published in English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GB" sz="1400"/>
              <a:t>Papers that did not go through a referring process, such as posters, work sessions, lecture notes, and dissertations.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GB" sz="1400"/>
              <a:t> Papers </a:t>
            </a:r>
            <a:r>
              <a:rPr lang="en-GB" sz="1400" u="sng"/>
              <a:t>re-reporting the results, or doing a re-analysis of a previously published experiment </a:t>
            </a:r>
            <a:r>
              <a:rPr lang="en-GB" sz="1400"/>
              <a:t>were studied, and the most comprehensive paper was selected.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GB" sz="1400"/>
              <a:t>Other materials such as books, technical papers, government reports, letters and editorials, possession papers, and papers with an abstract but no full text available.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arenR"/>
            </a:pPr>
            <a:r>
              <a:rPr lang="en-GB" sz="1400"/>
              <a:t>Papers </a:t>
            </a:r>
            <a:r>
              <a:rPr lang="en-GB" sz="1400" u="sng"/>
              <a:t>not involving an empirical study or only those that propose a proof of concept</a:t>
            </a:r>
            <a:endParaRPr sz="1400" u="sn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Paper related: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Guidelines for performing Systematic Literature Reviews in Software Engineering </a:t>
            </a:r>
            <a:br>
              <a:rPr lang="en-GB"/>
            </a:br>
            <a:r>
              <a:rPr lang="en-GB" sz="1000" u="sng">
                <a:solidFill>
                  <a:srgbClr val="0000FF"/>
                </a:solidFill>
              </a:rPr>
              <a:t>http://citeseerx.ist.psu.edu/viewdoc/download;jsessionid=DB7B94CC653D6D5AD7B94F5A54FF0FC9?doi=10.1.1.117.471&amp;rep=rep1&amp;type=pdf</a:t>
            </a:r>
            <a:endParaRPr sz="1000" u="sng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Systematic Mapping Studies in Software Engineering</a:t>
            </a:r>
            <a:br>
              <a:rPr lang="en-GB"/>
            </a:br>
            <a:r>
              <a:rPr lang="en-GB" sz="1000" u="sng">
                <a:solidFill>
                  <a:srgbClr val="0000FF"/>
                </a:solidFill>
              </a:rPr>
              <a:t>http://www.robertfeldt.net/publications/petersen_ease08_sysmap_studies_in_se.pdf</a:t>
            </a:r>
            <a:endParaRPr sz="1000" u="sng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Systematic literature reviews in software engineering – A systematic literature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Preferred Reporting Items for Systematic Reviews and Meta-Analyses: The PRISMA Statement</a:t>
            </a:r>
            <a:br>
              <a:rPr lang="en-GB"/>
            </a:br>
            <a:r>
              <a:rPr lang="en-GB" sz="1000" u="sng">
                <a:solidFill>
                  <a:srgbClr val="0000FF"/>
                </a:solidFill>
              </a:rPr>
              <a:t>https://journals.plos.org/plosmedicine/article/file?id=10.1371/journal.pmed.1000097&amp;type=printable</a:t>
            </a:r>
            <a:endParaRPr sz="1000" u="sng"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Five steps to conducting a systematic review</a:t>
            </a:r>
            <a:br>
              <a:rPr lang="en-GB"/>
            </a:br>
            <a:r>
              <a:rPr lang="en-GB" sz="1000" u="sng">
                <a:solidFill>
                  <a:srgbClr val="0000FF"/>
                </a:solidFill>
              </a:rPr>
              <a:t>https://journals.sagepub.com/doi/pdf/10.1177/014107680309600304</a:t>
            </a:r>
            <a:endParaRPr sz="1000" u="sng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Review:</a:t>
            </a:r>
            <a:endParaRPr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Frame questions for a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Identify relevant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Assessing the quality of studies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Summarizing the evidence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Interpreting the findings</a:t>
            </a:r>
            <a:endParaRPr/>
          </a:p>
        </p:txBody>
      </p:sp>
      <p:sp>
        <p:nvSpPr>
          <p:cNvPr id="124" name="Google Shape;124;p21"/>
          <p:cNvSpPr txBox="1"/>
          <p:nvPr/>
        </p:nvSpPr>
        <p:spPr>
          <a:xfrm>
            <a:off x="694900" y="3728200"/>
            <a:ext cx="4070100" cy="8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Require a lot of efforts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