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58" r:id="rId6"/>
    <p:sldId id="262" r:id="rId7"/>
    <p:sldId id="259" r:id="rId8"/>
    <p:sldId id="263" r:id="rId9"/>
    <p:sldId id="264" r:id="rId10"/>
    <p:sldId id="265" r:id="rId11"/>
    <p:sldId id="266"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005DF-5E0E-2BE0-D123-59E9CC2C60F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B44AA94-5543-12AF-BBE5-2A38B93CC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FBCFAED-C583-257A-FEA3-3446B1F7D125}"/>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528A137F-C82F-75AE-5810-7FE025F0185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BF476C5-D817-FB60-F0A4-B2286763930B}"/>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275710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C1723-AA3B-DA32-AB1D-6367AFACB20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097672-7598-019A-EA19-DD7DF3DC212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0F1A76E-91A7-C4A8-185E-999B172AEBDD}"/>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C5AFBC16-8B52-89F8-6340-BFE46F7B0C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C8294B-AFF7-FACC-62B6-6704E92AF3B2}"/>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167287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C32EEB-DD8A-4310-1C2C-A3650EBE667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55F39AF-C44F-45C1-6F91-3AEEDF509A8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E4F8185-CC85-E494-FF6E-E9D5AC3BD111}"/>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D2A463FF-D400-DB66-BE4D-64C98CE8D1E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71540A3-47F8-38E0-BB87-2CFB1BF690EE}"/>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89260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2F9EA-3A6B-E7F8-54B2-5144D52D101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45C264-07C0-2C65-02B2-75BADB5E965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4C856A-EA74-2BAB-AECC-E3D98ADF668D}"/>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D5E4FBBF-0786-9017-98ED-FE427E6864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D55747-C2D1-E08F-5E7A-1E35C30ED4E1}"/>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289280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9A986-CEEB-EB79-106C-82893495495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9FBD1C1-3721-0063-E95D-FF73625D4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6FA90F-3981-D1EC-AE91-DD39B11A1840}"/>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EFA5122E-34C6-D84E-459C-EED7A6B8DDD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2BF502-AAAA-50CE-DB70-D1BCDF8C4657}"/>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292306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D4678-9E52-4B76-BA28-EAFB635E62F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8B63F0-37CE-E3D8-3258-61CDB8BC5D9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72BF564-3E0D-6EC3-9677-66CFFFC6894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CF9D0A4-90AA-F441-EDB3-ACCC953FD7EB}"/>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1EE9B745-F08C-1D56-289A-412003F340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1A07FE-E13D-E9E5-2916-0E242BBE5F43}"/>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386480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03712-02B0-E088-F565-F1A5A2CE154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9647E71-B133-AF82-FB0D-F27FA3514D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8806450-67A4-7159-0366-1300B2DBBED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9461731-C208-009D-4E5A-A95B876A4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92BE330-4414-AD07-DA74-54AFF3F7719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D464AC9-2573-6D65-0DFE-013DC17B923C}"/>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8" name="页脚占位符 7">
            <a:extLst>
              <a:ext uri="{FF2B5EF4-FFF2-40B4-BE49-F238E27FC236}">
                <a16:creationId xmlns:a16="http://schemas.microsoft.com/office/drawing/2014/main" id="{F71FAF3C-0979-10BB-A819-A707C2FCA5B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B746A27-B76A-0BAE-0262-B08030958AFA}"/>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410101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0399D-A76F-D04C-A82C-B80F398ED9D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5B4DA08-8D23-B401-B235-375D01E95FE3}"/>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4" name="页脚占位符 3">
            <a:extLst>
              <a:ext uri="{FF2B5EF4-FFF2-40B4-BE49-F238E27FC236}">
                <a16:creationId xmlns:a16="http://schemas.microsoft.com/office/drawing/2014/main" id="{6D71ACCA-84C6-E48C-F4CC-1DC0FB88C4B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13AE735-BD47-1A75-26C9-E840CD993600}"/>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52424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B99B82-2013-8927-B40B-6DDAE296EC10}"/>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3" name="页脚占位符 2">
            <a:extLst>
              <a:ext uri="{FF2B5EF4-FFF2-40B4-BE49-F238E27FC236}">
                <a16:creationId xmlns:a16="http://schemas.microsoft.com/office/drawing/2014/main" id="{CAB44013-7482-A8B3-3A93-5F2E3036C09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FC7B95A-3347-FC0A-3C95-F709193D38DA}"/>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318475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D3872-DCCB-8B83-7DEF-0E91FCFEAA8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E37504-39E3-116A-87C7-5B0EDB14E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47A782B-5645-04ED-D5DE-E341C6C8B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0BEF581-8E67-DE74-58A3-16EDCC244508}"/>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DF4E8036-1ED8-B01C-3FA7-3CA510D9C7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8CD6EE9-0909-9731-2046-C68BBC3E593B}"/>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28784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5C1B5-5BB1-0115-594A-C81433070F1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6D41421-238B-05CB-9DE2-D6D7C63CF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244450B-49C2-AF56-A534-EE11783E1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CA2BE6-9976-AC25-3EC6-BE4147F3FD84}"/>
              </a:ext>
            </a:extLst>
          </p:cNvPr>
          <p:cNvSpPr>
            <a:spLocks noGrp="1"/>
          </p:cNvSpPr>
          <p:nvPr>
            <p:ph type="dt" sz="half" idx="10"/>
          </p:nvPr>
        </p:nvSpPr>
        <p:spPr/>
        <p:txBody>
          <a:bodyPr/>
          <a:lstStyle/>
          <a:p>
            <a:fld id="{69897657-82ED-3E49-A074-0291634AC746}" type="datetimeFigureOut">
              <a:rPr kumimoji="1" lang="zh-CN" altLang="en-US" smtClean="0"/>
              <a:t>2023/4/6</a:t>
            </a:fld>
            <a:endParaRPr kumimoji="1" lang="zh-CN" altLang="en-US"/>
          </a:p>
        </p:txBody>
      </p:sp>
      <p:sp>
        <p:nvSpPr>
          <p:cNvPr id="6" name="页脚占位符 5">
            <a:extLst>
              <a:ext uri="{FF2B5EF4-FFF2-40B4-BE49-F238E27FC236}">
                <a16:creationId xmlns:a16="http://schemas.microsoft.com/office/drawing/2014/main" id="{3ED97192-B492-B57B-B462-052030E925D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F8FDF2-923B-9A7C-C55D-733E4A83C530}"/>
              </a:ext>
            </a:extLst>
          </p:cNvPr>
          <p:cNvSpPr>
            <a:spLocks noGrp="1"/>
          </p:cNvSpPr>
          <p:nvPr>
            <p:ph type="sldNum" sz="quarter" idx="12"/>
          </p:nvPr>
        </p:nvSpPr>
        <p:spPr/>
        <p:txBody>
          <a:body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184100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93D742-6922-3B42-0473-5990A121C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50798EB-6F83-EAD6-EFC4-11C253A8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906CEB3-817B-4AF7-D72F-399D4DAE1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97657-82ED-3E49-A074-0291634AC746}" type="datetimeFigureOut">
              <a:rPr kumimoji="1" lang="zh-CN" altLang="en-US" smtClean="0"/>
              <a:t>2023/4/6</a:t>
            </a:fld>
            <a:endParaRPr kumimoji="1" lang="zh-CN" altLang="en-US"/>
          </a:p>
        </p:txBody>
      </p:sp>
      <p:sp>
        <p:nvSpPr>
          <p:cNvPr id="5" name="页脚占位符 4">
            <a:extLst>
              <a:ext uri="{FF2B5EF4-FFF2-40B4-BE49-F238E27FC236}">
                <a16:creationId xmlns:a16="http://schemas.microsoft.com/office/drawing/2014/main" id="{1972744E-B64F-DAC7-E24A-E5E7526A8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D0BB80-A21F-C565-523E-3EFAAFE7F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1FE2D-04CD-2E4D-B084-7F5BB8DE186C}" type="slidenum">
              <a:rPr kumimoji="1" lang="zh-CN" altLang="en-US" smtClean="0"/>
              <a:t>‹#›</a:t>
            </a:fld>
            <a:endParaRPr kumimoji="1" lang="zh-CN" altLang="en-US"/>
          </a:p>
        </p:txBody>
      </p:sp>
    </p:spTree>
    <p:extLst>
      <p:ext uri="{BB962C8B-B14F-4D97-AF65-F5344CB8AC3E}">
        <p14:creationId xmlns:p14="http://schemas.microsoft.com/office/powerpoint/2010/main" val="378528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867"/>
            <a:lum/>
          </a:blip>
          <a:srcRect/>
          <a:stretch>
            <a:fillRect t="-9000" b="-9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73694-F0C0-BC98-3BDE-67DE2C8B9625}"/>
              </a:ext>
            </a:extLst>
          </p:cNvPr>
          <p:cNvSpPr>
            <a:spLocks noGrp="1"/>
          </p:cNvSpPr>
          <p:nvPr>
            <p:ph type="ctrTitle"/>
          </p:nvPr>
        </p:nvSpPr>
        <p:spPr>
          <a:xfrm>
            <a:off x="1524000" y="1455995"/>
            <a:ext cx="9144000" cy="2387600"/>
          </a:xfrm>
        </p:spPr>
        <p:txBody>
          <a:bodyPr>
            <a:normAutofit fontScale="90000"/>
          </a:bodyPr>
          <a:lstStyle/>
          <a:p>
            <a:br>
              <a:rPr kumimoji="1" lang="en" altLang="zh-CN" dirty="0"/>
            </a:br>
            <a:br>
              <a:rPr kumimoji="1" lang="en" altLang="zh-CN" dirty="0"/>
            </a:br>
            <a:br>
              <a:rPr kumimoji="1" lang="en" altLang="zh-CN" dirty="0"/>
            </a:br>
            <a:br>
              <a:rPr kumimoji="1" lang="en" altLang="zh-CN" dirty="0"/>
            </a:br>
            <a:r>
              <a:rPr kumimoji="1" lang="en" altLang="zh-CN" dirty="0"/>
              <a:t>Encryption and decryption distributed system</a:t>
            </a:r>
            <a:endParaRPr kumimoji="1" lang="zh-CN" altLang="en-US" dirty="0"/>
          </a:p>
        </p:txBody>
      </p:sp>
      <p:sp>
        <p:nvSpPr>
          <p:cNvPr id="3" name="副标题 2">
            <a:extLst>
              <a:ext uri="{FF2B5EF4-FFF2-40B4-BE49-F238E27FC236}">
                <a16:creationId xmlns:a16="http://schemas.microsoft.com/office/drawing/2014/main" id="{7AFDE293-5251-06F6-3BA7-8DC13BF55904}"/>
              </a:ext>
            </a:extLst>
          </p:cNvPr>
          <p:cNvSpPr>
            <a:spLocks noGrp="1"/>
          </p:cNvSpPr>
          <p:nvPr>
            <p:ph type="subTitle" idx="1"/>
          </p:nvPr>
        </p:nvSpPr>
        <p:spPr>
          <a:xfrm>
            <a:off x="1524000" y="4158092"/>
            <a:ext cx="9144000" cy="1655762"/>
          </a:xfrm>
        </p:spPr>
        <p:txBody>
          <a:bodyPr/>
          <a:lstStyle/>
          <a:p>
            <a:endParaRPr kumimoji="1" lang="en-US" altLang="zh-CN" dirty="0"/>
          </a:p>
          <a:p>
            <a:r>
              <a:rPr kumimoji="1" lang="en-US" altLang="zh-CN" dirty="0"/>
              <a:t>Write</a:t>
            </a:r>
            <a:r>
              <a:rPr kumimoji="1" lang="zh-CN" altLang="en-US" dirty="0"/>
              <a:t> </a:t>
            </a:r>
            <a:r>
              <a:rPr kumimoji="1" lang="en-US" altLang="zh-CN" dirty="0"/>
              <a:t>by</a:t>
            </a:r>
            <a:r>
              <a:rPr kumimoji="1" lang="zh-CN" altLang="en-US" dirty="0"/>
              <a:t> </a:t>
            </a:r>
            <a:r>
              <a:rPr kumimoji="1" lang="en-US" altLang="zh-CN" dirty="0"/>
              <a:t>Xu</a:t>
            </a:r>
            <a:r>
              <a:rPr kumimoji="1" lang="zh-CN" altLang="en-US" dirty="0"/>
              <a:t> </a:t>
            </a:r>
            <a:r>
              <a:rPr kumimoji="1" lang="en-US" altLang="zh-CN" dirty="0" err="1"/>
              <a:t>Huajie</a:t>
            </a:r>
            <a:r>
              <a:rPr kumimoji="1" lang="zh-CN" altLang="en-US" dirty="0"/>
              <a:t> </a:t>
            </a:r>
            <a:r>
              <a:rPr kumimoji="1" lang="en-US" altLang="zh-CN" dirty="0"/>
              <a:t>and</a:t>
            </a:r>
            <a:r>
              <a:rPr kumimoji="1" lang="zh-CN" altLang="en-US" dirty="0"/>
              <a:t>   </a:t>
            </a:r>
          </a:p>
        </p:txBody>
      </p:sp>
    </p:spTree>
    <p:extLst>
      <p:ext uri="{BB962C8B-B14F-4D97-AF65-F5344CB8AC3E}">
        <p14:creationId xmlns:p14="http://schemas.microsoft.com/office/powerpoint/2010/main" val="189153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7F705-CDDE-2669-8DD8-1FB8845805ED}"/>
              </a:ext>
            </a:extLst>
          </p:cNvPr>
          <p:cNvSpPr>
            <a:spLocks noGrp="1"/>
          </p:cNvSpPr>
          <p:nvPr>
            <p:ph type="title"/>
          </p:nvPr>
        </p:nvSpPr>
        <p:spPr/>
        <p:txBody>
          <a:bodyPr/>
          <a:lstStyle/>
          <a:p>
            <a:r>
              <a:rPr kumimoji="1" lang="en-US" altLang="zh-CN" dirty="0"/>
              <a:t>Client</a:t>
            </a:r>
            <a:r>
              <a:rPr kumimoji="1" lang="zh-CN" altLang="en-US" dirty="0"/>
              <a:t> </a:t>
            </a:r>
            <a:r>
              <a:rPr kumimoji="1" lang="en-US" altLang="zh-CN" dirty="0"/>
              <a:t>Remote</a:t>
            </a:r>
            <a:r>
              <a:rPr kumimoji="1" lang="zh-CN" altLang="en-US" dirty="0"/>
              <a:t> </a:t>
            </a:r>
            <a:r>
              <a:rPr kumimoji="1" lang="en-US" altLang="zh-CN" dirty="0"/>
              <a:t>Invocation</a:t>
            </a:r>
            <a:endParaRPr kumimoji="1" lang="zh-CN" altLang="en-US" dirty="0"/>
          </a:p>
        </p:txBody>
      </p:sp>
      <p:pic>
        <p:nvPicPr>
          <p:cNvPr id="4" name="内容占位符 3">
            <a:extLst>
              <a:ext uri="{FF2B5EF4-FFF2-40B4-BE49-F238E27FC236}">
                <a16:creationId xmlns:a16="http://schemas.microsoft.com/office/drawing/2014/main" id="{257B5C7A-01F8-26FD-35A1-4A9B7E02724F}"/>
              </a:ext>
            </a:extLst>
          </p:cNvPr>
          <p:cNvPicPr>
            <a:picLocks noGrp="1" noChangeAspect="1"/>
          </p:cNvPicPr>
          <p:nvPr>
            <p:ph idx="1"/>
          </p:nvPr>
        </p:nvPicPr>
        <p:blipFill>
          <a:blip r:embed="rId2"/>
          <a:stretch>
            <a:fillRect/>
          </a:stretch>
        </p:blipFill>
        <p:spPr>
          <a:xfrm>
            <a:off x="988668" y="1501844"/>
            <a:ext cx="7710003" cy="4351338"/>
          </a:xfrm>
          <a:prstGeom prst="rect">
            <a:avLst/>
          </a:prstGeom>
        </p:spPr>
      </p:pic>
    </p:spTree>
    <p:extLst>
      <p:ext uri="{BB962C8B-B14F-4D97-AF65-F5344CB8AC3E}">
        <p14:creationId xmlns:p14="http://schemas.microsoft.com/office/powerpoint/2010/main" val="1065986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8816-68C9-D014-F07C-C12C62DB3D7F}"/>
              </a:ext>
            </a:extLst>
          </p:cNvPr>
          <p:cNvSpPr>
            <a:spLocks noGrp="1"/>
          </p:cNvSpPr>
          <p:nvPr>
            <p:ph type="title"/>
          </p:nvPr>
        </p:nvSpPr>
        <p:spPr/>
        <p:txBody>
          <a:bodyPr/>
          <a:lstStyle/>
          <a:p>
            <a:r>
              <a:rPr kumimoji="1" lang="en-US" altLang="zh-CN" dirty="0"/>
              <a:t>Test</a:t>
            </a:r>
            <a:r>
              <a:rPr kumimoji="1" lang="zh-CN" altLang="en-US" dirty="0"/>
              <a:t> </a:t>
            </a:r>
            <a:r>
              <a:rPr kumimoji="1" lang="en-US" altLang="zh-CN" dirty="0"/>
              <a:t>The</a:t>
            </a:r>
            <a:r>
              <a:rPr kumimoji="1" lang="zh-CN" altLang="en-US" dirty="0"/>
              <a:t> </a:t>
            </a:r>
            <a:r>
              <a:rPr kumimoji="1" lang="en-US" altLang="zh-CN" dirty="0"/>
              <a:t>Encryption</a:t>
            </a:r>
            <a:endParaRPr kumimoji="1" lang="zh-CN" altLang="en-US" dirty="0"/>
          </a:p>
        </p:txBody>
      </p:sp>
      <p:sp>
        <p:nvSpPr>
          <p:cNvPr id="3" name="内容占位符 2">
            <a:extLst>
              <a:ext uri="{FF2B5EF4-FFF2-40B4-BE49-F238E27FC236}">
                <a16:creationId xmlns:a16="http://schemas.microsoft.com/office/drawing/2014/main" id="{2E5BFF5D-C682-5B4D-C55A-9439D34C678C}"/>
              </a:ext>
            </a:extLst>
          </p:cNvPr>
          <p:cNvSpPr>
            <a:spLocks noGrp="1"/>
          </p:cNvSpPr>
          <p:nvPr>
            <p:ph idx="1"/>
          </p:nvPr>
        </p:nvSpPr>
        <p:spPr/>
        <p:txBody>
          <a:bodyPr/>
          <a:lstStyle/>
          <a:p>
            <a:pPr marL="0" indent="0">
              <a:buNone/>
            </a:pPr>
            <a:r>
              <a:rPr kumimoji="1" lang="en" altLang="zh-CN" dirty="0"/>
              <a:t>Rely on load balancing, while encryption and decryption are on different </a:t>
            </a:r>
            <a:r>
              <a:rPr kumimoji="1" lang="en" altLang="zh-CN" dirty="0" err="1"/>
              <a:t>serversers</a:t>
            </a:r>
            <a:endParaRPr kumimoji="1" lang="zh-CN" altLang="en-US" dirty="0"/>
          </a:p>
        </p:txBody>
      </p:sp>
      <p:pic>
        <p:nvPicPr>
          <p:cNvPr id="4" name="图片 3">
            <a:extLst>
              <a:ext uri="{FF2B5EF4-FFF2-40B4-BE49-F238E27FC236}">
                <a16:creationId xmlns:a16="http://schemas.microsoft.com/office/drawing/2014/main" id="{348BC352-A00E-AB7F-06C1-A0700B101FEC}"/>
              </a:ext>
            </a:extLst>
          </p:cNvPr>
          <p:cNvPicPr>
            <a:picLocks noChangeAspect="1"/>
          </p:cNvPicPr>
          <p:nvPr/>
        </p:nvPicPr>
        <p:blipFill>
          <a:blip r:embed="rId2"/>
          <a:stretch>
            <a:fillRect/>
          </a:stretch>
        </p:blipFill>
        <p:spPr>
          <a:xfrm>
            <a:off x="5420490" y="2320613"/>
            <a:ext cx="4846632" cy="4366167"/>
          </a:xfrm>
          <a:prstGeom prst="rect">
            <a:avLst/>
          </a:prstGeom>
        </p:spPr>
      </p:pic>
    </p:spTree>
    <p:extLst>
      <p:ext uri="{BB962C8B-B14F-4D97-AF65-F5344CB8AC3E}">
        <p14:creationId xmlns:p14="http://schemas.microsoft.com/office/powerpoint/2010/main" val="934158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1AB96-DB46-E301-E01C-19401D963E65}"/>
              </a:ext>
            </a:extLst>
          </p:cNvPr>
          <p:cNvSpPr>
            <a:spLocks noGrp="1"/>
          </p:cNvSpPr>
          <p:nvPr>
            <p:ph type="title"/>
          </p:nvPr>
        </p:nvSpPr>
        <p:spPr/>
        <p:txBody>
          <a:bodyPr/>
          <a:lstStyle/>
          <a:p>
            <a:r>
              <a:rPr kumimoji="1" lang="en" altLang="zh-CN" dirty="0"/>
              <a:t>The </a:t>
            </a:r>
            <a:r>
              <a:rPr kumimoji="1" lang="en-US" altLang="zh-CN" dirty="0"/>
              <a:t>S</a:t>
            </a:r>
            <a:r>
              <a:rPr kumimoji="1" lang="en" altLang="zh-CN" dirty="0" err="1"/>
              <a:t>ignificance</a:t>
            </a:r>
            <a:r>
              <a:rPr kumimoji="1" lang="en" altLang="zh-CN" dirty="0"/>
              <a:t> of </a:t>
            </a:r>
            <a:r>
              <a:rPr kumimoji="1" lang="en-US" altLang="zh-CN" dirty="0"/>
              <a:t>C</a:t>
            </a:r>
            <a:r>
              <a:rPr kumimoji="1" lang="en" altLang="zh-CN" dirty="0" err="1"/>
              <a:t>entralized</a:t>
            </a:r>
            <a:r>
              <a:rPr kumimoji="1" lang="en" altLang="zh-CN" dirty="0"/>
              <a:t> </a:t>
            </a:r>
            <a:r>
              <a:rPr kumimoji="1" lang="en-US" altLang="zh-CN" dirty="0"/>
              <a:t>E</a:t>
            </a:r>
            <a:r>
              <a:rPr kumimoji="1" lang="en" altLang="zh-CN" dirty="0" err="1"/>
              <a:t>ncryption</a:t>
            </a:r>
            <a:endParaRPr kumimoji="1" lang="zh-CN" altLang="en-US" dirty="0"/>
          </a:p>
        </p:txBody>
      </p:sp>
      <p:sp>
        <p:nvSpPr>
          <p:cNvPr id="3" name="内容占位符 2">
            <a:extLst>
              <a:ext uri="{FF2B5EF4-FFF2-40B4-BE49-F238E27FC236}">
                <a16:creationId xmlns:a16="http://schemas.microsoft.com/office/drawing/2014/main" id="{ADA2700D-C509-1942-472F-1AD65FC74098}"/>
              </a:ext>
            </a:extLst>
          </p:cNvPr>
          <p:cNvSpPr>
            <a:spLocks noGrp="1"/>
          </p:cNvSpPr>
          <p:nvPr>
            <p:ph idx="1"/>
          </p:nvPr>
        </p:nvSpPr>
        <p:spPr/>
        <p:txBody>
          <a:bodyPr/>
          <a:lstStyle/>
          <a:p>
            <a:r>
              <a:rPr kumimoji="1" lang="en" altLang="zh-CN" dirty="0"/>
              <a:t>Purpose: Encryption and decryption are particularly time-consuming operations. If encryption and decryption are involved in the main process, the operation efficiency will be affected.</a:t>
            </a:r>
          </a:p>
          <a:p>
            <a:r>
              <a:rPr kumimoji="1" lang="en" altLang="zh-CN" dirty="0"/>
              <a:t>In addition, the generation and distribution of secret keys are also very troublesome operations. Developing and implementing a dedicated encryption and decryption server and providing services can improve the operating efficiency of the code. If the encryption and decryption cannot meet the needs of the business volume, you can increase the configuration of the encryption and decoding server and improve the code to solve it.</a:t>
            </a:r>
            <a:endParaRPr kumimoji="1" lang="zh-CN" altLang="en-US" dirty="0"/>
          </a:p>
        </p:txBody>
      </p:sp>
    </p:spTree>
    <p:extLst>
      <p:ext uri="{BB962C8B-B14F-4D97-AF65-F5344CB8AC3E}">
        <p14:creationId xmlns:p14="http://schemas.microsoft.com/office/powerpoint/2010/main" val="4126031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867"/>
            <a:lum/>
          </a:blip>
          <a:srcRect/>
          <a:stretch>
            <a:fillRect t="-9000" b="-9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1F157-0549-F671-ACD6-E0E01F16AC77}"/>
              </a:ext>
            </a:extLst>
          </p:cNvPr>
          <p:cNvSpPr>
            <a:spLocks noGrp="1"/>
          </p:cNvSpPr>
          <p:nvPr>
            <p:ph type="ctrTitle"/>
          </p:nvPr>
        </p:nvSpPr>
        <p:spPr/>
        <p:txBody>
          <a:bodyPr/>
          <a:lstStyle/>
          <a:p>
            <a:r>
              <a:rPr kumimoji="1" lang="en-US" altLang="zh-CN" dirty="0"/>
              <a:t>Thank</a:t>
            </a:r>
            <a:r>
              <a:rPr kumimoji="1" lang="zh-CN" altLang="en-US" dirty="0"/>
              <a:t> </a:t>
            </a:r>
            <a:r>
              <a:rPr kumimoji="1" lang="en-US" altLang="zh-CN" dirty="0"/>
              <a:t>for</a:t>
            </a:r>
            <a:r>
              <a:rPr kumimoji="1" lang="zh-CN" altLang="en-US" dirty="0"/>
              <a:t> </a:t>
            </a:r>
            <a:r>
              <a:rPr kumimoji="1" lang="en-US" altLang="zh-CN" dirty="0" err="1"/>
              <a:t>Wathing</a:t>
            </a:r>
            <a:endParaRPr kumimoji="1" lang="zh-CN" altLang="en-US" dirty="0"/>
          </a:p>
        </p:txBody>
      </p:sp>
      <p:sp>
        <p:nvSpPr>
          <p:cNvPr id="3" name="副标题 2">
            <a:extLst>
              <a:ext uri="{FF2B5EF4-FFF2-40B4-BE49-F238E27FC236}">
                <a16:creationId xmlns:a16="http://schemas.microsoft.com/office/drawing/2014/main" id="{30683B5B-F199-1785-81E1-0BC1F1B39C81}"/>
              </a:ext>
            </a:extLst>
          </p:cNvPr>
          <p:cNvSpPr>
            <a:spLocks noGrp="1"/>
          </p:cNvSpPr>
          <p:nvPr>
            <p:ph type="subTitle" idx="1"/>
          </p:nvPr>
        </p:nvSpPr>
        <p:spPr/>
        <p:txBody>
          <a:bodyPr/>
          <a:lstStyle/>
          <a:p>
            <a:endParaRPr kumimoji="1" lang="en-US" altLang="zh-CN" dirty="0"/>
          </a:p>
          <a:p>
            <a:endParaRPr kumimoji="1" lang="zh-CN" altLang="en-US" dirty="0"/>
          </a:p>
        </p:txBody>
      </p:sp>
    </p:spTree>
    <p:extLst>
      <p:ext uri="{BB962C8B-B14F-4D97-AF65-F5344CB8AC3E}">
        <p14:creationId xmlns:p14="http://schemas.microsoft.com/office/powerpoint/2010/main" val="72397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95E08-8A68-9C8B-F28C-05E4E88F605B}"/>
              </a:ext>
            </a:extLst>
          </p:cNvPr>
          <p:cNvSpPr>
            <a:spLocks noGrp="1"/>
          </p:cNvSpPr>
          <p:nvPr>
            <p:ph type="title"/>
          </p:nvPr>
        </p:nvSpPr>
        <p:spPr/>
        <p:txBody>
          <a:bodyPr/>
          <a:lstStyle/>
          <a:p>
            <a:r>
              <a:rPr kumimoji="1" lang="en-US" altLang="zh-CN" dirty="0"/>
              <a:t>Description</a:t>
            </a:r>
            <a:endParaRPr kumimoji="1" lang="zh-CN" altLang="en-US" dirty="0"/>
          </a:p>
        </p:txBody>
      </p:sp>
      <p:sp>
        <p:nvSpPr>
          <p:cNvPr id="3" name="内容占位符 2">
            <a:extLst>
              <a:ext uri="{FF2B5EF4-FFF2-40B4-BE49-F238E27FC236}">
                <a16:creationId xmlns:a16="http://schemas.microsoft.com/office/drawing/2014/main" id="{B1C3680A-5B61-0C00-B0F7-6950946B040F}"/>
              </a:ext>
            </a:extLst>
          </p:cNvPr>
          <p:cNvSpPr>
            <a:spLocks noGrp="1"/>
          </p:cNvSpPr>
          <p:nvPr>
            <p:ph idx="1"/>
          </p:nvPr>
        </p:nvSpPr>
        <p:spPr/>
        <p:txBody>
          <a:bodyPr/>
          <a:lstStyle/>
          <a:p>
            <a:r>
              <a:rPr kumimoji="1" lang="en" altLang="zh-CN" dirty="0"/>
              <a:t>This system is a distributed encryption and decryption system. By using </a:t>
            </a:r>
            <a:r>
              <a:rPr kumimoji="1" lang="en" altLang="zh-CN" dirty="0" err="1"/>
              <a:t>nacos</a:t>
            </a:r>
            <a:r>
              <a:rPr kumimoji="1" lang="en" altLang="zh-CN" dirty="0"/>
              <a:t> server. </a:t>
            </a:r>
            <a:r>
              <a:rPr kumimoji="1" lang="en" altLang="zh-CN" dirty="0" err="1"/>
              <a:t>Springboot</a:t>
            </a:r>
            <a:r>
              <a:rPr kumimoji="1" lang="en" altLang="zh-CN" dirty="0"/>
              <a:t> and </a:t>
            </a:r>
            <a:r>
              <a:rPr kumimoji="1" lang="en" altLang="zh-CN" dirty="0" err="1"/>
              <a:t>alibaba</a:t>
            </a:r>
            <a:r>
              <a:rPr kumimoji="1" lang="en" altLang="zh-CN" dirty="0"/>
              <a:t>-cloud are used. N encryption and decryption servers </a:t>
            </a:r>
            <a:r>
              <a:rPr kumimoji="1" lang="en" altLang="zh-CN" dirty="0" err="1"/>
              <a:t>cryptService</a:t>
            </a:r>
            <a:r>
              <a:rPr kumimoji="1" lang="en" altLang="zh-CN" dirty="0"/>
              <a:t> can be registered to the </a:t>
            </a:r>
            <a:r>
              <a:rPr kumimoji="1" lang="en" altLang="zh-CN" dirty="0" err="1"/>
              <a:t>nacos</a:t>
            </a:r>
            <a:r>
              <a:rPr kumimoji="1" lang="en" altLang="zh-CN" dirty="0"/>
              <a:t> server. When encryption services are needed, access the </a:t>
            </a:r>
            <a:r>
              <a:rPr kumimoji="1" lang="en" altLang="zh-CN" dirty="0" err="1"/>
              <a:t>nacos</a:t>
            </a:r>
            <a:r>
              <a:rPr kumimoji="1" lang="en" altLang="zh-CN" dirty="0"/>
              <a:t> registration center, and then the registration center accesses the </a:t>
            </a:r>
            <a:r>
              <a:rPr kumimoji="1" lang="en" altLang="zh-CN" dirty="0" err="1"/>
              <a:t>cryptServices</a:t>
            </a:r>
            <a:r>
              <a:rPr kumimoji="1" lang="en" altLang="zh-CN" dirty="0"/>
              <a:t>. Registering N encryption and decryption servers to </a:t>
            </a:r>
            <a:r>
              <a:rPr kumimoji="1" lang="en" altLang="zh-CN" dirty="0" err="1"/>
              <a:t>nacos</a:t>
            </a:r>
            <a:r>
              <a:rPr kumimoji="1" lang="en" altLang="zh-CN" dirty="0"/>
              <a:t> can achieve the effect of a cluster. </a:t>
            </a:r>
            <a:r>
              <a:rPr kumimoji="1" lang="en" altLang="zh-CN" dirty="0" err="1"/>
              <a:t>cryptServices</a:t>
            </a:r>
            <a:r>
              <a:rPr kumimoji="1" lang="en" altLang="zh-CN" dirty="0"/>
              <a:t> can be called sequentially by </a:t>
            </a:r>
            <a:r>
              <a:rPr kumimoji="1" lang="en" altLang="zh-CN" dirty="0" err="1"/>
              <a:t>nacos</a:t>
            </a:r>
            <a:r>
              <a:rPr kumimoji="1" lang="en" altLang="zh-CN" dirty="0"/>
              <a:t> to achieve load balancing.</a:t>
            </a:r>
            <a:endParaRPr kumimoji="1" lang="zh-CN" altLang="en-US" dirty="0"/>
          </a:p>
        </p:txBody>
      </p:sp>
    </p:spTree>
    <p:extLst>
      <p:ext uri="{BB962C8B-B14F-4D97-AF65-F5344CB8AC3E}">
        <p14:creationId xmlns:p14="http://schemas.microsoft.com/office/powerpoint/2010/main" val="2429505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ED5C7-AD87-1B8B-6BFC-798565E0C8D9}"/>
              </a:ext>
            </a:extLst>
          </p:cNvPr>
          <p:cNvSpPr>
            <a:spLocks noGrp="1"/>
          </p:cNvSpPr>
          <p:nvPr>
            <p:ph type="title"/>
          </p:nvPr>
        </p:nvSpPr>
        <p:spPr/>
        <p:txBody>
          <a:bodyPr/>
          <a:lstStyle/>
          <a:p>
            <a:r>
              <a:rPr kumimoji="1" lang="en" altLang="zh-CN" dirty="0"/>
              <a:t>Technology </a:t>
            </a:r>
            <a:r>
              <a:rPr kumimoji="1" lang="en-US" altLang="zh-CN" dirty="0"/>
              <a:t>O</a:t>
            </a:r>
            <a:r>
              <a:rPr kumimoji="1" lang="en" altLang="zh-CN" dirty="0" err="1"/>
              <a:t>verview</a:t>
            </a:r>
            <a:endParaRPr kumimoji="1" lang="zh-CN" altLang="en-US" dirty="0"/>
          </a:p>
        </p:txBody>
      </p:sp>
      <p:sp>
        <p:nvSpPr>
          <p:cNvPr id="3" name="内容占位符 2">
            <a:extLst>
              <a:ext uri="{FF2B5EF4-FFF2-40B4-BE49-F238E27FC236}">
                <a16:creationId xmlns:a16="http://schemas.microsoft.com/office/drawing/2014/main" id="{E89AD73F-6D6F-5F08-AE31-C6A4B8CE3086}"/>
              </a:ext>
            </a:extLst>
          </p:cNvPr>
          <p:cNvSpPr>
            <a:spLocks noGrp="1"/>
          </p:cNvSpPr>
          <p:nvPr>
            <p:ph idx="1"/>
          </p:nvPr>
        </p:nvSpPr>
        <p:spPr/>
        <p:txBody>
          <a:bodyPr>
            <a:normAutofit lnSpcReduction="10000"/>
          </a:bodyPr>
          <a:lstStyle/>
          <a:p>
            <a:r>
              <a:rPr kumimoji="1" lang="en-US" altLang="zh-CN" dirty="0"/>
              <a:t>Java</a:t>
            </a:r>
            <a:r>
              <a:rPr kumimoji="1" lang="zh-CN" altLang="en-US" dirty="0"/>
              <a:t> </a:t>
            </a:r>
            <a:r>
              <a:rPr kumimoji="1" lang="en-US" altLang="zh-CN" dirty="0"/>
              <a:t>Version</a:t>
            </a:r>
            <a:r>
              <a:rPr kumimoji="1" lang="zh-CN" altLang="en-US" dirty="0"/>
              <a:t>   </a:t>
            </a:r>
            <a:r>
              <a:rPr kumimoji="1" lang="en-US" altLang="zh-CN" dirty="0"/>
              <a:t>1.8</a:t>
            </a:r>
          </a:p>
          <a:p>
            <a:endParaRPr kumimoji="1" lang="en-US" altLang="zh-CN" dirty="0"/>
          </a:p>
          <a:p>
            <a:r>
              <a:rPr kumimoji="1" lang="en-US" altLang="zh-CN" dirty="0"/>
              <a:t>Spring</a:t>
            </a:r>
            <a:r>
              <a:rPr kumimoji="1" lang="zh-CN" altLang="en-US" dirty="0"/>
              <a:t> </a:t>
            </a:r>
            <a:r>
              <a:rPr kumimoji="1" lang="en-US" altLang="zh-CN" dirty="0"/>
              <a:t>Boot</a:t>
            </a:r>
            <a:r>
              <a:rPr kumimoji="1" lang="zh-CN" altLang="en-US" dirty="0"/>
              <a:t>   </a:t>
            </a:r>
            <a:r>
              <a:rPr lang="en-US" altLang="zh-CN" dirty="0"/>
              <a:t>2.4.2</a:t>
            </a:r>
            <a:endParaRPr kumimoji="1" lang="en-US" altLang="zh-CN" dirty="0"/>
          </a:p>
          <a:p>
            <a:endParaRPr kumimoji="1" lang="en-US" altLang="zh-CN" dirty="0"/>
          </a:p>
          <a:p>
            <a:r>
              <a:rPr kumimoji="1" lang="en-US" altLang="zh-CN" dirty="0"/>
              <a:t>Spring-boot-Alibaba</a:t>
            </a:r>
            <a:r>
              <a:rPr kumimoji="1" lang="zh-CN" altLang="en-US" dirty="0"/>
              <a:t>   </a:t>
            </a:r>
            <a:r>
              <a:rPr kumimoji="1" lang="en-US" altLang="zh-CN" dirty="0"/>
              <a:t>2021.1</a:t>
            </a:r>
          </a:p>
          <a:p>
            <a:endParaRPr kumimoji="1" lang="en-US" altLang="zh-CN" dirty="0"/>
          </a:p>
          <a:p>
            <a:r>
              <a:rPr kumimoji="1" lang="en-US" altLang="zh-CN" dirty="0"/>
              <a:t>Spring-cloud</a:t>
            </a:r>
            <a:r>
              <a:rPr kumimoji="1" lang="zh-CN" altLang="en-US" dirty="0"/>
              <a:t>  </a:t>
            </a:r>
            <a:r>
              <a:rPr kumimoji="1" lang="en-US" altLang="zh-CN" dirty="0"/>
              <a:t>2020.0.6</a:t>
            </a:r>
          </a:p>
          <a:p>
            <a:endParaRPr kumimoji="1" lang="en-US" altLang="zh-CN" dirty="0"/>
          </a:p>
          <a:p>
            <a:r>
              <a:rPr kumimoji="1" lang="en-US" altLang="zh-CN" dirty="0"/>
              <a:t>Tools</a:t>
            </a:r>
            <a:r>
              <a:rPr kumimoji="1" lang="zh-CN" altLang="en-US" dirty="0"/>
              <a:t> </a:t>
            </a:r>
            <a:r>
              <a:rPr kumimoji="1" lang="en-US" altLang="zh-CN" dirty="0"/>
              <a:t>:</a:t>
            </a:r>
            <a:r>
              <a:rPr kumimoji="1" lang="zh-CN" altLang="en-US" dirty="0"/>
              <a:t> </a:t>
            </a:r>
            <a:r>
              <a:rPr kumimoji="1" lang="en-US" altLang="zh-CN" dirty="0"/>
              <a:t>IntelliJ IDEA 2021.3.3 (Ultimate Edition)</a:t>
            </a:r>
            <a:r>
              <a:rPr kumimoji="1" lang="zh-CN" altLang="en-US" dirty="0"/>
              <a:t> </a:t>
            </a:r>
          </a:p>
        </p:txBody>
      </p:sp>
    </p:spTree>
    <p:extLst>
      <p:ext uri="{BB962C8B-B14F-4D97-AF65-F5344CB8AC3E}">
        <p14:creationId xmlns:p14="http://schemas.microsoft.com/office/powerpoint/2010/main" val="3643340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CECBF-B356-0FE0-E08D-F188D41CC29B}"/>
              </a:ext>
            </a:extLst>
          </p:cNvPr>
          <p:cNvSpPr>
            <a:spLocks noGrp="1"/>
          </p:cNvSpPr>
          <p:nvPr>
            <p:ph type="title"/>
          </p:nvPr>
        </p:nvSpPr>
        <p:spPr/>
        <p:txBody>
          <a:bodyPr/>
          <a:lstStyle/>
          <a:p>
            <a:r>
              <a:rPr kumimoji="1" lang="en-US" altLang="zh-CN" dirty="0" err="1"/>
              <a:t>Relevent</a:t>
            </a:r>
            <a:r>
              <a:rPr kumimoji="1" lang="zh-CN" altLang="en-US" dirty="0"/>
              <a:t> </a:t>
            </a:r>
            <a:r>
              <a:rPr kumimoji="1" lang="en-US" altLang="zh-CN" dirty="0"/>
              <a:t>Dependency</a:t>
            </a:r>
            <a:endParaRPr kumimoji="1" lang="zh-CN" altLang="en-US" dirty="0"/>
          </a:p>
        </p:txBody>
      </p:sp>
      <p:sp>
        <p:nvSpPr>
          <p:cNvPr id="3" name="内容占位符 2">
            <a:extLst>
              <a:ext uri="{FF2B5EF4-FFF2-40B4-BE49-F238E27FC236}">
                <a16:creationId xmlns:a16="http://schemas.microsoft.com/office/drawing/2014/main" id="{5E40524C-6CEC-6F01-E09C-0B00069B4741}"/>
              </a:ext>
            </a:extLst>
          </p:cNvPr>
          <p:cNvSpPr>
            <a:spLocks noGrp="1"/>
          </p:cNvSpPr>
          <p:nvPr>
            <p:ph idx="1"/>
          </p:nvPr>
        </p:nvSpPr>
        <p:spPr/>
        <p:txBody>
          <a:bodyPr>
            <a:normAutofit fontScale="62500" lnSpcReduction="20000"/>
          </a:bodyPr>
          <a:lstStyle/>
          <a:p>
            <a:pPr marL="0" indent="0">
              <a:buNone/>
            </a:pPr>
            <a:r>
              <a:rPr lang="en" altLang="zh-CN" dirty="0"/>
              <a:t>&lt;</a:t>
            </a:r>
            <a:r>
              <a:rPr lang="en" altLang="zh-CN" dirty="0">
                <a:solidFill>
                  <a:srgbClr val="0033B3"/>
                </a:solidFill>
                <a:effectLst/>
              </a:rPr>
              <a:t>dependency</a:t>
            </a:r>
            <a:r>
              <a:rPr lang="en" altLang="zh-CN" dirty="0"/>
              <a:t>&gt;</a:t>
            </a:r>
            <a:br>
              <a:rPr lang="en" altLang="zh-CN" dirty="0"/>
            </a:br>
            <a:r>
              <a:rPr lang="en" altLang="zh-CN" dirty="0"/>
              <a:t>    &lt;</a:t>
            </a:r>
            <a:r>
              <a:rPr lang="en" altLang="zh-CN" dirty="0" err="1">
                <a:solidFill>
                  <a:srgbClr val="0033B3"/>
                </a:solidFill>
                <a:effectLst/>
              </a:rPr>
              <a:t>groupId</a:t>
            </a:r>
            <a:r>
              <a:rPr lang="en" altLang="zh-CN" dirty="0"/>
              <a:t>&gt;</a:t>
            </a:r>
            <a:r>
              <a:rPr lang="en" altLang="zh-CN" dirty="0" err="1"/>
              <a:t>org.springframework.boot</a:t>
            </a:r>
            <a:r>
              <a:rPr lang="en" altLang="zh-CN" dirty="0"/>
              <a:t>&lt;/</a:t>
            </a:r>
            <a:r>
              <a:rPr lang="en" altLang="zh-CN" dirty="0" err="1">
                <a:solidFill>
                  <a:srgbClr val="0033B3"/>
                </a:solidFill>
                <a:effectLst/>
              </a:rPr>
              <a:t>groupId</a:t>
            </a:r>
            <a:r>
              <a:rPr lang="en" altLang="zh-CN" dirty="0"/>
              <a:t>&gt;</a:t>
            </a:r>
            <a:br>
              <a:rPr lang="en" altLang="zh-CN" dirty="0"/>
            </a:br>
            <a:r>
              <a:rPr lang="en" altLang="zh-CN" dirty="0"/>
              <a:t>    &lt;</a:t>
            </a:r>
            <a:r>
              <a:rPr lang="en" altLang="zh-CN" dirty="0" err="1">
                <a:solidFill>
                  <a:srgbClr val="0033B3"/>
                </a:solidFill>
                <a:effectLst/>
              </a:rPr>
              <a:t>artifactId</a:t>
            </a:r>
            <a:r>
              <a:rPr lang="en" altLang="zh-CN" dirty="0"/>
              <a:t>&gt;spring-boot-starter-web&lt;/</a:t>
            </a:r>
            <a:r>
              <a:rPr lang="en" altLang="zh-CN" dirty="0" err="1">
                <a:solidFill>
                  <a:srgbClr val="0033B3"/>
                </a:solidFill>
                <a:effectLst/>
              </a:rPr>
              <a:t>artifactId</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    &lt;</a:t>
            </a:r>
            <a:r>
              <a:rPr lang="en" altLang="zh-CN" dirty="0" err="1">
                <a:solidFill>
                  <a:srgbClr val="0033B3"/>
                </a:solidFill>
                <a:effectLst/>
              </a:rPr>
              <a:t>groupId</a:t>
            </a:r>
            <a:r>
              <a:rPr lang="en" altLang="zh-CN" dirty="0"/>
              <a:t>&gt;</a:t>
            </a:r>
            <a:r>
              <a:rPr lang="en" altLang="zh-CN" dirty="0" err="1"/>
              <a:t>com.alibaba.cloud</a:t>
            </a:r>
            <a:r>
              <a:rPr lang="en" altLang="zh-CN" dirty="0"/>
              <a:t>&lt;/</a:t>
            </a:r>
            <a:r>
              <a:rPr lang="en" altLang="zh-CN" dirty="0" err="1">
                <a:solidFill>
                  <a:srgbClr val="0033B3"/>
                </a:solidFill>
                <a:effectLst/>
              </a:rPr>
              <a:t>groupId</a:t>
            </a:r>
            <a:r>
              <a:rPr lang="en" altLang="zh-CN" dirty="0"/>
              <a:t>&gt;</a:t>
            </a:r>
            <a:br>
              <a:rPr lang="en" altLang="zh-CN" dirty="0"/>
            </a:br>
            <a:r>
              <a:rPr lang="en" altLang="zh-CN" dirty="0"/>
              <a:t>    &lt;</a:t>
            </a:r>
            <a:r>
              <a:rPr lang="en" altLang="zh-CN" dirty="0" err="1">
                <a:solidFill>
                  <a:srgbClr val="0033B3"/>
                </a:solidFill>
                <a:effectLst/>
              </a:rPr>
              <a:t>artifactId</a:t>
            </a:r>
            <a:r>
              <a:rPr lang="en" altLang="zh-CN" dirty="0"/>
              <a:t>&gt;spring-cloud-starter-</a:t>
            </a:r>
            <a:r>
              <a:rPr lang="en" altLang="zh-CN" dirty="0" err="1"/>
              <a:t>alibaba</a:t>
            </a:r>
            <a:r>
              <a:rPr lang="en" altLang="zh-CN" dirty="0"/>
              <a:t>-</a:t>
            </a:r>
            <a:r>
              <a:rPr lang="en" altLang="zh-CN" dirty="0" err="1"/>
              <a:t>nacos</a:t>
            </a:r>
            <a:r>
              <a:rPr lang="en" altLang="zh-CN" dirty="0"/>
              <a:t>-discovery&lt;/</a:t>
            </a:r>
            <a:r>
              <a:rPr lang="en" altLang="zh-CN" dirty="0" err="1">
                <a:solidFill>
                  <a:srgbClr val="0033B3"/>
                </a:solidFill>
                <a:effectLst/>
              </a:rPr>
              <a:t>artifactId</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    &lt;</a:t>
            </a:r>
            <a:r>
              <a:rPr lang="en" altLang="zh-CN" dirty="0" err="1">
                <a:solidFill>
                  <a:srgbClr val="0033B3"/>
                </a:solidFill>
                <a:effectLst/>
              </a:rPr>
              <a:t>groupId</a:t>
            </a:r>
            <a:r>
              <a:rPr lang="en" altLang="zh-CN" dirty="0"/>
              <a:t>&gt;</a:t>
            </a:r>
            <a:r>
              <a:rPr lang="en" altLang="zh-CN" dirty="0" err="1"/>
              <a:t>org.springframework.cloud</a:t>
            </a:r>
            <a:r>
              <a:rPr lang="en" altLang="zh-CN" dirty="0"/>
              <a:t>&lt;/</a:t>
            </a:r>
            <a:r>
              <a:rPr lang="en" altLang="zh-CN" dirty="0" err="1">
                <a:solidFill>
                  <a:srgbClr val="0033B3"/>
                </a:solidFill>
                <a:effectLst/>
              </a:rPr>
              <a:t>groupId</a:t>
            </a:r>
            <a:r>
              <a:rPr lang="en" altLang="zh-CN" dirty="0"/>
              <a:t>&gt;</a:t>
            </a:r>
            <a:br>
              <a:rPr lang="en" altLang="zh-CN" dirty="0"/>
            </a:br>
            <a:r>
              <a:rPr lang="en" altLang="zh-CN" dirty="0"/>
              <a:t>    &lt;</a:t>
            </a:r>
            <a:r>
              <a:rPr lang="en" altLang="zh-CN" dirty="0" err="1">
                <a:solidFill>
                  <a:srgbClr val="0033B3"/>
                </a:solidFill>
                <a:effectLst/>
              </a:rPr>
              <a:t>artifactId</a:t>
            </a:r>
            <a:r>
              <a:rPr lang="en" altLang="zh-CN" dirty="0"/>
              <a:t>&gt;spring-cloud-starter-</a:t>
            </a:r>
            <a:r>
              <a:rPr lang="en" altLang="zh-CN" dirty="0" err="1"/>
              <a:t>loadbalancer</a:t>
            </a:r>
            <a:r>
              <a:rPr lang="en" altLang="zh-CN" dirty="0"/>
              <a:t>&lt;/</a:t>
            </a:r>
            <a:r>
              <a:rPr lang="en" altLang="zh-CN" dirty="0" err="1">
                <a:solidFill>
                  <a:srgbClr val="0033B3"/>
                </a:solidFill>
                <a:effectLst/>
              </a:rPr>
              <a:t>artifactId</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    &lt;</a:t>
            </a:r>
            <a:r>
              <a:rPr lang="en" altLang="zh-CN" dirty="0" err="1">
                <a:solidFill>
                  <a:srgbClr val="0033B3"/>
                </a:solidFill>
                <a:effectLst/>
              </a:rPr>
              <a:t>groupId</a:t>
            </a:r>
            <a:r>
              <a:rPr lang="en" altLang="zh-CN" dirty="0"/>
              <a:t>&gt;</a:t>
            </a:r>
            <a:r>
              <a:rPr lang="en" altLang="zh-CN" dirty="0" err="1"/>
              <a:t>org.springframework.cloud</a:t>
            </a:r>
            <a:r>
              <a:rPr lang="en" altLang="zh-CN" dirty="0"/>
              <a:t>&lt;/</a:t>
            </a:r>
            <a:r>
              <a:rPr lang="en" altLang="zh-CN" dirty="0" err="1">
                <a:solidFill>
                  <a:srgbClr val="0033B3"/>
                </a:solidFill>
                <a:effectLst/>
              </a:rPr>
              <a:t>groupId</a:t>
            </a:r>
            <a:r>
              <a:rPr lang="en" altLang="zh-CN" dirty="0"/>
              <a:t>&gt;</a:t>
            </a:r>
            <a:br>
              <a:rPr lang="en" altLang="zh-CN" dirty="0"/>
            </a:br>
            <a:r>
              <a:rPr lang="en" altLang="zh-CN" dirty="0"/>
              <a:t>    &lt;</a:t>
            </a:r>
            <a:r>
              <a:rPr lang="en" altLang="zh-CN" dirty="0" err="1">
                <a:solidFill>
                  <a:srgbClr val="0033B3"/>
                </a:solidFill>
                <a:effectLst/>
              </a:rPr>
              <a:t>artifactId</a:t>
            </a:r>
            <a:r>
              <a:rPr lang="en" altLang="zh-CN" dirty="0"/>
              <a:t>&gt;spring-cloud-starter-</a:t>
            </a:r>
            <a:r>
              <a:rPr lang="en" altLang="zh-CN" dirty="0" err="1"/>
              <a:t>openfeign</a:t>
            </a:r>
            <a:r>
              <a:rPr lang="en" altLang="zh-CN" dirty="0"/>
              <a:t>&lt;/</a:t>
            </a:r>
            <a:r>
              <a:rPr lang="en" altLang="zh-CN" dirty="0" err="1">
                <a:solidFill>
                  <a:srgbClr val="0033B3"/>
                </a:solidFill>
                <a:effectLst/>
              </a:rPr>
              <a:t>artifactId</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br>
              <a:rPr lang="en" altLang="zh-CN" dirty="0"/>
            </a:br>
            <a:br>
              <a:rPr lang="en" altLang="zh-CN" dirty="0"/>
            </a:br>
            <a:r>
              <a:rPr lang="en" altLang="zh-CN" dirty="0"/>
              <a:t>&lt;</a:t>
            </a:r>
            <a:r>
              <a:rPr lang="en" altLang="zh-CN" dirty="0">
                <a:solidFill>
                  <a:srgbClr val="0033B3"/>
                </a:solidFill>
                <a:effectLst/>
              </a:rPr>
              <a:t>dependency</a:t>
            </a:r>
            <a:r>
              <a:rPr lang="en" altLang="zh-CN" dirty="0"/>
              <a:t>&gt;</a:t>
            </a:r>
            <a:br>
              <a:rPr lang="en" altLang="zh-CN" dirty="0"/>
            </a:br>
            <a:r>
              <a:rPr lang="en" altLang="zh-CN" dirty="0"/>
              <a:t>    &lt;</a:t>
            </a:r>
            <a:r>
              <a:rPr lang="en" altLang="zh-CN" dirty="0" err="1">
                <a:solidFill>
                  <a:srgbClr val="0033B3"/>
                </a:solidFill>
                <a:effectLst/>
              </a:rPr>
              <a:t>groupId</a:t>
            </a:r>
            <a:r>
              <a:rPr lang="en" altLang="zh-CN" dirty="0"/>
              <a:t>&gt;</a:t>
            </a:r>
            <a:r>
              <a:rPr lang="en" altLang="zh-CN" dirty="0" err="1"/>
              <a:t>org.springframework.boot</a:t>
            </a:r>
            <a:r>
              <a:rPr lang="en" altLang="zh-CN" dirty="0"/>
              <a:t>&lt;/</a:t>
            </a:r>
            <a:r>
              <a:rPr lang="en" altLang="zh-CN" dirty="0" err="1">
                <a:solidFill>
                  <a:srgbClr val="0033B3"/>
                </a:solidFill>
                <a:effectLst/>
              </a:rPr>
              <a:t>groupId</a:t>
            </a:r>
            <a:r>
              <a:rPr lang="en" altLang="zh-CN" dirty="0"/>
              <a:t>&gt;</a:t>
            </a:r>
            <a:br>
              <a:rPr lang="en" altLang="zh-CN" dirty="0"/>
            </a:br>
            <a:r>
              <a:rPr lang="en" altLang="zh-CN" dirty="0"/>
              <a:t>    &lt;</a:t>
            </a:r>
            <a:r>
              <a:rPr lang="en" altLang="zh-CN" dirty="0" err="1">
                <a:solidFill>
                  <a:srgbClr val="0033B3"/>
                </a:solidFill>
                <a:effectLst/>
              </a:rPr>
              <a:t>artifactId</a:t>
            </a:r>
            <a:r>
              <a:rPr lang="en" altLang="zh-CN" dirty="0"/>
              <a:t>&gt;spring-boot-starter-test&lt;/</a:t>
            </a:r>
            <a:r>
              <a:rPr lang="en" altLang="zh-CN" dirty="0" err="1">
                <a:solidFill>
                  <a:srgbClr val="0033B3"/>
                </a:solidFill>
                <a:effectLst/>
              </a:rPr>
              <a:t>artifactId</a:t>
            </a:r>
            <a:r>
              <a:rPr lang="en" altLang="zh-CN" dirty="0"/>
              <a:t>&gt;</a:t>
            </a:r>
            <a:br>
              <a:rPr lang="en" altLang="zh-CN" dirty="0"/>
            </a:br>
            <a:r>
              <a:rPr lang="en" altLang="zh-CN" dirty="0"/>
              <a:t>    &lt;</a:t>
            </a:r>
            <a:r>
              <a:rPr lang="en" altLang="zh-CN" dirty="0">
                <a:solidFill>
                  <a:srgbClr val="0033B3"/>
                </a:solidFill>
                <a:effectLst/>
              </a:rPr>
              <a:t>scope</a:t>
            </a:r>
            <a:r>
              <a:rPr lang="en" altLang="zh-CN" dirty="0"/>
              <a:t>&gt;test&lt;/</a:t>
            </a:r>
            <a:r>
              <a:rPr lang="en" altLang="zh-CN" dirty="0">
                <a:solidFill>
                  <a:srgbClr val="0033B3"/>
                </a:solidFill>
                <a:effectLst/>
              </a:rPr>
              <a:t>scope</a:t>
            </a:r>
            <a:r>
              <a:rPr lang="en" altLang="zh-CN" dirty="0"/>
              <a:t>&gt;</a:t>
            </a:r>
            <a:br>
              <a:rPr lang="en" altLang="zh-CN" dirty="0"/>
            </a:br>
            <a:r>
              <a:rPr lang="en" altLang="zh-CN" dirty="0"/>
              <a:t>&lt;/</a:t>
            </a:r>
            <a:r>
              <a:rPr lang="en" altLang="zh-CN" dirty="0">
                <a:solidFill>
                  <a:srgbClr val="0033B3"/>
                </a:solidFill>
                <a:effectLst/>
              </a:rPr>
              <a:t>dependency</a:t>
            </a:r>
            <a:r>
              <a:rPr lang="en" altLang="zh-CN" dirty="0"/>
              <a:t>&gt;</a:t>
            </a:r>
            <a:endParaRPr kumimoji="1" lang="zh-CN" altLang="en-US" dirty="0"/>
          </a:p>
        </p:txBody>
      </p:sp>
    </p:spTree>
    <p:extLst>
      <p:ext uri="{BB962C8B-B14F-4D97-AF65-F5344CB8AC3E}">
        <p14:creationId xmlns:p14="http://schemas.microsoft.com/office/powerpoint/2010/main" val="3915061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7268A-817B-B8B7-3259-EEA52885F2A5}"/>
              </a:ext>
            </a:extLst>
          </p:cNvPr>
          <p:cNvSpPr>
            <a:spLocks noGrp="1"/>
          </p:cNvSpPr>
          <p:nvPr>
            <p:ph type="title"/>
          </p:nvPr>
        </p:nvSpPr>
        <p:spPr/>
        <p:txBody>
          <a:bodyPr/>
          <a:lstStyle/>
          <a:p>
            <a:r>
              <a:rPr kumimoji="1" lang="en" altLang="zh-CN" dirty="0"/>
              <a:t>Operating procedures</a:t>
            </a:r>
            <a:endParaRPr kumimoji="1" lang="zh-CN" altLang="en-US" dirty="0"/>
          </a:p>
        </p:txBody>
      </p:sp>
      <p:sp>
        <p:nvSpPr>
          <p:cNvPr id="3" name="内容占位符 2">
            <a:extLst>
              <a:ext uri="{FF2B5EF4-FFF2-40B4-BE49-F238E27FC236}">
                <a16:creationId xmlns:a16="http://schemas.microsoft.com/office/drawing/2014/main" id="{63EFC952-9AE1-6960-F59F-271C464F9922}"/>
              </a:ext>
            </a:extLst>
          </p:cNvPr>
          <p:cNvSpPr>
            <a:spLocks noGrp="1"/>
          </p:cNvSpPr>
          <p:nvPr>
            <p:ph idx="1"/>
          </p:nvPr>
        </p:nvSpPr>
        <p:spPr/>
        <p:txBody>
          <a:bodyPr/>
          <a:lstStyle/>
          <a:p>
            <a:pPr marL="0" indent="0">
              <a:buNone/>
            </a:pPr>
            <a:r>
              <a:rPr kumimoji="1" lang="zh-CN" altLang="en-US" dirty="0"/>
              <a:t> </a:t>
            </a:r>
          </a:p>
        </p:txBody>
      </p:sp>
      <p:pic>
        <p:nvPicPr>
          <p:cNvPr id="4" name="图片 3">
            <a:extLst>
              <a:ext uri="{FF2B5EF4-FFF2-40B4-BE49-F238E27FC236}">
                <a16:creationId xmlns:a16="http://schemas.microsoft.com/office/drawing/2014/main" id="{E70194D4-7881-C2A3-A27A-8F9481F412BE}"/>
              </a:ext>
            </a:extLst>
          </p:cNvPr>
          <p:cNvPicPr>
            <a:picLocks noChangeAspect="1"/>
          </p:cNvPicPr>
          <p:nvPr/>
        </p:nvPicPr>
        <p:blipFill>
          <a:blip r:embed="rId2"/>
          <a:stretch>
            <a:fillRect/>
          </a:stretch>
        </p:blipFill>
        <p:spPr>
          <a:xfrm>
            <a:off x="1948533" y="1698815"/>
            <a:ext cx="7986300" cy="4478148"/>
          </a:xfrm>
          <a:prstGeom prst="rect">
            <a:avLst/>
          </a:prstGeom>
        </p:spPr>
      </p:pic>
    </p:spTree>
    <p:extLst>
      <p:ext uri="{BB962C8B-B14F-4D97-AF65-F5344CB8AC3E}">
        <p14:creationId xmlns:p14="http://schemas.microsoft.com/office/powerpoint/2010/main" val="2069970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FFF9A-1A0B-FBB3-F18D-EEF280E4110D}"/>
              </a:ext>
            </a:extLst>
          </p:cNvPr>
          <p:cNvSpPr>
            <a:spLocks noGrp="1"/>
          </p:cNvSpPr>
          <p:nvPr>
            <p:ph type="title"/>
          </p:nvPr>
        </p:nvSpPr>
        <p:spPr/>
        <p:txBody>
          <a:bodyPr/>
          <a:lstStyle/>
          <a:p>
            <a:r>
              <a:rPr kumimoji="1" lang="en" altLang="zh-CN" dirty="0"/>
              <a:t>Development </a:t>
            </a:r>
            <a:r>
              <a:rPr kumimoji="1" lang="en-US" altLang="zh-CN" dirty="0"/>
              <a:t>S</a:t>
            </a:r>
            <a:r>
              <a:rPr kumimoji="1" lang="en" altLang="zh-CN" dirty="0" err="1"/>
              <a:t>teps</a:t>
            </a:r>
            <a:endParaRPr kumimoji="1" lang="zh-CN" altLang="en-US" dirty="0"/>
          </a:p>
        </p:txBody>
      </p:sp>
      <p:sp>
        <p:nvSpPr>
          <p:cNvPr id="3" name="内容占位符 2">
            <a:extLst>
              <a:ext uri="{FF2B5EF4-FFF2-40B4-BE49-F238E27FC236}">
                <a16:creationId xmlns:a16="http://schemas.microsoft.com/office/drawing/2014/main" id="{B032F4B4-2648-F49A-CEFC-95F9E8D40C5A}"/>
              </a:ext>
            </a:extLst>
          </p:cNvPr>
          <p:cNvSpPr>
            <a:spLocks noGrp="1"/>
          </p:cNvSpPr>
          <p:nvPr>
            <p:ph idx="1"/>
          </p:nvPr>
        </p:nvSpPr>
        <p:spPr/>
        <p:txBody>
          <a:bodyPr/>
          <a:lstStyle/>
          <a:p>
            <a:r>
              <a:rPr kumimoji="1" lang="en" altLang="zh-CN" dirty="0"/>
              <a:t>Download and </a:t>
            </a:r>
            <a:r>
              <a:rPr kumimoji="1" lang="en-US" altLang="zh-CN" dirty="0"/>
              <a:t>R</a:t>
            </a:r>
            <a:r>
              <a:rPr kumimoji="1" lang="en" altLang="zh-CN" dirty="0"/>
              <a:t>un</a:t>
            </a:r>
            <a:r>
              <a:rPr kumimoji="1" lang="zh-CN" altLang="en-US" dirty="0"/>
              <a:t> </a:t>
            </a:r>
            <a:r>
              <a:rPr kumimoji="1" lang="en-US" altLang="zh-CN" dirty="0" err="1"/>
              <a:t>Nacos</a:t>
            </a:r>
            <a:r>
              <a:rPr kumimoji="1" lang="zh-CN" altLang="en-US" dirty="0"/>
              <a:t> </a:t>
            </a:r>
            <a:r>
              <a:rPr kumimoji="1" lang="en-US" altLang="zh-CN" dirty="0"/>
              <a:t>Server</a:t>
            </a:r>
          </a:p>
          <a:p>
            <a:pPr marL="0" indent="0">
              <a:buNone/>
            </a:pPr>
            <a:endParaRPr kumimoji="1" lang="en-US" altLang="zh-CN" dirty="0"/>
          </a:p>
          <a:p>
            <a:pPr marL="0" indent="0">
              <a:buNone/>
            </a:pPr>
            <a:endParaRPr kumimoji="1" lang="zh-CN" altLang="en-US" dirty="0"/>
          </a:p>
        </p:txBody>
      </p:sp>
      <p:pic>
        <p:nvPicPr>
          <p:cNvPr id="4" name="图片 3">
            <a:extLst>
              <a:ext uri="{FF2B5EF4-FFF2-40B4-BE49-F238E27FC236}">
                <a16:creationId xmlns:a16="http://schemas.microsoft.com/office/drawing/2014/main" id="{AE9844DB-63DE-249F-490B-176F94A150E5}"/>
              </a:ext>
            </a:extLst>
          </p:cNvPr>
          <p:cNvPicPr>
            <a:picLocks noChangeAspect="1"/>
          </p:cNvPicPr>
          <p:nvPr/>
        </p:nvPicPr>
        <p:blipFill>
          <a:blip r:embed="rId2"/>
          <a:stretch>
            <a:fillRect/>
          </a:stretch>
        </p:blipFill>
        <p:spPr>
          <a:xfrm>
            <a:off x="1239032" y="2335428"/>
            <a:ext cx="8053249" cy="1672259"/>
          </a:xfrm>
          <a:prstGeom prst="rect">
            <a:avLst/>
          </a:prstGeom>
        </p:spPr>
      </p:pic>
      <p:pic>
        <p:nvPicPr>
          <p:cNvPr id="5" name="图片 4">
            <a:extLst>
              <a:ext uri="{FF2B5EF4-FFF2-40B4-BE49-F238E27FC236}">
                <a16:creationId xmlns:a16="http://schemas.microsoft.com/office/drawing/2014/main" id="{6004F045-4E20-0BE1-8F3B-D28EFFFA1999}"/>
              </a:ext>
            </a:extLst>
          </p:cNvPr>
          <p:cNvPicPr>
            <a:picLocks noChangeAspect="1"/>
          </p:cNvPicPr>
          <p:nvPr/>
        </p:nvPicPr>
        <p:blipFill>
          <a:blip r:embed="rId3"/>
          <a:stretch>
            <a:fillRect/>
          </a:stretch>
        </p:blipFill>
        <p:spPr>
          <a:xfrm>
            <a:off x="1239032" y="4185667"/>
            <a:ext cx="5693109" cy="2501099"/>
          </a:xfrm>
          <a:prstGeom prst="rect">
            <a:avLst/>
          </a:prstGeom>
        </p:spPr>
      </p:pic>
    </p:spTree>
    <p:extLst>
      <p:ext uri="{BB962C8B-B14F-4D97-AF65-F5344CB8AC3E}">
        <p14:creationId xmlns:p14="http://schemas.microsoft.com/office/powerpoint/2010/main" val="367055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F3C6C-9062-D7CE-16B0-30B222244EDC}"/>
              </a:ext>
            </a:extLst>
          </p:cNvPr>
          <p:cNvSpPr>
            <a:spLocks noGrp="1"/>
          </p:cNvSpPr>
          <p:nvPr>
            <p:ph type="title"/>
          </p:nvPr>
        </p:nvSpPr>
        <p:spPr/>
        <p:txBody>
          <a:bodyPr/>
          <a:lstStyle/>
          <a:p>
            <a:r>
              <a:rPr kumimoji="1" lang="en" altLang="zh-CN" dirty="0"/>
              <a:t>Development </a:t>
            </a:r>
            <a:r>
              <a:rPr kumimoji="1" lang="en-US" altLang="zh-CN" dirty="0"/>
              <a:t>S</a:t>
            </a:r>
            <a:r>
              <a:rPr kumimoji="1" lang="en" altLang="zh-CN" dirty="0" err="1"/>
              <a:t>teps</a:t>
            </a:r>
            <a:endParaRPr kumimoji="1" lang="zh-CN" altLang="en-US" dirty="0"/>
          </a:p>
        </p:txBody>
      </p:sp>
      <p:sp>
        <p:nvSpPr>
          <p:cNvPr id="7" name="内容占位符 6">
            <a:extLst>
              <a:ext uri="{FF2B5EF4-FFF2-40B4-BE49-F238E27FC236}">
                <a16:creationId xmlns:a16="http://schemas.microsoft.com/office/drawing/2014/main" id="{CAA4E118-5704-4B01-3649-EBD247D1A687}"/>
              </a:ext>
            </a:extLst>
          </p:cNvPr>
          <p:cNvSpPr>
            <a:spLocks noGrp="1"/>
          </p:cNvSpPr>
          <p:nvPr>
            <p:ph idx="1"/>
          </p:nvPr>
        </p:nvSpPr>
        <p:spPr/>
        <p:txBody>
          <a:bodyPr/>
          <a:lstStyle/>
          <a:p>
            <a:r>
              <a:rPr lang="en-US" altLang="zh-CN" dirty="0" err="1"/>
              <a:t>Configer</a:t>
            </a:r>
            <a:r>
              <a:rPr lang="zh-CN" altLang="en-US" dirty="0"/>
              <a:t> </a:t>
            </a:r>
            <a:r>
              <a:rPr lang="en-US" altLang="zh-CN" dirty="0"/>
              <a:t>Crypt-Service</a:t>
            </a:r>
            <a:r>
              <a:rPr lang="zh-CN" altLang="en-US" dirty="0"/>
              <a:t> </a:t>
            </a:r>
            <a:r>
              <a:rPr lang="en-US" altLang="zh-CN" dirty="0"/>
              <a:t>Of</a:t>
            </a:r>
            <a:r>
              <a:rPr lang="zh-CN" altLang="en-US" dirty="0"/>
              <a:t> </a:t>
            </a:r>
            <a:r>
              <a:rPr lang="en-US" altLang="zh-CN" dirty="0"/>
              <a:t>Spring-boot</a:t>
            </a:r>
            <a:r>
              <a:rPr lang="zh-CN" altLang="en-US" dirty="0"/>
              <a:t> </a:t>
            </a:r>
            <a:r>
              <a:rPr lang="en-US" altLang="zh-CN" dirty="0"/>
              <a:t>Project</a:t>
            </a:r>
            <a:r>
              <a:rPr lang="zh-CN" altLang="en-US" dirty="0"/>
              <a:t> </a:t>
            </a:r>
            <a:r>
              <a:rPr lang="en-US" altLang="zh-CN" dirty="0"/>
              <a:t>:</a:t>
            </a:r>
          </a:p>
          <a:p>
            <a:pPr marL="0" indent="0">
              <a:buNone/>
            </a:pPr>
            <a:r>
              <a:rPr lang="zh-CN" altLang="en-US" dirty="0"/>
              <a:t>      </a:t>
            </a:r>
            <a:r>
              <a:rPr lang="en" altLang="zh-CN" dirty="0" err="1"/>
              <a:t>application.properties</a:t>
            </a:r>
            <a:endParaRPr lang="zh-CN" altLang="en-US" dirty="0"/>
          </a:p>
        </p:txBody>
      </p:sp>
      <p:pic>
        <p:nvPicPr>
          <p:cNvPr id="8" name="图片 7">
            <a:extLst>
              <a:ext uri="{FF2B5EF4-FFF2-40B4-BE49-F238E27FC236}">
                <a16:creationId xmlns:a16="http://schemas.microsoft.com/office/drawing/2014/main" id="{D0FEE85E-3580-AD20-6CF9-3AABA47F02D6}"/>
              </a:ext>
            </a:extLst>
          </p:cNvPr>
          <p:cNvPicPr>
            <a:picLocks noChangeAspect="1"/>
          </p:cNvPicPr>
          <p:nvPr/>
        </p:nvPicPr>
        <p:blipFill>
          <a:blip r:embed="rId2"/>
          <a:stretch>
            <a:fillRect/>
          </a:stretch>
        </p:blipFill>
        <p:spPr>
          <a:xfrm>
            <a:off x="1006613" y="3022600"/>
            <a:ext cx="7594600" cy="3289300"/>
          </a:xfrm>
          <a:prstGeom prst="rect">
            <a:avLst/>
          </a:prstGeom>
        </p:spPr>
      </p:pic>
    </p:spTree>
    <p:extLst>
      <p:ext uri="{BB962C8B-B14F-4D97-AF65-F5344CB8AC3E}">
        <p14:creationId xmlns:p14="http://schemas.microsoft.com/office/powerpoint/2010/main" val="2528359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7D239-BBF4-091F-2E60-521B0A98C25A}"/>
              </a:ext>
            </a:extLst>
          </p:cNvPr>
          <p:cNvSpPr>
            <a:spLocks noGrp="1"/>
          </p:cNvSpPr>
          <p:nvPr>
            <p:ph type="title"/>
          </p:nvPr>
        </p:nvSpPr>
        <p:spPr/>
        <p:txBody>
          <a:bodyPr/>
          <a:lstStyle/>
          <a:p>
            <a:r>
              <a:rPr kumimoji="1" lang="en-US" altLang="zh-CN" dirty="0"/>
              <a:t>Register</a:t>
            </a:r>
            <a:r>
              <a:rPr kumimoji="1" lang="zh-CN" altLang="en-US" dirty="0"/>
              <a:t> </a:t>
            </a:r>
            <a:r>
              <a:rPr kumimoji="1" lang="en-US" altLang="zh-CN" dirty="0"/>
              <a:t>To</a:t>
            </a:r>
            <a:r>
              <a:rPr kumimoji="1" lang="zh-CN" altLang="en-US" dirty="0"/>
              <a:t> </a:t>
            </a:r>
            <a:r>
              <a:rPr kumimoji="1" lang="en-US" altLang="zh-CN" dirty="0" err="1"/>
              <a:t>Nacos</a:t>
            </a:r>
            <a:r>
              <a:rPr kumimoji="1" lang="zh-CN" altLang="en-US" dirty="0"/>
              <a:t> </a:t>
            </a:r>
            <a:r>
              <a:rPr kumimoji="1" lang="en-US" altLang="zh-CN" dirty="0"/>
              <a:t>Server</a:t>
            </a:r>
            <a:endParaRPr kumimoji="1" lang="zh-CN" altLang="en-US" dirty="0"/>
          </a:p>
        </p:txBody>
      </p:sp>
      <p:sp>
        <p:nvSpPr>
          <p:cNvPr id="3" name="内容占位符 2">
            <a:extLst>
              <a:ext uri="{FF2B5EF4-FFF2-40B4-BE49-F238E27FC236}">
                <a16:creationId xmlns:a16="http://schemas.microsoft.com/office/drawing/2014/main" id="{36108561-3EF7-6142-1520-807C765F5ECB}"/>
              </a:ext>
            </a:extLst>
          </p:cNvPr>
          <p:cNvSpPr>
            <a:spLocks noGrp="1"/>
          </p:cNvSpPr>
          <p:nvPr>
            <p:ph idx="1"/>
          </p:nvPr>
        </p:nvSpPr>
        <p:spPr/>
        <p:txBody>
          <a:bodyPr/>
          <a:lstStyle/>
          <a:p>
            <a:pPr marL="0" indent="0">
              <a:buNone/>
            </a:pPr>
            <a:r>
              <a:rPr kumimoji="1" lang="zh-CN" altLang="en-US" dirty="0"/>
              <a:t> </a:t>
            </a:r>
          </a:p>
        </p:txBody>
      </p:sp>
      <p:pic>
        <p:nvPicPr>
          <p:cNvPr id="4" name="图片 3">
            <a:extLst>
              <a:ext uri="{FF2B5EF4-FFF2-40B4-BE49-F238E27FC236}">
                <a16:creationId xmlns:a16="http://schemas.microsoft.com/office/drawing/2014/main" id="{10E69D92-754E-DAF9-F150-400C1E20F174}"/>
              </a:ext>
            </a:extLst>
          </p:cNvPr>
          <p:cNvPicPr>
            <a:picLocks noChangeAspect="1"/>
          </p:cNvPicPr>
          <p:nvPr/>
        </p:nvPicPr>
        <p:blipFill>
          <a:blip r:embed="rId2"/>
          <a:stretch>
            <a:fillRect/>
          </a:stretch>
        </p:blipFill>
        <p:spPr>
          <a:xfrm>
            <a:off x="559904" y="1588636"/>
            <a:ext cx="11386409" cy="3877885"/>
          </a:xfrm>
          <a:prstGeom prst="rect">
            <a:avLst/>
          </a:prstGeom>
        </p:spPr>
      </p:pic>
    </p:spTree>
    <p:extLst>
      <p:ext uri="{BB962C8B-B14F-4D97-AF65-F5344CB8AC3E}">
        <p14:creationId xmlns:p14="http://schemas.microsoft.com/office/powerpoint/2010/main" val="1084164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65204-0D55-5EE2-4354-5692D8D0CC4F}"/>
              </a:ext>
            </a:extLst>
          </p:cNvPr>
          <p:cNvSpPr>
            <a:spLocks noGrp="1"/>
          </p:cNvSpPr>
          <p:nvPr>
            <p:ph type="title"/>
          </p:nvPr>
        </p:nvSpPr>
        <p:spPr/>
        <p:txBody>
          <a:bodyPr/>
          <a:lstStyle/>
          <a:p>
            <a:r>
              <a:rPr kumimoji="1" lang="en-US" altLang="zh-CN" dirty="0"/>
              <a:t>Client</a:t>
            </a:r>
            <a:r>
              <a:rPr kumimoji="1" lang="zh-CN" altLang="en-US" dirty="0"/>
              <a:t> </a:t>
            </a:r>
            <a:r>
              <a:rPr kumimoji="1" lang="en-US" altLang="zh-CN" dirty="0"/>
              <a:t>Remote</a:t>
            </a:r>
            <a:r>
              <a:rPr kumimoji="1" lang="zh-CN" altLang="en-US" dirty="0"/>
              <a:t> </a:t>
            </a:r>
            <a:r>
              <a:rPr kumimoji="1" lang="en-US" altLang="zh-CN" dirty="0"/>
              <a:t>Invocation</a:t>
            </a:r>
            <a:endParaRPr kumimoji="1" lang="zh-CN" altLang="en-US" dirty="0"/>
          </a:p>
        </p:txBody>
      </p:sp>
      <p:pic>
        <p:nvPicPr>
          <p:cNvPr id="4" name="内容占位符 3">
            <a:extLst>
              <a:ext uri="{FF2B5EF4-FFF2-40B4-BE49-F238E27FC236}">
                <a16:creationId xmlns:a16="http://schemas.microsoft.com/office/drawing/2014/main" id="{A090B6D1-20AB-A839-8687-C9E6D15878BD}"/>
              </a:ext>
            </a:extLst>
          </p:cNvPr>
          <p:cNvPicPr>
            <a:picLocks noGrp="1" noChangeAspect="1"/>
          </p:cNvPicPr>
          <p:nvPr>
            <p:ph idx="1"/>
          </p:nvPr>
        </p:nvPicPr>
        <p:blipFill>
          <a:blip r:embed="rId2"/>
          <a:stretch>
            <a:fillRect/>
          </a:stretch>
        </p:blipFill>
        <p:spPr>
          <a:xfrm>
            <a:off x="927652" y="1812580"/>
            <a:ext cx="9420102" cy="3696321"/>
          </a:xfrm>
          <a:prstGeom prst="rect">
            <a:avLst/>
          </a:prstGeom>
        </p:spPr>
      </p:pic>
    </p:spTree>
    <p:extLst>
      <p:ext uri="{BB962C8B-B14F-4D97-AF65-F5344CB8AC3E}">
        <p14:creationId xmlns:p14="http://schemas.microsoft.com/office/powerpoint/2010/main" val="423928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443</Words>
  <Application>Microsoft Macintosh PowerPoint</Application>
  <PresentationFormat>宽屏</PresentationFormat>
  <Paragraphs>34</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    Encryption and decryption distributed system</vt:lpstr>
      <vt:lpstr>Description</vt:lpstr>
      <vt:lpstr>Technology Overview</vt:lpstr>
      <vt:lpstr>Relevent Dependency</vt:lpstr>
      <vt:lpstr>Operating procedures</vt:lpstr>
      <vt:lpstr>Development Steps</vt:lpstr>
      <vt:lpstr>Development Steps</vt:lpstr>
      <vt:lpstr>Register To Nacos Server</vt:lpstr>
      <vt:lpstr>Client Remote Invocation</vt:lpstr>
      <vt:lpstr>Client Remote Invocation</vt:lpstr>
      <vt:lpstr>Test The Encryption</vt:lpstr>
      <vt:lpstr>The Significance of Centralized Encryption</vt:lpstr>
      <vt:lpstr>Thank for Wathing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distributed system</dc:title>
  <dc:creator>Xu Huajie</dc:creator>
  <cp:lastModifiedBy>Xu Huajie</cp:lastModifiedBy>
  <cp:revision>22</cp:revision>
  <dcterms:created xsi:type="dcterms:W3CDTF">2023-04-06T02:37:39Z</dcterms:created>
  <dcterms:modified xsi:type="dcterms:W3CDTF">2023-04-06T09:58:37Z</dcterms:modified>
</cp:coreProperties>
</file>