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61" r:id="rId3"/>
    <p:sldId id="259" r:id="rId4"/>
    <p:sldId id="262" r:id="rId5"/>
    <p:sldId id="257" r:id="rId6"/>
    <p:sldId id="260" r:id="rId7"/>
    <p:sldId id="258" r:id="rId8"/>
    <p:sldId id="270" r:id="rId9"/>
    <p:sldId id="263" r:id="rId10"/>
    <p:sldId id="271" r:id="rId11"/>
    <p:sldId id="264" r:id="rId12"/>
    <p:sldId id="267" r:id="rId13"/>
    <p:sldId id="268" r:id="rId14"/>
    <p:sldId id="269" r:id="rId15"/>
    <p:sldId id="278" r:id="rId16"/>
    <p:sldId id="272" r:id="rId17"/>
    <p:sldId id="273" r:id="rId18"/>
    <p:sldId id="274" r:id="rId19"/>
    <p:sldId id="277" r:id="rId20"/>
    <p:sldId id="2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1331" autoAdjust="0"/>
  </p:normalViewPr>
  <p:slideViewPr>
    <p:cSldViewPr snapToGrid="0">
      <p:cViewPr varScale="1">
        <p:scale>
          <a:sx n="54" d="100"/>
          <a:sy n="54" d="100"/>
        </p:scale>
        <p:origin x="50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7641C4F-4F00-4433-8E0A-C217369BEB5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F84450-467C-4975-BA6B-E707736E09A2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2CC0E1-7E69-49F7-B151-6D252EBACB4D}" type="datetimeFigureOut">
              <a:rPr lang="en-US" smtClean="0"/>
              <a:t>7/21/2018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4454FE98-412A-442F-B86F-3895AB4A5B8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9D58B48E-FDC7-4A9C-ACFE-B7F4A634B9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A53A14-5E98-4E3F-A254-3DAEE394698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6C5F2A-E15B-407D-8505-E93E107ECA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E3FDCE-BE6D-4ECB-8CA9-8D38D3CD594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F40B82-9EFE-4974-8CD2-0AA0DE776B3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5679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http://www.statisticshowto.com/c-statistic/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F40B82-9EFE-4974-8CD2-0AA0DE776B3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168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D2E64-50EB-4AE2-B2FF-92F4C02661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519387-7640-4207-B8E7-5999F3B79F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332D8-8EC8-4E86-BD0E-67D44A0F3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0AAA5-1205-4C9C-9B63-A202993BB09A}" type="datetimeFigureOut">
              <a:rPr lang="en-US" smtClean="0"/>
              <a:t>7/21/2018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574BD7-A9FC-4578-8C79-DC89F3F3E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8AB6B9-272C-468D-B1DB-9A2300495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3D7B1-C1DE-4B35-B812-D75F3F13E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324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DC186-A6E9-4A17-A5F3-EBC4FC01B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883D0F-410A-426C-8873-40BAE60C37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29FEE2-209A-4DD6-87A3-89A8734F0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0AAA5-1205-4C9C-9B63-A202993BB09A}" type="datetimeFigureOut">
              <a:rPr lang="en-US" smtClean="0"/>
              <a:t>7/21/2018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B5C473-DD86-4FD4-A53E-C77F5770B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BF9FE-7C85-4663-A3B6-9DEA2E2CB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3D7B1-C1DE-4B35-B812-D75F3F13E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781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B82C2E-39C3-4B7E-BC75-96A29DDAC9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A2AF73-E0C2-4F7B-AF6A-E74673E102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849BE-2C40-495E-8D7C-3B80BB7B4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0AAA5-1205-4C9C-9B63-A202993BB09A}" type="datetimeFigureOut">
              <a:rPr lang="en-US" smtClean="0"/>
              <a:t>7/21/2018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12934C-0C8D-44C8-AFD1-573EA0A7F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FB14AD-C701-4EB4-95AC-086DE99AD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3D7B1-C1DE-4B35-B812-D75F3F13E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263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19ED9-DC46-4DB3-9127-0469CA135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24327-B595-49FD-BEEB-69E638735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E4ED73-986D-4B06-B36A-7A09B67D7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0AAA5-1205-4C9C-9B63-A202993BB09A}" type="datetimeFigureOut">
              <a:rPr lang="en-US" smtClean="0"/>
              <a:t>7/21/2018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ED886B-D4E5-4C31-B1AD-31E4CD389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A01626-AB89-4A3E-BD6A-98EE2CEDE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3D7B1-C1DE-4B35-B812-D75F3F13E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007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C7077-959C-4583-B5E2-478E2EE19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DC6696-8FEF-4A5A-AE19-243B21CF7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E6095A-EFE4-4720-BA5D-B28A17DF9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0AAA5-1205-4C9C-9B63-A202993BB09A}" type="datetimeFigureOut">
              <a:rPr lang="en-US" smtClean="0"/>
              <a:t>7/21/2018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C806D7-09F5-4F68-9C72-C602F1D6C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C0CDE7-7750-438B-8E5D-EF6621B34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3D7B1-C1DE-4B35-B812-D75F3F13E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179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D55D5-8C94-4198-9921-11A067F11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3A896-BFE2-4B20-8D93-A908DD8D5A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86FA41-8880-4571-AD61-CEFF6CF306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B4FBDD-D5F1-4D14-8248-F68FBCC8E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0AAA5-1205-4C9C-9B63-A202993BB09A}" type="datetimeFigureOut">
              <a:rPr lang="en-US" smtClean="0"/>
              <a:t>7/21/2018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D07CB9-DD73-47DF-991C-DB651436E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A813E7-8EA0-4A81-A8B4-3C18858EE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3D7B1-C1DE-4B35-B812-D75F3F13E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527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13495-F05C-4E9C-AE63-7C2E3DDFD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E8F77B-F4D1-4C3D-8D1A-6F55A1F86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C47FC3-012B-4F46-9D09-BAC5DCF7F8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5FA717-4A14-4314-B7BB-3B7E23B1A0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74BAA9-DCDF-483B-97A4-73105B5786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320352-B8BD-4980-A862-67B067901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0AAA5-1205-4C9C-9B63-A202993BB09A}" type="datetimeFigureOut">
              <a:rPr lang="en-US" smtClean="0"/>
              <a:t>7/21/2018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E58550-D16A-4977-976B-B8EAEC62B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08541A-2B3F-46A5-AC80-BF7193D79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3D7B1-C1DE-4B35-B812-D75F3F13E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777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A1618-81CB-41CD-98DC-83FD1B9C7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748C73-261B-463F-AB78-3B7BDDB31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0AAA5-1205-4C9C-9B63-A202993BB09A}" type="datetimeFigureOut">
              <a:rPr lang="en-US" smtClean="0"/>
              <a:t>7/21/2018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D54209-FB7F-46EC-82EE-75E9FAC2B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DCD713-A318-4672-BF29-F9FE831F0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3D7B1-C1DE-4B35-B812-D75F3F13E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034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F8AAB9-181F-4F7D-BD0F-F0AEA1DAE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0AAA5-1205-4C9C-9B63-A202993BB09A}" type="datetimeFigureOut">
              <a:rPr lang="en-US" smtClean="0"/>
              <a:t>7/21/2018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0034E0-7DAC-43DD-A9BD-7E518987E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F9D81B-4AA2-4508-A118-B2ABF6E28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3D7B1-C1DE-4B35-B812-D75F3F13E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076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F1989-429F-4B8B-8CFD-E60539524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74CE5-CF2F-4D1C-B0E2-0F3891116B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0FD580-9A7A-4B6F-A9EB-AB723AE999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149323-C608-488E-B757-B42952F07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0AAA5-1205-4C9C-9B63-A202993BB09A}" type="datetimeFigureOut">
              <a:rPr lang="en-US" smtClean="0"/>
              <a:t>7/21/2018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DD2461-CEB6-4100-8480-F565701CD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54C311-DF46-4823-9504-FBDCEF813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3D7B1-C1DE-4B35-B812-D75F3F13E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359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77BE3-2B20-4331-AC66-7A31B73D8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1B4FF4-2A28-42B7-9D6F-0F8AA655FE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FAE92C-1441-49D2-A9CC-2FDB44DCAC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26324D-D86A-41D3-8511-51D222C84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0AAA5-1205-4C9C-9B63-A202993BB09A}" type="datetimeFigureOut">
              <a:rPr lang="en-US" smtClean="0"/>
              <a:t>7/21/2018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E01C46-A31A-4085-864A-152416BBC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FC55CE-6771-4FED-921C-85ED1757B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3D7B1-C1DE-4B35-B812-D75F3F13E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80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FD39F4-4C2D-4DB0-A1C0-E4226E89E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02BD4-C2DF-486B-B2C0-38289B9A05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C64934-6258-4321-AB1F-035B3CBE19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0AAA5-1205-4C9C-9B63-A202993BB09A}" type="datetimeFigureOut">
              <a:rPr lang="en-US" smtClean="0"/>
              <a:t>7/21/2018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DCF20-A986-468B-80F2-1C5FFEB047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AE7E21-6709-4223-A039-2AADCC5347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D3D7B1-C1DE-4B35-B812-D75F3F13E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680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futurism.com/googles-ai-predict-when-patient-die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E2A8348-0854-4B0E-B36A-6E9D9FB4E0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182" y="1377821"/>
            <a:ext cx="10307910" cy="426428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1FD06A8-D226-49FB-8F6D-00B1B60467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2438" y="1296130"/>
            <a:ext cx="9144000" cy="2387600"/>
          </a:xfrm>
        </p:spPr>
        <p:txBody>
          <a:bodyPr/>
          <a:lstStyle/>
          <a:p>
            <a:r>
              <a:rPr lang="en-US" dirty="0"/>
              <a:t>Predicting Equipment Survivability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D9A894-CD38-4E81-923F-14525BEAAD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2438" y="3703509"/>
            <a:ext cx="9144000" cy="1655762"/>
          </a:xfrm>
        </p:spPr>
        <p:txBody>
          <a:bodyPr>
            <a:normAutofit/>
          </a:bodyPr>
          <a:lstStyle/>
          <a:p>
            <a:r>
              <a:rPr lang="en-US" sz="3200" dirty="0"/>
              <a:t>Author: Winson</a:t>
            </a:r>
          </a:p>
        </p:txBody>
      </p:sp>
    </p:spTree>
    <p:extLst>
      <p:ext uri="{BB962C8B-B14F-4D97-AF65-F5344CB8AC3E}">
        <p14:creationId xmlns:p14="http://schemas.microsoft.com/office/powerpoint/2010/main" val="1398013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4643F24E-AA65-4343-93CC-E21AEC919E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6968" y="2522387"/>
            <a:ext cx="3733800" cy="2514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4525ACC-AECD-40C7-95C0-F519AEC6237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Non Parametric Model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055EE2-444D-4F76-82F8-32C6F9A69CA0}"/>
              </a:ext>
            </a:extLst>
          </p:cNvPr>
          <p:cNvSpPr txBox="1"/>
          <p:nvPr/>
        </p:nvSpPr>
        <p:spPr>
          <a:xfrm>
            <a:off x="437561" y="1256857"/>
            <a:ext cx="35722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Kaplan Meier (KM) Plot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7EE867-8130-4102-9FF6-9938C8A28826}"/>
              </a:ext>
            </a:extLst>
          </p:cNvPr>
          <p:cNvSpPr txBox="1"/>
          <p:nvPr/>
        </p:nvSpPr>
        <p:spPr>
          <a:xfrm>
            <a:off x="135996" y="1857322"/>
            <a:ext cx="908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Overall: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2FC250-8273-4A10-864C-838C70D637C0}"/>
              </a:ext>
            </a:extLst>
          </p:cNvPr>
          <p:cNvSpPr txBox="1"/>
          <p:nvPr/>
        </p:nvSpPr>
        <p:spPr>
          <a:xfrm>
            <a:off x="8547534" y="156696"/>
            <a:ext cx="1572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By area (train):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FECF4D-EEC1-481F-922C-C60B9718CD04}"/>
              </a:ext>
            </a:extLst>
          </p:cNvPr>
          <p:cNvSpPr txBox="1"/>
          <p:nvPr/>
        </p:nvSpPr>
        <p:spPr>
          <a:xfrm>
            <a:off x="5833321" y="2226654"/>
            <a:ext cx="2365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By environment (train):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003EAD-3D20-40E2-8F9D-46076BFAAE1A}"/>
              </a:ext>
            </a:extLst>
          </p:cNvPr>
          <p:cNvSpPr txBox="1"/>
          <p:nvPr/>
        </p:nvSpPr>
        <p:spPr>
          <a:xfrm>
            <a:off x="8665148" y="4018453"/>
            <a:ext cx="3491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By equipment configuration (train):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E3A46F-C92E-40AE-AC49-CB2B52DEB6B1}"/>
              </a:ext>
            </a:extLst>
          </p:cNvPr>
          <p:cNvSpPr txBox="1"/>
          <p:nvPr/>
        </p:nvSpPr>
        <p:spPr>
          <a:xfrm>
            <a:off x="437561" y="6030304"/>
            <a:ext cx="766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 KM analysis cannot vary and compare multiple variables at the same time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6E41E6D-34F3-49C1-8959-C0E1A9D596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4443" y="1163909"/>
            <a:ext cx="2305050" cy="7715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BBBC2DC-DE88-4196-B5F7-2AD69A2476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47534" y="521485"/>
            <a:ext cx="3580117" cy="233840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AF40366-6C7A-4429-943B-082C3C91D6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05825" y="4322384"/>
            <a:ext cx="3705225" cy="24479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016A306-AE8F-4320-8AD4-5F89CE3372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1533" y="2226654"/>
            <a:ext cx="4872662" cy="3583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437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25ACC-AECD-40C7-95C0-F519AEC6237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Non Parametric Model (Test Set)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5C0408-8F19-490E-878E-B6B66207AF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35" y="2110277"/>
            <a:ext cx="5386283" cy="350043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9055EE2-444D-4F76-82F8-32C6F9A69CA0}"/>
              </a:ext>
            </a:extLst>
          </p:cNvPr>
          <p:cNvSpPr txBox="1"/>
          <p:nvPr/>
        </p:nvSpPr>
        <p:spPr>
          <a:xfrm>
            <a:off x="437561" y="1256857"/>
            <a:ext cx="35722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Kaplan Meier (KM) Plot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35DBDC-46B3-4010-ABBE-A6C94EDA1D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8630" y="463819"/>
            <a:ext cx="3534149" cy="23891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487926D-5457-4B1D-B82A-5309D70807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7144" y="2551646"/>
            <a:ext cx="3305621" cy="21981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7E6CC67-8DC9-41B5-A540-26A2ACD9D8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47534" y="4321464"/>
            <a:ext cx="3397860" cy="222201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57EE867-8130-4102-9FF6-9938C8A28826}"/>
              </a:ext>
            </a:extLst>
          </p:cNvPr>
          <p:cNvSpPr txBox="1"/>
          <p:nvPr/>
        </p:nvSpPr>
        <p:spPr>
          <a:xfrm>
            <a:off x="135996" y="1857322"/>
            <a:ext cx="908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Overall: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2FC250-8273-4A10-864C-838C70D637C0}"/>
              </a:ext>
            </a:extLst>
          </p:cNvPr>
          <p:cNvSpPr txBox="1"/>
          <p:nvPr/>
        </p:nvSpPr>
        <p:spPr>
          <a:xfrm>
            <a:off x="8392347" y="156696"/>
            <a:ext cx="940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By area: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FECF4D-EEC1-481F-922C-C60B9718CD04}"/>
              </a:ext>
            </a:extLst>
          </p:cNvPr>
          <p:cNvSpPr txBox="1"/>
          <p:nvPr/>
        </p:nvSpPr>
        <p:spPr>
          <a:xfrm>
            <a:off x="5901796" y="2201960"/>
            <a:ext cx="1734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By environment: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003EAD-3D20-40E2-8F9D-46076BFAAE1A}"/>
              </a:ext>
            </a:extLst>
          </p:cNvPr>
          <p:cNvSpPr txBox="1"/>
          <p:nvPr/>
        </p:nvSpPr>
        <p:spPr>
          <a:xfrm>
            <a:off x="8862765" y="3963858"/>
            <a:ext cx="2860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By equipment configuration: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E3A46F-C92E-40AE-AC49-CB2B52DEB6B1}"/>
              </a:ext>
            </a:extLst>
          </p:cNvPr>
          <p:cNvSpPr txBox="1"/>
          <p:nvPr/>
        </p:nvSpPr>
        <p:spPr>
          <a:xfrm>
            <a:off x="437561" y="6030304"/>
            <a:ext cx="766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 KM analysis cannot vary and compare multiple variables at the same time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6E41E6D-34F3-49C1-8959-C0E1A9D596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94443" y="1163909"/>
            <a:ext cx="2305050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3826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B2C6D-0C1F-4507-9FF5-3F04B5F2F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Multivariate Survival Model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6824F0-E929-4E96-877E-814F68445B83}"/>
              </a:ext>
            </a:extLst>
          </p:cNvPr>
          <p:cNvSpPr txBox="1"/>
          <p:nvPr/>
        </p:nvSpPr>
        <p:spPr>
          <a:xfrm>
            <a:off x="709613" y="1581944"/>
            <a:ext cx="3035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Cox-Proportional Hazard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716FB8-7EE9-4D99-BDAA-DF016285B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9813" y="1359757"/>
            <a:ext cx="3557588" cy="9532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8023DA3-401F-4660-B075-5D5FAD2F1A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449" y="2397919"/>
            <a:ext cx="7275007" cy="131048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23AE560-908A-430B-BE32-F25568C79370}"/>
              </a:ext>
            </a:extLst>
          </p:cNvPr>
          <p:cNvSpPr txBox="1"/>
          <p:nvPr/>
        </p:nvSpPr>
        <p:spPr>
          <a:xfrm>
            <a:off x="8089900" y="2728851"/>
            <a:ext cx="1794017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Fitting the model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9A1C4840-AFCA-466B-8A19-DFB6AE303507}"/>
              </a:ext>
            </a:extLst>
          </p:cNvPr>
          <p:cNvSpPr/>
          <p:nvPr/>
        </p:nvSpPr>
        <p:spPr>
          <a:xfrm>
            <a:off x="7258050" y="1359757"/>
            <a:ext cx="400050" cy="84051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4A0E24-5E8C-46F8-927B-D9529A27BA55}"/>
              </a:ext>
            </a:extLst>
          </p:cNvPr>
          <p:cNvSpPr txBox="1"/>
          <p:nvPr/>
        </p:nvSpPr>
        <p:spPr>
          <a:xfrm>
            <a:off x="7737207" y="1590955"/>
            <a:ext cx="2427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 + linear regression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8C5B73D-E10C-4772-9C99-ADEC857D73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725" y="3906044"/>
            <a:ext cx="4114800" cy="275426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F5370B4-2037-4F3C-9A2C-BAA228312B89}"/>
              </a:ext>
            </a:extLst>
          </p:cNvPr>
          <p:cNvSpPr txBox="1"/>
          <p:nvPr/>
        </p:nvSpPr>
        <p:spPr>
          <a:xfrm>
            <a:off x="4581525" y="4406011"/>
            <a:ext cx="65688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#Interpretation: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small spread between these two curves means that the impact of the exponential in the Cox model does very little, whereas a large spread means most of the changes in individual hazard can be attributed to the exponential term.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example, the large spread of this graph indicate a good fit</a:t>
            </a:r>
          </a:p>
        </p:txBody>
      </p:sp>
    </p:spTree>
    <p:extLst>
      <p:ext uri="{BB962C8B-B14F-4D97-AF65-F5344CB8AC3E}">
        <p14:creationId xmlns:p14="http://schemas.microsoft.com/office/powerpoint/2010/main" val="37292602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4EFA2-AA4E-434E-929E-70A541ED5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3CCB58-F7E0-4F25-8226-970E041EB3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675" y="1392237"/>
            <a:ext cx="8248650" cy="13049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96023BB-13CD-487E-B7FA-5A47343200E4}"/>
              </a:ext>
            </a:extLst>
          </p:cNvPr>
          <p:cNvSpPr txBox="1"/>
          <p:nvPr/>
        </p:nvSpPr>
        <p:spPr>
          <a:xfrm>
            <a:off x="533400" y="1905000"/>
            <a:ext cx="1193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Predictors: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36300A-496A-4519-A96A-3C05161175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6774" y="2990850"/>
            <a:ext cx="4714401" cy="320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1754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0BD0F-44EE-4EAA-B345-3A82650A9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Score: Concordance Index (C-index)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2934FA-6A44-452F-A168-910D01961D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8277" y="4524770"/>
            <a:ext cx="6577448" cy="90831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3B41CA2-A783-42B7-AB6C-A600A4BA92E3}"/>
              </a:ext>
            </a:extLst>
          </p:cNvPr>
          <p:cNvSpPr txBox="1"/>
          <p:nvPr/>
        </p:nvSpPr>
        <p:spPr>
          <a:xfrm>
            <a:off x="777240" y="1723485"/>
            <a:ext cx="44978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K-fold cross validation with </a:t>
            </a:r>
            <a:r>
              <a:rPr lang="en-US" sz="2000" dirty="0">
                <a:highlight>
                  <a:srgbClr val="FFFF00"/>
                </a:highlight>
              </a:rPr>
              <a:t>train</a:t>
            </a:r>
            <a:r>
              <a:rPr lang="en-US" sz="2000" dirty="0"/>
              <a:t> dataset: 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BD6F0A3-0336-4192-80C3-2D8A9E7FD665}"/>
              </a:ext>
            </a:extLst>
          </p:cNvPr>
          <p:cNvSpPr/>
          <p:nvPr/>
        </p:nvSpPr>
        <p:spPr>
          <a:xfrm>
            <a:off x="838200" y="4917864"/>
            <a:ext cx="3314700" cy="51522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BFD61D-D5B5-4FEE-A139-D47ED2D0BA7A}"/>
              </a:ext>
            </a:extLst>
          </p:cNvPr>
          <p:cNvSpPr txBox="1"/>
          <p:nvPr/>
        </p:nvSpPr>
        <p:spPr>
          <a:xfrm>
            <a:off x="3480155" y="6049365"/>
            <a:ext cx="5231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Remark: Better than random. Room for improvement.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C6BBD6-57A2-43C6-A42C-DB37D55C86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8277" y="2171249"/>
            <a:ext cx="7953375" cy="15525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846CA0A-5438-45AB-BB9E-FCD5F9AEE773}"/>
              </a:ext>
            </a:extLst>
          </p:cNvPr>
          <p:cNvSpPr txBox="1"/>
          <p:nvPr/>
        </p:nvSpPr>
        <p:spPr>
          <a:xfrm>
            <a:off x="838200" y="4031968"/>
            <a:ext cx="28887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Evaluate the </a:t>
            </a:r>
            <a:r>
              <a:rPr lang="en-US" sz="2000" dirty="0">
                <a:highlight>
                  <a:srgbClr val="FFFF00"/>
                </a:highlight>
              </a:rPr>
              <a:t>test</a:t>
            </a:r>
            <a:r>
              <a:rPr lang="en-US" sz="2000" dirty="0"/>
              <a:t> dataset: 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F732B0D-FB66-4C98-AFB6-0FAABD3E281D}"/>
              </a:ext>
            </a:extLst>
          </p:cNvPr>
          <p:cNvSpPr/>
          <p:nvPr/>
        </p:nvSpPr>
        <p:spPr>
          <a:xfrm>
            <a:off x="730632" y="3365288"/>
            <a:ext cx="2295525" cy="22838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1150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4DF26-82B5-49AA-B046-E120A1382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the impact of a specific variable while keeping other variables constant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6E2B50-51FC-450D-BC6A-E9BDC48BFE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83723"/>
            <a:ext cx="4978896" cy="355448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E7D68A3-E133-4DF6-9031-464BC2404C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5221" y="2083723"/>
            <a:ext cx="4908579" cy="3554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8414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C9AF3-DCA1-4A20-82D7-6C477801A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Selection Attempt 1: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F7FA21-33A7-42EA-962D-F0346C84F32E}"/>
              </a:ext>
            </a:extLst>
          </p:cNvPr>
          <p:cNvSpPr txBox="1"/>
          <p:nvPr/>
        </p:nvSpPr>
        <p:spPr>
          <a:xfrm>
            <a:off x="838201" y="1506022"/>
            <a:ext cx="103083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Fit a Cox model to each variable individually and record the c-index on the training set: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B659B6-D7BC-4FBF-91BD-1B5C0A994D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0274" y="2725441"/>
            <a:ext cx="5948373" cy="227518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6E8EF52-D257-4271-A01E-CDAECB366B52}"/>
              </a:ext>
            </a:extLst>
          </p:cNvPr>
          <p:cNvSpPr/>
          <p:nvPr/>
        </p:nvSpPr>
        <p:spPr>
          <a:xfrm>
            <a:off x="3286125" y="2725441"/>
            <a:ext cx="4791075" cy="147508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95DD9094-A8F7-4A6D-B01D-F7B4319A4346}"/>
              </a:ext>
            </a:extLst>
          </p:cNvPr>
          <p:cNvSpPr/>
          <p:nvPr/>
        </p:nvSpPr>
        <p:spPr>
          <a:xfrm>
            <a:off x="8220075" y="2725441"/>
            <a:ext cx="352425" cy="1475084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D98AEE-68B7-4116-BA13-4282C28B77E6}"/>
              </a:ext>
            </a:extLst>
          </p:cNvPr>
          <p:cNvSpPr txBox="1"/>
          <p:nvPr/>
        </p:nvSpPr>
        <p:spPr>
          <a:xfrm>
            <a:off x="8643928" y="3278317"/>
            <a:ext cx="1650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Feature ranking</a:t>
            </a:r>
          </a:p>
        </p:txBody>
      </p:sp>
    </p:spTree>
    <p:extLst>
      <p:ext uri="{BB962C8B-B14F-4D97-AF65-F5344CB8AC3E}">
        <p14:creationId xmlns:p14="http://schemas.microsoft.com/office/powerpoint/2010/main" val="1078681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C9AF3-DCA1-4A20-82D7-6C477801A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Selection Attempt 2: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F7FA21-33A7-42EA-962D-F0346C84F32E}"/>
              </a:ext>
            </a:extLst>
          </p:cNvPr>
          <p:cNvSpPr txBox="1"/>
          <p:nvPr/>
        </p:nvSpPr>
        <p:spPr>
          <a:xfrm>
            <a:off x="838200" y="1506022"/>
            <a:ext cx="83849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Attempt to do feature reduction.</a:t>
            </a:r>
          </a:p>
          <a:p>
            <a:r>
              <a:rPr lang="en-US" b="1" dirty="0"/>
              <a:t>Use </a:t>
            </a:r>
            <a:r>
              <a:rPr lang="en-US" b="1" dirty="0" err="1"/>
              <a:t>SelectKBest</a:t>
            </a:r>
            <a:r>
              <a:rPr lang="en-US" b="1" dirty="0"/>
              <a:t> and </a:t>
            </a:r>
            <a:r>
              <a:rPr lang="en-US" b="1" dirty="0" err="1"/>
              <a:t>GridSearchCV</a:t>
            </a:r>
            <a:r>
              <a:rPr lang="en-US" b="1" dirty="0"/>
              <a:t> (optimize the parameter k of the </a:t>
            </a:r>
            <a:r>
              <a:rPr lang="en-US" b="1" dirty="0" err="1"/>
              <a:t>SelectKBest</a:t>
            </a:r>
            <a:r>
              <a:rPr lang="en-US" b="1" dirty="0"/>
              <a:t> class)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C4F453-EB54-42F1-ABC6-E5E8F4590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171" y="2722434"/>
            <a:ext cx="9344025" cy="32956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51AB555-6BF5-4791-832F-50DF418CF9EC}"/>
              </a:ext>
            </a:extLst>
          </p:cNvPr>
          <p:cNvSpPr/>
          <p:nvPr/>
        </p:nvSpPr>
        <p:spPr>
          <a:xfrm>
            <a:off x="5572125" y="2590800"/>
            <a:ext cx="2743200" cy="7024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6B0143-5950-42B0-BB87-F490F9B897CD}"/>
              </a:ext>
            </a:extLst>
          </p:cNvPr>
          <p:cNvSpPr txBox="1"/>
          <p:nvPr/>
        </p:nvSpPr>
        <p:spPr>
          <a:xfrm>
            <a:off x="4886325" y="6149718"/>
            <a:ext cx="5244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Result suggested to use all features, not really helpful.</a:t>
            </a:r>
          </a:p>
        </p:txBody>
      </p:sp>
    </p:spTree>
    <p:extLst>
      <p:ext uri="{BB962C8B-B14F-4D97-AF65-F5344CB8AC3E}">
        <p14:creationId xmlns:p14="http://schemas.microsoft.com/office/powerpoint/2010/main" val="22209414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82BD8-52F8-4A17-81F8-E9505F268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other models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E51C91-9C9B-4052-BCF3-3DBC9D6E2BF4}"/>
              </a:ext>
            </a:extLst>
          </p:cNvPr>
          <p:cNvSpPr txBox="1"/>
          <p:nvPr/>
        </p:nvSpPr>
        <p:spPr>
          <a:xfrm>
            <a:off x="371475" y="1771650"/>
            <a:ext cx="3019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Cos regression with Elastic Net (</a:t>
            </a:r>
            <a:r>
              <a:rPr lang="en-US" dirty="0" err="1">
                <a:highlight>
                  <a:srgbClr val="FFFF00"/>
                </a:highlight>
              </a:rPr>
              <a:t>CoxnetSurvivalAnalysis</a:t>
            </a:r>
            <a:r>
              <a:rPr lang="en-US" dirty="0">
                <a:highlight>
                  <a:srgbClr val="FFFF00"/>
                </a:highlight>
              </a:rPr>
              <a:t>):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F2392D-FA4B-459A-A1DF-7E432BD384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26" y="2843084"/>
            <a:ext cx="4314825" cy="8953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E65C84A-7538-4BC1-AD65-7513F066BE40}"/>
              </a:ext>
            </a:extLst>
          </p:cNvPr>
          <p:cNvSpPr txBox="1"/>
          <p:nvPr/>
        </p:nvSpPr>
        <p:spPr>
          <a:xfrm>
            <a:off x="4829175" y="1771650"/>
            <a:ext cx="3019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Fast Survival Vector Support Machine (</a:t>
            </a:r>
            <a:r>
              <a:rPr lang="en-US" dirty="0" err="1">
                <a:highlight>
                  <a:srgbClr val="FFFF00"/>
                </a:highlight>
              </a:rPr>
              <a:t>FastSurvivalSVM</a:t>
            </a:r>
            <a:r>
              <a:rPr lang="en-US" dirty="0">
                <a:highlight>
                  <a:srgbClr val="FFFF00"/>
                </a:highlight>
              </a:rPr>
              <a:t>):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AC774F-CD33-47D1-8974-D3FB232842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4862" y="2417981"/>
            <a:ext cx="6467475" cy="3990975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BC36AFC0-9EB2-41B2-A388-C9FEF72B4393}"/>
              </a:ext>
            </a:extLst>
          </p:cNvPr>
          <p:cNvSpPr/>
          <p:nvPr/>
        </p:nvSpPr>
        <p:spPr>
          <a:xfrm>
            <a:off x="162826" y="3410465"/>
            <a:ext cx="1718361" cy="469557"/>
          </a:xfrm>
          <a:prstGeom prst="ellipse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F4D4BC-C8AC-42E2-A69A-8F66F6E41A57}"/>
              </a:ext>
            </a:extLst>
          </p:cNvPr>
          <p:cNvSpPr txBox="1"/>
          <p:nvPr/>
        </p:nvSpPr>
        <p:spPr>
          <a:xfrm>
            <a:off x="232018" y="3936483"/>
            <a:ext cx="1649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Result is poorer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006C54-1098-4794-9FA2-22B6E378C3CB}"/>
              </a:ext>
            </a:extLst>
          </p:cNvPr>
          <p:cNvSpPr txBox="1"/>
          <p:nvPr/>
        </p:nvSpPr>
        <p:spPr>
          <a:xfrm>
            <a:off x="8801100" y="2082220"/>
            <a:ext cx="2724849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Improvement is very minor</a:t>
            </a:r>
          </a:p>
        </p:txBody>
      </p:sp>
    </p:spTree>
    <p:extLst>
      <p:ext uri="{BB962C8B-B14F-4D97-AF65-F5344CB8AC3E}">
        <p14:creationId xmlns:p14="http://schemas.microsoft.com/office/powerpoint/2010/main" val="22116874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F73EC-89E4-4F56-B8A6-1FEC39321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Parametric Model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B47CFD-B014-4B1B-BEFA-905F01A68B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237" y="1795463"/>
            <a:ext cx="5488928" cy="356711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E0C1058-476F-4B08-BD5D-E90FD94F54E5}"/>
              </a:ext>
            </a:extLst>
          </p:cNvPr>
          <p:cNvSpPr txBox="1"/>
          <p:nvPr/>
        </p:nvSpPr>
        <p:spPr>
          <a:xfrm>
            <a:off x="6770915" y="4071801"/>
            <a:ext cx="20949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Remark:</a:t>
            </a:r>
          </a:p>
          <a:p>
            <a:r>
              <a:rPr lang="en-US" dirty="0"/>
              <a:t>Weibull is a good fit</a:t>
            </a:r>
          </a:p>
        </p:txBody>
      </p:sp>
    </p:spTree>
    <p:extLst>
      <p:ext uri="{BB962C8B-B14F-4D97-AF65-F5344CB8AC3E}">
        <p14:creationId xmlns:p14="http://schemas.microsoft.com/office/powerpoint/2010/main" val="252979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ECEE0-623F-4C96-B0DC-D0B7D1D8A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Survival Analysis Usage</a:t>
            </a:r>
          </a:p>
        </p:txBody>
      </p:sp>
      <p:pic>
        <p:nvPicPr>
          <p:cNvPr id="4" name="Picture 3">
            <a:hlinkClick r:id="rId2"/>
            <a:extLst>
              <a:ext uri="{FF2B5EF4-FFF2-40B4-BE49-F238E27FC236}">
                <a16:creationId xmlns:a16="http://schemas.microsoft.com/office/drawing/2014/main" id="{519969E5-221F-4969-947F-F657E53F08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706" y="1940994"/>
            <a:ext cx="5072062" cy="406558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ADD2A6B-99D9-4576-BE45-5F57211747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4456" y="1690688"/>
            <a:ext cx="5145059" cy="196260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84D38FE-8047-44ED-8BBE-6610E62E8872}"/>
              </a:ext>
            </a:extLst>
          </p:cNvPr>
          <p:cNvSpPr/>
          <p:nvPr/>
        </p:nvSpPr>
        <p:spPr>
          <a:xfrm>
            <a:off x="7343671" y="4069603"/>
            <a:ext cx="3366627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Bio-science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04847ED-E2BD-453C-BE4B-313F77AAB7ED}"/>
              </a:ext>
            </a:extLst>
          </p:cNvPr>
          <p:cNvSpPr/>
          <p:nvPr/>
        </p:nvSpPr>
        <p:spPr>
          <a:xfrm>
            <a:off x="6853243" y="5324048"/>
            <a:ext cx="495956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Equipment survival</a:t>
            </a:r>
          </a:p>
        </p:txBody>
      </p:sp>
    </p:spTree>
    <p:extLst>
      <p:ext uri="{BB962C8B-B14F-4D97-AF65-F5344CB8AC3E}">
        <p14:creationId xmlns:p14="http://schemas.microsoft.com/office/powerpoint/2010/main" val="23578566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C7C50-0D09-4731-BA79-EAA0A9802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05F8BB-5786-4DCE-8A88-44798FD773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rmAutofit fontScale="92500" lnSpcReduction="10000"/>
          </a:bodyPr>
          <a:lstStyle/>
          <a:p>
            <a:r>
              <a:rPr lang="en-US" dirty="0"/>
              <a:t>Is there a subgroup(s)/factor(s) that differ in survival?</a:t>
            </a:r>
          </a:p>
          <a:p>
            <a:pPr lvl="1"/>
            <a:r>
              <a:rPr lang="en-US" dirty="0"/>
              <a:t>Yes.  Visualization using non-parametric KM model can clearly distinguish the effect of different variables to the survivability plot. </a:t>
            </a:r>
          </a:p>
          <a:p>
            <a:r>
              <a:rPr lang="en-US" dirty="0"/>
              <a:t>Can we predict the survivability of the equipment over time given particular factors combination?</a:t>
            </a:r>
          </a:p>
          <a:p>
            <a:pPr lvl="1"/>
            <a:r>
              <a:rPr lang="en-US" dirty="0"/>
              <a:t>Yes. Multivariate survival models such as </a:t>
            </a:r>
            <a:r>
              <a:rPr lang="en-US" dirty="0" err="1"/>
              <a:t>CoxPHSurvivalAnalysis</a:t>
            </a:r>
            <a:r>
              <a:rPr lang="en-US" dirty="0"/>
              <a:t> and </a:t>
            </a:r>
            <a:r>
              <a:rPr lang="en-US" dirty="0" err="1"/>
              <a:t>FastSurvivalSVM</a:t>
            </a:r>
            <a:r>
              <a:rPr lang="en-US" dirty="0"/>
              <a:t> can be used to do the prediction. Multiple attempts using features selections methods and different models not able to improve the prediction score further.   </a:t>
            </a:r>
          </a:p>
          <a:p>
            <a:r>
              <a:rPr lang="en-US" dirty="0"/>
              <a:t>Potential future works: </a:t>
            </a:r>
          </a:p>
          <a:p>
            <a:pPr lvl="1"/>
            <a:r>
              <a:rPr lang="en-US" dirty="0"/>
              <a:t>Include other potential features for modelling </a:t>
            </a:r>
          </a:p>
          <a:p>
            <a:pPr lvl="1"/>
            <a:r>
              <a:rPr lang="en-US" dirty="0"/>
              <a:t>Perform features engineering </a:t>
            </a:r>
          </a:p>
          <a:p>
            <a:pPr lvl="1"/>
            <a:r>
              <a:rPr lang="en-US" dirty="0"/>
              <a:t>Try other survival models (e.g. time varies covariate, deep learning)</a:t>
            </a:r>
          </a:p>
        </p:txBody>
      </p:sp>
    </p:spTree>
    <p:extLst>
      <p:ext uri="{BB962C8B-B14F-4D97-AF65-F5344CB8AC3E}">
        <p14:creationId xmlns:p14="http://schemas.microsoft.com/office/powerpoint/2010/main" val="1170443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E64F2-B6E6-464C-BA4A-99EBE1CA2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Oil Production Business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C1EA6-D6B1-43A6-BCDC-60D89BDE2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344" y="1488943"/>
            <a:ext cx="7566468" cy="416890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Equipment deployed downhole to pump oil may cost few thousands to millions per well.</a:t>
            </a:r>
          </a:p>
          <a:p>
            <a:r>
              <a:rPr lang="en-US" dirty="0"/>
              <a:t>The ability to predict survivability over time of the downhole equipment installed at the different downhole environment variables will allow</a:t>
            </a:r>
          </a:p>
          <a:p>
            <a:pPr lvl="1"/>
            <a:r>
              <a:rPr lang="en-US" dirty="0"/>
              <a:t>Better return of investment (ROI) calculation </a:t>
            </a:r>
          </a:p>
          <a:p>
            <a:pPr lvl="1"/>
            <a:r>
              <a:rPr lang="en-US" dirty="0"/>
              <a:t>Strategy of equipment selection</a:t>
            </a:r>
          </a:p>
          <a:p>
            <a:pPr lvl="1"/>
            <a:r>
              <a:rPr lang="en-US" dirty="0"/>
              <a:t>Equipment improvement to meet survivability expectation</a:t>
            </a:r>
          </a:p>
          <a:p>
            <a:pPr lvl="1"/>
            <a:r>
              <a:rPr lang="en-US" dirty="0"/>
              <a:t>Failure planning (minimize cost impact)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70735F2-FF34-43DB-A9AE-4637B8C4C5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5824" y="2543970"/>
            <a:ext cx="4406879" cy="278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507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FD60E8C-A923-4D31-94F3-78949363AC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0904" y="1235954"/>
            <a:ext cx="5467351" cy="369133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727C12A2-D8BB-41B0-922A-E9FF8D7D829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Assuming 1 week of equipment down time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191396-F3F9-4E77-A748-18B67E0D83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235955"/>
            <a:ext cx="4018856" cy="369133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B79DD1F-C61B-4CC0-9EA5-5488996D7CFE}"/>
              </a:ext>
            </a:extLst>
          </p:cNvPr>
          <p:cNvSpPr txBox="1"/>
          <p:nvPr/>
        </p:nvSpPr>
        <p:spPr>
          <a:xfrm>
            <a:off x="1802476" y="5131453"/>
            <a:ext cx="80457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Do the math:</a:t>
            </a:r>
          </a:p>
          <a:p>
            <a:pPr marL="342900" indent="-342900">
              <a:buAutoNum type="arabicParenR"/>
            </a:pPr>
            <a:r>
              <a:rPr lang="en-US" sz="2400" b="1" dirty="0"/>
              <a:t>Production loss:  If 1000 BOPD </a:t>
            </a:r>
            <a:r>
              <a:rPr lang="en-US" sz="2400" b="1" dirty="0">
                <a:sym typeface="Wingdings" panose="05000000000000000000" pitchFamily="2" charset="2"/>
              </a:rPr>
              <a:t> 1000*$70*7days = </a:t>
            </a:r>
            <a:r>
              <a:rPr lang="en-US" sz="2400" b="1" dirty="0">
                <a:solidFill>
                  <a:schemeClr val="bg1"/>
                </a:solidFill>
                <a:highlight>
                  <a:srgbClr val="FF0000"/>
                </a:highlight>
                <a:sym typeface="Wingdings" panose="05000000000000000000" pitchFamily="2" charset="2"/>
              </a:rPr>
              <a:t>$490K</a:t>
            </a:r>
          </a:p>
          <a:p>
            <a:pPr marL="342900" indent="-342900">
              <a:buAutoNum type="arabicParenR"/>
            </a:pPr>
            <a:r>
              <a:rPr lang="en-US" sz="2400" b="1" dirty="0">
                <a:sym typeface="Wingdings" panose="05000000000000000000" pitchFamily="2" charset="2"/>
              </a:rPr>
              <a:t>Rig cost for 7 days: If $350K/day  </a:t>
            </a:r>
            <a:r>
              <a:rPr lang="en-US" sz="2400" b="1" dirty="0">
                <a:solidFill>
                  <a:schemeClr val="bg1"/>
                </a:solidFill>
                <a:highlight>
                  <a:srgbClr val="FF0000"/>
                </a:highlight>
                <a:sym typeface="Wingdings" panose="05000000000000000000" pitchFamily="2" charset="2"/>
              </a:rPr>
              <a:t>~$2.5M</a:t>
            </a:r>
            <a:endParaRPr lang="en-US" sz="2400" b="1" dirty="0">
              <a:solidFill>
                <a:schemeClr val="bg1"/>
              </a:solidFill>
              <a:highlight>
                <a:srgbClr val="FF0000"/>
              </a:highligh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E43266-FDCB-43C8-A35C-2A92EB82A0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69872" y="2293324"/>
            <a:ext cx="1784790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29FF9A7-3D5F-4D6A-A29B-1C68211FDF64}"/>
              </a:ext>
            </a:extLst>
          </p:cNvPr>
          <p:cNvSpPr txBox="1"/>
          <p:nvPr/>
        </p:nvSpPr>
        <p:spPr>
          <a:xfrm>
            <a:off x="10989785" y="3308987"/>
            <a:ext cx="1396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Rig ship</a:t>
            </a:r>
          </a:p>
        </p:txBody>
      </p:sp>
    </p:spTree>
    <p:extLst>
      <p:ext uri="{BB962C8B-B14F-4D97-AF65-F5344CB8AC3E}">
        <p14:creationId xmlns:p14="http://schemas.microsoft.com/office/powerpoint/2010/main" val="3911605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148E5-CFB4-4D50-9D87-EDD0B3467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Survival Analysis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F8ECC-D6DF-4A6E-80B2-9251BD4A74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3147" y="1515591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It differs from traditional regression by the fact that parts of the training data can only be partially observed – they are </a:t>
            </a:r>
            <a:r>
              <a:rPr lang="en-US" sz="2400" i="1" dirty="0"/>
              <a:t>censored</a:t>
            </a:r>
            <a:r>
              <a:rPr lang="en-US" sz="2400" dirty="0"/>
              <a:t>.</a:t>
            </a:r>
          </a:p>
          <a:p>
            <a:r>
              <a:rPr lang="en-US" sz="2400" dirty="0"/>
              <a:t>S</a:t>
            </a:r>
            <a:r>
              <a:rPr lang="en-US" sz="2400" dirty="0">
                <a:effectLst/>
              </a:rPr>
              <a:t>urvival analysis involves the modelling of time to failure.</a:t>
            </a: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5D06BF-A625-43BC-8CA3-1B3D9822BE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482" y="2679901"/>
            <a:ext cx="6810375" cy="27908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85547A2-8279-4AEF-B281-6033308A32E0}"/>
              </a:ext>
            </a:extLst>
          </p:cNvPr>
          <p:cNvSpPr txBox="1"/>
          <p:nvPr/>
        </p:nvSpPr>
        <p:spPr>
          <a:xfrm>
            <a:off x="7888092" y="2841154"/>
            <a:ext cx="3937320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Example question of interest:</a:t>
            </a:r>
          </a:p>
          <a:p>
            <a:pPr marL="342900" indent="-342900">
              <a:buAutoNum type="arabicParenR"/>
            </a:pPr>
            <a:r>
              <a:rPr lang="en-US" dirty="0"/>
              <a:t>What is the probability of the equipment to survive x months?</a:t>
            </a:r>
          </a:p>
          <a:p>
            <a:pPr marL="342900" indent="-342900">
              <a:buAutoNum type="arabicParenR"/>
            </a:pPr>
            <a:r>
              <a:rPr lang="en-US" dirty="0"/>
              <a:t>Are there factors impacting the survivability?</a:t>
            </a:r>
          </a:p>
          <a:p>
            <a:pPr marL="342900" indent="-342900">
              <a:buAutoNum type="arabicParenR"/>
            </a:pPr>
            <a:r>
              <a:rPr lang="en-US" dirty="0"/>
              <a:t>Given a specific conditions (features), what will be the equipment survivability over time?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C99172-B3C6-41B8-9A43-64EB639AB82B}"/>
              </a:ext>
            </a:extLst>
          </p:cNvPr>
          <p:cNvSpPr txBox="1"/>
          <p:nvPr/>
        </p:nvSpPr>
        <p:spPr>
          <a:xfrm>
            <a:off x="7959858" y="5326582"/>
            <a:ext cx="37937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Note: The survival prediction is not about fail or not fail, but the probability of survival.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83A29E-696B-4B7B-84F1-4C99285C798A}"/>
              </a:ext>
            </a:extLst>
          </p:cNvPr>
          <p:cNvSpPr txBox="1"/>
          <p:nvPr/>
        </p:nvSpPr>
        <p:spPr>
          <a:xfrm>
            <a:off x="492009" y="5477430"/>
            <a:ext cx="6759581" cy="13234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Note: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We cannot just assume the survivability at 6 months is 1/5 as A &amp; D not yet failed (they were just stopped before 6 months).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It is also incorrect to say the survivability is 3/5 as we do not know A &amp; D will fail or not if they were not stopped early. </a:t>
            </a:r>
          </a:p>
        </p:txBody>
      </p:sp>
    </p:spTree>
    <p:extLst>
      <p:ext uri="{BB962C8B-B14F-4D97-AF65-F5344CB8AC3E}">
        <p14:creationId xmlns:p14="http://schemas.microsoft.com/office/powerpoint/2010/main" val="687933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4BB05-AB98-47F1-98F1-08031B850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F4F6C-E851-474E-9A88-3BED5849F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there a subgroup(s)/factor(s) that differ in survival? </a:t>
            </a:r>
          </a:p>
          <a:p>
            <a:r>
              <a:rPr lang="en-US" dirty="0"/>
              <a:t>Can we predict the survivability of the equipment over time given particular factors combination?</a:t>
            </a:r>
          </a:p>
        </p:txBody>
      </p:sp>
    </p:spTree>
    <p:extLst>
      <p:ext uri="{BB962C8B-B14F-4D97-AF65-F5344CB8AC3E}">
        <p14:creationId xmlns:p14="http://schemas.microsoft.com/office/powerpoint/2010/main" val="1552293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64DD9-01C3-4A4E-88A9-DA47C4912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E6660-AA65-417B-93EB-D3D64519E9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0194"/>
            <a:ext cx="10961451" cy="3041006"/>
          </a:xfrm>
        </p:spPr>
        <p:txBody>
          <a:bodyPr>
            <a:normAutofit/>
          </a:bodyPr>
          <a:lstStyle/>
          <a:p>
            <a:r>
              <a:rPr lang="en-US" sz="2400" dirty="0"/>
              <a:t>A type of equipment installed downhole for oil production.</a:t>
            </a:r>
          </a:p>
          <a:p>
            <a:r>
              <a:rPr lang="en-US" sz="2400" dirty="0"/>
              <a:t>The real identity and source of the data has been masked (confidential).</a:t>
            </a:r>
          </a:p>
          <a:p>
            <a:r>
              <a:rPr lang="en-US" sz="2400" dirty="0"/>
              <a:t>Original dataset consists of 106 features and ~8000 instances over 3 years (2015-2017). A small subset of features in particular interest are studied based on the application knowledge.  </a:t>
            </a:r>
          </a:p>
          <a:p>
            <a:r>
              <a:rPr lang="en-US" sz="2400" dirty="0"/>
              <a:t>Split the data into train set (year 2015-2016) and test set (year 2017)</a:t>
            </a:r>
          </a:p>
        </p:txBody>
      </p:sp>
    </p:spTree>
    <p:extLst>
      <p:ext uri="{BB962C8B-B14F-4D97-AF65-F5344CB8AC3E}">
        <p14:creationId xmlns:p14="http://schemas.microsoft.com/office/powerpoint/2010/main" val="1694534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700E9-B336-4F03-BD74-F37D367A7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Set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364D0F-AA7F-4996-A57C-497CC49603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6964"/>
          <a:stretch/>
        </p:blipFill>
        <p:spPr>
          <a:xfrm>
            <a:off x="385089" y="1477015"/>
            <a:ext cx="5815395" cy="46608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2B7F63C-675E-41A6-9362-88D6CB337E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089" y="1992163"/>
            <a:ext cx="5723611" cy="294879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F20FDFD-8BC3-4798-8CE2-048459C60EFB}"/>
              </a:ext>
            </a:extLst>
          </p:cNvPr>
          <p:cNvSpPr/>
          <p:nvPr/>
        </p:nvSpPr>
        <p:spPr>
          <a:xfrm>
            <a:off x="385088" y="1992163"/>
            <a:ext cx="5815395" cy="10660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0DEDB27-7A0F-4FAA-99B1-AACFFC264F0B}"/>
              </a:ext>
            </a:extLst>
          </p:cNvPr>
          <p:cNvSpPr/>
          <p:nvPr/>
        </p:nvSpPr>
        <p:spPr>
          <a:xfrm>
            <a:off x="385088" y="3302000"/>
            <a:ext cx="5815395" cy="10667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FBDA65-B80A-4A56-BEB4-6BEE78B4A51F}"/>
              </a:ext>
            </a:extLst>
          </p:cNvPr>
          <p:cNvSpPr/>
          <p:nvPr/>
        </p:nvSpPr>
        <p:spPr>
          <a:xfrm>
            <a:off x="385089" y="4775200"/>
            <a:ext cx="745212" cy="2148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78AAB5-92B3-4550-98AC-5FBBAE830C4D}"/>
              </a:ext>
            </a:extLst>
          </p:cNvPr>
          <p:cNvSpPr txBox="1"/>
          <p:nvPr/>
        </p:nvSpPr>
        <p:spPr>
          <a:xfrm>
            <a:off x="6395125" y="1778631"/>
            <a:ext cx="5675367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Legend:</a:t>
            </a:r>
          </a:p>
          <a:p>
            <a:pPr marL="342900" indent="-342900">
              <a:buAutoNum type="arabicParenR"/>
            </a:pPr>
            <a:r>
              <a:rPr lang="en-US" sz="1600" b="1" dirty="0"/>
              <a:t>Activity Date: </a:t>
            </a:r>
            <a:r>
              <a:rPr lang="en-US" sz="1600" dirty="0"/>
              <a:t>When the equipment was installed</a:t>
            </a:r>
          </a:p>
          <a:p>
            <a:pPr marL="342900" indent="-342900">
              <a:buAutoNum type="arabicParenR"/>
            </a:pPr>
            <a:r>
              <a:rPr lang="en-US" sz="1600" b="1" dirty="0"/>
              <a:t>Area: </a:t>
            </a:r>
            <a:r>
              <a:rPr lang="en-US" sz="1600" dirty="0"/>
              <a:t>Which geographical area the equipment was installed. Total of 5 areas.</a:t>
            </a:r>
          </a:p>
          <a:p>
            <a:pPr marL="342900" indent="-342900">
              <a:buAutoNum type="arabicParenR"/>
            </a:pPr>
            <a:r>
              <a:rPr lang="en-US" sz="1600" b="1" dirty="0"/>
              <a:t>Temperature: </a:t>
            </a:r>
            <a:r>
              <a:rPr lang="en-US" sz="1600" dirty="0"/>
              <a:t>The downhole temperature the equipment was exposed to. </a:t>
            </a:r>
          </a:p>
          <a:p>
            <a:pPr marL="342900" indent="-342900">
              <a:buAutoNum type="arabicParenR"/>
            </a:pPr>
            <a:r>
              <a:rPr lang="en-US" sz="1600" b="1" dirty="0"/>
              <a:t>Environment: </a:t>
            </a:r>
            <a:r>
              <a:rPr lang="en-US" sz="1600" dirty="0"/>
              <a:t>What kind of application environment. 3 categories.</a:t>
            </a:r>
          </a:p>
          <a:p>
            <a:pPr marL="342900" indent="-342900">
              <a:buAutoNum type="arabicParenR"/>
            </a:pPr>
            <a:r>
              <a:rPr lang="en-US" sz="1600" b="1" dirty="0"/>
              <a:t>Tandem: </a:t>
            </a:r>
            <a:r>
              <a:rPr lang="en-US" sz="1600" dirty="0"/>
              <a:t>More than 1 equipment is installed in series? Yes/No</a:t>
            </a:r>
          </a:p>
          <a:p>
            <a:pPr marL="342900" indent="-342900">
              <a:buAutoNum type="arabicParenR"/>
            </a:pPr>
            <a:r>
              <a:rPr lang="en-US" sz="1600" b="1" dirty="0"/>
              <a:t>Status: </a:t>
            </a:r>
            <a:r>
              <a:rPr lang="en-US" sz="1600" dirty="0"/>
              <a:t>True = Failed. False = Survived/Censored</a:t>
            </a:r>
          </a:p>
          <a:p>
            <a:pPr marL="342900" indent="-342900">
              <a:buAutoNum type="arabicParenR"/>
            </a:pPr>
            <a:r>
              <a:rPr lang="en-US" sz="1600" b="1" dirty="0" err="1"/>
              <a:t>RunDays</a:t>
            </a:r>
            <a:r>
              <a:rPr lang="en-US" sz="1600" b="1" dirty="0"/>
              <a:t>: </a:t>
            </a:r>
            <a:r>
              <a:rPr lang="en-US" sz="1600" dirty="0"/>
              <a:t>Survival time in days since equipment installation.</a:t>
            </a:r>
          </a:p>
        </p:txBody>
      </p:sp>
    </p:spTree>
    <p:extLst>
      <p:ext uri="{BB962C8B-B14F-4D97-AF65-F5344CB8AC3E}">
        <p14:creationId xmlns:p14="http://schemas.microsoft.com/office/powerpoint/2010/main" val="4283777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7C027-54A3-40B6-B273-8976BC8ED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Analysis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26AC92-DF0F-40D7-8107-28E2E82F8E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899" y="1878795"/>
            <a:ext cx="5286375" cy="34671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F964745-C358-4EED-BCD3-7EDE861671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609" y="5314732"/>
            <a:ext cx="3243263" cy="116424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253C800-1938-4604-8B03-3B526333B23C}"/>
              </a:ext>
            </a:extLst>
          </p:cNvPr>
          <p:cNvSpPr txBox="1"/>
          <p:nvPr/>
        </p:nvSpPr>
        <p:spPr>
          <a:xfrm>
            <a:off x="635000" y="1506022"/>
            <a:ext cx="4049185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Test set:    Censor/Failure ratio: 2000/802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D75AAE-1CD1-47CE-946B-57DE4A2251B1}"/>
              </a:ext>
            </a:extLst>
          </p:cNvPr>
          <p:cNvSpPr txBox="1"/>
          <p:nvPr/>
        </p:nvSpPr>
        <p:spPr>
          <a:xfrm>
            <a:off x="8496301" y="41959"/>
            <a:ext cx="3695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For survival analysis, label data (y) does not need to be balanced.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F3D629F-7984-4233-B187-F2DB1DF1AB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6606" y="1875354"/>
            <a:ext cx="5314950" cy="3429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EF944A1-4131-49ED-92FA-C924C5583E1D}"/>
              </a:ext>
            </a:extLst>
          </p:cNvPr>
          <p:cNvSpPr txBox="1"/>
          <p:nvPr/>
        </p:nvSpPr>
        <p:spPr>
          <a:xfrm>
            <a:off x="6547300" y="1484375"/>
            <a:ext cx="4253600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Train set:    Censor/Failure ratio: 2413/2855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328C887-338A-4F3B-97C9-3556BA93A0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6900" y="5716980"/>
            <a:ext cx="31750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749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3764</TotalTime>
  <Words>918</Words>
  <Application>Microsoft Office PowerPoint</Application>
  <PresentationFormat>Widescreen</PresentationFormat>
  <Paragraphs>104</Paragraphs>
  <Slides>20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Wingdings</vt:lpstr>
      <vt:lpstr>Office Theme</vt:lpstr>
      <vt:lpstr>Predicting Equipment Survivability</vt:lpstr>
      <vt:lpstr>Survival Analysis Usage</vt:lpstr>
      <vt:lpstr>Oil Production Business</vt:lpstr>
      <vt:lpstr>PowerPoint Presentation</vt:lpstr>
      <vt:lpstr>Survival Analysis Introduction</vt:lpstr>
      <vt:lpstr>Problem Statement</vt:lpstr>
      <vt:lpstr>Project Dataset</vt:lpstr>
      <vt:lpstr>Test Set</vt:lpstr>
      <vt:lpstr>EDA Analysis </vt:lpstr>
      <vt:lpstr>PowerPoint Presentation</vt:lpstr>
      <vt:lpstr>PowerPoint Presentation</vt:lpstr>
      <vt:lpstr>Multivariate Survival Model </vt:lpstr>
      <vt:lpstr>Prediction</vt:lpstr>
      <vt:lpstr>Model Score: Concordance Index (C-index)</vt:lpstr>
      <vt:lpstr>Checking the impact of a specific variable while keeping other variables constant</vt:lpstr>
      <vt:lpstr>Feature Selection Attempt 1:</vt:lpstr>
      <vt:lpstr>Feature Selection Attempt 2:</vt:lpstr>
      <vt:lpstr>Try other models</vt:lpstr>
      <vt:lpstr>Parametric Model</vt:lpstr>
      <vt:lpstr>Comments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Equipment Survivability</dc:title>
  <dc:creator>Winson Loh Yi Sin</dc:creator>
  <cp:lastModifiedBy>Winson Loh Yi Sin</cp:lastModifiedBy>
  <cp:revision>58</cp:revision>
  <dcterms:created xsi:type="dcterms:W3CDTF">2018-06-05T06:03:21Z</dcterms:created>
  <dcterms:modified xsi:type="dcterms:W3CDTF">2018-07-21T03:35:49Z</dcterms:modified>
</cp:coreProperties>
</file>