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7" r:id="rId5"/>
    <p:sldId id="261" r:id="rId6"/>
    <p:sldId id="294" r:id="rId7"/>
    <p:sldId id="263" r:id="rId8"/>
    <p:sldId id="270" r:id="rId9"/>
    <p:sldId id="271" r:id="rId10"/>
    <p:sldId id="295" r:id="rId11"/>
    <p:sldId id="308" r:id="rId12"/>
    <p:sldId id="317" r:id="rId13"/>
    <p:sldId id="305" r:id="rId14"/>
    <p:sldId id="309" r:id="rId15"/>
    <p:sldId id="306" r:id="rId16"/>
    <p:sldId id="296" r:id="rId17"/>
    <p:sldId id="299" r:id="rId18"/>
    <p:sldId id="298" r:id="rId19"/>
    <p:sldId id="297" r:id="rId20"/>
    <p:sldId id="304" r:id="rId21"/>
    <p:sldId id="302" r:id="rId22"/>
    <p:sldId id="303" r:id="rId23"/>
    <p:sldId id="278" r:id="rId24"/>
    <p:sldId id="310" r:id="rId25"/>
    <p:sldId id="313" r:id="rId26"/>
    <p:sldId id="314" r:id="rId27"/>
    <p:sldId id="315" r:id="rId28"/>
    <p:sldId id="311" r:id="rId29"/>
    <p:sldId id="262" r:id="rId30"/>
    <p:sldId id="26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원 용" initials="원용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066"/>
    <a:srgbClr val="355998"/>
    <a:srgbClr val="075CED"/>
    <a:srgbClr val="1D8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5244" autoAdjust="0"/>
  </p:normalViewPr>
  <p:slideViewPr>
    <p:cSldViewPr snapToGrid="0" snapToObjects="1">
      <p:cViewPr varScale="1">
        <p:scale>
          <a:sx n="86" d="100"/>
          <a:sy n="86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28:03.02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8T17:28:03.025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0515E-92ED-5648-9020-A8F97C1C94DE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CCCD1-9F81-DA41-B1AC-F0F291A183E3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6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이런 고객에 대한 분석력은 항상 제자리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CCD1-9F81-DA41-B1AC-F0F291A183E3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89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어떠한 변수가 목표에 영향을 미치는가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CCD1-9F81-DA41-B1AC-F0F291A183E3}" type="slidenum">
              <a:rPr kumimoji="1" lang="ko-KR" altLang="en-US" smtClean="0"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60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CCCD1-9F81-DA41-B1AC-F0F291A183E3}" type="slidenum">
              <a:rPr kumimoji="1" lang="ko-KR" altLang="en-US" smtClean="0"/>
              <a:t>21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48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78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95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09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17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39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93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5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66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8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74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AFE6-3E8A-554F-8B3B-D3D5AE91EDA6}" type="datetimeFigureOut">
              <a:rPr kumimoji="1" lang="ko-KR" altLang="en-US" smtClean="0"/>
              <a:t>2019-06-11</a:t>
            </a:fld>
            <a:endParaRPr kumimoji="1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7F3E-25B5-A644-9D66-622C8CD8DAE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1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연결선[R] 12"/>
          <p:cNvCxnSpPr/>
          <p:nvPr/>
        </p:nvCxnSpPr>
        <p:spPr>
          <a:xfrm>
            <a:off x="-91150" y="3189836"/>
            <a:ext cx="4429125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765" y="3076093"/>
            <a:ext cx="651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TELECOMMUNICATION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5" name="직선 연결선[R] 14"/>
          <p:cNvCxnSpPr/>
          <p:nvPr/>
        </p:nvCxnSpPr>
        <p:spPr>
          <a:xfrm>
            <a:off x="3209925" y="4567241"/>
            <a:ext cx="8982075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5343" y="3888959"/>
            <a:ext cx="89008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500" dirty="0">
                <a:solidFill>
                  <a:schemeClr val="bg1"/>
                </a:solidFill>
              </a:rPr>
              <a:t>MARKETING PRESENTATION</a:t>
            </a:r>
            <a:endParaRPr kumimoji="1" lang="ko-KR" altLang="en-US" sz="45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444038" y="4796612"/>
            <a:ext cx="2619372" cy="923331"/>
            <a:chOff x="9444038" y="4796612"/>
            <a:chExt cx="2619372" cy="923331"/>
          </a:xfrm>
        </p:grpSpPr>
        <p:sp>
          <p:nvSpPr>
            <p:cNvPr id="5" name="TextBox 4"/>
            <p:cNvSpPr txBox="1"/>
            <p:nvPr/>
          </p:nvSpPr>
          <p:spPr>
            <a:xfrm>
              <a:off x="9444038" y="4796612"/>
              <a:ext cx="2619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solidFill>
                    <a:schemeClr val="bg1"/>
                  </a:solidFill>
                </a:rPr>
                <a:t>데이터마이닝 </a:t>
              </a:r>
              <a:r>
                <a:rPr kumimoji="1" lang="en-US" altLang="ko-KR" sz="1400" dirty="0">
                  <a:solidFill>
                    <a:schemeClr val="bg1"/>
                  </a:solidFill>
                </a:rPr>
                <a:t>7</a:t>
              </a:r>
              <a:r>
                <a:rPr kumimoji="1" lang="ko-KR" altLang="en-US" sz="1400" dirty="0">
                  <a:solidFill>
                    <a:schemeClr val="bg1"/>
                  </a:solidFill>
                </a:rPr>
                <a:t>조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44038" y="5104389"/>
              <a:ext cx="2619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1400" dirty="0">
                  <a:solidFill>
                    <a:schemeClr val="bg1"/>
                  </a:solidFill>
                </a:rPr>
                <a:t>이제영 교수님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44038" y="5412166"/>
              <a:ext cx="2619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1400" dirty="0">
                  <a:solidFill>
                    <a:schemeClr val="bg1"/>
                  </a:solidFill>
                </a:rPr>
                <a:t>2019.06.11</a:t>
              </a:r>
              <a:endParaRPr kumimoji="1"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3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206" y="1592870"/>
            <a:ext cx="4146970" cy="37902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9" y="1654628"/>
            <a:ext cx="3911993" cy="36667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025" y="657576"/>
            <a:ext cx="2065835" cy="4663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4754" y="2067077"/>
            <a:ext cx="196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463066"/>
                </a:solidFill>
                <a:ea typeface="HyhwpEQ" panose="02030600000101010101" pitchFamily="18" charset="-127"/>
              </a:rPr>
              <a:t>Online Security</a:t>
            </a:r>
            <a:endParaRPr kumimoji="1" lang="ko-KR" altLang="en-US" sz="2000" dirty="0">
              <a:solidFill>
                <a:srgbClr val="463066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7302" y="2067077"/>
            <a:ext cx="2228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463066"/>
                </a:solidFill>
                <a:ea typeface="HyhwpEQ" panose="02030600000101010101" pitchFamily="18" charset="-127"/>
              </a:rPr>
              <a:t>Device Protection</a:t>
            </a:r>
            <a:endParaRPr kumimoji="1" lang="ko-KR" altLang="en-US" sz="2000" dirty="0">
              <a:solidFill>
                <a:srgbClr val="463066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04540" y="2067077"/>
            <a:ext cx="186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463066"/>
                </a:solidFill>
                <a:ea typeface="HyhwpEQ" panose="02030600000101010101" pitchFamily="18" charset="-127"/>
              </a:rPr>
              <a:t>Senior Citizen</a:t>
            </a:r>
            <a:endParaRPr kumimoji="1" lang="ko-KR" altLang="en-US" sz="2000" dirty="0">
              <a:solidFill>
                <a:srgbClr val="463066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1085" y="2307054"/>
            <a:ext cx="18646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rgbClr val="463066"/>
                </a:solidFill>
                <a:latin typeface="+mn-ea"/>
              </a:rPr>
              <a:t>온라인 보안서비스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9151" y="2328108"/>
            <a:ext cx="18646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rgbClr val="463066"/>
                </a:solidFill>
                <a:latin typeface="+mn-ea"/>
              </a:rPr>
              <a:t>기기 보안 서비스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04540" y="2328320"/>
            <a:ext cx="18646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rgbClr val="463066"/>
                </a:solidFill>
                <a:latin typeface="+mn-ea"/>
              </a:rPr>
              <a:t>고령자</a:t>
            </a:r>
            <a:r>
              <a:rPr kumimoji="1" lang="en-US" altLang="ko-KR" sz="1500" dirty="0">
                <a:solidFill>
                  <a:srgbClr val="463066"/>
                </a:solidFill>
                <a:latin typeface="+mn-ea"/>
              </a:rPr>
              <a:t>/</a:t>
            </a:r>
            <a:r>
              <a:rPr kumimoji="1" lang="ko-KR" altLang="en-US" sz="1500" dirty="0">
                <a:solidFill>
                  <a:srgbClr val="463066"/>
                </a:solidFill>
                <a:latin typeface="+mn-ea"/>
              </a:rPr>
              <a:t>비 고령자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C546F-DC1A-45C4-B7EA-92B1B1876E9C}"/>
              </a:ext>
            </a:extLst>
          </p:cNvPr>
          <p:cNvSpPr/>
          <p:nvPr/>
        </p:nvSpPr>
        <p:spPr>
          <a:xfrm>
            <a:off x="291271" y="133488"/>
            <a:ext cx="2913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멀티플랏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3EE9C10-BEE5-4D3D-AB32-B1824686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9361"/>
              </p:ext>
            </p:extLst>
          </p:nvPr>
        </p:nvGraphicFramePr>
        <p:xfrm>
          <a:off x="7164280" y="5857319"/>
          <a:ext cx="449783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79">
                  <a:extLst>
                    <a:ext uri="{9D8B030D-6E8A-4147-A177-3AD203B41FA5}">
                      <a16:colId xmlns:a16="http://schemas.microsoft.com/office/drawing/2014/main" val="3848225788"/>
                    </a:ext>
                  </a:extLst>
                </a:gridCol>
                <a:gridCol w="1499279">
                  <a:extLst>
                    <a:ext uri="{9D8B030D-6E8A-4147-A177-3AD203B41FA5}">
                      <a16:colId xmlns:a16="http://schemas.microsoft.com/office/drawing/2014/main" val="2590749223"/>
                    </a:ext>
                  </a:extLst>
                </a:gridCol>
                <a:gridCol w="1499279">
                  <a:extLst>
                    <a:ext uri="{9D8B030D-6E8A-4147-A177-3AD203B41FA5}">
                      <a16:colId xmlns:a16="http://schemas.microsoft.com/office/drawing/2014/main" val="110367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비고령자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이탈율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이탈율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8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11" y="929994"/>
            <a:ext cx="3244612" cy="29314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30" y="4048046"/>
            <a:ext cx="10058400" cy="24346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90" y="1059748"/>
            <a:ext cx="6189040" cy="2801705"/>
          </a:xfrm>
          <a:prstGeom prst="rect">
            <a:avLst/>
          </a:prstGeom>
        </p:spPr>
      </p:pic>
      <p:cxnSp>
        <p:nvCxnSpPr>
          <p:cNvPr id="9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804" y="142947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변수선택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7831" y="6082623"/>
            <a:ext cx="105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463066"/>
                </a:solidFill>
                <a:ea typeface="HyhwpEQ" panose="02030600000101010101" pitchFamily="18" charset="-127"/>
              </a:rPr>
              <a:t>Worth</a:t>
            </a:r>
            <a:endParaRPr kumimoji="1" lang="ko-KR" altLang="en-US" sz="2000" dirty="0">
              <a:solidFill>
                <a:srgbClr val="463066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7189" y="3461343"/>
            <a:ext cx="192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463066"/>
                </a:solidFill>
                <a:ea typeface="HyhwpEQ" panose="02030600000101010101" pitchFamily="18" charset="-127"/>
              </a:rPr>
              <a:t>Chi-square</a:t>
            </a:r>
            <a:endParaRPr kumimoji="1" lang="ko-KR" altLang="en-US" sz="2000" dirty="0">
              <a:solidFill>
                <a:srgbClr val="463066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4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804" y="142947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주성분 분석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4885D3-0777-4B76-8FBD-806DCE81E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083"/>
            <a:ext cx="332623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58117552" descr="EMB000012ec7791">
            <a:extLst>
              <a:ext uri="{FF2B5EF4-FFF2-40B4-BE49-F238E27FC236}">
                <a16:creationId xmlns:a16="http://schemas.microsoft.com/office/drawing/2014/main" id="{0BEE70FD-467F-40F3-B7BC-4ED44F11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282"/>
            <a:ext cx="10186601" cy="364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119D00A2-D8A6-4A29-AAA1-ED275A10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83" y="3661286"/>
            <a:ext cx="259084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58113552" descr="EMB000012ec7794">
            <a:extLst>
              <a:ext uri="{FF2B5EF4-FFF2-40B4-BE49-F238E27FC236}">
                <a16:creationId xmlns:a16="http://schemas.microsoft.com/office/drawing/2014/main" id="{0D345B3C-5CD3-45C2-B6FB-C60CEDB9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3161"/>
            <a:ext cx="12192000" cy="24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051" y="135066"/>
            <a:ext cx="3981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로지스틱 회귀분석</a:t>
            </a:r>
          </a:p>
        </p:txBody>
      </p:sp>
      <p:cxnSp>
        <p:nvCxnSpPr>
          <p:cNvPr id="5" name="직선 연결선[R] 8"/>
          <p:cNvCxnSpPr/>
          <p:nvPr/>
        </p:nvCxnSpPr>
        <p:spPr>
          <a:xfrm>
            <a:off x="0" y="610965"/>
            <a:ext cx="3636335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_x358113072" descr="EMB000012ec779d">
            <a:extLst>
              <a:ext uri="{FF2B5EF4-FFF2-40B4-BE49-F238E27FC236}">
                <a16:creationId xmlns:a16="http://schemas.microsoft.com/office/drawing/2014/main" id="{C73E33EC-A51F-439C-9051-D0AE7BF60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" y="1134184"/>
            <a:ext cx="11389361" cy="536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051" y="135066"/>
            <a:ext cx="236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신경망분석</a:t>
            </a:r>
          </a:p>
        </p:txBody>
      </p:sp>
      <p:cxnSp>
        <p:nvCxnSpPr>
          <p:cNvPr id="5" name="직선 연결선[R] 8"/>
          <p:cNvCxnSpPr/>
          <p:nvPr/>
        </p:nvCxnSpPr>
        <p:spPr>
          <a:xfrm>
            <a:off x="0" y="610965"/>
            <a:ext cx="2424223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382655192" descr="EMB0000162c56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17" y="1216197"/>
            <a:ext cx="9286876" cy="40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A6470D-8A2D-422C-B47B-71D92BFCC0C9}"/>
              </a:ext>
            </a:extLst>
          </p:cNvPr>
          <p:cNvSpPr txBox="1"/>
          <p:nvPr/>
        </p:nvSpPr>
        <p:spPr>
          <a:xfrm>
            <a:off x="705773" y="5792044"/>
            <a:ext cx="11416469" cy="53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500" dirty="0">
                <a:solidFill>
                  <a:srgbClr val="463066"/>
                </a:solidFill>
                <a:latin typeface="+mn-ea"/>
              </a:rPr>
              <a:t>은닉 </a:t>
            </a:r>
            <a:r>
              <a:rPr lang="en-US" altLang="ko-KR" sz="2500" dirty="0">
                <a:solidFill>
                  <a:srgbClr val="463066"/>
                </a:solidFill>
                <a:latin typeface="+mn-ea"/>
              </a:rPr>
              <a:t>2</a:t>
            </a:r>
            <a:r>
              <a:rPr lang="ko-KR" altLang="en-US" sz="2500" dirty="0">
                <a:solidFill>
                  <a:srgbClr val="463066"/>
                </a:solidFill>
                <a:latin typeface="+mn-ea"/>
              </a:rPr>
              <a:t>개 </a:t>
            </a:r>
            <a:r>
              <a:rPr lang="en-US" altLang="ko-KR" sz="2500" dirty="0">
                <a:solidFill>
                  <a:srgbClr val="463066"/>
                </a:solidFill>
                <a:latin typeface="+mn-ea"/>
              </a:rPr>
              <a:t>49</a:t>
            </a:r>
            <a:r>
              <a:rPr lang="ko-KR" altLang="en-US" sz="2500" dirty="0">
                <a:solidFill>
                  <a:srgbClr val="463066"/>
                </a:solidFill>
                <a:latin typeface="+mn-ea"/>
              </a:rPr>
              <a:t>개의 변수 은닉 </a:t>
            </a:r>
            <a:r>
              <a:rPr lang="en-US" altLang="ko-KR" sz="2500" dirty="0">
                <a:solidFill>
                  <a:srgbClr val="463066"/>
                </a:solidFill>
                <a:latin typeface="+mn-ea"/>
              </a:rPr>
              <a:t>3</a:t>
            </a:r>
            <a:r>
              <a:rPr lang="ko-KR" altLang="en-US" sz="2500" dirty="0">
                <a:solidFill>
                  <a:srgbClr val="463066"/>
                </a:solidFill>
                <a:latin typeface="+mn-ea"/>
              </a:rPr>
              <a:t>개 </a:t>
            </a:r>
            <a:r>
              <a:rPr lang="en-US" altLang="ko-KR" sz="2500" dirty="0">
                <a:solidFill>
                  <a:srgbClr val="463066"/>
                </a:solidFill>
                <a:latin typeface="+mn-ea"/>
              </a:rPr>
              <a:t>98</a:t>
            </a:r>
            <a:r>
              <a:rPr lang="ko-KR" altLang="en-US" sz="2500" dirty="0">
                <a:solidFill>
                  <a:srgbClr val="463066"/>
                </a:solidFill>
                <a:latin typeface="+mn-ea"/>
              </a:rPr>
              <a:t>개의 변수</a:t>
            </a:r>
            <a:endParaRPr lang="en-US" altLang="ko-KR" sz="2500" dirty="0">
              <a:solidFill>
                <a:srgbClr val="463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069" y="153174"/>
            <a:ext cx="236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모델비교</a:t>
            </a:r>
          </a:p>
        </p:txBody>
      </p:sp>
      <p:cxnSp>
        <p:nvCxnSpPr>
          <p:cNvPr id="8" name="직선 연결선[R] 8"/>
          <p:cNvCxnSpPr/>
          <p:nvPr/>
        </p:nvCxnSpPr>
        <p:spPr>
          <a:xfrm>
            <a:off x="0" y="610965"/>
            <a:ext cx="1985554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50" y="676393"/>
            <a:ext cx="5850338" cy="57954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B277F66-F2B6-4B9B-A7E4-60ED9548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0" y="676394"/>
            <a:ext cx="5741890" cy="60284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491133" y="676394"/>
            <a:ext cx="1168400" cy="5724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51106" y="693322"/>
            <a:ext cx="1102882" cy="5724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1930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4281" y="135066"/>
            <a:ext cx="249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주요 변수분석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0" y="610965"/>
            <a:ext cx="2812211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222201776" descr="EMB0000243463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3" y="1615301"/>
            <a:ext cx="6601591" cy="375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5797978" y="4742852"/>
            <a:ext cx="596044" cy="313987"/>
          </a:xfrm>
          <a:prstGeom prst="ellipse">
            <a:avLst/>
          </a:prstGeom>
          <a:noFill/>
          <a:ln w="3810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97F239-4C0F-4339-A5C1-2025F9D8BB5A}"/>
              </a:ext>
            </a:extLst>
          </p:cNvPr>
          <p:cNvSpPr/>
          <p:nvPr/>
        </p:nvSpPr>
        <p:spPr>
          <a:xfrm>
            <a:off x="7407394" y="-170987"/>
            <a:ext cx="5657850" cy="7330911"/>
          </a:xfrm>
          <a:prstGeom prst="rect">
            <a:avLst/>
          </a:prstGeom>
          <a:solidFill>
            <a:srgbClr val="473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42868" y="4746288"/>
            <a:ext cx="596044" cy="313987"/>
          </a:xfrm>
          <a:prstGeom prst="ellipse">
            <a:avLst/>
          </a:prstGeom>
          <a:noFill/>
          <a:ln w="3810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6470D-8A2D-422C-B47B-71D92BFCC0C9}"/>
              </a:ext>
            </a:extLst>
          </p:cNvPr>
          <p:cNvSpPr txBox="1"/>
          <p:nvPr/>
        </p:nvSpPr>
        <p:spPr>
          <a:xfrm>
            <a:off x="7876522" y="2007906"/>
            <a:ext cx="4719591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전체의 약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27%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이탈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계약 기간은 한달 단위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1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년 단위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, 2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년 단위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한 달 단위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(1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년 미만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이탈율 약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42%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년 단위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이탈율 약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3%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비 약정고객이 주 이탈고객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77902" y="2233126"/>
            <a:ext cx="596044" cy="313987"/>
          </a:xfrm>
          <a:prstGeom prst="ellipse">
            <a:avLst/>
          </a:prstGeom>
          <a:noFill/>
          <a:ln w="3810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91654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7F239-4C0F-4339-A5C1-2025F9D8BB5A}"/>
              </a:ext>
            </a:extLst>
          </p:cNvPr>
          <p:cNvSpPr/>
          <p:nvPr/>
        </p:nvSpPr>
        <p:spPr>
          <a:xfrm>
            <a:off x="7407394" y="-170987"/>
            <a:ext cx="5657850" cy="7330911"/>
          </a:xfrm>
          <a:prstGeom prst="rect">
            <a:avLst/>
          </a:prstGeom>
          <a:solidFill>
            <a:srgbClr val="473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281" y="135066"/>
            <a:ext cx="249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주요 변수분석</a:t>
            </a:r>
          </a:p>
        </p:txBody>
      </p:sp>
      <p:cxnSp>
        <p:nvCxnSpPr>
          <p:cNvPr id="8" name="직선 연결선[R] 8"/>
          <p:cNvCxnSpPr/>
          <p:nvPr/>
        </p:nvCxnSpPr>
        <p:spPr>
          <a:xfrm>
            <a:off x="0" y="610965"/>
            <a:ext cx="2812211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4" y="1383151"/>
            <a:ext cx="5387014" cy="422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6470D-8A2D-422C-B47B-71D92BFCC0C9}"/>
              </a:ext>
            </a:extLst>
          </p:cNvPr>
          <p:cNvSpPr txBox="1"/>
          <p:nvPr/>
        </p:nvSpPr>
        <p:spPr>
          <a:xfrm>
            <a:off x="7876522" y="1942439"/>
            <a:ext cx="4719591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전체의 약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27%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이탈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기준은 고령자와 비 고령자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고령자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이탈율 약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42% (178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명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비 고령자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이탈율 약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24% (574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명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고령자와 비 고령자 따로 확인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97828" y="4719991"/>
            <a:ext cx="762842" cy="313987"/>
          </a:xfrm>
          <a:prstGeom prst="ellipse">
            <a:avLst/>
          </a:prstGeom>
          <a:noFill/>
          <a:ln w="3810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961308" y="4723801"/>
            <a:ext cx="762842" cy="313987"/>
          </a:xfrm>
          <a:prstGeom prst="ellipse">
            <a:avLst/>
          </a:prstGeom>
          <a:noFill/>
          <a:ln w="3810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5755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9694" y="204074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rgbClr val="463066"/>
                </a:solidFill>
              </a:rPr>
              <a:t>LTV</a:t>
            </a:r>
            <a:endParaRPr kumimoji="1" lang="ko-KR" altLang="en-US" sz="2800" b="1" dirty="0">
              <a:solidFill>
                <a:srgbClr val="463066"/>
              </a:solidFill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669914-1E63-4390-8C5E-70671B89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21" y="3848037"/>
            <a:ext cx="1430804" cy="2092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98DBB-1274-4AEB-85E3-EB42250686C0}"/>
              </a:ext>
            </a:extLst>
          </p:cNvPr>
          <p:cNvSpPr txBox="1"/>
          <p:nvPr/>
        </p:nvSpPr>
        <p:spPr>
          <a:xfrm>
            <a:off x="1076325" y="1326883"/>
            <a:ext cx="318808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solidFill>
                  <a:srgbClr val="473066"/>
                </a:solidFill>
                <a:latin typeface="+mn-ea"/>
                <a:cs typeface="Segoe UI Semibold" panose="020B0702040204020203" pitchFamily="34" charset="0"/>
              </a:rPr>
              <a:t>What is LTV?</a:t>
            </a:r>
            <a:endParaRPr lang="ko-KR" altLang="en-US" sz="2800" dirty="0">
              <a:solidFill>
                <a:srgbClr val="473066"/>
              </a:solidFill>
              <a:latin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B0912-2B01-4EA8-B140-D3DD554AE71E}"/>
              </a:ext>
            </a:extLst>
          </p:cNvPr>
          <p:cNvSpPr txBox="1"/>
          <p:nvPr/>
        </p:nvSpPr>
        <p:spPr>
          <a:xfrm>
            <a:off x="1076324" y="1892888"/>
            <a:ext cx="3971340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Life Time Value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한 고객이 어떤 기업의 고객으로써 존재하는 전체 기간 동안 그 기업에 제공할 것으로 추정되는 재무공헌도의 합계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n-ea"/>
            </a:endParaRP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0D47A3B4-4091-471C-8B93-FDD59DED9142}"/>
              </a:ext>
            </a:extLst>
          </p:cNvPr>
          <p:cNvCxnSpPr>
            <a:cxnSpLocks/>
          </p:cNvCxnSpPr>
          <p:nvPr/>
        </p:nvCxnSpPr>
        <p:spPr>
          <a:xfrm>
            <a:off x="-119668" y="5921816"/>
            <a:ext cx="3148618" cy="0"/>
          </a:xfrm>
          <a:prstGeom prst="line">
            <a:avLst/>
          </a:prstGeom>
          <a:ln w="19050">
            <a:solidFill>
              <a:srgbClr val="47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7F239-4C0F-4339-A5C1-2025F9D8BB5A}"/>
              </a:ext>
            </a:extLst>
          </p:cNvPr>
          <p:cNvSpPr/>
          <p:nvPr/>
        </p:nvSpPr>
        <p:spPr>
          <a:xfrm>
            <a:off x="5457825" y="1209240"/>
            <a:ext cx="5657850" cy="5648760"/>
          </a:xfrm>
          <a:prstGeom prst="rect">
            <a:avLst/>
          </a:prstGeom>
          <a:solidFill>
            <a:srgbClr val="473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04F04-E281-4F90-A20F-02927575BF6C}"/>
              </a:ext>
            </a:extLst>
          </p:cNvPr>
          <p:cNvSpPr txBox="1"/>
          <p:nvPr/>
        </p:nvSpPr>
        <p:spPr>
          <a:xfrm>
            <a:off x="5761055" y="1498930"/>
            <a:ext cx="445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FCE207"/>
                </a:solidFill>
                <a:latin typeface="+mn-ea"/>
                <a:cs typeface="Segoe UI Semibold" panose="020B0702040204020203" pitchFamily="34" charset="0"/>
              </a:rPr>
              <a:t>LTV </a:t>
            </a:r>
            <a:r>
              <a:rPr lang="ko-KR" altLang="en-US" sz="2200" b="1" dirty="0">
                <a:solidFill>
                  <a:srgbClr val="FCE207"/>
                </a:solidFill>
                <a:latin typeface="+mn-ea"/>
                <a:cs typeface="Segoe UI Semibold" panose="020B0702040204020203" pitchFamily="34" charset="0"/>
              </a:rPr>
              <a:t>산정하는 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6470D-8A2D-422C-B47B-71D92BFCC0C9}"/>
              </a:ext>
            </a:extLst>
          </p:cNvPr>
          <p:cNvSpPr txBox="1"/>
          <p:nvPr/>
        </p:nvSpPr>
        <p:spPr>
          <a:xfrm>
            <a:off x="5769764" y="2116026"/>
            <a:ext cx="4719591" cy="19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해당 이탈집단의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LTV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=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이탈집단 개인의 총 납부 액 평균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X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이탈률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X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해당 노드의 표본 수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2546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97" y="666167"/>
            <a:ext cx="5833425" cy="50115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61" y="5649106"/>
            <a:ext cx="5929748" cy="1178451"/>
          </a:xfrm>
          <a:prstGeom prst="rect">
            <a:avLst/>
          </a:prstGeom>
        </p:spPr>
      </p:pic>
      <p:cxnSp>
        <p:nvCxnSpPr>
          <p:cNvPr id="11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454" y="142947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고령자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034302" y="1237710"/>
            <a:ext cx="680948" cy="24672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05919" y="1190419"/>
            <a:ext cx="2117992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고령자</a:t>
            </a:r>
            <a:r>
              <a:rPr lang="en-US" altLang="ko-KR" dirty="0">
                <a:solidFill>
                  <a:srgbClr val="463066"/>
                </a:solidFill>
              </a:rPr>
              <a:t>/</a:t>
            </a:r>
            <a:r>
              <a:rPr lang="ko-KR" altLang="en-US" dirty="0">
                <a:solidFill>
                  <a:srgbClr val="463066"/>
                </a:solidFill>
              </a:rPr>
              <a:t>비 고령자</a:t>
            </a:r>
          </a:p>
        </p:txBody>
      </p:sp>
      <p:sp>
        <p:nvSpPr>
          <p:cNvPr id="14" name="타원 13"/>
          <p:cNvSpPr/>
          <p:nvPr/>
        </p:nvSpPr>
        <p:spPr>
          <a:xfrm>
            <a:off x="6629400" y="2404928"/>
            <a:ext cx="519031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80942" y="2319602"/>
            <a:ext cx="1138687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계약기간</a:t>
            </a:r>
          </a:p>
        </p:txBody>
      </p:sp>
      <p:sp>
        <p:nvSpPr>
          <p:cNvPr id="16" name="타원 15"/>
          <p:cNvSpPr/>
          <p:nvPr/>
        </p:nvSpPr>
        <p:spPr>
          <a:xfrm>
            <a:off x="6519629" y="3513621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79434" y="3428295"/>
            <a:ext cx="3654867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인터넷서비스 종류</a:t>
            </a:r>
            <a:r>
              <a:rPr lang="en-US" altLang="ko-KR" dirty="0">
                <a:solidFill>
                  <a:srgbClr val="463066"/>
                </a:solidFill>
              </a:rPr>
              <a:t>(2,3</a:t>
            </a:r>
            <a:r>
              <a:rPr lang="ko-KR" altLang="en-US" dirty="0">
                <a:solidFill>
                  <a:srgbClr val="463066"/>
                </a:solidFill>
              </a:rPr>
              <a:t>세대 이후</a:t>
            </a:r>
            <a:r>
              <a:rPr lang="en-US" altLang="ko-KR" dirty="0">
                <a:solidFill>
                  <a:srgbClr val="463066"/>
                </a:solidFill>
              </a:rPr>
              <a:t>)</a:t>
            </a:r>
            <a:endParaRPr lang="ko-KR" altLang="en-US" dirty="0">
              <a:solidFill>
                <a:srgbClr val="463066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05919" y="4633460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769865" y="5760433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48431" y="5677682"/>
            <a:ext cx="1384969" cy="672920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백업서비스 가입여부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09471" y="4392727"/>
            <a:ext cx="1424831" cy="652116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보안서비스</a:t>
            </a:r>
            <a:endParaRPr lang="en-US" altLang="ko-KR" dirty="0">
              <a:solidFill>
                <a:srgbClr val="463066"/>
              </a:solidFill>
            </a:endParaRPr>
          </a:p>
          <a:p>
            <a:pPr algn="ctr"/>
            <a:r>
              <a:rPr lang="ko-KR" altLang="en-US" dirty="0">
                <a:solidFill>
                  <a:srgbClr val="463066"/>
                </a:solidFill>
              </a:rPr>
              <a:t>가입여부</a:t>
            </a:r>
          </a:p>
        </p:txBody>
      </p:sp>
      <p:sp>
        <p:nvSpPr>
          <p:cNvPr id="23" name="타원 22"/>
          <p:cNvSpPr/>
          <p:nvPr/>
        </p:nvSpPr>
        <p:spPr>
          <a:xfrm>
            <a:off x="3797216" y="5755851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68510" y="5670525"/>
            <a:ext cx="1155868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지불방법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035822" y="5486400"/>
            <a:ext cx="106387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007818" y="4805294"/>
            <a:ext cx="3028450" cy="34059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679728" y="5931798"/>
            <a:ext cx="2676871" cy="34059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C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2397" y="5790960"/>
            <a:ext cx="86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B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658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880" y="1855669"/>
            <a:ext cx="172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463066"/>
                </a:solidFill>
              </a:rPr>
              <a:t>INDEX</a:t>
            </a:r>
            <a:endParaRPr kumimoji="1" lang="ko-KR" altLang="en-US" sz="3600" b="1" dirty="0">
              <a:solidFill>
                <a:srgbClr val="463066"/>
              </a:solidFill>
            </a:endParaRPr>
          </a:p>
        </p:txBody>
      </p:sp>
      <p:cxnSp>
        <p:nvCxnSpPr>
          <p:cNvPr id="15" name="직선 연결선[R] 14"/>
          <p:cNvCxnSpPr/>
          <p:nvPr/>
        </p:nvCxnSpPr>
        <p:spPr>
          <a:xfrm>
            <a:off x="-1" y="2352676"/>
            <a:ext cx="12192001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8873670" y="2214333"/>
            <a:ext cx="2694338" cy="2486685"/>
            <a:chOff x="9194077" y="1914519"/>
            <a:chExt cx="2694338" cy="2486685"/>
          </a:xfrm>
        </p:grpSpPr>
        <p:sp>
          <p:nvSpPr>
            <p:cNvPr id="18" name="TextBox 17"/>
            <p:cNvSpPr txBox="1"/>
            <p:nvPr/>
          </p:nvSpPr>
          <p:spPr>
            <a:xfrm>
              <a:off x="9233721" y="1914519"/>
              <a:ext cx="8536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463066"/>
                  </a:solidFill>
                </a:rPr>
                <a:t>03</a:t>
              </a:r>
              <a:endParaRPr kumimoji="1" lang="ko-KR" altLang="en-US" sz="3200" b="1" dirty="0">
                <a:solidFill>
                  <a:srgbClr val="46306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19088" y="2446615"/>
              <a:ext cx="1703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/>
                <a:t>결론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194077" y="2888889"/>
              <a:ext cx="26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3721" y="2931177"/>
              <a:ext cx="2186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마케팅 구상</a:t>
              </a:r>
              <a:r>
                <a:rPr kumimoji="1" lang="ko-KR" altLang="en-US" dirty="0">
                  <a:latin typeface="+mn-ea"/>
                </a:rPr>
                <a:t>과 적용</a:t>
              </a:r>
              <a:endParaRPr kumimoji="1" lang="en-US" altLang="ko-KR" dirty="0"/>
            </a:p>
            <a:p>
              <a:endParaRPr kumimoji="1"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219088" y="4031872"/>
              <a:ext cx="26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547415" y="2258704"/>
            <a:ext cx="2871576" cy="2202009"/>
            <a:chOff x="2547415" y="2258704"/>
            <a:chExt cx="2871576" cy="2202009"/>
          </a:xfrm>
        </p:grpSpPr>
        <p:sp>
          <p:nvSpPr>
            <p:cNvPr id="6" name="TextBox 5"/>
            <p:cNvSpPr txBox="1"/>
            <p:nvPr/>
          </p:nvSpPr>
          <p:spPr>
            <a:xfrm>
              <a:off x="2557308" y="2258704"/>
              <a:ext cx="10239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463066"/>
                  </a:solidFill>
                </a:rPr>
                <a:t>01</a:t>
              </a:r>
              <a:endParaRPr kumimoji="1" lang="ko-KR" altLang="en-US" sz="3200" b="1" dirty="0">
                <a:solidFill>
                  <a:srgbClr val="46306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7415" y="2790800"/>
              <a:ext cx="2871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/>
                <a:t>탐색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7415" y="3263554"/>
              <a:ext cx="26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What is CRM? </a:t>
              </a:r>
              <a:endParaRPr kumimoji="1"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47415" y="3677467"/>
              <a:ext cx="26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목표 설정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7415" y="4091381"/>
              <a:ext cx="26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변수 탐색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489191" y="2214333"/>
            <a:ext cx="3121582" cy="2246380"/>
            <a:chOff x="5489191" y="2214333"/>
            <a:chExt cx="3121582" cy="2246380"/>
          </a:xfrm>
        </p:grpSpPr>
        <p:sp>
          <p:nvSpPr>
            <p:cNvPr id="8" name="TextBox 7"/>
            <p:cNvSpPr txBox="1"/>
            <p:nvPr/>
          </p:nvSpPr>
          <p:spPr>
            <a:xfrm>
              <a:off x="5620640" y="2214333"/>
              <a:ext cx="891194" cy="89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463066"/>
                  </a:solidFill>
                </a:rPr>
                <a:t>02</a:t>
              </a:r>
              <a:endParaRPr kumimoji="1" lang="ko-KR" altLang="en-US" sz="3200" b="1" dirty="0">
                <a:solidFill>
                  <a:srgbClr val="46306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99821" y="2743708"/>
              <a:ext cx="3110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/>
                <a:t>분석</a:t>
              </a:r>
              <a:endParaRPr kumimoji="1" lang="en-US" altLang="ko-KR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9191" y="3677467"/>
              <a:ext cx="26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이탈 고객 가치 산출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9191" y="4091381"/>
              <a:ext cx="26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이탈 고객 패턴 분석</a:t>
              </a:r>
              <a:endParaRPr kumimoji="1" lang="en-US" altLang="ko-K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9191" y="3256631"/>
              <a:ext cx="266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이탈 집단 세분화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7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28">
            <a:extLst>
              <a:ext uri="{FF2B5EF4-FFF2-40B4-BE49-F238E27FC236}">
                <a16:creationId xmlns:a16="http://schemas.microsoft.com/office/drawing/2014/main" id="{719432D7-11BE-48B3-831C-95085CE59B09}"/>
              </a:ext>
            </a:extLst>
          </p:cNvPr>
          <p:cNvCxnSpPr>
            <a:cxnSpLocks/>
          </p:cNvCxnSpPr>
          <p:nvPr/>
        </p:nvCxnSpPr>
        <p:spPr>
          <a:xfrm flipH="1">
            <a:off x="5895282" y="871268"/>
            <a:ext cx="17673" cy="5684807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28">
            <a:extLst>
              <a:ext uri="{FF2B5EF4-FFF2-40B4-BE49-F238E27FC236}">
                <a16:creationId xmlns:a16="http://schemas.microsoft.com/office/drawing/2014/main" id="{719432D7-11BE-48B3-831C-95085CE59B09}"/>
              </a:ext>
            </a:extLst>
          </p:cNvPr>
          <p:cNvCxnSpPr>
            <a:cxnSpLocks/>
          </p:cNvCxnSpPr>
          <p:nvPr/>
        </p:nvCxnSpPr>
        <p:spPr>
          <a:xfrm flipH="1">
            <a:off x="745585" y="3609080"/>
            <a:ext cx="10736176" cy="1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4454" y="142947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고령자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2CDF06-7ACB-41F8-BCB9-3F496B5F27DD}"/>
              </a:ext>
            </a:extLst>
          </p:cNvPr>
          <p:cNvSpPr txBox="1"/>
          <p:nvPr/>
        </p:nvSpPr>
        <p:spPr>
          <a:xfrm>
            <a:off x="745585" y="1004022"/>
            <a:ext cx="370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A</a:t>
            </a:r>
            <a:endParaRPr lang="ko-KR" altLang="en-US" sz="2400" dirty="0">
              <a:solidFill>
                <a:srgbClr val="463066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2CDF06-7ACB-41F8-BCB9-3F496B5F27DD}"/>
              </a:ext>
            </a:extLst>
          </p:cNvPr>
          <p:cNvSpPr txBox="1"/>
          <p:nvPr/>
        </p:nvSpPr>
        <p:spPr>
          <a:xfrm>
            <a:off x="6275120" y="1035921"/>
            <a:ext cx="370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B</a:t>
            </a:r>
            <a:endParaRPr lang="ko-KR" altLang="en-US" sz="2400" dirty="0">
              <a:solidFill>
                <a:srgbClr val="463066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CDF06-7ACB-41F8-BCB9-3F496B5F27DD}"/>
              </a:ext>
            </a:extLst>
          </p:cNvPr>
          <p:cNvSpPr txBox="1"/>
          <p:nvPr/>
        </p:nvSpPr>
        <p:spPr>
          <a:xfrm>
            <a:off x="745585" y="3841009"/>
            <a:ext cx="370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C</a:t>
            </a:r>
            <a:endParaRPr lang="ko-KR" altLang="en-US" sz="2400" dirty="0">
              <a:solidFill>
                <a:srgbClr val="463066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CDF06-7ACB-41F8-BCB9-3F496B5F27DD}"/>
              </a:ext>
            </a:extLst>
          </p:cNvPr>
          <p:cNvSpPr txBox="1"/>
          <p:nvPr/>
        </p:nvSpPr>
        <p:spPr>
          <a:xfrm>
            <a:off x="6275120" y="4152361"/>
            <a:ext cx="5302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A LTV = $19,634  </a:t>
            </a:r>
            <a:r>
              <a:rPr lang="ko-KR" altLang="en-US" sz="2400" dirty="0">
                <a:solidFill>
                  <a:srgbClr val="463066"/>
                </a:solidFill>
                <a:latin typeface="+mn-ea"/>
              </a:rPr>
              <a:t>가치가 매우 낮음</a:t>
            </a:r>
            <a:endParaRPr lang="en-US" altLang="ko-KR" sz="2400" dirty="0">
              <a:solidFill>
                <a:srgbClr val="463066"/>
              </a:solidFill>
              <a:latin typeface="+mn-ea"/>
            </a:endParaRPr>
          </a:p>
          <a:p>
            <a:endParaRPr lang="en-US" altLang="ko-KR" sz="2400" dirty="0">
              <a:solidFill>
                <a:srgbClr val="463066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B LTV  =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$329,743 </a:t>
            </a:r>
            <a:r>
              <a:rPr lang="ko-KR" altLang="en-US" sz="2400" dirty="0">
                <a:solidFill>
                  <a:srgbClr val="FF0000"/>
                </a:solidFill>
                <a:latin typeface="+mn-ea"/>
              </a:rPr>
              <a:t>가치가 매우 높음</a:t>
            </a:r>
            <a:endParaRPr lang="en-US" altLang="ko-KR" sz="2400" dirty="0">
              <a:solidFill>
                <a:srgbClr val="FF0000"/>
              </a:solidFill>
              <a:latin typeface="+mn-ea"/>
            </a:endParaRPr>
          </a:p>
          <a:p>
            <a:endParaRPr lang="en-US" altLang="ko-KR" sz="2400" dirty="0">
              <a:solidFill>
                <a:srgbClr val="463066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C LTV = $57,539</a:t>
            </a:r>
            <a:endParaRPr lang="ko-KR" altLang="en-US" sz="2400" dirty="0">
              <a:solidFill>
                <a:srgbClr val="463066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A1B0A-FEC7-44C1-A4C6-21D83BD92A0C}"/>
              </a:ext>
            </a:extLst>
          </p:cNvPr>
          <p:cNvSpPr txBox="1"/>
          <p:nvPr/>
        </p:nvSpPr>
        <p:spPr>
          <a:xfrm>
            <a:off x="745583" y="1463987"/>
            <a:ext cx="425532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한달 단위</a:t>
            </a:r>
            <a:r>
              <a:rPr lang="en-US" altLang="ko-KR" sz="1400" dirty="0">
                <a:latin typeface="+mn-ea"/>
              </a:rPr>
              <a:t>, 2</a:t>
            </a:r>
            <a:r>
              <a:rPr lang="ko-KR" altLang="en-US" sz="1400" dirty="0">
                <a:latin typeface="+mn-ea"/>
              </a:rPr>
              <a:t>세대 인터넷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온라인 백업 </a:t>
            </a:r>
            <a:r>
              <a:rPr lang="en-US" altLang="ko-KR" sz="1400" b="1" dirty="0">
                <a:latin typeface="+mn-ea"/>
              </a:rPr>
              <a:t>X 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이탈율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총 표본 수</a:t>
            </a:r>
            <a:r>
              <a:rPr lang="en-US" altLang="ko-KR" sz="1400" dirty="0">
                <a:latin typeface="+mn-ea"/>
              </a:rPr>
              <a:t>) = 52%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(69</a:t>
            </a:r>
            <a:r>
              <a:rPr lang="ko-KR" altLang="en-US" sz="1400" dirty="0">
                <a:latin typeface="+mn-ea"/>
              </a:rPr>
              <a:t>명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A1B0A-FEC7-44C1-A4C6-21D83BD92A0C}"/>
              </a:ext>
            </a:extLst>
          </p:cNvPr>
          <p:cNvSpPr txBox="1"/>
          <p:nvPr/>
        </p:nvSpPr>
        <p:spPr>
          <a:xfrm>
            <a:off x="6275120" y="1517647"/>
            <a:ext cx="580258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한달 단위</a:t>
            </a:r>
            <a:r>
              <a:rPr lang="en-US" altLang="ko-KR" sz="1400" dirty="0">
                <a:latin typeface="+mn-ea"/>
              </a:rPr>
              <a:t>, 3</a:t>
            </a:r>
            <a:r>
              <a:rPr lang="ko-KR" altLang="en-US" sz="1400" dirty="0">
                <a:latin typeface="+mn-ea"/>
              </a:rPr>
              <a:t>세대이후 인터넷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온라인 보안 서비스 </a:t>
            </a:r>
            <a:r>
              <a:rPr lang="en-US" altLang="ko-KR" sz="1400" dirty="0">
                <a:latin typeface="+mn-ea"/>
              </a:rPr>
              <a:t>X, </a:t>
            </a:r>
            <a:r>
              <a:rPr lang="ko-KR" altLang="en-US" sz="1400" b="1" dirty="0">
                <a:latin typeface="+mn-ea"/>
              </a:rPr>
              <a:t>지불방법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수동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이탈률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총 표본 수</a:t>
            </a:r>
            <a:r>
              <a:rPr lang="en-US" altLang="ko-KR" sz="1400" dirty="0">
                <a:latin typeface="+mn-ea"/>
              </a:rPr>
              <a:t>) =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64% (288</a:t>
            </a:r>
            <a:r>
              <a:rPr lang="ko-KR" altLang="en-US" sz="1400" dirty="0">
                <a:latin typeface="+mn-ea"/>
              </a:rPr>
              <a:t>명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A1B0A-FEC7-44C1-A4C6-21D83BD92A0C}"/>
              </a:ext>
            </a:extLst>
          </p:cNvPr>
          <p:cNvSpPr txBox="1"/>
          <p:nvPr/>
        </p:nvSpPr>
        <p:spPr>
          <a:xfrm>
            <a:off x="745584" y="4354634"/>
            <a:ext cx="4255329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한달 단위</a:t>
            </a:r>
            <a:r>
              <a:rPr lang="en-US" altLang="ko-KR" sz="1400" dirty="0">
                <a:latin typeface="+mn-ea"/>
              </a:rPr>
              <a:t>, 3</a:t>
            </a:r>
            <a:r>
              <a:rPr lang="ko-KR" altLang="en-US" sz="1400" dirty="0">
                <a:latin typeface="+mn-ea"/>
              </a:rPr>
              <a:t>세대 인터넷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온라인 보안 서비스 </a:t>
            </a:r>
            <a:r>
              <a:rPr lang="en-US" altLang="ko-KR" sz="1400" dirty="0">
                <a:latin typeface="+mn-ea"/>
              </a:rPr>
              <a:t>O, </a:t>
            </a:r>
          </a:p>
          <a:p>
            <a:pPr>
              <a:lnSpc>
                <a:spcPct val="130000"/>
              </a:lnSpc>
            </a:pPr>
            <a:endParaRPr lang="en-US" altLang="ko-KR" sz="1400" b="1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>
                <a:latin typeface="+mn-ea"/>
              </a:rPr>
              <a:t>온라인 백업 서비스 </a:t>
            </a:r>
            <a:r>
              <a:rPr lang="en-US" altLang="ko-KR" sz="1400" b="1" dirty="0">
                <a:latin typeface="+mn-ea"/>
              </a:rPr>
              <a:t>X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이탈률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총 표본 수</a:t>
            </a:r>
            <a:r>
              <a:rPr lang="en-US" altLang="ko-KR" sz="1400" dirty="0">
                <a:latin typeface="+mn-ea"/>
              </a:rPr>
              <a:t>) = 57% (35</a:t>
            </a:r>
            <a:r>
              <a:rPr lang="ko-KR" altLang="en-US" sz="1400" dirty="0">
                <a:latin typeface="+mn-ea"/>
              </a:rPr>
              <a:t>명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86024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73" y="666167"/>
            <a:ext cx="8902085" cy="3709202"/>
          </a:xfrm>
          <a:prstGeom prst="rect">
            <a:avLst/>
          </a:prstGeom>
        </p:spPr>
      </p:pic>
      <p:cxnSp>
        <p:nvCxnSpPr>
          <p:cNvPr id="4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9653" y="142947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비 고령자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73" y="3858429"/>
            <a:ext cx="8921690" cy="283393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6043494" y="1155039"/>
            <a:ext cx="449041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810733" y="1069713"/>
            <a:ext cx="2096199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고령자</a:t>
            </a:r>
            <a:r>
              <a:rPr lang="en-US" altLang="ko-KR" dirty="0">
                <a:solidFill>
                  <a:srgbClr val="463066"/>
                </a:solidFill>
              </a:rPr>
              <a:t>/</a:t>
            </a:r>
            <a:r>
              <a:rPr lang="ko-KR" altLang="en-US" dirty="0">
                <a:solidFill>
                  <a:srgbClr val="463066"/>
                </a:solidFill>
              </a:rPr>
              <a:t>비 고령자</a:t>
            </a:r>
          </a:p>
        </p:txBody>
      </p:sp>
      <p:sp>
        <p:nvSpPr>
          <p:cNvPr id="22" name="타원 21"/>
          <p:cNvSpPr/>
          <p:nvPr/>
        </p:nvSpPr>
        <p:spPr>
          <a:xfrm>
            <a:off x="6460718" y="2107539"/>
            <a:ext cx="449041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177177" y="1893758"/>
            <a:ext cx="1138687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계약기간</a:t>
            </a:r>
          </a:p>
        </p:txBody>
      </p:sp>
      <p:sp>
        <p:nvSpPr>
          <p:cNvPr id="24" name="타원 23"/>
          <p:cNvSpPr/>
          <p:nvPr/>
        </p:nvSpPr>
        <p:spPr>
          <a:xfrm>
            <a:off x="5450735" y="3046098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96590" y="2981777"/>
            <a:ext cx="4290130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인터넷서비스 종류</a:t>
            </a:r>
            <a:r>
              <a:rPr lang="en-US" altLang="ko-KR" dirty="0">
                <a:solidFill>
                  <a:srgbClr val="463066"/>
                </a:solidFill>
              </a:rPr>
              <a:t>(2,3</a:t>
            </a:r>
            <a:r>
              <a:rPr lang="ko-KR" altLang="en-US" dirty="0">
                <a:solidFill>
                  <a:srgbClr val="463066"/>
                </a:solidFill>
              </a:rPr>
              <a:t>세대이후</a:t>
            </a:r>
            <a:r>
              <a:rPr lang="en-US" altLang="ko-KR" dirty="0">
                <a:solidFill>
                  <a:srgbClr val="463066"/>
                </a:solidFill>
              </a:rPr>
              <a:t>)</a:t>
            </a:r>
            <a:endParaRPr lang="ko-KR" altLang="en-US" dirty="0">
              <a:solidFill>
                <a:srgbClr val="463066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34294" y="3957185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42519" y="3786534"/>
            <a:ext cx="2418199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보안서비스 가입여부</a:t>
            </a:r>
          </a:p>
        </p:txBody>
      </p:sp>
      <p:sp>
        <p:nvSpPr>
          <p:cNvPr id="28" name="타원 27"/>
          <p:cNvSpPr/>
          <p:nvPr/>
        </p:nvSpPr>
        <p:spPr>
          <a:xfrm>
            <a:off x="2342538" y="4887218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18347" y="5798533"/>
            <a:ext cx="1384969" cy="672920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백업서비스 가입여부</a:t>
            </a:r>
          </a:p>
        </p:txBody>
      </p:sp>
      <p:sp>
        <p:nvSpPr>
          <p:cNvPr id="33" name="타원 32"/>
          <p:cNvSpPr/>
          <p:nvPr/>
        </p:nvSpPr>
        <p:spPr>
          <a:xfrm>
            <a:off x="4531041" y="5824718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529370" y="5824718"/>
            <a:ext cx="1155868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지불방법</a:t>
            </a:r>
          </a:p>
        </p:txBody>
      </p:sp>
      <p:sp>
        <p:nvSpPr>
          <p:cNvPr id="35" name="타원 34"/>
          <p:cNvSpPr/>
          <p:nvPr/>
        </p:nvSpPr>
        <p:spPr>
          <a:xfrm>
            <a:off x="6833703" y="3957185"/>
            <a:ext cx="736588" cy="170651"/>
          </a:xfrm>
          <a:prstGeom prst="ellipse">
            <a:avLst/>
          </a:prstGeom>
          <a:noFill/>
          <a:ln w="19050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843619" y="3871859"/>
            <a:ext cx="1849729" cy="341302"/>
          </a:xfrm>
          <a:prstGeom prst="rect">
            <a:avLst/>
          </a:prstGeom>
          <a:noFill/>
          <a:ln w="28575">
            <a:solidFill>
              <a:srgbClr val="463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63066"/>
                </a:solidFill>
              </a:rPr>
              <a:t>기술지원서비스</a:t>
            </a:r>
          </a:p>
        </p:txBody>
      </p:sp>
      <p:sp>
        <p:nvSpPr>
          <p:cNvPr id="19" name="타원 18"/>
          <p:cNvSpPr/>
          <p:nvPr/>
        </p:nvSpPr>
        <p:spPr>
          <a:xfrm>
            <a:off x="1816973" y="4999967"/>
            <a:ext cx="325715" cy="34059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879661" y="5885329"/>
            <a:ext cx="325715" cy="34059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B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366512" y="5088623"/>
            <a:ext cx="325715" cy="34059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C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531041" y="5057869"/>
            <a:ext cx="325715" cy="34059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076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486" y="142947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비 고령자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cxnSp>
        <p:nvCxnSpPr>
          <p:cNvPr id="6" name="직선 연결선 28">
            <a:extLst>
              <a:ext uri="{FF2B5EF4-FFF2-40B4-BE49-F238E27FC236}">
                <a16:creationId xmlns:a16="http://schemas.microsoft.com/office/drawing/2014/main" id="{719432D7-11BE-48B3-831C-95085CE59B09}"/>
              </a:ext>
            </a:extLst>
          </p:cNvPr>
          <p:cNvCxnSpPr>
            <a:cxnSpLocks/>
          </p:cNvCxnSpPr>
          <p:nvPr/>
        </p:nvCxnSpPr>
        <p:spPr>
          <a:xfrm flipH="1">
            <a:off x="5895282" y="871268"/>
            <a:ext cx="17673" cy="5684807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8">
            <a:extLst>
              <a:ext uri="{FF2B5EF4-FFF2-40B4-BE49-F238E27FC236}">
                <a16:creationId xmlns:a16="http://schemas.microsoft.com/office/drawing/2014/main" id="{719432D7-11BE-48B3-831C-95085CE59B09}"/>
              </a:ext>
            </a:extLst>
          </p:cNvPr>
          <p:cNvCxnSpPr>
            <a:cxnSpLocks/>
          </p:cNvCxnSpPr>
          <p:nvPr/>
        </p:nvCxnSpPr>
        <p:spPr>
          <a:xfrm flipH="1">
            <a:off x="745585" y="3609080"/>
            <a:ext cx="10736176" cy="1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2CDF06-7ACB-41F8-BCB9-3F496B5F27DD}"/>
              </a:ext>
            </a:extLst>
          </p:cNvPr>
          <p:cNvSpPr txBox="1"/>
          <p:nvPr/>
        </p:nvSpPr>
        <p:spPr>
          <a:xfrm>
            <a:off x="745585" y="940224"/>
            <a:ext cx="370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A</a:t>
            </a:r>
            <a:endParaRPr lang="ko-KR" altLang="en-US" sz="2400" dirty="0">
              <a:solidFill>
                <a:srgbClr val="463066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A1B0A-FEC7-44C1-A4C6-21D83BD92A0C}"/>
              </a:ext>
            </a:extLst>
          </p:cNvPr>
          <p:cNvSpPr txBox="1"/>
          <p:nvPr/>
        </p:nvSpPr>
        <p:spPr>
          <a:xfrm>
            <a:off x="745585" y="1517648"/>
            <a:ext cx="50278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한달 단위</a:t>
            </a:r>
            <a:r>
              <a:rPr lang="en-US" altLang="ko-KR" sz="1400" dirty="0">
                <a:latin typeface="+mn-ea"/>
              </a:rPr>
              <a:t>, 3</a:t>
            </a:r>
            <a:r>
              <a:rPr lang="ko-KR" altLang="en-US" sz="1400" dirty="0">
                <a:latin typeface="+mn-ea"/>
              </a:rPr>
              <a:t>세대 인터넷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보안서비스 </a:t>
            </a:r>
            <a:r>
              <a:rPr lang="en-US" altLang="ko-KR" sz="1400" b="1" dirty="0">
                <a:latin typeface="+mn-ea"/>
              </a:rPr>
              <a:t>O, </a:t>
            </a:r>
            <a:r>
              <a:rPr lang="ko-KR" altLang="en-US" sz="1400" dirty="0">
                <a:latin typeface="+mn-ea"/>
              </a:rPr>
              <a:t>백업서비스 </a:t>
            </a:r>
            <a:r>
              <a:rPr lang="en-US" altLang="ko-KR" sz="1400" dirty="0">
                <a:latin typeface="+mn-ea"/>
              </a:rPr>
              <a:t>X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이탈율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총 표본 수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=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39.67% (121</a:t>
            </a:r>
            <a:r>
              <a:rPr lang="ko-KR" altLang="en-US" sz="1400" dirty="0">
                <a:latin typeface="+mn-ea"/>
              </a:rPr>
              <a:t>명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CDF06-7ACB-41F8-BCB9-3F496B5F27DD}"/>
              </a:ext>
            </a:extLst>
          </p:cNvPr>
          <p:cNvSpPr txBox="1"/>
          <p:nvPr/>
        </p:nvSpPr>
        <p:spPr>
          <a:xfrm>
            <a:off x="6275120" y="940224"/>
            <a:ext cx="370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B</a:t>
            </a:r>
            <a:endParaRPr lang="ko-KR" altLang="en-US" sz="2400" dirty="0">
              <a:solidFill>
                <a:srgbClr val="463066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A1B0A-FEC7-44C1-A4C6-21D83BD92A0C}"/>
              </a:ext>
            </a:extLst>
          </p:cNvPr>
          <p:cNvSpPr txBox="1"/>
          <p:nvPr/>
        </p:nvSpPr>
        <p:spPr>
          <a:xfrm>
            <a:off x="6275120" y="1517648"/>
            <a:ext cx="5206641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한달 단위</a:t>
            </a:r>
            <a:r>
              <a:rPr lang="en-US" altLang="ko-KR" sz="1400" dirty="0">
                <a:latin typeface="+mn-ea"/>
              </a:rPr>
              <a:t>, 3</a:t>
            </a:r>
            <a:r>
              <a:rPr lang="ko-KR" altLang="en-US" sz="1400" dirty="0">
                <a:latin typeface="+mn-ea"/>
              </a:rPr>
              <a:t>세대 인터넷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보안서비스</a:t>
            </a:r>
            <a:r>
              <a:rPr lang="en-US" altLang="ko-KR" sz="1400" dirty="0">
                <a:latin typeface="+mn-ea"/>
              </a:rPr>
              <a:t>X, </a:t>
            </a:r>
            <a:r>
              <a:rPr lang="ko-KR" altLang="en-US" sz="1400" dirty="0">
                <a:latin typeface="+mn-ea"/>
              </a:rPr>
              <a:t>백업서비스</a:t>
            </a:r>
            <a:r>
              <a:rPr lang="en-US" altLang="ko-KR" sz="1400" dirty="0">
                <a:latin typeface="+mn-ea"/>
              </a:rPr>
              <a:t>X, </a:t>
            </a:r>
            <a:r>
              <a:rPr lang="ko-KR" altLang="en-US" sz="1400" b="1" dirty="0">
                <a:latin typeface="+mn-ea"/>
              </a:rPr>
              <a:t>수동 지불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이탈율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총 표본 수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 63.93% (427</a:t>
            </a:r>
            <a:r>
              <a:rPr lang="ko-KR" altLang="en-US" sz="1400" dirty="0">
                <a:latin typeface="+mn-ea"/>
              </a:rPr>
              <a:t>명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CDF06-7ACB-41F8-BCB9-3F496B5F27DD}"/>
              </a:ext>
            </a:extLst>
          </p:cNvPr>
          <p:cNvSpPr txBox="1"/>
          <p:nvPr/>
        </p:nvSpPr>
        <p:spPr>
          <a:xfrm>
            <a:off x="745585" y="3957139"/>
            <a:ext cx="370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C</a:t>
            </a:r>
            <a:endParaRPr lang="ko-KR" altLang="en-US" sz="2400" dirty="0">
              <a:solidFill>
                <a:srgbClr val="463066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4A1B0A-FEC7-44C1-A4C6-21D83BD92A0C}"/>
              </a:ext>
            </a:extLst>
          </p:cNvPr>
          <p:cNvSpPr txBox="1"/>
          <p:nvPr/>
        </p:nvSpPr>
        <p:spPr>
          <a:xfrm>
            <a:off x="745585" y="4418804"/>
            <a:ext cx="50278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한달 단위</a:t>
            </a:r>
            <a:r>
              <a:rPr lang="en-US" altLang="ko-KR" sz="1400" dirty="0">
                <a:latin typeface="+mn-ea"/>
              </a:rPr>
              <a:t>, 2</a:t>
            </a:r>
            <a:r>
              <a:rPr lang="ko-KR" altLang="en-US" sz="1400" dirty="0">
                <a:latin typeface="+mn-ea"/>
              </a:rPr>
              <a:t>세대 인터넷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기술지원서비스</a:t>
            </a:r>
            <a:r>
              <a:rPr lang="en-US" altLang="ko-KR" sz="1400" dirty="0">
                <a:latin typeface="+mn-ea"/>
              </a:rPr>
              <a:t>X, </a:t>
            </a:r>
            <a:r>
              <a:rPr lang="ko-KR" altLang="en-US" sz="1400" b="1" dirty="0">
                <a:latin typeface="+mn-ea"/>
              </a:rPr>
              <a:t>보안서비스 </a:t>
            </a:r>
            <a:r>
              <a:rPr lang="en-US" altLang="ko-KR" sz="1400" b="1" dirty="0">
                <a:latin typeface="+mn-ea"/>
              </a:rPr>
              <a:t>X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이탈율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총 표본 수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=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39.02% (387</a:t>
            </a:r>
            <a:r>
              <a:rPr lang="ko-KR" altLang="en-US" sz="1400" dirty="0">
                <a:latin typeface="+mn-ea"/>
              </a:rPr>
              <a:t>명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CDF06-7ACB-41F8-BCB9-3F496B5F27DD}"/>
              </a:ext>
            </a:extLst>
          </p:cNvPr>
          <p:cNvSpPr txBox="1"/>
          <p:nvPr/>
        </p:nvSpPr>
        <p:spPr>
          <a:xfrm>
            <a:off x="6275119" y="4199532"/>
            <a:ext cx="5302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A LTV = $49,305 </a:t>
            </a:r>
          </a:p>
          <a:p>
            <a:endParaRPr lang="en-US" altLang="ko-KR" sz="2400" dirty="0">
              <a:solidFill>
                <a:srgbClr val="463066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B LTV  = </a:t>
            </a:r>
            <a:r>
              <a:rPr lang="en-US" altLang="ko-KR" sz="2400" dirty="0">
                <a:solidFill>
                  <a:srgbClr val="FF0000"/>
                </a:solidFill>
                <a:latin typeface="+mn-ea"/>
              </a:rPr>
              <a:t>$178,127</a:t>
            </a:r>
          </a:p>
          <a:p>
            <a:endParaRPr lang="en-US" altLang="ko-KR" sz="2400" dirty="0">
              <a:solidFill>
                <a:srgbClr val="463066"/>
              </a:solidFill>
              <a:latin typeface="+mn-ea"/>
            </a:endParaRPr>
          </a:p>
          <a:p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C LTV = $54,650</a:t>
            </a:r>
            <a:endParaRPr lang="ko-KR" altLang="en-US" sz="2400" dirty="0">
              <a:solidFill>
                <a:srgbClr val="463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598196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9984" y="1329104"/>
            <a:ext cx="2471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600" b="1" dirty="0">
                <a:solidFill>
                  <a:srgbClr val="463066"/>
                </a:solidFill>
              </a:rPr>
              <a:t>03</a:t>
            </a:r>
            <a:endParaRPr kumimoji="1" lang="ko-KR" altLang="en-US" sz="6600" b="1" dirty="0">
              <a:solidFill>
                <a:srgbClr val="463066"/>
              </a:solidFill>
            </a:endParaRP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D47A3B4-4091-471C-8B93-FDD59DED9142}"/>
              </a:ext>
            </a:extLst>
          </p:cNvPr>
          <p:cNvCxnSpPr>
            <a:cxnSpLocks/>
          </p:cNvCxnSpPr>
          <p:nvPr/>
        </p:nvCxnSpPr>
        <p:spPr>
          <a:xfrm>
            <a:off x="0" y="2193879"/>
            <a:ext cx="3148618" cy="0"/>
          </a:xfrm>
          <a:prstGeom prst="line">
            <a:avLst/>
          </a:prstGeom>
          <a:ln w="22225">
            <a:solidFill>
              <a:srgbClr val="47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12312" y="4288601"/>
            <a:ext cx="289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 구상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기대 전망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5191" y="2903827"/>
            <a:ext cx="60215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5500" dirty="0">
                <a:solidFill>
                  <a:srgbClr val="463066"/>
                </a:solidFill>
              </a:rPr>
              <a:t>전략</a:t>
            </a:r>
          </a:p>
        </p:txBody>
      </p:sp>
    </p:spTree>
    <p:extLst>
      <p:ext uri="{BB962C8B-B14F-4D97-AF65-F5344CB8AC3E}">
        <p14:creationId xmlns:p14="http://schemas.microsoft.com/office/powerpoint/2010/main" val="30371770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804" y="160363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마케팅전략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0" y="639100"/>
            <a:ext cx="2248150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FA261F-7728-4E62-AEB1-D22FF82E68B9}"/>
              </a:ext>
            </a:extLst>
          </p:cNvPr>
          <p:cNvSpPr txBox="1"/>
          <p:nvPr/>
        </p:nvSpPr>
        <p:spPr>
          <a:xfrm>
            <a:off x="4301576" y="842300"/>
            <a:ext cx="35888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63066"/>
                </a:solidFill>
                <a:latin typeface="+mn-ea"/>
              </a:rPr>
              <a:t>  고령자의 비교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32491" y="2274837"/>
            <a:ext cx="3999218" cy="2585323"/>
            <a:chOff x="809837" y="1531757"/>
            <a:chExt cx="5011912" cy="2585323"/>
          </a:xfrm>
        </p:grpSpPr>
        <p:cxnSp>
          <p:nvCxnSpPr>
            <p:cNvPr id="8" name="직선 연결선 28">
              <a:extLst>
                <a:ext uri="{FF2B5EF4-FFF2-40B4-BE49-F238E27FC236}">
                  <a16:creationId xmlns:a16="http://schemas.microsoft.com/office/drawing/2014/main" id="{719432D7-11BE-48B3-831C-95085CE59B09}"/>
                </a:ext>
              </a:extLst>
            </p:cNvPr>
            <p:cNvCxnSpPr>
              <a:cxnSpLocks/>
            </p:cNvCxnSpPr>
            <p:nvPr/>
          </p:nvCxnSpPr>
          <p:spPr>
            <a:xfrm>
              <a:off x="809837" y="1601472"/>
              <a:ext cx="0" cy="2515608"/>
            </a:xfrm>
            <a:prstGeom prst="line">
              <a:avLst/>
            </a:prstGeom>
            <a:ln w="19050">
              <a:solidFill>
                <a:srgbClr val="463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1D0D32-A743-4D50-8157-7E0CD2C4030B}"/>
                </a:ext>
              </a:extLst>
            </p:cNvPr>
            <p:cNvSpPr txBox="1"/>
            <p:nvPr/>
          </p:nvSpPr>
          <p:spPr>
            <a:xfrm>
              <a:off x="884539" y="1531757"/>
              <a:ext cx="493721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j-ea"/>
                  <a:ea typeface="+mj-ea"/>
                </a:rPr>
                <a:t>B</a:t>
              </a:r>
              <a:r>
                <a:rPr lang="ko-KR" altLang="en-US" b="1" dirty="0">
                  <a:latin typeface="+mj-ea"/>
                  <a:ea typeface="+mj-ea"/>
                </a:rPr>
                <a:t>에 대한 이탈자  분석</a:t>
              </a:r>
              <a:endParaRPr lang="en-US" altLang="ko-KR" b="1" dirty="0">
                <a:latin typeface="+mj-ea"/>
                <a:ea typeface="+mj-ea"/>
              </a:endParaRPr>
            </a:p>
            <a:p>
              <a:endParaRPr lang="en-US" altLang="ko-KR" b="1" dirty="0">
                <a:latin typeface="+mj-ea"/>
                <a:ea typeface="+mj-ea"/>
              </a:endParaRPr>
            </a:p>
            <a:p>
              <a:r>
                <a:rPr lang="ko-KR" altLang="en-US" dirty="0">
                  <a:latin typeface="+mj-ea"/>
                  <a:ea typeface="+mj-ea"/>
                </a:rPr>
                <a:t>월평균 납입금  </a:t>
              </a:r>
              <a:r>
                <a:rPr lang="en-US" altLang="ko-KR" dirty="0">
                  <a:latin typeface="+mj-ea"/>
                  <a:ea typeface="+mj-ea"/>
                </a:rPr>
                <a:t>: $86</a:t>
              </a:r>
            </a:p>
            <a:p>
              <a:r>
                <a:rPr lang="ko-KR" altLang="en-US" dirty="0">
                  <a:latin typeface="+mj-ea"/>
                  <a:ea typeface="+mj-ea"/>
                </a:rPr>
                <a:t>평균 납입기간 </a:t>
              </a:r>
              <a:r>
                <a:rPr lang="en-US" altLang="ko-KR" dirty="0">
                  <a:latin typeface="+mj-ea"/>
                  <a:ea typeface="+mj-ea"/>
                </a:rPr>
                <a:t>: 16.4    </a:t>
              </a:r>
            </a:p>
            <a:p>
              <a:r>
                <a:rPr lang="ko-KR" altLang="en-US" dirty="0"/>
                <a:t>폰 서비스 이용률 </a:t>
              </a:r>
              <a:r>
                <a:rPr lang="en-US" altLang="ko-KR" dirty="0"/>
                <a:t>: 100%     </a:t>
              </a:r>
            </a:p>
            <a:p>
              <a:r>
                <a:rPr lang="ko-KR" altLang="en-US" dirty="0"/>
                <a:t>온라인 백업서비스 이용비율 </a:t>
              </a:r>
              <a:r>
                <a:rPr lang="en-US" altLang="ko-KR" dirty="0"/>
                <a:t>: 29%</a:t>
              </a:r>
            </a:p>
            <a:p>
              <a:r>
                <a:rPr lang="ko-KR" altLang="en-US" dirty="0"/>
                <a:t>기술지원 서비스 이용률 </a:t>
              </a:r>
              <a:r>
                <a:rPr lang="en-US" altLang="ko-KR" dirty="0"/>
                <a:t>: 8 %</a:t>
              </a:r>
            </a:p>
            <a:p>
              <a:r>
                <a:rPr lang="en-US" altLang="ko-KR" dirty="0"/>
                <a:t>TV</a:t>
              </a:r>
              <a:r>
                <a:rPr lang="ko-KR" altLang="en-US" dirty="0"/>
                <a:t>스트리밍 이용률 </a:t>
              </a:r>
              <a:r>
                <a:rPr lang="en-US" altLang="ko-KR" dirty="0"/>
                <a:t>: 48.9%</a:t>
              </a:r>
            </a:p>
            <a:p>
              <a:r>
                <a:rPr lang="ko-KR" altLang="en-US" dirty="0"/>
                <a:t>제품 보호 서비스 이용률 </a:t>
              </a:r>
              <a:r>
                <a:rPr lang="en-US" altLang="ko-KR" dirty="0"/>
                <a:t>: 28.8%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6CDFA9-E13F-4242-BC94-F694B22FEC17}"/>
              </a:ext>
            </a:extLst>
          </p:cNvPr>
          <p:cNvSpPr txBox="1"/>
          <p:nvPr/>
        </p:nvSpPr>
        <p:spPr>
          <a:xfrm>
            <a:off x="5047392" y="1401361"/>
            <a:ext cx="20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3066"/>
                </a:solidFill>
                <a:latin typeface="+mn-ea"/>
              </a:rPr>
              <a:t>B LTV = $329,723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541760" y="2255388"/>
            <a:ext cx="4429749" cy="2604773"/>
            <a:chOff x="6096000" y="1535725"/>
            <a:chExt cx="4429749" cy="2604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231959-F75D-46F3-82B6-6595388010B2}"/>
                </a:ext>
              </a:extLst>
            </p:cNvPr>
            <p:cNvSpPr txBox="1"/>
            <p:nvPr/>
          </p:nvSpPr>
          <p:spPr>
            <a:xfrm>
              <a:off x="6174732" y="1535725"/>
              <a:ext cx="435101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</a:t>
              </a:r>
              <a:r>
                <a:rPr lang="ko-KR" altLang="en-US" b="1" dirty="0"/>
                <a:t>에 대한 비 이탈자  분석</a:t>
              </a:r>
              <a:endParaRPr lang="en-US" altLang="ko-KR" b="1" dirty="0"/>
            </a:p>
            <a:p>
              <a:endParaRPr lang="en-US" altLang="ko-KR" b="1" dirty="0"/>
            </a:p>
            <a:p>
              <a:r>
                <a:rPr lang="ko-KR" altLang="en-US" dirty="0"/>
                <a:t>월평균 납입금</a:t>
              </a:r>
              <a:r>
                <a:rPr lang="en-US" altLang="ko-KR" dirty="0"/>
                <a:t>: $87.6</a:t>
              </a:r>
            </a:p>
            <a:p>
              <a:r>
                <a:rPr lang="ko-KR" altLang="en-US" dirty="0"/>
                <a:t>평균 납입기간 </a:t>
              </a:r>
              <a:r>
                <a:rPr lang="en-US" altLang="ko-KR" dirty="0"/>
                <a:t>: 25.7</a:t>
              </a:r>
            </a:p>
            <a:p>
              <a:r>
                <a:rPr lang="ko-KR" altLang="en-US" dirty="0"/>
                <a:t>폰 서비스 이용률 </a:t>
              </a:r>
              <a:r>
                <a:rPr lang="en-US" altLang="ko-KR" dirty="0"/>
                <a:t>: 100%</a:t>
              </a:r>
            </a:p>
            <a:p>
              <a:r>
                <a:rPr lang="ko-KR" altLang="en-US" dirty="0"/>
                <a:t>온라인 백업서비스 이용비율 </a:t>
              </a:r>
              <a:r>
                <a:rPr lang="en-US" altLang="ko-KR" dirty="0"/>
                <a:t>: 32%</a:t>
              </a:r>
            </a:p>
            <a:p>
              <a:r>
                <a:rPr lang="ko-KR" altLang="en-US" dirty="0"/>
                <a:t>기술지원 서비스 이용률 </a:t>
              </a:r>
              <a:r>
                <a:rPr lang="en-US" altLang="ko-KR" dirty="0"/>
                <a:t>: 13%</a:t>
              </a:r>
            </a:p>
            <a:p>
              <a:r>
                <a:rPr lang="en-US" altLang="ko-KR" dirty="0"/>
                <a:t>TV</a:t>
              </a:r>
              <a:r>
                <a:rPr lang="ko-KR" altLang="en-US" dirty="0"/>
                <a:t>스트리밍 이용률 </a:t>
              </a:r>
              <a:r>
                <a:rPr lang="en-US" altLang="ko-KR" dirty="0"/>
                <a:t>: 50%</a:t>
              </a:r>
            </a:p>
            <a:p>
              <a:r>
                <a:rPr lang="ko-KR" altLang="en-US" dirty="0"/>
                <a:t>제품 보호 서비스 이용률 </a:t>
              </a:r>
              <a:r>
                <a:rPr lang="en-US" altLang="ko-KR" dirty="0"/>
                <a:t>: 30%</a:t>
              </a:r>
            </a:p>
          </p:txBody>
        </p:sp>
        <p:cxnSp>
          <p:nvCxnSpPr>
            <p:cNvPr id="14" name="직선 연결선 28">
              <a:extLst>
                <a:ext uri="{FF2B5EF4-FFF2-40B4-BE49-F238E27FC236}">
                  <a16:creationId xmlns:a16="http://schemas.microsoft.com/office/drawing/2014/main" id="{719432D7-11BE-48B3-831C-95085CE59B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581210"/>
              <a:ext cx="0" cy="2559288"/>
            </a:xfrm>
            <a:prstGeom prst="line">
              <a:avLst/>
            </a:prstGeom>
            <a:ln w="19050">
              <a:solidFill>
                <a:srgbClr val="463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378535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5207" y="1631435"/>
            <a:ext cx="11921585" cy="4587465"/>
            <a:chOff x="1083630" y="2006599"/>
            <a:chExt cx="10024740" cy="3471333"/>
          </a:xfrm>
        </p:grpSpPr>
        <p:sp>
          <p:nvSpPr>
            <p:cNvPr id="5" name="직사각형 4"/>
            <p:cNvSpPr/>
            <p:nvPr/>
          </p:nvSpPr>
          <p:spPr>
            <a:xfrm>
              <a:off x="1083630" y="2006599"/>
              <a:ext cx="10024740" cy="3471333"/>
            </a:xfrm>
            <a:prstGeom prst="rect">
              <a:avLst/>
            </a:prstGeom>
            <a:noFill/>
            <a:ln w="19050">
              <a:solidFill>
                <a:srgbClr val="46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9D8A9D-E12C-413B-8905-FCF96EE7EE74}"/>
                </a:ext>
              </a:extLst>
            </p:cNvPr>
            <p:cNvSpPr/>
            <p:nvPr/>
          </p:nvSpPr>
          <p:spPr>
            <a:xfrm>
              <a:off x="1359250" y="2237242"/>
              <a:ext cx="9361483" cy="2223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>
                  <a:latin typeface="+mn-ea"/>
                </a:rPr>
                <a:t>한달 단위</a:t>
              </a:r>
              <a:r>
                <a:rPr lang="en-US" altLang="ko-KR" sz="1600" dirty="0">
                  <a:latin typeface="+mn-ea"/>
                </a:rPr>
                <a:t>, 3</a:t>
              </a:r>
              <a:r>
                <a:rPr lang="ko-KR" altLang="en-US" sz="1600" dirty="0">
                  <a:latin typeface="+mn-ea"/>
                </a:rPr>
                <a:t>세대 인터넷</a:t>
              </a:r>
              <a:r>
                <a:rPr lang="en-US" altLang="ko-KR" sz="1600" dirty="0">
                  <a:latin typeface="+mn-ea"/>
                </a:rPr>
                <a:t>, </a:t>
              </a:r>
              <a:r>
                <a:rPr lang="ko-KR" altLang="en-US" sz="1600" dirty="0">
                  <a:latin typeface="+mn-ea"/>
                </a:rPr>
                <a:t>온라인 보안 서비스 </a:t>
              </a:r>
              <a:r>
                <a:rPr lang="en-US" altLang="ko-KR" sz="1600" dirty="0">
                  <a:latin typeface="+mn-ea"/>
                </a:rPr>
                <a:t>X, </a:t>
              </a:r>
              <a:r>
                <a:rPr lang="ko-KR" altLang="en-US" sz="1600" b="1" dirty="0">
                  <a:latin typeface="+mn-ea"/>
                </a:rPr>
                <a:t>지불방법 </a:t>
              </a:r>
              <a:r>
                <a:rPr lang="en-US" altLang="ko-KR" sz="1600" b="1" dirty="0">
                  <a:latin typeface="+mn-ea"/>
                </a:rPr>
                <a:t>:</a:t>
              </a:r>
              <a:r>
                <a:rPr lang="ko-KR" altLang="en-US" sz="1600" b="1" dirty="0">
                  <a:latin typeface="+mn-ea"/>
                </a:rPr>
                <a:t>수동</a:t>
              </a:r>
              <a:endParaRPr lang="en-US" altLang="ko-KR" sz="1600" b="1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 dirty="0">
                  <a:latin typeface="+mn-ea"/>
                </a:rPr>
                <a:t>이탈율</a:t>
              </a:r>
              <a:r>
                <a:rPr lang="en-US" altLang="ko-KR" sz="1600" dirty="0">
                  <a:latin typeface="+mn-ea"/>
                </a:rPr>
                <a:t>(</a:t>
              </a:r>
              <a:r>
                <a:rPr lang="ko-KR" altLang="en-US" sz="1600" dirty="0">
                  <a:latin typeface="+mn-ea"/>
                </a:rPr>
                <a:t>총 표본 수</a:t>
              </a:r>
              <a:r>
                <a:rPr lang="en-US" altLang="ko-KR" sz="1600" dirty="0">
                  <a:latin typeface="+mn-ea"/>
                </a:rPr>
                <a:t>) =</a:t>
              </a:r>
              <a:r>
                <a:rPr lang="ko-KR" altLang="en-US" sz="1600" dirty="0">
                  <a:latin typeface="+mn-ea"/>
                </a:rPr>
                <a:t> </a:t>
              </a:r>
              <a:r>
                <a:rPr lang="en-US" altLang="ko-KR" sz="1600" dirty="0">
                  <a:latin typeface="+mn-ea"/>
                </a:rPr>
                <a:t>64% (288</a:t>
              </a:r>
              <a:r>
                <a:rPr lang="ko-KR" altLang="en-US" sz="1600" dirty="0">
                  <a:latin typeface="+mn-ea"/>
                </a:rPr>
                <a:t>명</a:t>
              </a:r>
              <a:r>
                <a:rPr lang="en-US" altLang="ko-KR" sz="1600" dirty="0"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endParaRPr lang="en-US" altLang="ko-KR" sz="16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 dirty="0">
                  <a:latin typeface="+mn-ea"/>
                </a:rPr>
                <a:t>한달 단위</a:t>
              </a:r>
              <a:r>
                <a:rPr lang="en-US" altLang="ko-KR" sz="1600" dirty="0">
                  <a:latin typeface="+mn-ea"/>
                </a:rPr>
                <a:t>, 3</a:t>
              </a:r>
              <a:r>
                <a:rPr lang="ko-KR" altLang="en-US" sz="1600" dirty="0">
                  <a:latin typeface="+mn-ea"/>
                </a:rPr>
                <a:t>세대 인터넷</a:t>
              </a:r>
              <a:r>
                <a:rPr lang="en-US" altLang="ko-KR" sz="1600" dirty="0">
                  <a:latin typeface="+mn-ea"/>
                </a:rPr>
                <a:t>, </a:t>
              </a:r>
              <a:r>
                <a:rPr lang="ko-KR" altLang="en-US" sz="1600" dirty="0">
                  <a:latin typeface="+mn-ea"/>
                </a:rPr>
                <a:t>온라인 보안 서비스 </a:t>
              </a:r>
              <a:r>
                <a:rPr lang="en-US" altLang="ko-KR" sz="1600" dirty="0">
                  <a:latin typeface="+mn-ea"/>
                </a:rPr>
                <a:t>X,</a:t>
              </a:r>
              <a:r>
                <a:rPr lang="ko-KR" altLang="en-US" sz="1600" b="1" dirty="0">
                  <a:latin typeface="+mn-ea"/>
                </a:rPr>
                <a:t> 자동결제</a:t>
              </a:r>
              <a:r>
                <a:rPr lang="en-US" altLang="ko-KR" sz="1600" b="1" dirty="0">
                  <a:latin typeface="+mn-ea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600" dirty="0">
                  <a:latin typeface="+mn-ea"/>
                </a:rPr>
                <a:t>이탈율</a:t>
              </a:r>
              <a:r>
                <a:rPr lang="en-US" altLang="ko-KR" sz="1600" dirty="0">
                  <a:latin typeface="+mn-ea"/>
                </a:rPr>
                <a:t>(</a:t>
              </a:r>
              <a:r>
                <a:rPr lang="ko-KR" altLang="en-US" sz="1600" dirty="0">
                  <a:latin typeface="+mn-ea"/>
                </a:rPr>
                <a:t>총 표본 수</a:t>
              </a:r>
              <a:r>
                <a:rPr lang="en-US" altLang="ko-KR" sz="1600" dirty="0">
                  <a:latin typeface="+mn-ea"/>
                </a:rPr>
                <a:t>) = 52% (100</a:t>
              </a:r>
              <a:r>
                <a:rPr lang="ko-KR" altLang="en-US" sz="1600" dirty="0">
                  <a:latin typeface="+mn-ea"/>
                </a:rPr>
                <a:t>명</a:t>
              </a:r>
              <a:r>
                <a:rPr lang="en-US" altLang="ko-KR" sz="1600" dirty="0"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endParaRPr lang="en-US" altLang="ko-KR" sz="16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 dirty="0">
                  <a:latin typeface="+mn-ea"/>
                </a:rPr>
                <a:t>해당 패턴의 고객 발생시 이들의 지불방법 변경에 대해 이에 응할 시 소정의 상품을 수여하거나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600" dirty="0">
                  <a:latin typeface="+mn-ea"/>
                </a:rPr>
                <a:t>이들의 납입기간이 </a:t>
              </a:r>
              <a:r>
                <a:rPr lang="en-US" altLang="ko-KR" sz="1600" b="1" dirty="0">
                  <a:latin typeface="+mn-ea"/>
                </a:rPr>
                <a:t>25.7</a:t>
              </a:r>
              <a:r>
                <a:rPr lang="ko-KR" altLang="en-US" sz="1600" b="1" dirty="0">
                  <a:latin typeface="+mn-ea"/>
                </a:rPr>
                <a:t>개월</a:t>
              </a:r>
              <a:r>
                <a:rPr lang="ko-KR" altLang="en-US" sz="1600" dirty="0">
                  <a:latin typeface="+mn-ea"/>
                </a:rPr>
                <a:t>이 넘는 조건하에 해당 이용고객 전원에 대해 </a:t>
              </a:r>
              <a:r>
                <a:rPr lang="ko-KR" altLang="en-US" sz="1600" b="1" dirty="0">
                  <a:latin typeface="+mn-ea"/>
                </a:rPr>
                <a:t>온라인 보안서비스</a:t>
              </a:r>
              <a:r>
                <a:rPr lang="ko-KR" altLang="en-US" sz="1600" dirty="0">
                  <a:latin typeface="+mn-ea"/>
                </a:rPr>
                <a:t>를 무료로 해주거나 사은품을 증정하거나 일정 요금 할인을 해준다</a:t>
              </a:r>
              <a:r>
                <a:rPr lang="en-US" altLang="ko-KR" sz="1600" dirty="0">
                  <a:latin typeface="+mn-ea"/>
                </a:rPr>
                <a:t>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8804" y="160363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마케팅전략</a:t>
            </a:r>
          </a:p>
        </p:txBody>
      </p:sp>
      <p:cxnSp>
        <p:nvCxnSpPr>
          <p:cNvPr id="9" name="직선 연결선[R] 4"/>
          <p:cNvCxnSpPr/>
          <p:nvPr/>
        </p:nvCxnSpPr>
        <p:spPr>
          <a:xfrm>
            <a:off x="0" y="639100"/>
            <a:ext cx="2248150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FA261F-7728-4E62-AEB1-D22FF82E68B9}"/>
              </a:ext>
            </a:extLst>
          </p:cNvPr>
          <p:cNvSpPr txBox="1"/>
          <p:nvPr/>
        </p:nvSpPr>
        <p:spPr>
          <a:xfrm>
            <a:off x="4728761" y="901569"/>
            <a:ext cx="2734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63066"/>
                </a:solidFill>
                <a:latin typeface="+mn-ea"/>
              </a:rPr>
              <a:t>고령자의 경우</a:t>
            </a:r>
          </a:p>
        </p:txBody>
      </p:sp>
    </p:spTree>
    <p:extLst>
      <p:ext uri="{BB962C8B-B14F-4D97-AF65-F5344CB8AC3E}">
        <p14:creationId xmlns:p14="http://schemas.microsoft.com/office/powerpoint/2010/main" val="336564157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804" y="160363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마케팅전략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0" y="639100"/>
            <a:ext cx="2248150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FA261F-7728-4E62-AEB1-D22FF82E68B9}"/>
              </a:ext>
            </a:extLst>
          </p:cNvPr>
          <p:cNvSpPr txBox="1"/>
          <p:nvPr/>
        </p:nvSpPr>
        <p:spPr>
          <a:xfrm>
            <a:off x="4170088" y="842300"/>
            <a:ext cx="40087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63066"/>
                </a:solidFill>
                <a:latin typeface="+mn-ea"/>
              </a:rPr>
              <a:t>  비 고령자의 비교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267048" y="2274838"/>
            <a:ext cx="4685019" cy="2308324"/>
            <a:chOff x="809837" y="1531757"/>
            <a:chExt cx="5598753" cy="2308324"/>
          </a:xfrm>
        </p:grpSpPr>
        <p:cxnSp>
          <p:nvCxnSpPr>
            <p:cNvPr id="8" name="직선 연결선 28">
              <a:extLst>
                <a:ext uri="{FF2B5EF4-FFF2-40B4-BE49-F238E27FC236}">
                  <a16:creationId xmlns:a16="http://schemas.microsoft.com/office/drawing/2014/main" id="{719432D7-11BE-48B3-831C-95085CE59B09}"/>
                </a:ext>
              </a:extLst>
            </p:cNvPr>
            <p:cNvCxnSpPr>
              <a:cxnSpLocks/>
            </p:cNvCxnSpPr>
            <p:nvPr/>
          </p:nvCxnSpPr>
          <p:spPr>
            <a:xfrm>
              <a:off x="809837" y="1601472"/>
              <a:ext cx="0" cy="2238609"/>
            </a:xfrm>
            <a:prstGeom prst="line">
              <a:avLst/>
            </a:prstGeom>
            <a:ln w="19050">
              <a:solidFill>
                <a:srgbClr val="463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1D0D32-A743-4D50-8157-7E0CD2C4030B}"/>
                </a:ext>
              </a:extLst>
            </p:cNvPr>
            <p:cNvSpPr txBox="1"/>
            <p:nvPr/>
          </p:nvSpPr>
          <p:spPr>
            <a:xfrm>
              <a:off x="884539" y="1531757"/>
              <a:ext cx="552405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B</a:t>
              </a:r>
              <a:r>
                <a:rPr lang="ko-KR" altLang="en-US" b="1" dirty="0">
                  <a:latin typeface="+mn-ea"/>
                </a:rPr>
                <a:t>에 대한 이탈자  분석</a:t>
              </a:r>
              <a:endParaRPr lang="en-US" altLang="ko-KR" b="1" dirty="0">
                <a:latin typeface="+mn-ea"/>
              </a:endParaRPr>
            </a:p>
            <a:p>
              <a:endParaRPr lang="en-US" altLang="ko-KR" dirty="0">
                <a:latin typeface="+mn-ea"/>
              </a:endParaRPr>
            </a:p>
            <a:p>
              <a:r>
                <a:rPr lang="ko-KR" altLang="en-US" dirty="0">
                  <a:latin typeface="+mn-ea"/>
                </a:rPr>
                <a:t>월평균 납입금  </a:t>
              </a:r>
              <a:r>
                <a:rPr lang="en-US" altLang="ko-KR" dirty="0">
                  <a:latin typeface="+mn-ea"/>
                </a:rPr>
                <a:t>: $82.657</a:t>
              </a:r>
            </a:p>
            <a:p>
              <a:r>
                <a:rPr lang="ko-KR" altLang="en-US" dirty="0">
                  <a:latin typeface="+mn-ea"/>
                </a:rPr>
                <a:t>평균 납입기간 </a:t>
              </a:r>
              <a:r>
                <a:rPr lang="en-US" altLang="ko-KR" dirty="0">
                  <a:latin typeface="+mn-ea"/>
                </a:rPr>
                <a:t>:  9.797</a:t>
              </a:r>
            </a:p>
            <a:p>
              <a:r>
                <a:rPr lang="ko-KR" altLang="en-US" dirty="0">
                  <a:latin typeface="+mn-ea"/>
                </a:rPr>
                <a:t>폰 서비스 이용률 </a:t>
              </a:r>
              <a:r>
                <a:rPr lang="en-US" altLang="ko-KR" dirty="0">
                  <a:latin typeface="+mn-ea"/>
                </a:rPr>
                <a:t>: 100%     </a:t>
              </a:r>
            </a:p>
            <a:p>
              <a:r>
                <a:rPr lang="ko-KR" altLang="en-US" dirty="0">
                  <a:latin typeface="+mn-ea"/>
                </a:rPr>
                <a:t>기술지원 서비스 이용률 </a:t>
              </a:r>
              <a:r>
                <a:rPr lang="en-US" altLang="ko-KR" dirty="0">
                  <a:latin typeface="+mn-ea"/>
                </a:rPr>
                <a:t>: 10.4%</a:t>
              </a:r>
            </a:p>
            <a:p>
              <a:r>
                <a:rPr lang="en-US" altLang="ko-KR" dirty="0">
                  <a:latin typeface="+mn-ea"/>
                </a:rPr>
                <a:t>TV</a:t>
              </a:r>
              <a:r>
                <a:rPr lang="ko-KR" altLang="en-US" dirty="0">
                  <a:latin typeface="+mn-ea"/>
                </a:rPr>
                <a:t>스트리밍 이용률 </a:t>
              </a:r>
              <a:r>
                <a:rPr lang="en-US" altLang="ko-KR" dirty="0">
                  <a:latin typeface="+mn-ea"/>
                </a:rPr>
                <a:t>: 45.1%</a:t>
              </a:r>
            </a:p>
            <a:p>
              <a:r>
                <a:rPr lang="ko-KR" altLang="en-US" dirty="0">
                  <a:latin typeface="+mn-ea"/>
                </a:rPr>
                <a:t>제품 보호 서비스 이용률 </a:t>
              </a:r>
              <a:r>
                <a:rPr lang="en-US" altLang="ko-KR" dirty="0">
                  <a:latin typeface="+mn-ea"/>
                </a:rPr>
                <a:t>: 22.14%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6CDFA9-E13F-4242-BC94-F694B22FEC17}"/>
              </a:ext>
            </a:extLst>
          </p:cNvPr>
          <p:cNvSpPr txBox="1"/>
          <p:nvPr/>
        </p:nvSpPr>
        <p:spPr>
          <a:xfrm>
            <a:off x="5047392" y="1441849"/>
            <a:ext cx="20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63066"/>
                </a:solidFill>
                <a:latin typeface="+mn-ea"/>
              </a:rPr>
              <a:t>B LTV = $178,127</a:t>
            </a:r>
            <a:endParaRPr lang="ko-KR" altLang="en-US" dirty="0">
              <a:solidFill>
                <a:srgbClr val="463066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541760" y="2255388"/>
            <a:ext cx="4429749" cy="2327774"/>
            <a:chOff x="6096000" y="1535725"/>
            <a:chExt cx="4429749" cy="23277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231959-F75D-46F3-82B6-6595388010B2}"/>
                </a:ext>
              </a:extLst>
            </p:cNvPr>
            <p:cNvSpPr txBox="1"/>
            <p:nvPr/>
          </p:nvSpPr>
          <p:spPr>
            <a:xfrm>
              <a:off x="6174732" y="1535725"/>
              <a:ext cx="435101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</a:t>
              </a:r>
              <a:r>
                <a:rPr lang="ko-KR" altLang="en-US" b="1" dirty="0"/>
                <a:t>에 대한 비 이탈자 분석</a:t>
              </a:r>
              <a:endParaRPr lang="en-US" altLang="ko-KR" b="1" dirty="0"/>
            </a:p>
            <a:p>
              <a:endParaRPr lang="en-US" altLang="ko-KR" b="1" dirty="0"/>
            </a:p>
            <a:p>
              <a:r>
                <a:rPr lang="ko-KR" altLang="en-US" dirty="0"/>
                <a:t>월평균 납입금</a:t>
              </a:r>
              <a:r>
                <a:rPr lang="en-US" altLang="ko-KR" dirty="0"/>
                <a:t>: $ 82.52</a:t>
              </a:r>
            </a:p>
            <a:p>
              <a:r>
                <a:rPr lang="ko-KR" altLang="en-US" dirty="0"/>
                <a:t>평균 납입기간 </a:t>
              </a:r>
              <a:r>
                <a:rPr lang="en-US" altLang="ko-KR" dirty="0"/>
                <a:t>: 17.083 </a:t>
              </a:r>
            </a:p>
            <a:p>
              <a:r>
                <a:rPr lang="ko-KR" altLang="en-US" dirty="0"/>
                <a:t>폰 서비스 이용률 </a:t>
              </a:r>
              <a:r>
                <a:rPr lang="en-US" altLang="ko-KR" dirty="0"/>
                <a:t>: 100%</a:t>
              </a:r>
            </a:p>
            <a:p>
              <a:r>
                <a:rPr lang="ko-KR" altLang="en-US" dirty="0"/>
                <a:t>기술지원 서비스 이용률 </a:t>
              </a:r>
              <a:r>
                <a:rPr lang="en-US" altLang="ko-KR" dirty="0"/>
                <a:t>: 27%</a:t>
              </a:r>
            </a:p>
            <a:p>
              <a:r>
                <a:rPr lang="en-US" altLang="ko-KR" dirty="0"/>
                <a:t>TV</a:t>
              </a:r>
              <a:r>
                <a:rPr lang="ko-KR" altLang="en-US" dirty="0"/>
                <a:t>스트리밍 이용률 </a:t>
              </a:r>
              <a:r>
                <a:rPr lang="en-US" altLang="ko-KR" dirty="0"/>
                <a:t>: 42%</a:t>
              </a:r>
            </a:p>
            <a:p>
              <a:r>
                <a:rPr lang="ko-KR" altLang="en-US" dirty="0"/>
                <a:t>제품 보호 서비스 이용률 </a:t>
              </a:r>
              <a:r>
                <a:rPr lang="en-US" altLang="ko-KR" dirty="0"/>
                <a:t>:26.7 %</a:t>
              </a:r>
            </a:p>
          </p:txBody>
        </p:sp>
        <p:cxnSp>
          <p:nvCxnSpPr>
            <p:cNvPr id="14" name="직선 연결선 28">
              <a:extLst>
                <a:ext uri="{FF2B5EF4-FFF2-40B4-BE49-F238E27FC236}">
                  <a16:creationId xmlns:a16="http://schemas.microsoft.com/office/drawing/2014/main" id="{719432D7-11BE-48B3-831C-95085CE59B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581210"/>
              <a:ext cx="0" cy="2282289"/>
            </a:xfrm>
            <a:prstGeom prst="line">
              <a:avLst/>
            </a:prstGeom>
            <a:ln w="19050">
              <a:solidFill>
                <a:srgbClr val="463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5688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86315" y="1778003"/>
            <a:ext cx="10219370" cy="3471333"/>
            <a:chOff x="1083630" y="2006599"/>
            <a:chExt cx="10024740" cy="3471333"/>
          </a:xfrm>
        </p:grpSpPr>
        <p:sp>
          <p:nvSpPr>
            <p:cNvPr id="5" name="직사각형 4"/>
            <p:cNvSpPr/>
            <p:nvPr/>
          </p:nvSpPr>
          <p:spPr>
            <a:xfrm>
              <a:off x="1083630" y="2006599"/>
              <a:ext cx="10024740" cy="3471333"/>
            </a:xfrm>
            <a:prstGeom prst="rect">
              <a:avLst/>
            </a:prstGeom>
            <a:noFill/>
            <a:ln w="19050">
              <a:solidFill>
                <a:srgbClr val="46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9D8A9D-E12C-413B-8905-FCF96EE7EE74}"/>
                </a:ext>
              </a:extLst>
            </p:cNvPr>
            <p:cNvSpPr/>
            <p:nvPr/>
          </p:nvSpPr>
          <p:spPr>
            <a:xfrm>
              <a:off x="1083630" y="2075655"/>
              <a:ext cx="9898483" cy="2933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+mn-ea"/>
                </a:rPr>
                <a:t>한달 단위</a:t>
              </a:r>
              <a:r>
                <a:rPr lang="en-US" altLang="ko-KR" dirty="0">
                  <a:latin typeface="+mn-ea"/>
                </a:rPr>
                <a:t>, 3</a:t>
              </a:r>
              <a:r>
                <a:rPr lang="ko-KR" altLang="en-US" dirty="0">
                  <a:latin typeface="+mn-ea"/>
                </a:rPr>
                <a:t>세대 인터넷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보안서비스</a:t>
              </a:r>
              <a:r>
                <a:rPr lang="en-US" altLang="ko-KR" dirty="0">
                  <a:latin typeface="+mn-ea"/>
                </a:rPr>
                <a:t>X, </a:t>
              </a:r>
              <a:r>
                <a:rPr lang="ko-KR" altLang="en-US" dirty="0">
                  <a:latin typeface="+mn-ea"/>
                </a:rPr>
                <a:t>백업서비스</a:t>
              </a:r>
              <a:r>
                <a:rPr lang="en-US" altLang="ko-KR" dirty="0">
                  <a:latin typeface="+mn-ea"/>
                </a:rPr>
                <a:t>X, </a:t>
              </a:r>
              <a:r>
                <a:rPr lang="ko-KR" altLang="en-US" b="1" dirty="0">
                  <a:latin typeface="+mn-ea"/>
                </a:rPr>
                <a:t>직접 지불</a:t>
              </a:r>
              <a:endParaRPr lang="en-US" altLang="ko-KR" b="1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+mn-ea"/>
                </a:rPr>
                <a:t>이탈율 </a:t>
              </a:r>
              <a:r>
                <a:rPr lang="en-US" altLang="ko-KR" dirty="0">
                  <a:latin typeface="+mn-ea"/>
                </a:rPr>
                <a:t>(</a:t>
              </a:r>
              <a:r>
                <a:rPr lang="ko-KR" altLang="en-US" dirty="0">
                  <a:latin typeface="+mn-ea"/>
                </a:rPr>
                <a:t>총 표본 수</a:t>
              </a:r>
              <a:r>
                <a:rPr lang="en-US" altLang="ko-KR" dirty="0">
                  <a:latin typeface="+mn-ea"/>
                </a:rPr>
                <a:t>)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= 63.93% (427</a:t>
              </a:r>
              <a:r>
                <a:rPr lang="ko-KR" altLang="en-US" dirty="0">
                  <a:latin typeface="+mn-ea"/>
                </a:rPr>
                <a:t>명</a:t>
              </a:r>
              <a:r>
                <a:rPr lang="en-US" altLang="ko-KR" dirty="0"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endParaRPr lang="en-US" altLang="ko-KR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+mn-ea"/>
                </a:rPr>
                <a:t>한달 단위</a:t>
              </a:r>
              <a:r>
                <a:rPr lang="en-US" altLang="ko-KR" dirty="0">
                  <a:latin typeface="+mn-ea"/>
                </a:rPr>
                <a:t>, 3</a:t>
              </a:r>
              <a:r>
                <a:rPr lang="ko-KR" altLang="en-US" dirty="0">
                  <a:latin typeface="+mn-ea"/>
                </a:rPr>
                <a:t>세대 인터넷 </a:t>
              </a:r>
              <a:r>
                <a:rPr lang="en-US" altLang="ko-KR" dirty="0">
                  <a:latin typeface="+mn-ea"/>
                </a:rPr>
                <a:t>, </a:t>
              </a:r>
              <a:r>
                <a:rPr lang="ko-KR" altLang="en-US" dirty="0">
                  <a:latin typeface="+mn-ea"/>
                </a:rPr>
                <a:t>보안서비스</a:t>
              </a:r>
              <a:r>
                <a:rPr lang="en-US" altLang="ko-KR" dirty="0">
                  <a:latin typeface="+mn-ea"/>
                </a:rPr>
                <a:t>X, </a:t>
              </a:r>
              <a:r>
                <a:rPr lang="ko-KR" altLang="en-US" dirty="0">
                  <a:latin typeface="+mn-ea"/>
                </a:rPr>
                <a:t>백업서비스</a:t>
              </a:r>
              <a:r>
                <a:rPr lang="en-US" altLang="ko-KR" dirty="0">
                  <a:latin typeface="+mn-ea"/>
                </a:rPr>
                <a:t>X, </a:t>
              </a:r>
              <a:r>
                <a:rPr lang="ko-KR" altLang="en-US" b="1" dirty="0">
                  <a:latin typeface="+mn-ea"/>
                </a:rPr>
                <a:t>자동결제</a:t>
              </a:r>
              <a:endParaRPr lang="en-US" altLang="ko-KR" b="1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+mn-ea"/>
                </a:rPr>
                <a:t>이탈율 </a:t>
              </a:r>
              <a:r>
                <a:rPr lang="en-US" altLang="ko-KR" dirty="0">
                  <a:latin typeface="+mn-ea"/>
                </a:rPr>
                <a:t>(</a:t>
              </a:r>
              <a:r>
                <a:rPr lang="ko-KR" altLang="en-US" dirty="0">
                  <a:latin typeface="+mn-ea"/>
                </a:rPr>
                <a:t>총 표본 수</a:t>
              </a:r>
              <a:r>
                <a:rPr lang="en-US" altLang="ko-KR" dirty="0">
                  <a:latin typeface="+mn-ea"/>
                </a:rPr>
                <a:t>)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=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47.95% (146</a:t>
              </a:r>
              <a:r>
                <a:rPr lang="ko-KR" altLang="en-US" dirty="0">
                  <a:latin typeface="+mn-ea"/>
                </a:rPr>
                <a:t>명</a:t>
              </a:r>
              <a:r>
                <a:rPr lang="en-US" altLang="ko-KR" dirty="0">
                  <a:latin typeface="+mn-ea"/>
                </a:rPr>
                <a:t>)</a:t>
              </a:r>
            </a:p>
            <a:p>
              <a:pPr>
                <a:lnSpc>
                  <a:spcPct val="130000"/>
                </a:lnSpc>
              </a:pPr>
              <a:endParaRPr lang="en-US" altLang="ko-KR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+mn-ea"/>
                </a:rPr>
                <a:t>해당 패턴의 고객 발생시 이들의 지불방법 변경에 대해 이에 응할 시 소정의 상품을 수여하거나</a:t>
              </a:r>
              <a:endParaRPr lang="en-US" altLang="ko-KR" dirty="0">
                <a:latin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dirty="0">
                  <a:latin typeface="+mn-ea"/>
                </a:rPr>
                <a:t>이들의 납입기간이 </a:t>
              </a:r>
              <a:r>
                <a:rPr lang="en-US" altLang="ko-KR" b="1" dirty="0">
                  <a:latin typeface="+mn-ea"/>
                </a:rPr>
                <a:t>17</a:t>
              </a:r>
              <a:r>
                <a:rPr lang="ko-KR" altLang="en-US" b="1" dirty="0">
                  <a:latin typeface="+mn-ea"/>
                </a:rPr>
                <a:t>개월</a:t>
              </a:r>
              <a:r>
                <a:rPr lang="ko-KR" altLang="en-US" dirty="0">
                  <a:latin typeface="+mn-ea"/>
                </a:rPr>
                <a:t>이 넘는 조건하에 이들에게 </a:t>
              </a:r>
              <a:r>
                <a:rPr lang="ko-KR" altLang="en-US" b="1" dirty="0">
                  <a:latin typeface="+mn-ea"/>
                </a:rPr>
                <a:t>기술지원 서비스</a:t>
              </a:r>
              <a:r>
                <a:rPr lang="ko-KR" altLang="en-US" dirty="0">
                  <a:latin typeface="+mn-ea"/>
                </a:rPr>
                <a:t>를 무료 제공한다</a:t>
              </a:r>
              <a:r>
                <a:rPr lang="en-US" altLang="ko-KR" dirty="0">
                  <a:latin typeface="+mn-ea"/>
                </a:rPr>
                <a:t>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8804" y="160363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마케팅전략</a:t>
            </a:r>
          </a:p>
        </p:txBody>
      </p:sp>
      <p:cxnSp>
        <p:nvCxnSpPr>
          <p:cNvPr id="9" name="직선 연결선[R] 4"/>
          <p:cNvCxnSpPr/>
          <p:nvPr/>
        </p:nvCxnSpPr>
        <p:spPr>
          <a:xfrm>
            <a:off x="0" y="639100"/>
            <a:ext cx="2248150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FA261F-7728-4E62-AEB1-D22FF82E68B9}"/>
              </a:ext>
            </a:extLst>
          </p:cNvPr>
          <p:cNvSpPr txBox="1"/>
          <p:nvPr/>
        </p:nvSpPr>
        <p:spPr>
          <a:xfrm>
            <a:off x="4464114" y="897205"/>
            <a:ext cx="3263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63066"/>
                </a:solidFill>
                <a:latin typeface="+mn-ea"/>
              </a:rPr>
              <a:t>비 고령자의 경우</a:t>
            </a:r>
          </a:p>
        </p:txBody>
      </p:sp>
    </p:spTree>
    <p:extLst>
      <p:ext uri="{BB962C8B-B14F-4D97-AF65-F5344CB8AC3E}">
        <p14:creationId xmlns:p14="http://schemas.microsoft.com/office/powerpoint/2010/main" val="16657424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804" y="160363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결론 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0" y="639100"/>
            <a:ext cx="2248150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997693" y="1869989"/>
            <a:ext cx="10024740" cy="2990336"/>
            <a:chOff x="928271" y="2051221"/>
            <a:chExt cx="10024740" cy="3580517"/>
          </a:xfrm>
        </p:grpSpPr>
        <p:sp>
          <p:nvSpPr>
            <p:cNvPr id="3" name="직사각형 2"/>
            <p:cNvSpPr/>
            <p:nvPr/>
          </p:nvSpPr>
          <p:spPr>
            <a:xfrm>
              <a:off x="928271" y="2051221"/>
              <a:ext cx="10024740" cy="3580517"/>
            </a:xfrm>
            <a:prstGeom prst="rect">
              <a:avLst/>
            </a:prstGeom>
            <a:noFill/>
            <a:ln w="19050">
              <a:solidFill>
                <a:srgbClr val="463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CFD67D-8B21-4934-B130-19861BD7DEAD}"/>
                </a:ext>
              </a:extLst>
            </p:cNvPr>
            <p:cNvSpPr txBox="1"/>
            <p:nvPr/>
          </p:nvSpPr>
          <p:spPr>
            <a:xfrm>
              <a:off x="997693" y="2133319"/>
              <a:ext cx="9786152" cy="309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b="1" dirty="0"/>
                <a:t>만약 모든 마케팅이 성공했다는 가정하에 전체 이탈율 </a:t>
              </a:r>
              <a:r>
                <a:rPr lang="en-US" altLang="ko-KR" b="1" dirty="0"/>
                <a:t>26.5%</a:t>
              </a:r>
              <a:r>
                <a:rPr lang="ko-KR" altLang="en-US" b="1" dirty="0"/>
                <a:t>에서 </a:t>
              </a:r>
              <a:endParaRPr lang="ko-KR" altLang="en-US" dirty="0"/>
            </a:p>
            <a:p>
              <a:pPr fontAlgn="base"/>
              <a:r>
                <a:rPr lang="ko-KR" altLang="en-US" b="1" dirty="0"/>
                <a:t>고령자</a:t>
              </a:r>
              <a:r>
                <a:rPr lang="en-US" altLang="ko-KR" b="1" dirty="0"/>
                <a:t>-B</a:t>
              </a:r>
              <a:r>
                <a:rPr lang="ko-KR" altLang="en-US" b="1" dirty="0"/>
                <a:t>노드의 이탈자 </a:t>
              </a:r>
              <a:r>
                <a:rPr lang="en-US" altLang="ko-KR" b="1" dirty="0"/>
                <a:t>183</a:t>
              </a:r>
              <a:r>
                <a:rPr lang="ko-KR" altLang="en-US" b="1" dirty="0"/>
                <a:t>명</a:t>
              </a:r>
              <a:r>
                <a:rPr lang="en-US" altLang="ko-KR" b="1" dirty="0"/>
                <a:t>+ </a:t>
              </a:r>
              <a:r>
                <a:rPr lang="ko-KR" altLang="en-US" b="1" dirty="0"/>
                <a:t>비고령자</a:t>
              </a:r>
              <a:r>
                <a:rPr lang="en-US" altLang="ko-KR" b="1" dirty="0"/>
                <a:t>-B</a:t>
              </a:r>
              <a:r>
                <a:rPr lang="ko-KR" altLang="en-US" b="1" dirty="0"/>
                <a:t>노드 비고령자 </a:t>
              </a:r>
              <a:r>
                <a:rPr lang="en-US" altLang="ko-KR" b="1" dirty="0"/>
                <a:t>165</a:t>
              </a:r>
              <a:r>
                <a:rPr lang="ko-KR" altLang="en-US" b="1" dirty="0"/>
                <a:t>명이 감소한 </a:t>
              </a:r>
              <a:endParaRPr lang="en-US" altLang="ko-KR" b="1" dirty="0"/>
            </a:p>
            <a:p>
              <a:pPr fontAlgn="base"/>
              <a:r>
                <a:rPr lang="ko-KR" altLang="en-US" b="1" dirty="0">
                  <a:solidFill>
                    <a:srgbClr val="FF0000"/>
                  </a:solidFill>
                </a:rPr>
                <a:t>최종 </a:t>
              </a:r>
              <a:r>
                <a:rPr lang="en-US" altLang="ko-KR" b="1" dirty="0">
                  <a:solidFill>
                    <a:srgbClr val="FF0000"/>
                  </a:solidFill>
                </a:rPr>
                <a:t>17.4%</a:t>
              </a:r>
              <a:r>
                <a:rPr lang="ko-KR" altLang="en-US" b="1" dirty="0">
                  <a:solidFill>
                    <a:srgbClr val="FF0000"/>
                  </a:solidFill>
                </a:rPr>
                <a:t>의 이탈율</a:t>
              </a:r>
              <a:r>
                <a:rPr lang="ko-KR" altLang="en-US" b="1" dirty="0"/>
                <a:t>로 전체와 비교했을 때 무려 </a:t>
              </a:r>
              <a:r>
                <a:rPr lang="en-US" altLang="ko-KR" b="1" dirty="0">
                  <a:solidFill>
                    <a:srgbClr val="FF0000"/>
                  </a:solidFill>
                </a:rPr>
                <a:t>9.1%p</a:t>
              </a:r>
              <a:r>
                <a:rPr lang="ko-KR" altLang="en-US" b="1" dirty="0">
                  <a:solidFill>
                    <a:srgbClr val="FF0000"/>
                  </a:solidFill>
                </a:rPr>
                <a:t>의 이탈감소율</a:t>
              </a:r>
              <a:r>
                <a:rPr lang="ko-KR" altLang="en-US" b="1" dirty="0"/>
                <a:t>을 기대할 수 있다</a:t>
              </a:r>
              <a:r>
                <a:rPr lang="en-US" altLang="ko-KR" b="1" dirty="0"/>
                <a:t>.</a:t>
              </a:r>
              <a:endParaRPr lang="ko-KR" altLang="en-US" dirty="0"/>
            </a:p>
            <a:p>
              <a:pPr fontAlgn="base"/>
              <a:endParaRPr lang="ko-KR" altLang="en-US" dirty="0"/>
            </a:p>
            <a:p>
              <a:pPr fontAlgn="base"/>
              <a:r>
                <a:rPr lang="ko-KR" altLang="en-US" b="1" dirty="0"/>
                <a:t>만약 해당 통신회사의 총 가입자가 </a:t>
              </a:r>
              <a:r>
                <a:rPr lang="en-US" altLang="ko-KR" b="1" dirty="0"/>
                <a:t>100</a:t>
              </a:r>
              <a:r>
                <a:rPr lang="ko-KR" altLang="en-US" b="1" dirty="0"/>
                <a:t>만 명일 경우</a:t>
              </a:r>
              <a:r>
                <a:rPr lang="en-US" altLang="ko-KR" b="1" dirty="0"/>
                <a:t>,</a:t>
              </a:r>
            </a:p>
            <a:p>
              <a:pPr fontAlgn="base"/>
              <a:r>
                <a:rPr lang="ko-KR" altLang="en-US" b="1" dirty="0"/>
                <a:t>약 </a:t>
              </a:r>
              <a:r>
                <a:rPr lang="en-US" altLang="ko-KR" b="1" dirty="0"/>
                <a:t>91000</a:t>
              </a:r>
              <a:r>
                <a:rPr lang="ko-KR" altLang="en-US" b="1" dirty="0"/>
                <a:t>명의 추가이탈을 방지 한다는 것을 의미한다</a:t>
              </a:r>
              <a:r>
                <a:rPr lang="en-US" altLang="ko-KR" b="1" dirty="0"/>
                <a:t>.</a:t>
              </a:r>
            </a:p>
            <a:p>
              <a:pPr fontAlgn="base"/>
              <a:endParaRPr lang="en-US" altLang="ko-KR" b="1" dirty="0"/>
            </a:p>
            <a:p>
              <a:pPr fontAlgn="base"/>
              <a:endParaRPr lang="ko-KR" altLang="en-US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93577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8619" y="2972169"/>
            <a:ext cx="14923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dirty="0">
                <a:solidFill>
                  <a:schemeClr val="bg1"/>
                </a:solidFill>
              </a:rPr>
              <a:t>Q</a:t>
            </a:r>
            <a:endParaRPr kumimoji="1" lang="ko-KR" altLang="en-US" sz="11500" dirty="0">
              <a:solidFill>
                <a:schemeClr val="bg1"/>
              </a:solidFill>
            </a:endParaRPr>
          </a:p>
        </p:txBody>
      </p:sp>
      <p:cxnSp>
        <p:nvCxnSpPr>
          <p:cNvPr id="15" name="직선 연결선[R] 14"/>
          <p:cNvCxnSpPr/>
          <p:nvPr/>
        </p:nvCxnSpPr>
        <p:spPr>
          <a:xfrm>
            <a:off x="5613009" y="4581309"/>
            <a:ext cx="657899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80537" y="3633887"/>
            <a:ext cx="95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</a:rPr>
              <a:t>&amp;</a:t>
            </a:r>
            <a:endParaRPr kumimoji="1"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7748" y="3105852"/>
            <a:ext cx="14923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dirty="0">
                <a:solidFill>
                  <a:schemeClr val="bg1"/>
                </a:solidFill>
              </a:rPr>
              <a:t>A</a:t>
            </a:r>
            <a:endParaRPr kumimoji="1" lang="ko-KR" alt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9984" y="1329104"/>
            <a:ext cx="2471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600" b="1" dirty="0">
                <a:solidFill>
                  <a:srgbClr val="463066"/>
                </a:solidFill>
              </a:rPr>
              <a:t>01</a:t>
            </a:r>
            <a:endParaRPr kumimoji="1" lang="ko-KR" altLang="en-US" sz="6600" b="1" dirty="0">
              <a:solidFill>
                <a:srgbClr val="463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5191" y="2903827"/>
            <a:ext cx="60215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5500" dirty="0">
                <a:solidFill>
                  <a:srgbClr val="463066"/>
                </a:solidFill>
              </a:rPr>
              <a:t>탐색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2312" y="4288601"/>
            <a:ext cx="289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CRM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2312" y="4657933"/>
            <a:ext cx="289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목표 설정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2312" y="5027265"/>
            <a:ext cx="289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표본 검증</a:t>
            </a: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D47A3B4-4091-471C-8B93-FDD59DED9142}"/>
              </a:ext>
            </a:extLst>
          </p:cNvPr>
          <p:cNvCxnSpPr>
            <a:cxnSpLocks/>
          </p:cNvCxnSpPr>
          <p:nvPr/>
        </p:nvCxnSpPr>
        <p:spPr>
          <a:xfrm>
            <a:off x="0" y="2193879"/>
            <a:ext cx="3148618" cy="0"/>
          </a:xfrm>
          <a:prstGeom prst="line">
            <a:avLst/>
          </a:prstGeom>
          <a:ln w="22225">
            <a:solidFill>
              <a:srgbClr val="47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4985" y="3627349"/>
            <a:ext cx="5791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</a:rPr>
              <a:t>THANK YOU</a:t>
            </a:r>
            <a:endParaRPr kumimoji="1" lang="ko-KR" altLang="en-US" sz="7200" dirty="0">
              <a:solidFill>
                <a:schemeClr val="bg1"/>
              </a:solidFill>
            </a:endParaRPr>
          </a:p>
        </p:txBody>
      </p:sp>
      <p:cxnSp>
        <p:nvCxnSpPr>
          <p:cNvPr id="15" name="직선 연결선[R] 14"/>
          <p:cNvCxnSpPr/>
          <p:nvPr/>
        </p:nvCxnSpPr>
        <p:spPr>
          <a:xfrm>
            <a:off x="5613009" y="4581309"/>
            <a:ext cx="657899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9694" y="221326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rgbClr val="463066"/>
                </a:solidFill>
              </a:rPr>
              <a:t>CRM</a:t>
            </a:r>
            <a:endParaRPr kumimoji="1" lang="ko-KR" altLang="en-US" sz="2800" b="1" dirty="0">
              <a:solidFill>
                <a:srgbClr val="463066"/>
              </a:solidFill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9669914-1E63-4390-8C5E-70671B89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21" y="3848037"/>
            <a:ext cx="1430804" cy="2092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98DBB-1274-4AEB-85E3-EB42250686C0}"/>
              </a:ext>
            </a:extLst>
          </p:cNvPr>
          <p:cNvSpPr txBox="1"/>
          <p:nvPr/>
        </p:nvSpPr>
        <p:spPr>
          <a:xfrm>
            <a:off x="1076325" y="1326883"/>
            <a:ext cx="318808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800" dirty="0">
                <a:solidFill>
                  <a:srgbClr val="473066"/>
                </a:solidFill>
                <a:latin typeface="+mn-ea"/>
                <a:cs typeface="Segoe UI Semibold" panose="020B0702040204020203" pitchFamily="34" charset="0"/>
              </a:rPr>
              <a:t>What is CRM?</a:t>
            </a:r>
            <a:endParaRPr lang="ko-KR" altLang="en-US" sz="2800" dirty="0">
              <a:solidFill>
                <a:srgbClr val="473066"/>
              </a:solidFill>
              <a:latin typeface="+mn-ea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B0912-2B01-4EA8-B140-D3DD554AE71E}"/>
              </a:ext>
            </a:extLst>
          </p:cNvPr>
          <p:cNvSpPr txBox="1"/>
          <p:nvPr/>
        </p:nvSpPr>
        <p:spPr>
          <a:xfrm>
            <a:off x="1076324" y="1892888"/>
            <a:ext cx="3971340" cy="19389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Customer relationship management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기업이 고객과의 지속적인 관계를 위해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보유한 자원을 최대한 활용하여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고객의 평생가치를 증진시키려는 과정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n-ea"/>
            </a:endParaRP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0D47A3B4-4091-471C-8B93-FDD59DED9142}"/>
              </a:ext>
            </a:extLst>
          </p:cNvPr>
          <p:cNvCxnSpPr>
            <a:cxnSpLocks/>
          </p:cNvCxnSpPr>
          <p:nvPr/>
        </p:nvCxnSpPr>
        <p:spPr>
          <a:xfrm>
            <a:off x="-119668" y="5921816"/>
            <a:ext cx="3148618" cy="0"/>
          </a:xfrm>
          <a:prstGeom prst="line">
            <a:avLst/>
          </a:prstGeom>
          <a:ln w="19050">
            <a:solidFill>
              <a:srgbClr val="47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97F239-4C0F-4339-A5C1-2025F9D8BB5A}"/>
              </a:ext>
            </a:extLst>
          </p:cNvPr>
          <p:cNvSpPr/>
          <p:nvPr/>
        </p:nvSpPr>
        <p:spPr>
          <a:xfrm>
            <a:off x="5457825" y="1209240"/>
            <a:ext cx="5657850" cy="5648760"/>
          </a:xfrm>
          <a:prstGeom prst="rect">
            <a:avLst/>
          </a:prstGeom>
          <a:solidFill>
            <a:srgbClr val="473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04F04-E281-4F90-A20F-02927575BF6C}"/>
              </a:ext>
            </a:extLst>
          </p:cNvPr>
          <p:cNvSpPr txBox="1"/>
          <p:nvPr/>
        </p:nvSpPr>
        <p:spPr>
          <a:xfrm>
            <a:off x="5761055" y="1498930"/>
            <a:ext cx="4454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rgbClr val="FCE207"/>
                </a:solidFill>
                <a:latin typeface="+mn-ea"/>
                <a:cs typeface="Segoe UI Semibold" panose="020B0702040204020203" pitchFamily="34" charset="0"/>
              </a:rPr>
              <a:t>목표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6470D-8A2D-422C-B47B-71D92BFCC0C9}"/>
              </a:ext>
            </a:extLst>
          </p:cNvPr>
          <p:cNvSpPr txBox="1"/>
          <p:nvPr/>
        </p:nvSpPr>
        <p:spPr>
          <a:xfrm>
            <a:off x="5769764" y="2116026"/>
            <a:ext cx="4719591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FFC000"/>
                </a:solidFill>
                <a:latin typeface="+mn-ea"/>
              </a:rPr>
              <a:t>고객 이탈 방지</a:t>
            </a:r>
            <a:endParaRPr lang="en-US" altLang="ko-KR" sz="1600" dirty="0">
              <a:solidFill>
                <a:srgbClr val="FFC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rgbClr val="FFC000"/>
                </a:solidFill>
                <a:latin typeface="+mn-ea"/>
              </a:rPr>
              <a:t>고객 가치 산출</a:t>
            </a:r>
            <a:endParaRPr lang="en-US" altLang="ko-KR" sz="1600" dirty="0">
              <a:solidFill>
                <a:srgbClr val="FFC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틈새 시장 개척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시너지효과의 극대화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고객부가가치 창출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우수 고객 유지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7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6222" y="221326"/>
            <a:ext cx="369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기업 환경</a:t>
            </a:r>
            <a:r>
              <a:rPr kumimoji="1" lang="en-US" altLang="ko-KR" sz="2800" b="1" dirty="0">
                <a:solidFill>
                  <a:srgbClr val="463066"/>
                </a:solidFill>
              </a:rPr>
              <a:t> </a:t>
            </a:r>
            <a:r>
              <a:rPr kumimoji="1" lang="ko-KR" altLang="en-US" sz="2800" b="1" dirty="0">
                <a:solidFill>
                  <a:srgbClr val="463066"/>
                </a:solidFill>
              </a:rPr>
              <a:t>변화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19780" y="744546"/>
            <a:ext cx="2095422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92" y="2283718"/>
            <a:ext cx="942724" cy="942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98DBB-1274-4AEB-85E3-EB42250686C0}"/>
              </a:ext>
            </a:extLst>
          </p:cNvPr>
          <p:cNvSpPr txBox="1"/>
          <p:nvPr/>
        </p:nvSpPr>
        <p:spPr>
          <a:xfrm>
            <a:off x="2485691" y="2266300"/>
            <a:ext cx="239143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고객욕구의 다양화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B0912-2B01-4EA8-B140-D3DD554AE71E}"/>
              </a:ext>
            </a:extLst>
          </p:cNvPr>
          <p:cNvSpPr txBox="1"/>
          <p:nvPr/>
        </p:nvSpPr>
        <p:spPr>
          <a:xfrm>
            <a:off x="7911520" y="4696686"/>
            <a:ext cx="307882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새로운 매체의 등장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DB043-B1C3-483D-9834-A2484D262B1B}"/>
              </a:ext>
            </a:extLst>
          </p:cNvPr>
          <p:cNvSpPr txBox="1"/>
          <p:nvPr/>
        </p:nvSpPr>
        <p:spPr>
          <a:xfrm>
            <a:off x="2485692" y="4626943"/>
            <a:ext cx="307882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가격경쟁의 심화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950C879-9D39-45EC-BAE2-7AE25CD5D3BC}"/>
              </a:ext>
            </a:extLst>
          </p:cNvPr>
          <p:cNvSpPr/>
          <p:nvPr/>
        </p:nvSpPr>
        <p:spPr>
          <a:xfrm>
            <a:off x="1028663" y="2024025"/>
            <a:ext cx="1323439" cy="1323439"/>
          </a:xfrm>
          <a:prstGeom prst="ellipse">
            <a:avLst/>
          </a:prstGeom>
          <a:noFill/>
          <a:ln w="44450">
            <a:solidFill>
              <a:srgbClr val="463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CDCF2E-FA0A-4C3B-9D07-EF8DE8FB3FAB}"/>
              </a:ext>
            </a:extLst>
          </p:cNvPr>
          <p:cNvSpPr/>
          <p:nvPr/>
        </p:nvSpPr>
        <p:spPr>
          <a:xfrm>
            <a:off x="1028663" y="4323320"/>
            <a:ext cx="1323439" cy="1323439"/>
          </a:xfrm>
          <a:prstGeom prst="ellipse">
            <a:avLst/>
          </a:prstGeom>
          <a:noFill/>
          <a:ln w="44450">
            <a:solidFill>
              <a:srgbClr val="463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2485691" y="2635632"/>
            <a:ext cx="297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시장의 세분화의 지속적 심화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065E2-92AC-4C8F-BFF5-2C01FEF8247F}"/>
              </a:ext>
            </a:extLst>
          </p:cNvPr>
          <p:cNvSpPr txBox="1"/>
          <p:nvPr/>
        </p:nvSpPr>
        <p:spPr>
          <a:xfrm>
            <a:off x="7911519" y="5066018"/>
            <a:ext cx="297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인터넷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등 뉴미디어와 통신채널의 등장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광고의 홍수가 시작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47AF1-27A8-41F3-AA68-FCE21DA93170}"/>
              </a:ext>
            </a:extLst>
          </p:cNvPr>
          <p:cNvSpPr txBox="1"/>
          <p:nvPr/>
        </p:nvSpPr>
        <p:spPr>
          <a:xfrm>
            <a:off x="2485691" y="4999954"/>
            <a:ext cx="3140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경쟁의 뉴 패러다임 대두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36" y="4575797"/>
            <a:ext cx="925291" cy="925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62" y="4560219"/>
            <a:ext cx="849640" cy="8496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398DBB-1274-4AEB-85E3-EB42250686C0}"/>
              </a:ext>
            </a:extLst>
          </p:cNvPr>
          <p:cNvSpPr txBox="1"/>
          <p:nvPr/>
        </p:nvSpPr>
        <p:spPr>
          <a:xfrm>
            <a:off x="7933293" y="2266603"/>
            <a:ext cx="239143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제품의 변화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950C879-9D39-45EC-BAE2-7AE25CD5D3BC}"/>
              </a:ext>
            </a:extLst>
          </p:cNvPr>
          <p:cNvSpPr/>
          <p:nvPr/>
        </p:nvSpPr>
        <p:spPr>
          <a:xfrm>
            <a:off x="6476265" y="2024328"/>
            <a:ext cx="1323439" cy="1323439"/>
          </a:xfrm>
          <a:prstGeom prst="ellipse">
            <a:avLst/>
          </a:prstGeom>
          <a:noFill/>
          <a:ln w="44450">
            <a:solidFill>
              <a:srgbClr val="463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7824584" y="2616580"/>
            <a:ext cx="3068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제품수명주기 단축 및 품질의 혁신 가속화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950C879-9D39-45EC-BAE2-7AE25CD5D3BC}"/>
              </a:ext>
            </a:extLst>
          </p:cNvPr>
          <p:cNvSpPr/>
          <p:nvPr/>
        </p:nvSpPr>
        <p:spPr>
          <a:xfrm>
            <a:off x="6476265" y="4365678"/>
            <a:ext cx="1323439" cy="1323439"/>
          </a:xfrm>
          <a:prstGeom prst="ellipse">
            <a:avLst/>
          </a:prstGeom>
          <a:noFill/>
          <a:ln w="44450">
            <a:solidFill>
              <a:srgbClr val="463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9" y="2246179"/>
            <a:ext cx="879736" cy="8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5B0EFFA-B9FA-4E31-B041-15EFAC1D9C49}"/>
              </a:ext>
            </a:extLst>
          </p:cNvPr>
          <p:cNvSpPr/>
          <p:nvPr/>
        </p:nvSpPr>
        <p:spPr>
          <a:xfrm>
            <a:off x="3708760" y="1284473"/>
            <a:ext cx="1323439" cy="1323439"/>
          </a:xfrm>
          <a:prstGeom prst="ellips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950C879-9D39-45EC-BAE2-7AE25CD5D3BC}"/>
              </a:ext>
            </a:extLst>
          </p:cNvPr>
          <p:cNvSpPr/>
          <p:nvPr/>
        </p:nvSpPr>
        <p:spPr>
          <a:xfrm>
            <a:off x="644969" y="1284473"/>
            <a:ext cx="1323439" cy="1323439"/>
          </a:xfrm>
          <a:prstGeom prst="ellipse">
            <a:avLst/>
          </a:prstGeom>
          <a:noFill/>
          <a:ln w="44450">
            <a:solidFill>
              <a:srgbClr val="463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CDCF2E-FA0A-4C3B-9D07-EF8DE8FB3FAB}"/>
              </a:ext>
            </a:extLst>
          </p:cNvPr>
          <p:cNvSpPr/>
          <p:nvPr/>
        </p:nvSpPr>
        <p:spPr>
          <a:xfrm>
            <a:off x="6772551" y="1284473"/>
            <a:ext cx="1323439" cy="1323439"/>
          </a:xfrm>
          <a:prstGeom prst="ellipse">
            <a:avLst/>
          </a:prstGeom>
          <a:noFill/>
          <a:ln w="44450">
            <a:solidFill>
              <a:srgbClr val="463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305918" y="2839410"/>
            <a:ext cx="2210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고객의 자료 수집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" y="1476119"/>
            <a:ext cx="922728" cy="9227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9694" y="221326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rgbClr val="463066"/>
                </a:solidFill>
              </a:rPr>
              <a:t>CRM</a:t>
            </a:r>
            <a:endParaRPr kumimoji="1" lang="ko-KR" altLang="en-US" sz="2800" b="1" dirty="0">
              <a:solidFill>
                <a:srgbClr val="463066"/>
              </a:solidFill>
            </a:endParaRPr>
          </a:p>
        </p:txBody>
      </p:sp>
      <p:cxnSp>
        <p:nvCxnSpPr>
          <p:cNvPr id="18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4120668" y="2835482"/>
            <a:ext cx="586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DB</a:t>
            </a:r>
            <a:r>
              <a:rPr lang="ko-KR" altLang="en-US" sz="1200" dirty="0">
                <a:latin typeface="+mn-ea"/>
              </a:rPr>
              <a:t>화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B0EFFA-B9FA-4E31-B041-15EFAC1D9C49}"/>
              </a:ext>
            </a:extLst>
          </p:cNvPr>
          <p:cNvSpPr/>
          <p:nvPr/>
        </p:nvSpPr>
        <p:spPr>
          <a:xfrm>
            <a:off x="9836342" y="1284473"/>
            <a:ext cx="1323439" cy="1323439"/>
          </a:xfrm>
          <a:prstGeom prst="ellips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B0EFFA-B9FA-4E31-B041-15EFAC1D9C49}"/>
              </a:ext>
            </a:extLst>
          </p:cNvPr>
          <p:cNvSpPr/>
          <p:nvPr/>
        </p:nvSpPr>
        <p:spPr>
          <a:xfrm>
            <a:off x="644969" y="4162785"/>
            <a:ext cx="1323439" cy="1323439"/>
          </a:xfrm>
          <a:prstGeom prst="ellips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0CDCF2E-FA0A-4C3B-9D07-EF8DE8FB3FAB}"/>
              </a:ext>
            </a:extLst>
          </p:cNvPr>
          <p:cNvSpPr/>
          <p:nvPr/>
        </p:nvSpPr>
        <p:spPr>
          <a:xfrm>
            <a:off x="3708760" y="4162785"/>
            <a:ext cx="1323439" cy="1323439"/>
          </a:xfrm>
          <a:prstGeom prst="ellipse">
            <a:avLst/>
          </a:prstGeom>
          <a:noFill/>
          <a:ln w="44450">
            <a:solidFill>
              <a:srgbClr val="463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5B0EFFA-B9FA-4E31-B041-15EFAC1D9C49}"/>
              </a:ext>
            </a:extLst>
          </p:cNvPr>
          <p:cNvSpPr/>
          <p:nvPr/>
        </p:nvSpPr>
        <p:spPr>
          <a:xfrm>
            <a:off x="6772551" y="4162785"/>
            <a:ext cx="1323439" cy="1323439"/>
          </a:xfrm>
          <a:prstGeom prst="ellipse">
            <a:avLst/>
          </a:prstGeom>
          <a:noFill/>
          <a:ln w="444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CDCF2E-FA0A-4C3B-9D07-EF8DE8FB3FAB}"/>
              </a:ext>
            </a:extLst>
          </p:cNvPr>
          <p:cNvSpPr/>
          <p:nvPr/>
        </p:nvSpPr>
        <p:spPr>
          <a:xfrm>
            <a:off x="9836341" y="4162784"/>
            <a:ext cx="1323439" cy="1323439"/>
          </a:xfrm>
          <a:prstGeom prst="ellipse">
            <a:avLst/>
          </a:prstGeom>
          <a:noFill/>
          <a:ln w="44450">
            <a:solidFill>
              <a:srgbClr val="463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5" y="1482647"/>
            <a:ext cx="916200" cy="9162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43" y="1481656"/>
            <a:ext cx="917191" cy="91719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94" y="1473938"/>
            <a:ext cx="959519" cy="95951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94" y="4338549"/>
            <a:ext cx="1008514" cy="100851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32" y="4405186"/>
            <a:ext cx="941877" cy="94187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76" y="4452216"/>
            <a:ext cx="855239" cy="85523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" y="4338549"/>
            <a:ext cx="976112" cy="97611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6418103" y="2848973"/>
            <a:ext cx="2072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고객 행동에 대한 패턴파악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9098925" y="2848696"/>
            <a:ext cx="2686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  고객 행동 분석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9438388" y="5691218"/>
            <a:ext cx="20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이탈 집단의 세분화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및 가치 판단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6449589" y="5676603"/>
            <a:ext cx="217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이탈방지를 위한 마케팅 수립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3242192" y="5691218"/>
            <a:ext cx="217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지속적인 개발과 검증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37DD34-AD24-41EC-B139-E454EF7D6EEF}"/>
              </a:ext>
            </a:extLst>
          </p:cNvPr>
          <p:cNvSpPr txBox="1"/>
          <p:nvPr/>
        </p:nvSpPr>
        <p:spPr>
          <a:xfrm>
            <a:off x="217265" y="5654696"/>
            <a:ext cx="217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기업의 경쟁력 강화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17" y="1793730"/>
            <a:ext cx="319933" cy="31993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31" y="1806788"/>
            <a:ext cx="319933" cy="31993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39" y="1793723"/>
            <a:ext cx="319933" cy="319933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78992" y="4689324"/>
            <a:ext cx="319933" cy="31993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52749" y="4684972"/>
            <a:ext cx="319933" cy="319933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43929" y="4689324"/>
            <a:ext cx="319933" cy="31993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9123" y="3409166"/>
            <a:ext cx="319933" cy="3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8804" y="160363"/>
            <a:ext cx="238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목표설정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0" y="639100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FA261F-7728-4E62-AEB1-D22FF82E68B9}"/>
              </a:ext>
            </a:extLst>
          </p:cNvPr>
          <p:cNvSpPr txBox="1"/>
          <p:nvPr/>
        </p:nvSpPr>
        <p:spPr>
          <a:xfrm>
            <a:off x="6441545" y="2964539"/>
            <a:ext cx="287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63066"/>
                </a:solidFill>
                <a:latin typeface="+mn-ea"/>
              </a:rPr>
              <a:t>이탈 방지 </a:t>
            </a:r>
            <a:r>
              <a:rPr lang="en-US" altLang="ko-KR" sz="2400" dirty="0">
                <a:solidFill>
                  <a:srgbClr val="463066"/>
                </a:solidFill>
                <a:latin typeface="+mn-ea"/>
              </a:rPr>
              <a:t>/ </a:t>
            </a:r>
            <a:r>
              <a:rPr lang="ko-KR" altLang="en-US" sz="2400" dirty="0">
                <a:solidFill>
                  <a:srgbClr val="463066"/>
                </a:solidFill>
                <a:latin typeface="+mn-ea"/>
              </a:rPr>
              <a:t>감소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D0D32-A743-4D50-8157-7E0CD2C4030B}"/>
              </a:ext>
            </a:extLst>
          </p:cNvPr>
          <p:cNvSpPr txBox="1"/>
          <p:nvPr/>
        </p:nvSpPr>
        <p:spPr>
          <a:xfrm>
            <a:off x="6441543" y="3666504"/>
            <a:ext cx="5570345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업계현황 </a:t>
            </a:r>
            <a:r>
              <a:rPr lang="en-US" altLang="ko-KR" sz="1600" dirty="0"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전체 이동통신 회사의 평균 이탈율은 </a:t>
            </a:r>
            <a:r>
              <a:rPr lang="en-US" altLang="ko-KR" sz="1600" dirty="0">
                <a:latin typeface="+mn-ea"/>
              </a:rPr>
              <a:t>25%</a:t>
            </a:r>
            <a:r>
              <a:rPr lang="ko-KR" altLang="en-US" sz="1600" dirty="0">
                <a:latin typeface="+mn-ea"/>
              </a:rPr>
              <a:t>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회사의 현 실태 </a:t>
            </a:r>
            <a:r>
              <a:rPr lang="en-US" altLang="ko-KR" sz="1600" dirty="0">
                <a:latin typeface="+mn-ea"/>
              </a:rPr>
              <a:t>:</a:t>
            </a:r>
            <a:endParaRPr lang="ko-KR" altLang="en-US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회사는 매년 약 </a:t>
            </a:r>
            <a:r>
              <a:rPr lang="en-US" altLang="ko-KR" sz="1600" dirty="0">
                <a:latin typeface="+mn-ea"/>
              </a:rPr>
              <a:t>27%</a:t>
            </a:r>
            <a:r>
              <a:rPr lang="ko-KR" altLang="en-US" sz="1600" dirty="0">
                <a:latin typeface="+mn-ea"/>
              </a:rPr>
              <a:t>의 고객이 이탈하는 것으로 나타난다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63066"/>
                </a:solidFill>
                <a:latin typeface="+mn-ea"/>
              </a:rPr>
              <a:t>목표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전체 평균인 </a:t>
            </a:r>
            <a:r>
              <a:rPr lang="en-US" altLang="ko-KR" sz="1600" dirty="0">
                <a:latin typeface="+mn-ea"/>
              </a:rPr>
              <a:t>25% </a:t>
            </a:r>
            <a:r>
              <a:rPr lang="ko-KR" altLang="en-US" sz="1600" dirty="0">
                <a:latin typeface="+mn-ea"/>
              </a:rPr>
              <a:t>미만으로 고객 이탈을 달성하겠다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18" name="직선 연결선 28">
            <a:extLst>
              <a:ext uri="{FF2B5EF4-FFF2-40B4-BE49-F238E27FC236}">
                <a16:creationId xmlns:a16="http://schemas.microsoft.com/office/drawing/2014/main" id="{719432D7-11BE-48B3-831C-95085CE59B09}"/>
              </a:ext>
            </a:extLst>
          </p:cNvPr>
          <p:cNvCxnSpPr>
            <a:cxnSpLocks/>
          </p:cNvCxnSpPr>
          <p:nvPr/>
        </p:nvCxnSpPr>
        <p:spPr>
          <a:xfrm>
            <a:off x="6441545" y="2964539"/>
            <a:ext cx="0" cy="2640957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8">
            <a:extLst>
              <a:ext uri="{FF2B5EF4-FFF2-40B4-BE49-F238E27FC236}">
                <a16:creationId xmlns:a16="http://schemas.microsoft.com/office/drawing/2014/main" id="{719432D7-11BE-48B3-831C-95085CE59B09}"/>
              </a:ext>
            </a:extLst>
          </p:cNvPr>
          <p:cNvCxnSpPr>
            <a:cxnSpLocks/>
          </p:cNvCxnSpPr>
          <p:nvPr/>
        </p:nvCxnSpPr>
        <p:spPr>
          <a:xfrm>
            <a:off x="724773" y="1075492"/>
            <a:ext cx="0" cy="2640957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FA261F-7728-4E62-AEB1-D22FF82E68B9}"/>
              </a:ext>
            </a:extLst>
          </p:cNvPr>
          <p:cNvSpPr txBox="1"/>
          <p:nvPr/>
        </p:nvSpPr>
        <p:spPr>
          <a:xfrm>
            <a:off x="812576" y="1105899"/>
            <a:ext cx="287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63066"/>
                </a:solidFill>
                <a:latin typeface="+mn-ea"/>
              </a:rPr>
              <a:t>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D0D32-A743-4D50-8157-7E0CD2C4030B}"/>
              </a:ext>
            </a:extLst>
          </p:cNvPr>
          <p:cNvSpPr txBox="1"/>
          <p:nvPr/>
        </p:nvSpPr>
        <p:spPr>
          <a:xfrm>
            <a:off x="812576" y="1727512"/>
            <a:ext cx="493721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총 표본 수 </a:t>
            </a:r>
            <a:r>
              <a:rPr lang="en-US" altLang="ko-KR" sz="1600" dirty="0">
                <a:latin typeface="+mn-ea"/>
              </a:rPr>
              <a:t>: 7044</a:t>
            </a:r>
            <a:r>
              <a:rPr lang="ko-KR" altLang="en-US" sz="1600" dirty="0">
                <a:latin typeface="+mn-ea"/>
              </a:rPr>
              <a:t>명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이탈자 </a:t>
            </a:r>
            <a:r>
              <a:rPr lang="en-US" altLang="ko-KR" sz="1600" dirty="0">
                <a:latin typeface="+mn-ea"/>
              </a:rPr>
              <a:t>: 1869 </a:t>
            </a:r>
            <a:r>
              <a:rPr lang="ko-KR" altLang="en-US" sz="1600" dirty="0">
                <a:latin typeface="+mn-ea"/>
              </a:rPr>
              <a:t>명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Target : </a:t>
            </a:r>
            <a:r>
              <a:rPr lang="ko-KR" altLang="en-US" sz="1600" dirty="0">
                <a:latin typeface="+mn-ea"/>
              </a:rPr>
              <a:t>통신회사 이탈여부 </a:t>
            </a:r>
            <a:r>
              <a:rPr lang="en-US" altLang="ko-KR" sz="1600" dirty="0">
                <a:latin typeface="+mn-ea"/>
              </a:rPr>
              <a:t>(Churn)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Input : </a:t>
            </a:r>
            <a:r>
              <a:rPr lang="ko-KR" altLang="en-US" sz="1600" dirty="0">
                <a:latin typeface="+mn-ea"/>
              </a:rPr>
              <a:t>고령자여부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계약기간 등 </a:t>
            </a:r>
            <a:r>
              <a:rPr lang="en-US" altLang="ko-KR" sz="1600" dirty="0">
                <a:latin typeface="+mn-ea"/>
              </a:rPr>
              <a:t>21</a:t>
            </a:r>
            <a:r>
              <a:rPr lang="ko-KR" altLang="en-US" sz="1600" dirty="0">
                <a:latin typeface="+mn-ea"/>
              </a:rPr>
              <a:t>개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9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9984" y="1329104"/>
            <a:ext cx="2471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600" b="1" dirty="0">
                <a:solidFill>
                  <a:srgbClr val="463066"/>
                </a:solidFill>
              </a:rPr>
              <a:t>02</a:t>
            </a:r>
            <a:endParaRPr kumimoji="1" lang="ko-KR" altLang="en-US" sz="6600" b="1" dirty="0">
              <a:solidFill>
                <a:srgbClr val="463066"/>
              </a:solidFill>
            </a:endParaRPr>
          </a:p>
        </p:txBody>
      </p:sp>
      <p:cxnSp>
        <p:nvCxnSpPr>
          <p:cNvPr id="11" name="직선 연결선 17">
            <a:extLst>
              <a:ext uri="{FF2B5EF4-FFF2-40B4-BE49-F238E27FC236}">
                <a16:creationId xmlns:a16="http://schemas.microsoft.com/office/drawing/2014/main" id="{0D47A3B4-4091-471C-8B93-FDD59DED9142}"/>
              </a:ext>
            </a:extLst>
          </p:cNvPr>
          <p:cNvCxnSpPr>
            <a:cxnSpLocks/>
          </p:cNvCxnSpPr>
          <p:nvPr/>
        </p:nvCxnSpPr>
        <p:spPr>
          <a:xfrm>
            <a:off x="0" y="2193879"/>
            <a:ext cx="3148618" cy="0"/>
          </a:xfrm>
          <a:prstGeom prst="line">
            <a:avLst/>
          </a:prstGeom>
          <a:ln w="22225">
            <a:solidFill>
              <a:srgbClr val="47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5191" y="2903827"/>
            <a:ext cx="60215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5500" dirty="0">
                <a:solidFill>
                  <a:srgbClr val="463066"/>
                </a:solidFill>
              </a:rPr>
              <a:t>변수 탐색</a:t>
            </a:r>
          </a:p>
        </p:txBody>
      </p:sp>
    </p:spTree>
    <p:extLst>
      <p:ext uri="{BB962C8B-B14F-4D97-AF65-F5344CB8AC3E}">
        <p14:creationId xmlns:p14="http://schemas.microsoft.com/office/powerpoint/2010/main" val="36900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83" y="1441521"/>
            <a:ext cx="4927755" cy="39005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076" y="1458263"/>
            <a:ext cx="2709475" cy="39005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8" y="1419409"/>
            <a:ext cx="4152684" cy="39227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66555" y="1837743"/>
            <a:ext cx="196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463066"/>
                </a:solidFill>
                <a:ea typeface="HyhwpEQ" panose="02030600000101010101" pitchFamily="18" charset="-127"/>
              </a:rPr>
              <a:t>Tech Support</a:t>
            </a:r>
            <a:endParaRPr kumimoji="1" lang="ko-KR" altLang="en-US" sz="2000" dirty="0">
              <a:solidFill>
                <a:srgbClr val="463066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556" y="2238130"/>
            <a:ext cx="138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463066"/>
                </a:solidFill>
                <a:ea typeface="HyhwpEQ" panose="02030600000101010101" pitchFamily="18" charset="-127"/>
              </a:rPr>
              <a:t>Contract</a:t>
            </a:r>
            <a:endParaRPr kumimoji="1" lang="ko-KR" altLang="en-US" sz="2000" dirty="0">
              <a:solidFill>
                <a:srgbClr val="463066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5439" y="1720898"/>
            <a:ext cx="2201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463066"/>
                </a:solidFill>
                <a:ea typeface="HyhwpEQ" panose="02030600000101010101" pitchFamily="18" charset="-127"/>
              </a:rPr>
              <a:t>Internet Service</a:t>
            </a:r>
            <a:endParaRPr kumimoji="1" lang="ko-KR" altLang="en-US" sz="2000" dirty="0">
              <a:solidFill>
                <a:srgbClr val="463066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8952" y="2130011"/>
            <a:ext cx="15577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rgbClr val="463066"/>
                </a:solidFill>
                <a:latin typeface="+mn-ea"/>
              </a:rPr>
              <a:t>기술지원서비스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3007" y="2516077"/>
            <a:ext cx="10338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rgbClr val="463066"/>
                </a:solidFill>
                <a:latin typeface="+mn-ea"/>
              </a:rPr>
              <a:t>계약기간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32758" y="1991195"/>
            <a:ext cx="11496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rgbClr val="463066"/>
                </a:solidFill>
                <a:latin typeface="+mn-ea"/>
              </a:rPr>
              <a:t>인터넷종류</a:t>
            </a:r>
          </a:p>
        </p:txBody>
      </p:sp>
      <p:cxnSp>
        <p:nvCxnSpPr>
          <p:cNvPr id="13" name="직선 연결선[R] 8"/>
          <p:cNvCxnSpPr/>
          <p:nvPr/>
        </p:nvCxnSpPr>
        <p:spPr>
          <a:xfrm>
            <a:off x="0" y="610965"/>
            <a:ext cx="1842868" cy="0"/>
          </a:xfrm>
          <a:prstGeom prst="line">
            <a:avLst/>
          </a:prstGeom>
          <a:ln w="19050">
            <a:solidFill>
              <a:srgbClr val="463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7C546F-DC1A-45C4-B7EA-92B1B1876E9C}"/>
              </a:ext>
            </a:extLst>
          </p:cNvPr>
          <p:cNvSpPr/>
          <p:nvPr/>
        </p:nvSpPr>
        <p:spPr>
          <a:xfrm>
            <a:off x="291271" y="133488"/>
            <a:ext cx="2913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>
                <a:solidFill>
                  <a:srgbClr val="463066"/>
                </a:solidFill>
              </a:rPr>
              <a:t>멀티플랏</a:t>
            </a:r>
          </a:p>
        </p:txBody>
      </p:sp>
    </p:spTree>
    <p:extLst>
      <p:ext uri="{BB962C8B-B14F-4D97-AF65-F5344CB8AC3E}">
        <p14:creationId xmlns:p14="http://schemas.microsoft.com/office/powerpoint/2010/main" val="12245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1098</Words>
  <Application>Microsoft Office PowerPoint</Application>
  <PresentationFormat>와이드스크린</PresentationFormat>
  <Paragraphs>278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HyhwpEQ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츄리닝</dc:creator>
  <cp:lastModifiedBy>용 원</cp:lastModifiedBy>
  <cp:revision>212</cp:revision>
  <dcterms:created xsi:type="dcterms:W3CDTF">2018-12-30T09:55:34Z</dcterms:created>
  <dcterms:modified xsi:type="dcterms:W3CDTF">2019-06-10T17:13:49Z</dcterms:modified>
</cp:coreProperties>
</file>