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6" r:id="rId2"/>
    <p:sldId id="271" r:id="rId3"/>
    <p:sldId id="356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353" r:id="rId17"/>
    <p:sldId id="354" r:id="rId18"/>
    <p:sldId id="283" r:id="rId19"/>
    <p:sldId id="284" r:id="rId20"/>
    <p:sldId id="285" r:id="rId21"/>
    <p:sldId id="286" r:id="rId22"/>
    <p:sldId id="287" r:id="rId23"/>
    <p:sldId id="349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16" r:id="rId60"/>
    <p:sldId id="325" r:id="rId61"/>
    <p:sldId id="326" r:id="rId62"/>
    <p:sldId id="327" r:id="rId63"/>
    <p:sldId id="346" r:id="rId64"/>
    <p:sldId id="347" r:id="rId65"/>
    <p:sldId id="350" r:id="rId66"/>
    <p:sldId id="351" r:id="rId67"/>
    <p:sldId id="328" r:id="rId68"/>
    <p:sldId id="329" r:id="rId69"/>
    <p:sldId id="330" r:id="rId70"/>
    <p:sldId id="331" r:id="rId71"/>
    <p:sldId id="332" r:id="rId72"/>
    <p:sldId id="333" r:id="rId73"/>
    <p:sldId id="315" r:id="rId74"/>
    <p:sldId id="334" r:id="rId75"/>
    <p:sldId id="335" r:id="rId76"/>
    <p:sldId id="338" r:id="rId77"/>
    <p:sldId id="337" r:id="rId78"/>
    <p:sldId id="336" r:id="rId79"/>
    <p:sldId id="339" r:id="rId80"/>
    <p:sldId id="340" r:id="rId81"/>
    <p:sldId id="341" r:id="rId82"/>
    <p:sldId id="342" r:id="rId83"/>
    <p:sldId id="355" r:id="rId84"/>
    <p:sldId id="343" r:id="rId85"/>
    <p:sldId id="34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71"/>
            <p14:sldId id="356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353"/>
            <p14:sldId id="354"/>
            <p14:sldId id="283"/>
            <p14:sldId id="284"/>
            <p14:sldId id="285"/>
            <p14:sldId id="286"/>
            <p14:sldId id="287"/>
            <p14:sldId id="34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50"/>
            <p14:sldId id="351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55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4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yd6J3yj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hyperlink" Target="http://macappstore.org/sqlite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sql_fundamentals_for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hackernoon.com/voice-command-sql-injection-hack-uncovered-for-alexa-9914x3zw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intermediate_sql_for_data/blob/master/intermediate_sql_class_notes.md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426986"/>
          </a:xfrm>
        </p:spPr>
        <p:txBody>
          <a:bodyPr>
            <a:normAutofit/>
          </a:bodyPr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may leverage SQL but are not relational.</a:t>
            </a:r>
          </a:p>
          <a:p>
            <a:pPr lvl="1"/>
            <a:r>
              <a:rPr lang="en-US" sz="1600" dirty="0"/>
              <a:t>NoSQL databases include MongoDB, </a:t>
            </a:r>
            <a:r>
              <a:rPr lang="en-US" sz="1600" dirty="0" err="1"/>
              <a:t>Couchbase</a:t>
            </a:r>
            <a:r>
              <a:rPr lang="en-US" sz="1600" dirty="0"/>
              <a:t>, Apache Cassandra, and </a:t>
            </a:r>
            <a:r>
              <a:rPr lang="en-US" sz="1600" dirty="0" err="1"/>
              <a:t>Redis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platforms store massive amounts of data in a variety of raw and unstructured formats (e.g. </a:t>
            </a:r>
            <a:r>
              <a:rPr lang="en-US" sz="1600" i="1" dirty="0"/>
              <a:t>documents, key-value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Most of these solutions are </a:t>
            </a:r>
            <a:r>
              <a:rPr lang="en-US" sz="1600" b="1" dirty="0"/>
              <a:t>distributed</a:t>
            </a:r>
            <a:r>
              <a:rPr lang="en-US" sz="16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sz="1600" dirty="0"/>
              <a:t>Do not fall into the trap of treating all data problems as Big Data problems, because most are not. </a:t>
            </a:r>
          </a:p>
          <a:p>
            <a:pPr lvl="1"/>
            <a:r>
              <a:rPr lang="en-US" sz="1600" b="1" dirty="0"/>
              <a:t>Be aware of the “Silver Bullet Syndrome”: </a:t>
            </a:r>
            <a:r>
              <a:rPr lang="en-US" sz="1600" dirty="0">
                <a:hlinkClick r:id="rId2"/>
              </a:rPr>
              <a:t>https://www.youtube.com/watch?v=3wyd6J3yjcs</a:t>
            </a:r>
            <a:r>
              <a:rPr lang="en-US" sz="1600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E08B0-C6BF-4D72-9F5C-8B1C7EBB52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16451"/>
              </p:ext>
            </p:extLst>
          </p:nvPr>
        </p:nvGraphicFramePr>
        <p:xfrm>
          <a:off x="521208" y="1296115"/>
          <a:ext cx="10689371" cy="521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7001">
                  <a:extLst>
                    <a:ext uri="{9D8B030D-6E8A-4147-A177-3AD203B41FA5}">
                      <a16:colId xmlns:a16="http://schemas.microsoft.com/office/drawing/2014/main" val="962204757"/>
                    </a:ext>
                  </a:extLst>
                </a:gridCol>
                <a:gridCol w="3036277">
                  <a:extLst>
                    <a:ext uri="{9D8B030D-6E8A-4147-A177-3AD203B41FA5}">
                      <a16:colId xmlns:a16="http://schemas.microsoft.com/office/drawing/2014/main" val="1970293240"/>
                    </a:ext>
                  </a:extLst>
                </a:gridCol>
                <a:gridCol w="3223847">
                  <a:extLst>
                    <a:ext uri="{9D8B030D-6E8A-4147-A177-3AD203B41FA5}">
                      <a16:colId xmlns:a16="http://schemas.microsoft.com/office/drawing/2014/main" val="1000897455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8101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Integrity/Consistency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is enforced with logical relationships, minimized redundancy, and “Up-to-date” consistency.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key-value and document storage does not enforce any rules or structure. Redundancy and write latency is common.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“add” to database, but harder to modify.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can quickly and arbitrarily change what data </a:t>
                      </a:r>
                      <a:r>
                        <a:rPr lang="en-US" sz="1600"/>
                        <a:t>it stores.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is a universal language that makes accessing and analyzing data 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support is sparse, and proprietary languages are esoteric and hardly universal.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Programmers of Java, Python, and .NET have to map entities to tables, which can be tedious. But data integrity is given.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against a NoSQL database is quick and simple, but onus is on programmer to validate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53949"/>
                  </a:ext>
                </a:extLst>
              </a:tr>
              <a:tr h="213237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Relational databases can store data for most use cases, but struggle with true “big data” cases. Integrity constraints also slow down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is capable of storing vast amounts of data with horizontal scaling. It also performs quickly due to horizontal scaling and no integrity 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75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9CF66B0-8D57-445A-A9B1-B7EC0E0E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58758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0EA337-FF32-4F18-A024-B734A830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7321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= integrity and accuracy</a:t>
            </a:r>
          </a:p>
          <a:p>
            <a:pPr marL="0" indent="0">
              <a:buNone/>
            </a:pPr>
            <a:r>
              <a:rPr lang="en-US" dirty="0"/>
              <a:t>NoSQL = speed and scalability</a:t>
            </a:r>
          </a:p>
          <a:p>
            <a:pPr marL="0" indent="0">
              <a:buNone/>
            </a:pPr>
            <a:r>
              <a:rPr lang="en-US" dirty="0"/>
              <a:t>SQL should be a prerequisite before learning NoSQL and “Big data”.</a:t>
            </a:r>
          </a:p>
          <a:p>
            <a:pPr marL="0" indent="0">
              <a:buNone/>
            </a:pPr>
            <a:r>
              <a:rPr lang="en-US" dirty="0"/>
              <a:t>If you are absolutely uncertain which to use, always start with 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F236F-DC3A-498E-BB37-9CF46CF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versus NoSQL Summary</a:t>
            </a:r>
          </a:p>
        </p:txBody>
      </p:sp>
    </p:spTree>
    <p:extLst>
      <p:ext uri="{BB962C8B-B14F-4D97-AF65-F5344CB8AC3E}">
        <p14:creationId xmlns:p14="http://schemas.microsoft.com/office/powerpoint/2010/main" val="40997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business, data science, and data engineering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466" y="473693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0777" y="477426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popular architecture nowadays is to have cloud services from Amazon, Microsoft and Alphabet host your database for you.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172" y="4642298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Server with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C071-22F0-489F-A443-1E12EAF2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" y="228443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18BE-397A-42E4-AFDF-30C01F911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07" y="3184837"/>
            <a:ext cx="1052729" cy="10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 storefront website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/</a:t>
            </a:r>
            <a:r>
              <a:rPr lang="en-US" dirty="0" err="1"/>
              <a:t>SQLiteOnline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and Windows 10+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5328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will be using </a:t>
            </a:r>
            <a:r>
              <a:rPr lang="en-US" b="1" dirty="0" err="1"/>
              <a:t>SQLiteStudio</a:t>
            </a:r>
            <a:r>
              <a:rPr lang="en-US" b="1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On Windows and Linux, download and copy the folder contents to a location of your choice</a:t>
            </a:r>
          </a:p>
          <a:p>
            <a:r>
              <a:rPr lang="en-US" dirty="0"/>
              <a:t>On Mac, you can either drag the DMG to the Applications folder or use Homebrew </a:t>
            </a:r>
            <a:r>
              <a:rPr lang="en-US" dirty="0">
                <a:hlinkClick r:id="rId2"/>
              </a:rPr>
              <a:t>http://macappstore.org/sqlitestudio/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You also have the option of using </a:t>
            </a:r>
            <a:r>
              <a:rPr lang="en-US" b="1" dirty="0" err="1"/>
              <a:t>SQLiteOnline</a:t>
            </a:r>
            <a:endParaRPr lang="en-US" b="1" dirty="0"/>
          </a:p>
          <a:p>
            <a:r>
              <a:rPr lang="en-US" dirty="0"/>
              <a:t>This requires no installation of software, but you will still have to download the SQLite files. </a:t>
            </a:r>
          </a:p>
          <a:p>
            <a:r>
              <a:rPr lang="en-US" dirty="0"/>
              <a:t>Just navigate to </a:t>
            </a:r>
            <a:r>
              <a:rPr lang="en-US" dirty="0">
                <a:hlinkClick r:id="rId3"/>
              </a:rPr>
              <a:t>https://sqliteonline.com</a:t>
            </a:r>
            <a:r>
              <a:rPr lang="en-US" dirty="0"/>
              <a:t>  and you are set.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r>
              <a:rPr lang="en-US" dirty="0"/>
              <a:t> and </a:t>
            </a:r>
            <a:r>
              <a:rPr lang="en-US" dirty="0" err="1"/>
              <a:t>SQLiteOnline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9FF6-43B5-BF28-05AD-5772B56EE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298" y="1431014"/>
            <a:ext cx="4301090" cy="30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https://github.com/thomasnield/oreilly_sql_fundamentals_for_data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Code </a:t>
            </a:r>
            <a:r>
              <a:rPr lang="en-US" dirty="0"/>
              <a:t>then</a:t>
            </a:r>
            <a:r>
              <a:rPr lang="en-US" i="1" dirty="0"/>
              <a:t> Download ZIP</a:t>
            </a:r>
            <a:r>
              <a:rPr lang="en-US" dirty="0"/>
              <a:t> button in the top-right, and then unzip all the contents to a location of your choice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r>
              <a:rPr lang="en-US" dirty="0"/>
              <a:t> or </a:t>
            </a:r>
            <a:r>
              <a:rPr lang="en-US" dirty="0" err="1"/>
              <a:t>SQLiteOnline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Supplementary Material </a:t>
            </a:r>
          </a:p>
        </p:txBody>
      </p:sp>
      <p:pic>
        <p:nvPicPr>
          <p:cNvPr id="1026" name="Picture 2" descr="Getting Started with SQL">
            <a:extLst>
              <a:ext uri="{FF2B5EF4-FFF2-40B4-BE49-F238E27FC236}">
                <a16:creationId xmlns:a16="http://schemas.microsoft.com/office/drawing/2014/main" id="{8CC6672A-0E5F-0830-A40F-A97513B1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09" y="1520687"/>
            <a:ext cx="3653182" cy="47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09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Business, data science,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data science,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data engineering, systems engineering, IT project management, machine learning,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PRODUCT.PRODUCT_ID,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How to Hack Your Alexa Using a Voice Command SQL Injection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https://hackernoon.com/voice-command-sql-injection-hack-uncovered-for-alexa-9914x3zwp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a NULL License Plate Landed One Hacker In Ticket Hell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https://www.wired.com/story/null-license-plate-landed-one-hacker-ticket-hell/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0" lvl="1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Https://thenextweb.com/insider/2016/03/27/last-name-null-is-tough-for-computers/</a:t>
            </a: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405309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Did you enjoy this online training? See this document for </a:t>
            </a:r>
            <a:r>
              <a:rPr lang="en-US" i="1" dirty="0"/>
              <a:t>Intermediate SQL </a:t>
            </a:r>
            <a:r>
              <a:rPr lang="en-US" dirty="0"/>
              <a:t>concepts</a:t>
            </a:r>
            <a:r>
              <a:rPr lang="en-US" i="1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https://github.com/thomasnield/oreilly_intermediate_sql_for_data/blob/master/intermediate_sql_class_notes.md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1855373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1859</TotalTime>
  <Words>3746</Words>
  <Application>Microsoft Macintosh PowerPoint</Application>
  <PresentationFormat>Widescreen</PresentationFormat>
  <Paragraphs>593</Paragraphs>
  <Slides>85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Consolas</vt:lpstr>
      <vt:lpstr>Segoe UI</vt:lpstr>
      <vt:lpstr>Segoe UI (Body)</vt:lpstr>
      <vt:lpstr>Segoe UI Light</vt:lpstr>
      <vt:lpstr>Source Sans Pro</vt:lpstr>
      <vt:lpstr>WelcomeDoc</vt:lpstr>
      <vt:lpstr>SQL Fundamentals for Data</vt:lpstr>
      <vt:lpstr>What to Expect in the Next Two Days</vt:lpstr>
      <vt:lpstr>Supplementary Material 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SQL vs NoSQL</vt:lpstr>
      <vt:lpstr>SQL versus NoSQL Summary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 and SQLiteOnline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SQL Injection Humor</vt:lpstr>
      <vt:lpstr>SQL Injection in the News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237</cp:revision>
  <dcterms:created xsi:type="dcterms:W3CDTF">2016-08-14T20:32:10Z</dcterms:created>
  <dcterms:modified xsi:type="dcterms:W3CDTF">2023-11-01T14:27:13Z</dcterms:modified>
  <cp:version/>
</cp:coreProperties>
</file>