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Siobhan Harringt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81D1B19-B73B-4E3E-BE2C-564E599A9406}">
  <a:tblStyle styleId="{881D1B19-B73B-4E3E-BE2C-564E599A94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79FD426-FB63-41E0-9BBF-78520CC07CB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aleway-regular.fntdata"/><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3.xml"/><Relationship Id="rId33" Type="http://schemas.openxmlformats.org/officeDocument/2006/relationships/font" Target="fonts/Lato-regular.fntdata"/><Relationship Id="rId10" Type="http://schemas.openxmlformats.org/officeDocument/2006/relationships/slide" Target="slides/slide2.xml"/><Relationship Id="rId32" Type="http://schemas.openxmlformats.org/officeDocument/2006/relationships/font" Target="fonts/Raleway-boldItalic.fntdata"/><Relationship Id="rId13" Type="http://schemas.openxmlformats.org/officeDocument/2006/relationships/slide" Target="slides/slide5.xml"/><Relationship Id="rId35" Type="http://schemas.openxmlformats.org/officeDocument/2006/relationships/font" Target="fonts/Lato-italic.fntdata"/><Relationship Id="rId12" Type="http://schemas.openxmlformats.org/officeDocument/2006/relationships/slide" Target="slides/slide4.xml"/><Relationship Id="rId34" Type="http://schemas.openxmlformats.org/officeDocument/2006/relationships/font" Target="fonts/Lato-bold.fntdata"/><Relationship Id="rId15" Type="http://schemas.openxmlformats.org/officeDocument/2006/relationships/slide" Target="slides/slide7.xml"/><Relationship Id="rId14" Type="http://schemas.openxmlformats.org/officeDocument/2006/relationships/slide" Target="slides/slide6.xml"/><Relationship Id="rId36" Type="http://schemas.openxmlformats.org/officeDocument/2006/relationships/font" Target="fonts/Lato-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11T03:28:45.337">
    <p:pos x="6000" y="0"/>
    <p:text>what is our final website URL?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592a7519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592a751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11111"/>
                </a:solidFill>
                <a:highlight>
                  <a:srgbClr val="FFFFFF"/>
                </a:highlight>
              </a:rPr>
              <a:t>Ted</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The data used for these graphs was created by the characteristic portfolio</a:t>
            </a:r>
            <a:endParaRPr sz="1300">
              <a:solidFill>
                <a:srgbClr val="111111"/>
              </a:solidFill>
              <a:highlight>
                <a:srgbClr val="FFFFFF"/>
              </a:highlight>
            </a:endParaRPr>
          </a:p>
          <a:p>
            <a:pPr indent="0" lvl="0" marL="0" rtl="0" algn="l">
              <a:lnSpc>
                <a:spcPct val="115000"/>
              </a:lnSpc>
              <a:spcBef>
                <a:spcPts val="1600"/>
              </a:spcBef>
              <a:spcAft>
                <a:spcPts val="1600"/>
              </a:spcAft>
              <a:buNone/>
            </a:pPr>
            <a:r>
              <a:t/>
            </a:r>
            <a:endParaRPr sz="1300">
              <a:solidFill>
                <a:srgbClr val="11111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5eab8c0d2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5eab8c0d2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11111"/>
                </a:solidFill>
                <a:highlight>
                  <a:srgbClr val="FFFFFF"/>
                </a:highlight>
              </a:rPr>
              <a:t>Marcus</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Before we dig into the portfolio construction, I’d like to share two profound research that laid the foundation for the asset management industry. </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In 1952 Harry Morkowitz introduced the modern portfolio theory, which won him a </a:t>
            </a:r>
            <a:r>
              <a:rPr lang="en" sz="1300">
                <a:solidFill>
                  <a:srgbClr val="111111"/>
                </a:solidFill>
                <a:highlight>
                  <a:srgbClr val="FFFFFF"/>
                </a:highlight>
              </a:rPr>
              <a:t>Nobel</a:t>
            </a:r>
            <a:r>
              <a:rPr lang="en" sz="1300">
                <a:solidFill>
                  <a:srgbClr val="111111"/>
                </a:solidFill>
                <a:highlight>
                  <a:srgbClr val="FFFFFF"/>
                </a:highlight>
              </a:rPr>
              <a:t> prize later. The theory identifies the trade off between a portfolio’s risk and return, where risk is proxied by the standard deviation of the return. In theory there exists an efficient frontier, the portfolios on the frontier has the highest return given a certain level of risk. On the right hand side there is an efficient frontier simulated using Monte-Carlo simulation.</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Another </a:t>
            </a:r>
            <a:r>
              <a:rPr lang="en" sz="1300">
                <a:solidFill>
                  <a:srgbClr val="111111"/>
                </a:solidFill>
                <a:highlight>
                  <a:srgbClr val="FFFFFF"/>
                </a:highlight>
              </a:rPr>
              <a:t>Nobel</a:t>
            </a:r>
            <a:r>
              <a:rPr lang="en" sz="1300">
                <a:solidFill>
                  <a:srgbClr val="111111"/>
                </a:solidFill>
                <a:highlight>
                  <a:srgbClr val="FFFFFF"/>
                </a:highlight>
              </a:rPr>
              <a:t> winning model -- Capital Asset pricing Model was introduced in the 1960s by William Sharpe and others. The model decomposes security return from different sources, including risk free rate, market return and residual return. Using this framework the risk can be decomposed into </a:t>
            </a:r>
            <a:r>
              <a:rPr lang="en" sz="1300">
                <a:solidFill>
                  <a:srgbClr val="111111"/>
                </a:solidFill>
                <a:highlight>
                  <a:srgbClr val="FFFFFF"/>
                </a:highlight>
              </a:rPr>
              <a:t>Systematic risk and specific risk. </a:t>
            </a:r>
            <a:r>
              <a:rPr lang="en" sz="1300">
                <a:solidFill>
                  <a:srgbClr val="111111"/>
                </a:solidFill>
                <a:highlight>
                  <a:schemeClr val="lt1"/>
                </a:highlight>
              </a:rPr>
              <a:t>specific </a:t>
            </a:r>
            <a:r>
              <a:rPr lang="en" sz="1300">
                <a:solidFill>
                  <a:srgbClr val="111111"/>
                </a:solidFill>
                <a:highlight>
                  <a:srgbClr val="FFFFFF"/>
                </a:highlight>
              </a:rPr>
              <a:t>risk is also called idiosyncratic risk or residual risk. Because the specific risk is uncorrelated across assets in theory, it can be reduced to almost 0 through diversification. The coefficient beta in this model measures a security’s the exposure to the market movement.</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The characteristic portfolio is efficient, however it is unconstrained, meaning it does not consider leverage, trading cost or risk exposure. In real life we need to use optimization that considers bounds and constraints.</a:t>
            </a:r>
            <a:endParaRPr sz="1300">
              <a:solidFill>
                <a:srgbClr val="111111"/>
              </a:solidFill>
              <a:highlight>
                <a:srgbClr val="FFFFFF"/>
              </a:highlight>
            </a:endParaRPr>
          </a:p>
          <a:p>
            <a:pPr indent="0" lvl="0" marL="0" rtl="0" algn="l">
              <a:lnSpc>
                <a:spcPct val="115000"/>
              </a:lnSpc>
              <a:spcBef>
                <a:spcPts val="1600"/>
              </a:spcBef>
              <a:spcAft>
                <a:spcPts val="0"/>
              </a:spcAft>
              <a:buNone/>
            </a:pPr>
            <a:r>
              <a:t/>
            </a:r>
            <a:endParaRPr sz="1300">
              <a:solidFill>
                <a:srgbClr val="111111"/>
              </a:solidFill>
              <a:highlight>
                <a:srgbClr val="FFFFFF"/>
              </a:highlight>
            </a:endParaRPr>
          </a:p>
          <a:p>
            <a:pPr indent="0" lvl="0" marL="0" rtl="0" algn="l">
              <a:lnSpc>
                <a:spcPct val="115000"/>
              </a:lnSpc>
              <a:spcBef>
                <a:spcPts val="1600"/>
              </a:spcBef>
              <a:spcAft>
                <a:spcPts val="0"/>
              </a:spcAft>
              <a:buNone/>
            </a:pPr>
            <a:r>
              <a:t/>
            </a:r>
            <a:endParaRPr sz="1300">
              <a:solidFill>
                <a:srgbClr val="111111"/>
              </a:solidFill>
              <a:highlight>
                <a:srgbClr val="FFFFFF"/>
              </a:highlight>
            </a:endParaRPr>
          </a:p>
          <a:p>
            <a:pPr indent="0" lvl="0" marL="0" rtl="0" algn="l">
              <a:lnSpc>
                <a:spcPct val="115000"/>
              </a:lnSpc>
              <a:spcBef>
                <a:spcPts val="1600"/>
              </a:spcBef>
              <a:spcAft>
                <a:spcPts val="0"/>
              </a:spcAft>
              <a:buNone/>
            </a:pPr>
            <a:r>
              <a:t/>
            </a:r>
            <a:endParaRPr sz="1300">
              <a:solidFill>
                <a:srgbClr val="111111"/>
              </a:solidFill>
              <a:highlight>
                <a:srgbClr val="FFFFFF"/>
              </a:highlight>
            </a:endParaRPr>
          </a:p>
          <a:p>
            <a:pPr indent="0" lvl="0" marL="0" rtl="0" algn="l">
              <a:lnSpc>
                <a:spcPct val="115000"/>
              </a:lnSpc>
              <a:spcBef>
                <a:spcPts val="1600"/>
              </a:spcBef>
              <a:spcAft>
                <a:spcPts val="0"/>
              </a:spcAft>
              <a:buNone/>
            </a:pPr>
            <a:r>
              <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The portfolio construction is in essence a Lagrange Optimization problem. It aims to maximize the utility function, which is defined as alpha minus lambda * predicted variance. Lambda is the Lagrange multiplier, it indicates how much we want to penalize the risk. It is also known as risk aversion score in economics, because the higher the lambda is, the lower  We are running a long short portfolio so the weight will sum up to 0. We applied -5% to 5% bounds to each individual currency. On the alpha side we used the 20day reversal and LSTM signal. The optimizer will give us the optimized portfolio weight for the next trading day. We then calculate the the cumulative return for the whole time and sharpe ratio, information ratio and maximum drawdown. Based on the result we will go back and update the parameters and bounds and run the next iteration, until we get satisfied results.</a:t>
            </a:r>
            <a:endParaRPr sz="1300">
              <a:solidFill>
                <a:srgbClr val="111111"/>
              </a:solidFill>
              <a:highlight>
                <a:srgbClr val="FFFFFF"/>
              </a:highlight>
            </a:endParaRPr>
          </a:p>
          <a:p>
            <a:pPr indent="0" lvl="0" marL="0" rtl="0" algn="l">
              <a:lnSpc>
                <a:spcPct val="115000"/>
              </a:lnSpc>
              <a:spcBef>
                <a:spcPts val="1600"/>
              </a:spcBef>
              <a:spcAft>
                <a:spcPts val="1600"/>
              </a:spcAft>
              <a:buNone/>
            </a:pPr>
            <a:r>
              <a:t/>
            </a:r>
            <a:endParaRPr sz="1300">
              <a:solidFill>
                <a:srgbClr val="11111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c2ddfb592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c2ddfb592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11111"/>
                </a:solidFill>
                <a:highlight>
                  <a:srgbClr val="FFFFFF"/>
                </a:highlight>
              </a:rPr>
              <a:t>Marcus</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The portfolio construction in practice is </a:t>
            </a:r>
            <a:r>
              <a:rPr lang="en" sz="1300">
                <a:solidFill>
                  <a:srgbClr val="111111"/>
                </a:solidFill>
                <a:highlight>
                  <a:srgbClr val="FFFFFF"/>
                </a:highlight>
              </a:rPr>
              <a:t>essentially</a:t>
            </a:r>
            <a:r>
              <a:rPr lang="en" sz="1300">
                <a:solidFill>
                  <a:srgbClr val="111111"/>
                </a:solidFill>
                <a:highlight>
                  <a:srgbClr val="FFFFFF"/>
                </a:highlight>
              </a:rPr>
              <a:t> a Lagrange Optimization problem. It aims to maximize the utility function, which is defined as alpha minus lambda * predicted variance. Lambda is the Lagrange multiplier, it indicates how much we want to penalize the risk. In economics lambda can be seen as </a:t>
            </a:r>
            <a:r>
              <a:rPr lang="en" sz="1300">
                <a:solidFill>
                  <a:srgbClr val="111111"/>
                </a:solidFill>
                <a:highlight>
                  <a:srgbClr val="FFFFFF"/>
                </a:highlight>
              </a:rPr>
              <a:t>measurement</a:t>
            </a:r>
            <a:r>
              <a:rPr lang="en" sz="1300">
                <a:solidFill>
                  <a:srgbClr val="111111"/>
                </a:solidFill>
                <a:highlight>
                  <a:srgbClr val="FFFFFF"/>
                </a:highlight>
              </a:rPr>
              <a:t> for risk aversion. </a:t>
            </a:r>
            <a:endParaRPr sz="1300">
              <a:solidFill>
                <a:srgbClr val="111111"/>
              </a:solidFill>
              <a:highlight>
                <a:srgbClr val="FFFFFF"/>
              </a:highlight>
            </a:endParaRPr>
          </a:p>
          <a:p>
            <a:pPr indent="0" lvl="0" marL="0" rtl="0" algn="l">
              <a:lnSpc>
                <a:spcPct val="115000"/>
              </a:lnSpc>
              <a:spcBef>
                <a:spcPts val="1600"/>
              </a:spcBef>
              <a:spcAft>
                <a:spcPts val="0"/>
              </a:spcAft>
              <a:buNone/>
            </a:pPr>
            <a:r>
              <a:rPr b="1" lang="en" sz="1300">
                <a:solidFill>
                  <a:srgbClr val="111111"/>
                </a:solidFill>
                <a:highlight>
                  <a:srgbClr val="FFFFFF"/>
                </a:highlight>
              </a:rPr>
              <a:t>Constraints: </a:t>
            </a:r>
            <a:endParaRPr b="1"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We can define </a:t>
            </a:r>
            <a:r>
              <a:rPr lang="en" sz="1300">
                <a:solidFill>
                  <a:srgbClr val="111111"/>
                </a:solidFill>
                <a:highlight>
                  <a:srgbClr val="FFFFFF"/>
                </a:highlight>
              </a:rPr>
              <a:t>whether</a:t>
            </a:r>
            <a:r>
              <a:rPr lang="en" sz="1300">
                <a:solidFill>
                  <a:srgbClr val="111111"/>
                </a:solidFill>
                <a:highlight>
                  <a:srgbClr val="FFFFFF"/>
                </a:highlight>
              </a:rPr>
              <a:t> a portfolio is fully invested or stay money neutral, and whether track the market movement.</a:t>
            </a:r>
            <a:endParaRPr sz="1300">
              <a:solidFill>
                <a:srgbClr val="111111"/>
              </a:solidFill>
              <a:highlight>
                <a:srgbClr val="FFFFFF"/>
              </a:highlight>
            </a:endParaRPr>
          </a:p>
          <a:p>
            <a:pPr indent="0" lvl="0" marL="0" rtl="0" algn="l">
              <a:lnSpc>
                <a:spcPct val="115000"/>
              </a:lnSpc>
              <a:spcBef>
                <a:spcPts val="1600"/>
              </a:spcBef>
              <a:spcAft>
                <a:spcPts val="0"/>
              </a:spcAft>
              <a:buNone/>
            </a:pPr>
            <a:r>
              <a:rPr b="1" lang="en" sz="1300">
                <a:solidFill>
                  <a:srgbClr val="111111"/>
                </a:solidFill>
                <a:highlight>
                  <a:srgbClr val="FFFFFF"/>
                </a:highlight>
              </a:rPr>
              <a:t>Bounds:</a:t>
            </a:r>
            <a:endParaRPr b="1"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Limit exposure to any </a:t>
            </a:r>
            <a:r>
              <a:rPr lang="en" sz="1300">
                <a:solidFill>
                  <a:srgbClr val="111111"/>
                </a:solidFill>
                <a:highlight>
                  <a:srgbClr val="FFFFFF"/>
                </a:highlight>
              </a:rPr>
              <a:t>single</a:t>
            </a:r>
            <a:r>
              <a:rPr lang="en" sz="1300">
                <a:solidFill>
                  <a:srgbClr val="111111"/>
                </a:solidFill>
                <a:highlight>
                  <a:srgbClr val="FFFFFF"/>
                </a:highlight>
              </a:rPr>
              <a:t> currency. In stocks we can also use the </a:t>
            </a:r>
            <a:r>
              <a:rPr lang="en" sz="1300">
                <a:solidFill>
                  <a:srgbClr val="111111"/>
                </a:solidFill>
                <a:highlight>
                  <a:srgbClr val="FFFFFF"/>
                </a:highlight>
              </a:rPr>
              <a:t>bounds</a:t>
            </a:r>
            <a:r>
              <a:rPr lang="en" sz="1300">
                <a:solidFill>
                  <a:srgbClr val="111111"/>
                </a:solidFill>
                <a:highlight>
                  <a:srgbClr val="FFFFFF"/>
                </a:highlight>
              </a:rPr>
              <a:t> to limit exposure in industries.</a:t>
            </a:r>
            <a:endParaRPr sz="1300">
              <a:solidFill>
                <a:srgbClr val="111111"/>
              </a:solidFill>
              <a:highlight>
                <a:srgbClr val="FFFFFF"/>
              </a:highlight>
            </a:endParaRPr>
          </a:p>
          <a:p>
            <a:pPr indent="0" lvl="0" marL="0" rtl="0" algn="l">
              <a:lnSpc>
                <a:spcPct val="115000"/>
              </a:lnSpc>
              <a:spcBef>
                <a:spcPts val="1600"/>
              </a:spcBef>
              <a:spcAft>
                <a:spcPts val="0"/>
              </a:spcAft>
              <a:buNone/>
            </a:pPr>
            <a:r>
              <a:rPr b="1" lang="en" sz="1300">
                <a:solidFill>
                  <a:srgbClr val="111111"/>
                </a:solidFill>
                <a:highlight>
                  <a:srgbClr val="FFFFFF"/>
                </a:highlight>
              </a:rPr>
              <a:t>Input:</a:t>
            </a:r>
            <a:endParaRPr b="1"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Aggregated alphas (normalized)</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Risk exposure and covariance matrix</a:t>
            </a:r>
            <a:endParaRPr sz="1300">
              <a:solidFill>
                <a:srgbClr val="111111"/>
              </a:solidFill>
              <a:highlight>
                <a:srgbClr val="FFFFFF"/>
              </a:highlight>
            </a:endParaRPr>
          </a:p>
          <a:p>
            <a:pPr indent="0" lvl="0" marL="0" rtl="0" algn="l">
              <a:lnSpc>
                <a:spcPct val="115000"/>
              </a:lnSpc>
              <a:spcBef>
                <a:spcPts val="1600"/>
              </a:spcBef>
              <a:spcAft>
                <a:spcPts val="0"/>
              </a:spcAft>
              <a:buNone/>
            </a:pPr>
            <a:r>
              <a:rPr b="1" lang="en" sz="1300">
                <a:solidFill>
                  <a:srgbClr val="111111"/>
                </a:solidFill>
                <a:highlight>
                  <a:srgbClr val="FFFFFF"/>
                </a:highlight>
              </a:rPr>
              <a:t>Output:</a:t>
            </a:r>
            <a:endParaRPr b="1"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Weights for each asset. The weights will be used to construct the portfolio for the next trading day.</a:t>
            </a:r>
            <a:endParaRPr sz="1300">
              <a:solidFill>
                <a:srgbClr val="111111"/>
              </a:solidFill>
              <a:highlight>
                <a:srgbClr val="FFFFFF"/>
              </a:highlight>
            </a:endParaRPr>
          </a:p>
          <a:p>
            <a:pPr indent="0" lvl="0" marL="0" rtl="0" algn="l">
              <a:lnSpc>
                <a:spcPct val="115000"/>
              </a:lnSpc>
              <a:spcBef>
                <a:spcPts val="1600"/>
              </a:spcBef>
              <a:spcAft>
                <a:spcPts val="1600"/>
              </a:spcAft>
              <a:buNone/>
            </a:pPr>
            <a:r>
              <a:t/>
            </a:r>
            <a:endParaRPr sz="1300">
              <a:solidFill>
                <a:srgbClr val="11111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5eab8c0d2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5eab8c0d2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11111"/>
                </a:solidFill>
                <a:highlight>
                  <a:srgbClr val="FFFFFF"/>
                </a:highlight>
              </a:rPr>
              <a:t>Marcus</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The optimization algorithm we used is called Sequential Least SQuares Programming Algorithm (SLSQP). The search is gradient based, it accepts Nonlinear constraints, and is widely used among the quants. We used the Scipy implementation.</a:t>
            </a:r>
            <a:endParaRPr sz="1300">
              <a:solidFill>
                <a:srgbClr val="111111"/>
              </a:solidFill>
              <a:highlight>
                <a:srgbClr val="FFFFFF"/>
              </a:highlight>
            </a:endParaRPr>
          </a:p>
          <a:p>
            <a:pPr indent="0" lvl="0" marL="0" rtl="0" algn="l">
              <a:lnSpc>
                <a:spcPct val="115000"/>
              </a:lnSpc>
              <a:spcBef>
                <a:spcPts val="1600"/>
              </a:spcBef>
              <a:spcAft>
                <a:spcPts val="0"/>
              </a:spcAft>
              <a:buNone/>
            </a:pPr>
            <a:r>
              <a:t/>
            </a:r>
            <a:endParaRPr sz="1300">
              <a:solidFill>
                <a:srgbClr val="111111"/>
              </a:solidFill>
              <a:highlight>
                <a:srgbClr val="FFFFFF"/>
              </a:highlight>
            </a:endParaRPr>
          </a:p>
          <a:p>
            <a:pPr indent="0" lvl="0" marL="0" rtl="0" algn="l">
              <a:lnSpc>
                <a:spcPct val="115000"/>
              </a:lnSpc>
              <a:spcBef>
                <a:spcPts val="1600"/>
              </a:spcBef>
              <a:spcAft>
                <a:spcPts val="1600"/>
              </a:spcAft>
              <a:buNone/>
            </a:pPr>
            <a:r>
              <a:t/>
            </a:r>
            <a:endParaRPr sz="1300">
              <a:solidFill>
                <a:srgbClr val="11111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b537d45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b537d45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111111"/>
                </a:solidFill>
                <a:highlight>
                  <a:srgbClr val="FFFFFF"/>
                </a:highlight>
              </a:rPr>
              <a:t>Marcus</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We ran two set of strategies. The first one is a long short strategy. It can fund the money needed for buy with proceeds from the short sell. This kind of strategy can take the most advantage of alpha predictions, however it can easily generate large amount of loss if the alpha is not working. The bounds is set to limit any currency from taking more than 5% of the gross weight. We also experimented with the amount of market exposure to take.</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The second strategy is a long only one. We </a:t>
            </a:r>
            <a:r>
              <a:rPr lang="en" sz="1300">
                <a:solidFill>
                  <a:srgbClr val="111111"/>
                </a:solidFill>
                <a:highlight>
                  <a:srgbClr val="FFFFFF"/>
                </a:highlight>
              </a:rPr>
              <a:t>designed</a:t>
            </a:r>
            <a:r>
              <a:rPr lang="en" sz="1300">
                <a:solidFill>
                  <a:srgbClr val="111111"/>
                </a:solidFill>
                <a:highlight>
                  <a:srgbClr val="FFFFFF"/>
                </a:highlight>
              </a:rPr>
              <a:t> it to be fully invested without using leverage. The bounds for any single currency is 0 to 5%. This kind of strategy can help us generate return from bullish market and also give us some tailwind on the alpha bets.</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For both strategies we leave the lambda (risk aversion) and target beta as the parameters to tune. Then we run backtest on 2016 - 2018’s market data using the cumulative return and sharpe ratio as the performance measurement. We held out the 2019 data as our test data.</a:t>
            </a:r>
            <a:endParaRPr sz="1300">
              <a:solidFill>
                <a:srgbClr val="111111"/>
              </a:solidFill>
              <a:highlight>
                <a:srgbClr val="FFFFFF"/>
              </a:highlight>
            </a:endParaRPr>
          </a:p>
          <a:p>
            <a:pPr indent="0" lvl="0" marL="0" rtl="0" algn="l">
              <a:lnSpc>
                <a:spcPct val="115000"/>
              </a:lnSpc>
              <a:spcBef>
                <a:spcPts val="1600"/>
              </a:spcBef>
              <a:spcAft>
                <a:spcPts val="0"/>
              </a:spcAft>
              <a:buNone/>
            </a:pPr>
            <a:r>
              <a:rPr lang="en" sz="1300">
                <a:solidFill>
                  <a:srgbClr val="111111"/>
                </a:solidFill>
                <a:highlight>
                  <a:srgbClr val="FFFFFF"/>
                </a:highlight>
              </a:rPr>
              <a:t>We have tried a series of parameters and selected the best combination based on the results observed between 2016 and 2018. Then we continue to generate results for 2019 using the selected parameters.</a:t>
            </a:r>
            <a:endParaRPr sz="1300">
              <a:solidFill>
                <a:srgbClr val="111111"/>
              </a:solidFill>
              <a:highlight>
                <a:srgbClr val="FFFFFF"/>
              </a:highlight>
            </a:endParaRPr>
          </a:p>
          <a:p>
            <a:pPr indent="0" lvl="0" marL="0" rtl="0" algn="l">
              <a:lnSpc>
                <a:spcPct val="115000"/>
              </a:lnSpc>
              <a:spcBef>
                <a:spcPts val="1600"/>
              </a:spcBef>
              <a:spcAft>
                <a:spcPts val="1600"/>
              </a:spcAft>
              <a:buNone/>
            </a:pPr>
            <a:r>
              <a:t/>
            </a:r>
            <a:endParaRPr sz="1300">
              <a:solidFill>
                <a:srgbClr val="11111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be3655cf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be3655cf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Marcus:</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The market neutral strategy generated consistent return. Even though the profitability has decreased since 2017, it remains positive in </a:t>
            </a:r>
            <a:r>
              <a:rPr lang="en" sz="1400">
                <a:latin typeface="Lato"/>
                <a:ea typeface="Lato"/>
                <a:cs typeface="Lato"/>
                <a:sym typeface="Lato"/>
              </a:rPr>
              <a:t>regardless</a:t>
            </a:r>
            <a:r>
              <a:rPr lang="en" sz="1400">
                <a:latin typeface="Lato"/>
                <a:ea typeface="Lato"/>
                <a:cs typeface="Lato"/>
                <a:sym typeface="Lato"/>
              </a:rPr>
              <a:t> of the market situation.</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The long only active strategy performed well prior to July 2017. It suffers greatly from the no-short constraint and the market risk exposure when the market turned bearish.</a:t>
            </a:r>
            <a:endParaRPr sz="1400">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75cca684a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5cca684a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Siobhan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Thanks, Marcus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In our approach,</a:t>
            </a:r>
            <a:r>
              <a:rPr lang="en"/>
              <a:t> we chose to use proven financial engineering that has worked in traditional finance for decades - in part because our team had this specific expertise.  There are a lot of websites dedicated to crypto portfolio optimization using a variety of methods.  However, we never found one that uses characteristic portfolios the way we did. </a:t>
            </a:r>
            <a:endParaRPr/>
          </a:p>
          <a:p>
            <a:pPr indent="0" lvl="0" marL="0" rtl="0" algn="l">
              <a:spcBef>
                <a:spcPts val="0"/>
              </a:spcBef>
              <a:spcAft>
                <a:spcPts val="0"/>
              </a:spcAft>
              <a:buNone/>
            </a:pPr>
            <a:r>
              <a:rPr b="1" lang="en"/>
              <a:t>Key Learnings</a:t>
            </a:r>
            <a:r>
              <a:rPr lang="en"/>
              <a:t> - we had several key learnings.  </a:t>
            </a:r>
            <a:endParaRPr/>
          </a:p>
          <a:p>
            <a:pPr indent="-298450" lvl="0" marL="457200" rtl="0" algn="l">
              <a:spcBef>
                <a:spcPts val="0"/>
              </a:spcBef>
              <a:spcAft>
                <a:spcPts val="0"/>
              </a:spcAft>
              <a:buSzPts val="1100"/>
              <a:buChar char="-"/>
            </a:pPr>
            <a:r>
              <a:rPr lang="en"/>
              <a:t>We all learned a lot about the crypto currency industry.  In terms of pricing data, the crypto industry aligns well with traditional finance.  However, the lack of fundamentals means that we have some limits.  Signal that typically work well in traditional finance failed us.  We would have liked to use multiple features in our optimizer, but we were grateful to find our reversal feature.</a:t>
            </a:r>
            <a:endParaRPr/>
          </a:p>
          <a:p>
            <a:pPr indent="-298450" lvl="0" marL="457200" rtl="0" algn="l">
              <a:spcBef>
                <a:spcPts val="0"/>
              </a:spcBef>
              <a:spcAft>
                <a:spcPts val="0"/>
              </a:spcAft>
              <a:buSzPts val="1100"/>
              <a:buChar char="-"/>
            </a:pPr>
            <a:r>
              <a:rPr lang="en"/>
              <a:t>Financial Engineering Techniques - there is a lot you can do with price over time.  We relied on Grinold’s financial engineering textbook and learned new ways to look at the signals.  We also learned about LSTM - which is starting to show a lot of promise in the hedge fund industry.</a:t>
            </a:r>
            <a:endParaRPr/>
          </a:p>
          <a:p>
            <a:pPr indent="-298450" lvl="0" marL="457200" rtl="0" algn="l">
              <a:spcBef>
                <a:spcPts val="0"/>
              </a:spcBef>
              <a:spcAft>
                <a:spcPts val="0"/>
              </a:spcAft>
              <a:buSzPts val="1100"/>
              <a:buChar char="-"/>
            </a:pPr>
            <a:r>
              <a:rPr lang="en"/>
              <a:t>Finally, the python optimizer and SLSQP was new to us.  It gave us a lot of flexibility to try a number of strategies.</a:t>
            </a:r>
            <a:endParaRPr/>
          </a:p>
          <a:p>
            <a:pPr indent="0" lvl="0" marL="0" rtl="0" algn="l">
              <a:spcBef>
                <a:spcPts val="0"/>
              </a:spcBef>
              <a:spcAft>
                <a:spcPts val="0"/>
              </a:spcAft>
              <a:buNone/>
            </a:pPr>
            <a:r>
              <a:rPr b="1" lang="en"/>
              <a:t>Key Challenges</a:t>
            </a:r>
            <a:r>
              <a:rPr lang="en"/>
              <a:t> - Industry is young and still evolving - many coins come and go and we have not seen how crypto reacts to all market conditions - especially overall economy downturns.    Because the industry is young and many large players are still not fully invested, the market is more volatile than traditional markets.</a:t>
            </a:r>
            <a:endParaRPr/>
          </a:p>
          <a:p>
            <a:pPr indent="0" lvl="0" marL="0" rtl="0" algn="l">
              <a:spcBef>
                <a:spcPts val="0"/>
              </a:spcBef>
              <a:spcAft>
                <a:spcPts val="0"/>
              </a:spcAft>
              <a:buNone/>
            </a:pPr>
            <a:r>
              <a:rPr b="1" lang="en"/>
              <a:t>What Worked</a:t>
            </a:r>
            <a:r>
              <a:rPr lang="en"/>
              <a:t> - Our PORTFOLIO!  We would have made100M dollars using this method over the past 3 years.  Even more importantly, we kept our drawback low, so our returns remained much more consistent than the volatile market.</a:t>
            </a:r>
            <a:endParaRPr b="1"/>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5cca684a0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5cca684a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Signals - leaders</a:t>
            </a:r>
            <a:endParaRPr b="1"/>
          </a:p>
          <a:p>
            <a:pPr indent="0" lvl="0" marL="0" rtl="0" algn="l">
              <a:spcBef>
                <a:spcPts val="0"/>
              </a:spcBef>
              <a:spcAft>
                <a:spcPts val="0"/>
              </a:spcAft>
              <a:buNone/>
            </a:pPr>
            <a:r>
              <a:rPr b="1" lang="en"/>
              <a:t>What could be improved?</a:t>
            </a:r>
            <a:endParaRPr b="1"/>
          </a:p>
          <a:p>
            <a:pPr indent="0" lvl="0" marL="0" rtl="0" algn="l">
              <a:spcBef>
                <a:spcPts val="0"/>
              </a:spcBef>
              <a:spcAft>
                <a:spcPts val="0"/>
              </a:spcAft>
              <a:buNone/>
            </a:pPr>
            <a:r>
              <a:rPr lang="en"/>
              <a:t>     1 - Crypto Coins have different purposes - “stable coins” are tied to traditional currencies, “market leaders” are working towards going mainstream by going transparent and looking for regulation.  “Interest bearing coins” are looking to entice investors with incentives beyond returns.And yet still others protect the identify of the purchaser.  With more time, we could have researched individual coins and clustered them together in our analysis.</a:t>
            </a:r>
            <a:endParaRPr/>
          </a:p>
          <a:p>
            <a:pPr indent="0" lvl="0" marL="0" rtl="0" algn="l">
              <a:spcBef>
                <a:spcPts val="0"/>
              </a:spcBef>
              <a:spcAft>
                <a:spcPts val="0"/>
              </a:spcAft>
              <a:buNone/>
            </a:pPr>
            <a:r>
              <a:rPr lang="en"/>
              <a:t>     2 - Back Testing - incorporate crossover validation and scenario testing.  If we had another 2 weeks, this is where we would focus to ensure </a:t>
            </a:r>
            <a:endParaRPr/>
          </a:p>
          <a:p>
            <a:pPr indent="0" lvl="0" marL="0" rtl="0" algn="l">
              <a:spcBef>
                <a:spcPts val="0"/>
              </a:spcBef>
              <a:spcAft>
                <a:spcPts val="0"/>
              </a:spcAft>
              <a:buNone/>
            </a:pPr>
            <a:r>
              <a:rPr lang="en"/>
              <a:t>     3 - LSTM took 2 weeks to run so we did not have the chance to tune parameters fully.  The industry is showing a lot of promise with sophisiticated LSTM application.  Time series models are rare in the industry right now because of their stationary requirements.  LSTM has the ability to extract non-linear relationship.</a:t>
            </a:r>
            <a:endParaRPr/>
          </a:p>
          <a:p>
            <a:pPr indent="0" lvl="0" marL="0" rtl="0" algn="l">
              <a:spcBef>
                <a:spcPts val="0"/>
              </a:spcBef>
              <a:spcAft>
                <a:spcPts val="0"/>
              </a:spcAft>
              <a:buNone/>
            </a:pPr>
            <a:r>
              <a:rPr lang="en"/>
              <a:t>     4 - Continue to refine the risk model with more factors</a:t>
            </a:r>
            <a:endParaRPr/>
          </a:p>
          <a:p>
            <a:pPr indent="0" lvl="0" marL="0" rtl="0" algn="l">
              <a:spcBef>
                <a:spcPts val="0"/>
              </a:spcBef>
              <a:spcAft>
                <a:spcPts val="0"/>
              </a:spcAft>
              <a:buNone/>
            </a:pPr>
            <a:r>
              <a:rPr lang="en"/>
              <a:t>     5- There are limitless number of strategies, just like modifying the parameters in a machine learning challenge, we could further refine our strategy by tweaking the constraints to come up with the best results</a:t>
            </a:r>
            <a:endParaRPr/>
          </a:p>
          <a:p>
            <a:pPr indent="0" lvl="0" marL="0" rtl="0" algn="l">
              <a:spcBef>
                <a:spcPts val="0"/>
              </a:spcBef>
              <a:spcAft>
                <a:spcPts val="0"/>
              </a:spcAft>
              <a:buNone/>
            </a:pPr>
            <a:r>
              <a:rPr lang="en"/>
              <a:t>6 - Incorporate transaction cost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Next Steps</a:t>
            </a:r>
            <a:r>
              <a:rPr lang="en"/>
              <a:t> -  continue to develop and refine signals. LSTM is having good results in the real world when differentiated by industry, we will continue to refine our LSTM model.  We will also explore new signals</a:t>
            </a:r>
            <a:endParaRPr/>
          </a:p>
          <a:p>
            <a:pPr indent="0" lvl="0" marL="0" rtl="0" algn="l">
              <a:spcBef>
                <a:spcPts val="0"/>
              </a:spcBef>
              <a:spcAft>
                <a:spcPts val="0"/>
              </a:spcAft>
              <a:buNone/>
            </a:pPr>
            <a:r>
              <a:rPr lang="en"/>
              <a:t>     Tweak the optimizer.  The SciPy optimizer is very flexible allowing us to modify the constraints and bounds to find the best results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6c2ddfb592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c2ddfb592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Dont just take our word for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6b380e27a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b380e27a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Siobhan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59c03134c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59c03134c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Slyvia</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6c2ddfb59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c2ddfb59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c2ddfb592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c2ddfb592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Sylvia</a:t>
            </a:r>
            <a:endParaRPr/>
          </a:p>
          <a:p>
            <a:pPr indent="0" lvl="0" marL="0" rtl="0" algn="l">
              <a:spcBef>
                <a:spcPts val="0"/>
              </a:spcBef>
              <a:spcAft>
                <a:spcPts val="0"/>
              </a:spcAft>
              <a:buNone/>
            </a:pPr>
            <a:r>
              <a:rPr lang="en"/>
              <a:t>This slide illustrates our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blue line indicates the cumulative return of just bitcoin.  So this is a simple strategy</a:t>
            </a:r>
            <a:endParaRPr/>
          </a:p>
          <a:p>
            <a:pPr indent="0" lvl="0" marL="0" rtl="0" algn="l">
              <a:spcBef>
                <a:spcPts val="0"/>
              </a:spcBef>
              <a:spcAft>
                <a:spcPts val="0"/>
              </a:spcAft>
              <a:buNone/>
            </a:pPr>
            <a:r>
              <a:rPr lang="en"/>
              <a:t>The red line indicates a portfolio that was diversified very simply- it’s just a weighted average of 500 currencies.  This is similar to the S&amp;P in the stock market  It is still fairly volatile.</a:t>
            </a:r>
            <a:endParaRPr/>
          </a:p>
          <a:p>
            <a:pPr indent="0" lvl="0" marL="0" rtl="0" algn="l">
              <a:spcBef>
                <a:spcPts val="0"/>
              </a:spcBef>
              <a:spcAft>
                <a:spcPts val="0"/>
              </a:spcAft>
              <a:buNone/>
            </a:pPr>
            <a:r>
              <a:rPr lang="en"/>
              <a:t>Our goal is to create a portfolio that reflects the orange line.  It will be an  optimized portfolio that ensures a consistent return.</a:t>
            </a:r>
            <a:endParaRPr/>
          </a:p>
          <a:p>
            <a:pPr indent="0" lvl="0" marL="0" rtl="0" algn="l">
              <a:spcBef>
                <a:spcPts val="0"/>
              </a:spcBef>
              <a:spcAft>
                <a:spcPts val="0"/>
              </a:spcAft>
              <a:buNone/>
            </a:pPr>
            <a:r>
              <a:rPr lang="en"/>
              <a:t>In the coming slides, we’ll explain our approach and how we will evaluate our methods.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is building the green return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2ddfb592_2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2ddfb592_2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Slyvia</a:t>
            </a:r>
            <a:endParaRPr/>
          </a:p>
          <a:p>
            <a:pPr indent="0" lvl="0" marL="0" rtl="0" algn="l">
              <a:spcBef>
                <a:spcPts val="0"/>
              </a:spcBef>
              <a:spcAft>
                <a:spcPts val="0"/>
              </a:spcAft>
              <a:buNone/>
            </a:pPr>
            <a:r>
              <a:rPr lang="en"/>
              <a:t>This slide illustrates our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blue line indicates the cumulative return of just bitcoin.  So this is a simple strategy</a:t>
            </a:r>
            <a:endParaRPr/>
          </a:p>
          <a:p>
            <a:pPr indent="0" lvl="0" marL="0" rtl="0" algn="l">
              <a:spcBef>
                <a:spcPts val="0"/>
              </a:spcBef>
              <a:spcAft>
                <a:spcPts val="0"/>
              </a:spcAft>
              <a:buNone/>
            </a:pPr>
            <a:r>
              <a:rPr lang="en"/>
              <a:t>The orange line indicates a portfolio that was diversified very simply- it’s just a weighted average of 500 currencies.  This is similar to the S&amp;P in the stock market  It is still fairly volatile.</a:t>
            </a:r>
            <a:endParaRPr/>
          </a:p>
          <a:p>
            <a:pPr indent="0" lvl="0" marL="0" rtl="0" algn="l">
              <a:spcBef>
                <a:spcPts val="0"/>
              </a:spcBef>
              <a:spcAft>
                <a:spcPts val="0"/>
              </a:spcAft>
              <a:buNone/>
            </a:pPr>
            <a:r>
              <a:rPr lang="en"/>
              <a:t>Our goal is to create a portfolio that reflects the green line.  It will be an  optimized portfolio that ensures a consistent return.</a:t>
            </a:r>
            <a:endParaRPr/>
          </a:p>
          <a:p>
            <a:pPr indent="0" lvl="0" marL="0" rtl="0" algn="l">
              <a:spcBef>
                <a:spcPts val="0"/>
              </a:spcBef>
              <a:spcAft>
                <a:spcPts val="0"/>
              </a:spcAft>
              <a:buNone/>
            </a:pPr>
            <a:r>
              <a:rPr lang="en"/>
              <a:t>In the coming slides, we’ll explain our approach and how we will evaluate our methods.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is building the green return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is building the green return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5eab8c0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5eab8c0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Sylvia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slide is a snapshot of our portfolio on June 1.  The top section reflects all the buy/holds our portfolio recommends along with the recommended weights.  The bottom section represents all the shorts where the portfolio recommends to borrow shares and immediately sell them expecting the price to decrease and repurchase the shares at a later point in time for profit.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optimizer runs daily to indicate the best mix of coins. Our portfolio changes drastically over time as market conditions change.</a:t>
            </a:r>
            <a:endParaRPr/>
          </a:p>
          <a:p>
            <a:pPr indent="0" lvl="0" marL="0" rtl="0" algn="l">
              <a:spcBef>
                <a:spcPts val="0"/>
              </a:spcBef>
              <a:spcAft>
                <a:spcPts val="0"/>
              </a:spcAft>
              <a:buNone/>
            </a:pPr>
            <a:r>
              <a:rPr lang="en"/>
              <a:t>We used traditional finance methods like the “Efficient Frontier” method to find the sweep spot between return and volatilty.  This concept has been the cornerstone of Modern Portfolio Theory since the 1950’s.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5eab8c0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5eab8c0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Sylvia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bd5063f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d5063f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Ted </a:t>
            </a:r>
            <a:endParaRPr/>
          </a:p>
          <a:p>
            <a:pPr indent="0" lvl="0" marL="0" rtl="0" algn="l">
              <a:spcBef>
                <a:spcPts val="0"/>
              </a:spcBef>
              <a:spcAft>
                <a:spcPts val="0"/>
              </a:spcAft>
              <a:buNone/>
            </a:pPr>
            <a:r>
              <a:rPr lang="en"/>
              <a:t>Our approach consist of two major components:feature engineer, selection and portfolio construction</a:t>
            </a:r>
            <a:endParaRPr/>
          </a:p>
          <a:p>
            <a:pPr indent="0" lvl="0" marL="0" rtl="0" algn="l">
              <a:spcBef>
                <a:spcPts val="0"/>
              </a:spcBef>
              <a:spcAft>
                <a:spcPts val="0"/>
              </a:spcAft>
              <a:buNone/>
            </a:pPr>
            <a:r>
              <a:rPr lang="en"/>
              <a:t>Here we give you a high level overview of each step and will go into further details in later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step, we engineer feature from the raw data we obtain daily from coinmarketcap</a:t>
            </a:r>
            <a:endParaRPr/>
          </a:p>
          <a:p>
            <a:pPr indent="0" lvl="0" marL="0" rtl="0" algn="l">
              <a:spcBef>
                <a:spcPts val="0"/>
              </a:spcBef>
              <a:spcAft>
                <a:spcPts val="0"/>
              </a:spcAft>
              <a:buNone/>
            </a:pPr>
            <a:r>
              <a:rPr lang="en"/>
              <a:t>We use characteristic portfolio and the derived information ratio to select the best feature in this case Revesal</a:t>
            </a:r>
            <a:endParaRPr/>
          </a:p>
          <a:p>
            <a:pPr indent="0" lvl="0" marL="0" rtl="0" algn="l">
              <a:spcBef>
                <a:spcPts val="0"/>
              </a:spcBef>
              <a:spcAft>
                <a:spcPts val="0"/>
              </a:spcAft>
              <a:buNone/>
            </a:pPr>
            <a:r>
              <a:rPr lang="en"/>
              <a:t>On the 2nd step we construct the portfolio with a daily optimizer given constraint strategy to obtain the weighs for the top 500 coins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59c03134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59c03134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TED</a:t>
            </a:r>
            <a:endParaRPr/>
          </a:p>
          <a:p>
            <a:pPr indent="0" lvl="0" marL="0" rtl="0" algn="l">
              <a:spcBef>
                <a:spcPts val="0"/>
              </a:spcBef>
              <a:spcAft>
                <a:spcPts val="0"/>
              </a:spcAft>
              <a:buNone/>
            </a:pPr>
            <a:r>
              <a:rPr lang="en"/>
              <a:t>Positive reversal means we buy</a:t>
            </a:r>
            <a:endParaRPr/>
          </a:p>
          <a:p>
            <a:pPr indent="0" lvl="0" marL="0" rtl="0" algn="l">
              <a:spcBef>
                <a:spcPts val="0"/>
              </a:spcBef>
              <a:spcAft>
                <a:spcPts val="0"/>
              </a:spcAft>
              <a:buNone/>
            </a:pPr>
            <a:r>
              <a:rPr lang="en"/>
              <a:t>Downtred reversal</a:t>
            </a:r>
            <a:endParaRPr/>
          </a:p>
          <a:p>
            <a:pPr indent="0" lvl="0" marL="0" rtl="0" algn="l">
              <a:spcBef>
                <a:spcPts val="0"/>
              </a:spcBef>
              <a:spcAft>
                <a:spcPts val="0"/>
              </a:spcAft>
              <a:buNone/>
            </a:pPr>
            <a:r>
              <a:rPr lang="en"/>
              <a:t>Negative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c40ece7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c40ece7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Ted</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Doesn’t have any constraint</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Market exposure</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Leverage</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Market neutral</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Build strategy</a:t>
            </a:r>
            <a:endParaRPr sz="1400">
              <a:latin typeface="Lato"/>
              <a:ea typeface="Lato"/>
              <a:cs typeface="Lato"/>
              <a:sym typeface="Lato"/>
            </a:endParaRPr>
          </a:p>
          <a:p>
            <a:pPr indent="0" lvl="0" marL="0" rtl="0" algn="l">
              <a:spcBef>
                <a:spcPts val="0"/>
              </a:spcBef>
              <a:spcAft>
                <a:spcPts val="0"/>
              </a:spcAft>
              <a:buNone/>
            </a:pPr>
            <a:r>
              <a:rPr lang="en" sz="1400">
                <a:latin typeface="Lato"/>
                <a:ea typeface="Lato"/>
                <a:cs typeface="Lato"/>
                <a:sym typeface="Lato"/>
              </a:rPr>
              <a:t>e.g. covariance of 0.22 means benchmark increase by 1	0%, coin increases by 2.2%</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Marcus</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The Characteristic portfolio is a portfolio that has unit exposure to the target feature and minimized risk. It tries to analyze the impact of the feature while controlling the impact from other variables. </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We used the CAPM (capital asset pricing) model to measure the market risk. The CAPM model breaks down the volatility of each coin into market and coin specific risk.</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Seperate the volatility (or variance) of the individual coin from the market.</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Calculate the specific return associated with the coin, not the market</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Calculate the specific risk associated with the individual coin, not the market</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Estimate the porfolio weights based on the risk model covariance matrix  and our feature</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Risk model uses capm model. &lt;insert a blurb - this is standard financial model that incorporates specific risk, etc)</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Combining the covariance based on our risk model between coin and benchmark with the individual feature, we calculate the best weights to minimize volatility based on the feature</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a:p>
            <a:pPr indent="0" lvl="0" marL="457200" rtl="0" algn="l">
              <a:spcBef>
                <a:spcPts val="0"/>
              </a:spcBef>
              <a:spcAft>
                <a:spcPts val="0"/>
              </a:spcAft>
              <a:buNone/>
            </a:pPr>
            <a:r>
              <a:rPr lang="en" sz="1300">
                <a:latin typeface="Lato"/>
                <a:ea typeface="Lato"/>
                <a:cs typeface="Lato"/>
                <a:sym typeface="Lato"/>
              </a:rPr>
              <a:t>                                           V = beta (#1) * covariance matrix * transposed beta + specific risk (#3)</a:t>
            </a:r>
            <a:endParaRPr sz="1300">
              <a:latin typeface="Lato"/>
              <a:ea typeface="Lato"/>
              <a:cs typeface="Lato"/>
              <a:sym typeface="Lato"/>
            </a:endParaRPr>
          </a:p>
          <a:p>
            <a:pPr indent="0" lvl="0" marL="457200" rtl="0" algn="l">
              <a:spcBef>
                <a:spcPts val="0"/>
              </a:spcBef>
              <a:spcAft>
                <a:spcPts val="0"/>
              </a:spcAft>
              <a:buNone/>
            </a:pPr>
            <a:r>
              <a:rPr lang="en" sz="1300">
                <a:latin typeface="Lato"/>
                <a:ea typeface="Lato"/>
                <a:cs typeface="Lato"/>
                <a:sym typeface="Lato"/>
              </a:rPr>
              <a:t>                                           a = feature </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111111"/>
              </a:solidFill>
              <a:highlight>
                <a:srgbClr val="FFFFFF"/>
              </a:highlight>
            </a:endParaRPr>
          </a:p>
          <a:p>
            <a:pPr indent="0" lvl="0" marL="0" rtl="0" algn="l">
              <a:lnSpc>
                <a:spcPct val="115000"/>
              </a:lnSpc>
              <a:spcBef>
                <a:spcPts val="1600"/>
              </a:spcBef>
              <a:spcAft>
                <a:spcPts val="1600"/>
              </a:spcAft>
              <a:buNone/>
            </a:pPr>
            <a:r>
              <a:t/>
            </a:r>
            <a:endParaRPr sz="1300">
              <a:solidFill>
                <a:srgbClr val="11111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830392" y="4169130"/>
            <a:ext cx="745763" cy="45826"/>
            <a:chOff x="4580561" y="2589004"/>
            <a:chExt cx="1064464" cy="25200"/>
          </a:xfrm>
        </p:grpSpPr>
        <p:sp>
          <p:nvSpPr>
            <p:cNvPr id="72" name="Google Shape;72;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5" name="Google Shape;75;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6" name="Google Shape;76;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7" name="Shape 77"/>
        <p:cNvGrpSpPr/>
        <p:nvPr/>
      </p:nvGrpSpPr>
      <p:grpSpPr>
        <a:xfrm>
          <a:off x="0" y="0"/>
          <a:ext cx="0" cy="0"/>
          <a:chOff x="0" y="0"/>
          <a:chExt cx="0" cy="0"/>
        </a:xfrm>
      </p:grpSpPr>
      <p:sp>
        <p:nvSpPr>
          <p:cNvPr id="78" name="Google Shape;78;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83" name="Shape 83"/>
        <p:cNvGrpSpPr/>
        <p:nvPr/>
      </p:nvGrpSpPr>
      <p:grpSpPr>
        <a:xfrm>
          <a:off x="0" y="0"/>
          <a:ext cx="0" cy="0"/>
          <a:chOff x="0" y="0"/>
          <a:chExt cx="0" cy="0"/>
        </a:xfrm>
      </p:grpSpPr>
      <p:sp>
        <p:nvSpPr>
          <p:cNvPr id="84" name="Google Shape;84;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4"/>
          <p:cNvGrpSpPr/>
          <p:nvPr/>
        </p:nvGrpSpPr>
        <p:grpSpPr>
          <a:xfrm>
            <a:off x="830392" y="1191256"/>
            <a:ext cx="745763" cy="45826"/>
            <a:chOff x="4580561" y="2589004"/>
            <a:chExt cx="1064464" cy="25200"/>
          </a:xfrm>
        </p:grpSpPr>
        <p:sp>
          <p:nvSpPr>
            <p:cNvPr id="86" name="Google Shape;86;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89" name="Google Shape;89;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0" name="Google Shape;90;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1" name="Shape 91"/>
        <p:cNvGrpSpPr/>
        <p:nvPr/>
      </p:nvGrpSpPr>
      <p:grpSpPr>
        <a:xfrm>
          <a:off x="0" y="0"/>
          <a:ext cx="0" cy="0"/>
          <a:chOff x="0" y="0"/>
          <a:chExt cx="0" cy="0"/>
        </a:xfrm>
      </p:grpSpPr>
      <p:grpSp>
        <p:nvGrpSpPr>
          <p:cNvPr id="92" name="Google Shape;92;p15"/>
          <p:cNvGrpSpPr/>
          <p:nvPr/>
        </p:nvGrpSpPr>
        <p:grpSpPr>
          <a:xfrm>
            <a:off x="830392" y="1191256"/>
            <a:ext cx="745763" cy="45826"/>
            <a:chOff x="4580561" y="2589004"/>
            <a:chExt cx="1064464" cy="25200"/>
          </a:xfrm>
        </p:grpSpPr>
        <p:sp>
          <p:nvSpPr>
            <p:cNvPr id="93" name="Google Shape;93;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6" name="Google Shape;96;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7" name="Shape 97"/>
        <p:cNvGrpSpPr/>
        <p:nvPr/>
      </p:nvGrpSpPr>
      <p:grpSpPr>
        <a:xfrm>
          <a:off x="0" y="0"/>
          <a:ext cx="0" cy="0"/>
          <a:chOff x="0" y="0"/>
          <a:chExt cx="0" cy="0"/>
        </a:xfrm>
      </p:grpSpPr>
      <p:sp>
        <p:nvSpPr>
          <p:cNvPr id="98" name="Google Shape;98;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0" name="Google Shape;100;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1" name="Google Shape;101;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7"/>
          <p:cNvGrpSpPr/>
          <p:nvPr/>
        </p:nvGrpSpPr>
        <p:grpSpPr>
          <a:xfrm>
            <a:off x="830392" y="1191256"/>
            <a:ext cx="745763" cy="45826"/>
            <a:chOff x="4580561" y="2589004"/>
            <a:chExt cx="1064464" cy="25200"/>
          </a:xfrm>
        </p:grpSpPr>
        <p:sp>
          <p:nvSpPr>
            <p:cNvPr id="105" name="Google Shape;105;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8" name="Google Shape;108;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9" name="Google Shape;109;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0" name="Google Shape;110;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1" name="Shape 111"/>
        <p:cNvGrpSpPr/>
        <p:nvPr/>
      </p:nvGrpSpPr>
      <p:grpSpPr>
        <a:xfrm>
          <a:off x="0" y="0"/>
          <a:ext cx="0" cy="0"/>
          <a:chOff x="0" y="0"/>
          <a:chExt cx="0" cy="0"/>
        </a:xfrm>
      </p:grpSpPr>
      <p:sp>
        <p:nvSpPr>
          <p:cNvPr id="112" name="Google Shape;112;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8"/>
          <p:cNvGrpSpPr/>
          <p:nvPr/>
        </p:nvGrpSpPr>
        <p:grpSpPr>
          <a:xfrm>
            <a:off x="830392" y="1191256"/>
            <a:ext cx="745763" cy="45826"/>
            <a:chOff x="4580561" y="2589004"/>
            <a:chExt cx="1064464" cy="25200"/>
          </a:xfrm>
        </p:grpSpPr>
        <p:sp>
          <p:nvSpPr>
            <p:cNvPr id="114" name="Google Shape;114;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7" name="Google Shape;117;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Google Shape;119;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9"/>
          <p:cNvGrpSpPr/>
          <p:nvPr/>
        </p:nvGrpSpPr>
        <p:grpSpPr>
          <a:xfrm>
            <a:off x="830392" y="1191256"/>
            <a:ext cx="745763" cy="45826"/>
            <a:chOff x="4580561" y="2589004"/>
            <a:chExt cx="1064464" cy="25200"/>
          </a:xfrm>
        </p:grpSpPr>
        <p:sp>
          <p:nvSpPr>
            <p:cNvPr id="121" name="Google Shape;121;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4" name="Google Shape;124;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5" name="Google Shape;125;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26" name="Shape 126"/>
        <p:cNvGrpSpPr/>
        <p:nvPr/>
      </p:nvGrpSpPr>
      <p:grpSpPr>
        <a:xfrm>
          <a:off x="0" y="0"/>
          <a:ext cx="0" cy="0"/>
          <a:chOff x="0" y="0"/>
          <a:chExt cx="0" cy="0"/>
        </a:xfrm>
      </p:grpSpPr>
      <p:grpSp>
        <p:nvGrpSpPr>
          <p:cNvPr id="127" name="Google Shape;127;p20"/>
          <p:cNvGrpSpPr/>
          <p:nvPr/>
        </p:nvGrpSpPr>
        <p:grpSpPr>
          <a:xfrm>
            <a:off x="830392" y="4169130"/>
            <a:ext cx="745763" cy="45826"/>
            <a:chOff x="4580561" y="2589004"/>
            <a:chExt cx="1064464" cy="25200"/>
          </a:xfrm>
        </p:grpSpPr>
        <p:sp>
          <p:nvSpPr>
            <p:cNvPr id="128" name="Google Shape;128;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1" name="Google Shape;131;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2" name="Shape 132"/>
        <p:cNvGrpSpPr/>
        <p:nvPr/>
      </p:nvGrpSpPr>
      <p:grpSpPr>
        <a:xfrm>
          <a:off x="0" y="0"/>
          <a:ext cx="0" cy="0"/>
          <a:chOff x="0" y="0"/>
          <a:chExt cx="0" cy="0"/>
        </a:xfrm>
      </p:grpSpPr>
      <p:sp>
        <p:nvSpPr>
          <p:cNvPr id="133" name="Google Shape;133;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21"/>
          <p:cNvGrpSpPr/>
          <p:nvPr/>
        </p:nvGrpSpPr>
        <p:grpSpPr>
          <a:xfrm>
            <a:off x="830392" y="1191256"/>
            <a:ext cx="745763" cy="45826"/>
            <a:chOff x="4580561" y="2589004"/>
            <a:chExt cx="1064464" cy="25200"/>
          </a:xfrm>
        </p:grpSpPr>
        <p:sp>
          <p:nvSpPr>
            <p:cNvPr id="135" name="Google Shape;135;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8" name="Google Shape;138;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9" name="Google Shape;139;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0" name="Google Shape;140;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1" name="Shape 141"/>
        <p:cNvGrpSpPr/>
        <p:nvPr/>
      </p:nvGrpSpPr>
      <p:grpSpPr>
        <a:xfrm>
          <a:off x="0" y="0"/>
          <a:ext cx="0" cy="0"/>
          <a:chOff x="0" y="0"/>
          <a:chExt cx="0" cy="0"/>
        </a:xfrm>
      </p:grpSpPr>
      <p:sp>
        <p:nvSpPr>
          <p:cNvPr id="142" name="Google Shape;142;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3" name="Google Shape;143;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44" name="Shape 144"/>
        <p:cNvGrpSpPr/>
        <p:nvPr/>
      </p:nvGrpSpPr>
      <p:grpSpPr>
        <a:xfrm>
          <a:off x="0" y="0"/>
          <a:ext cx="0" cy="0"/>
          <a:chOff x="0" y="0"/>
          <a:chExt cx="0" cy="0"/>
        </a:xfrm>
      </p:grpSpPr>
      <p:grpSp>
        <p:nvGrpSpPr>
          <p:cNvPr id="145" name="Google Shape;145;p23"/>
          <p:cNvGrpSpPr/>
          <p:nvPr/>
        </p:nvGrpSpPr>
        <p:grpSpPr>
          <a:xfrm>
            <a:off x="830392" y="4169130"/>
            <a:ext cx="745763" cy="45826"/>
            <a:chOff x="4580561" y="2589004"/>
            <a:chExt cx="1064464" cy="25200"/>
          </a:xfrm>
        </p:grpSpPr>
        <p:sp>
          <p:nvSpPr>
            <p:cNvPr id="146" name="Google Shape;146;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49" name="Google Shape;149;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0" name="Google Shape;15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1" name="Shape 151"/>
        <p:cNvGrpSpPr/>
        <p:nvPr/>
      </p:nvGrpSpPr>
      <p:grpSpPr>
        <a:xfrm>
          <a:off x="0" y="0"/>
          <a:ext cx="0" cy="0"/>
          <a:chOff x="0" y="0"/>
          <a:chExt cx="0" cy="0"/>
        </a:xfrm>
      </p:grpSpPr>
      <p:sp>
        <p:nvSpPr>
          <p:cNvPr id="152" name="Google Shape;152;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652225" y="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6" name="Google Shape;26;p4"/>
          <p:cNvSpPr txBox="1"/>
          <p:nvPr>
            <p:ph idx="1" type="body"/>
          </p:nvPr>
        </p:nvSpPr>
        <p:spPr>
          <a:xfrm>
            <a:off x="729450" y="695075"/>
            <a:ext cx="7688700" cy="385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7" name="Google Shape;27;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5"/>
          <p:cNvGrpSpPr/>
          <p:nvPr/>
        </p:nvGrpSpPr>
        <p:grpSpPr>
          <a:xfrm>
            <a:off x="830392" y="1191256"/>
            <a:ext cx="745763" cy="45826"/>
            <a:chOff x="4580561" y="2589004"/>
            <a:chExt cx="1064464" cy="25200"/>
          </a:xfrm>
        </p:grpSpPr>
        <p:sp>
          <p:nvSpPr>
            <p:cNvPr id="31" name="Google Shape;31;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4" name="Google Shape;34;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5" name="Google Shape;35;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6" name="Google Shape;3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6"/>
          <p:cNvGrpSpPr/>
          <p:nvPr/>
        </p:nvGrpSpPr>
        <p:grpSpPr>
          <a:xfrm>
            <a:off x="830392" y="1191256"/>
            <a:ext cx="745763" cy="45826"/>
            <a:chOff x="4580561" y="2589004"/>
            <a:chExt cx="1064464" cy="25200"/>
          </a:xfrm>
        </p:grpSpPr>
        <p:sp>
          <p:nvSpPr>
            <p:cNvPr id="40" name="Google Shape;4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3" name="Google Shape;43;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4" name="Shape 44"/>
        <p:cNvGrpSpPr/>
        <p:nvPr/>
      </p:nvGrpSpPr>
      <p:grpSpPr>
        <a:xfrm>
          <a:off x="0" y="0"/>
          <a:ext cx="0" cy="0"/>
          <a:chOff x="0" y="0"/>
          <a:chExt cx="0" cy="0"/>
        </a:xfrm>
      </p:grpSpPr>
      <p:sp>
        <p:nvSpPr>
          <p:cNvPr id="45" name="Google Shape;45;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7"/>
          <p:cNvGrpSpPr/>
          <p:nvPr/>
        </p:nvGrpSpPr>
        <p:grpSpPr>
          <a:xfrm>
            <a:off x="830392" y="1191256"/>
            <a:ext cx="745763" cy="45826"/>
            <a:chOff x="4580561" y="2589004"/>
            <a:chExt cx="1064464" cy="25200"/>
          </a:xfrm>
        </p:grpSpPr>
        <p:sp>
          <p:nvSpPr>
            <p:cNvPr id="47" name="Google Shape;47;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0" name="Google Shape;50;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1" name="Google Shape;51;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2" name="Shape 52"/>
        <p:cNvGrpSpPr/>
        <p:nvPr/>
      </p:nvGrpSpPr>
      <p:grpSpPr>
        <a:xfrm>
          <a:off x="0" y="0"/>
          <a:ext cx="0" cy="0"/>
          <a:chOff x="0" y="0"/>
          <a:chExt cx="0" cy="0"/>
        </a:xfrm>
      </p:grpSpPr>
      <p:grpSp>
        <p:nvGrpSpPr>
          <p:cNvPr id="53" name="Google Shape;53;p8"/>
          <p:cNvGrpSpPr/>
          <p:nvPr/>
        </p:nvGrpSpPr>
        <p:grpSpPr>
          <a:xfrm>
            <a:off x="830392" y="4169130"/>
            <a:ext cx="745763" cy="45826"/>
            <a:chOff x="4580561" y="2589004"/>
            <a:chExt cx="1064464" cy="25200"/>
          </a:xfrm>
        </p:grpSpPr>
        <p:sp>
          <p:nvSpPr>
            <p:cNvPr id="54" name="Google Shape;54;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7" name="Google Shape;57;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9"/>
          <p:cNvGrpSpPr/>
          <p:nvPr/>
        </p:nvGrpSpPr>
        <p:grpSpPr>
          <a:xfrm>
            <a:off x="830392" y="1191256"/>
            <a:ext cx="745763" cy="45826"/>
            <a:chOff x="4580561" y="2589004"/>
            <a:chExt cx="1064464" cy="25200"/>
          </a:xfrm>
        </p:grpSpPr>
        <p:sp>
          <p:nvSpPr>
            <p:cNvPr id="61" name="Google Shape;61;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4" name="Google Shape;64;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5" name="Google Shape;65;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6" name="Google Shape;66;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69" name="Google Shape;6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79" name="Shape 79"/>
        <p:cNvGrpSpPr/>
        <p:nvPr/>
      </p:nvGrpSpPr>
      <p:grpSpPr>
        <a:xfrm>
          <a:off x="0" y="0"/>
          <a:ext cx="0" cy="0"/>
          <a:chOff x="0" y="0"/>
          <a:chExt cx="0" cy="0"/>
        </a:xfrm>
      </p:grpSpPr>
      <p:sp>
        <p:nvSpPr>
          <p:cNvPr id="80" name="Google Shape;8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1" name="Google Shape;8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2" name="Google Shape;82;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24.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hyperlink" Target="https://towardsdatascience.com/python-markowitz-optimization-b5e1623060f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Sequential_quadratic_programm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comments" Target="../comments/comment1.xml"/><Relationship Id="rId4" Type="http://schemas.openxmlformats.org/officeDocument/2006/relationships/hyperlink" Target="http://groups.ischool.berkeley.edu/crypto_portfolio/crypto_portfol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729450" y="1322450"/>
            <a:ext cx="8251800" cy="1664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MC   : </a:t>
            </a:r>
            <a:r>
              <a:rPr lang="en" sz="3000"/>
              <a:t>a cryptocurrency portfolio solution</a:t>
            </a:r>
            <a:endParaRPr sz="3000"/>
          </a:p>
          <a:p>
            <a:pPr indent="0" lvl="0" marL="0" rtl="0" algn="l">
              <a:spcBef>
                <a:spcPts val="0"/>
              </a:spcBef>
              <a:spcAft>
                <a:spcPts val="0"/>
              </a:spcAft>
              <a:buNone/>
            </a:pPr>
            <a:r>
              <a:t/>
            </a:r>
            <a:endParaRPr sz="2400"/>
          </a:p>
        </p:txBody>
      </p:sp>
      <p:sp>
        <p:nvSpPr>
          <p:cNvPr id="158" name="Google Shape;158;p25"/>
          <p:cNvSpPr txBox="1"/>
          <p:nvPr>
            <p:ph idx="1" type="subTitle"/>
          </p:nvPr>
        </p:nvSpPr>
        <p:spPr>
          <a:xfrm>
            <a:off x="729625" y="3172900"/>
            <a:ext cx="7688100" cy="13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u="sng"/>
          </a:p>
          <a:p>
            <a:pPr indent="0" lvl="0" marL="0" rtl="0" algn="l">
              <a:spcBef>
                <a:spcPts val="0"/>
              </a:spcBef>
              <a:spcAft>
                <a:spcPts val="0"/>
              </a:spcAft>
              <a:buNone/>
            </a:pPr>
            <a:r>
              <a:rPr lang="en"/>
              <a:t>Marcus Chen</a:t>
            </a:r>
            <a:endParaRPr/>
          </a:p>
          <a:p>
            <a:pPr indent="0" lvl="0" marL="0" rtl="0" algn="l">
              <a:spcBef>
                <a:spcPts val="0"/>
              </a:spcBef>
              <a:spcAft>
                <a:spcPts val="0"/>
              </a:spcAft>
              <a:buNone/>
            </a:pPr>
            <a:r>
              <a:rPr lang="en"/>
              <a:t>Siobhan Harrington</a:t>
            </a:r>
            <a:endParaRPr/>
          </a:p>
          <a:p>
            <a:pPr indent="0" lvl="0" marL="0" rtl="0" algn="l">
              <a:spcBef>
                <a:spcPts val="0"/>
              </a:spcBef>
              <a:spcAft>
                <a:spcPts val="0"/>
              </a:spcAft>
              <a:buNone/>
            </a:pPr>
            <a:r>
              <a:rPr lang="en"/>
              <a:t>Ted Pham</a:t>
            </a:r>
            <a:endParaRPr/>
          </a:p>
          <a:p>
            <a:pPr indent="0" lvl="0" marL="0" rtl="0" algn="l">
              <a:spcBef>
                <a:spcPts val="0"/>
              </a:spcBef>
              <a:spcAft>
                <a:spcPts val="0"/>
              </a:spcAft>
              <a:buNone/>
            </a:pPr>
            <a:r>
              <a:rPr lang="en"/>
              <a:t>Sylvia Yang</a:t>
            </a:r>
            <a:endParaRPr/>
          </a:p>
        </p:txBody>
      </p:sp>
      <p:sp>
        <p:nvSpPr>
          <p:cNvPr id="159" name="Google Shape;159;p25"/>
          <p:cNvSpPr txBox="1"/>
          <p:nvPr>
            <p:ph type="ctrTitle"/>
          </p:nvPr>
        </p:nvSpPr>
        <p:spPr>
          <a:xfrm>
            <a:off x="1563550" y="1063225"/>
            <a:ext cx="603900" cy="728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Google Shape;339;p34"/>
          <p:cNvPicPr preferRelativeResize="0"/>
          <p:nvPr/>
        </p:nvPicPr>
        <p:blipFill>
          <a:blip r:embed="rId3">
            <a:alphaModFix/>
          </a:blip>
          <a:stretch>
            <a:fillRect/>
          </a:stretch>
        </p:blipFill>
        <p:spPr>
          <a:xfrm>
            <a:off x="5243012" y="2663725"/>
            <a:ext cx="3983539" cy="2458975"/>
          </a:xfrm>
          <a:prstGeom prst="rect">
            <a:avLst/>
          </a:prstGeom>
          <a:noFill/>
          <a:ln>
            <a:noFill/>
          </a:ln>
        </p:spPr>
      </p:pic>
      <p:pic>
        <p:nvPicPr>
          <p:cNvPr id="340" name="Google Shape;340;p34"/>
          <p:cNvPicPr preferRelativeResize="0"/>
          <p:nvPr/>
        </p:nvPicPr>
        <p:blipFill>
          <a:blip r:embed="rId4">
            <a:alphaModFix/>
          </a:blip>
          <a:stretch>
            <a:fillRect/>
          </a:stretch>
        </p:blipFill>
        <p:spPr>
          <a:xfrm>
            <a:off x="5014400" y="508974"/>
            <a:ext cx="3983546" cy="2458975"/>
          </a:xfrm>
          <a:prstGeom prst="rect">
            <a:avLst/>
          </a:prstGeom>
          <a:noFill/>
          <a:ln>
            <a:noFill/>
          </a:ln>
        </p:spPr>
      </p:pic>
      <p:pic>
        <p:nvPicPr>
          <p:cNvPr id="341" name="Google Shape;341;p34"/>
          <p:cNvPicPr preferRelativeResize="0"/>
          <p:nvPr/>
        </p:nvPicPr>
        <p:blipFill>
          <a:blip r:embed="rId5">
            <a:alphaModFix/>
          </a:blip>
          <a:stretch>
            <a:fillRect/>
          </a:stretch>
        </p:blipFill>
        <p:spPr>
          <a:xfrm>
            <a:off x="1301125" y="670875"/>
            <a:ext cx="3025995" cy="1818125"/>
          </a:xfrm>
          <a:prstGeom prst="rect">
            <a:avLst/>
          </a:prstGeom>
          <a:noFill/>
          <a:ln>
            <a:noFill/>
          </a:ln>
        </p:spPr>
      </p:pic>
      <p:sp>
        <p:nvSpPr>
          <p:cNvPr id="342" name="Google Shape;342;p34"/>
          <p:cNvSpPr txBox="1"/>
          <p:nvPr/>
        </p:nvSpPr>
        <p:spPr>
          <a:xfrm>
            <a:off x="4659700" y="3009050"/>
            <a:ext cx="1953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43" name="Google Shape;343;p34"/>
          <p:cNvSpPr txBox="1"/>
          <p:nvPr/>
        </p:nvSpPr>
        <p:spPr>
          <a:xfrm>
            <a:off x="26075" y="817025"/>
            <a:ext cx="1278900" cy="11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0000"/>
                </a:solidFill>
                <a:latin typeface="Lato"/>
                <a:ea typeface="Lato"/>
                <a:cs typeface="Lato"/>
                <a:sym typeface="Lato"/>
              </a:rPr>
              <a:t>20 Day Momentum</a:t>
            </a:r>
            <a:endParaRPr sz="3000">
              <a:solidFill>
                <a:srgbClr val="CC0000"/>
              </a:solidFill>
              <a:latin typeface="Lato"/>
              <a:ea typeface="Lato"/>
              <a:cs typeface="Lato"/>
              <a:sym typeface="Lato"/>
            </a:endParaRPr>
          </a:p>
        </p:txBody>
      </p:sp>
      <p:sp>
        <p:nvSpPr>
          <p:cNvPr id="344" name="Google Shape;344;p34"/>
          <p:cNvSpPr txBox="1"/>
          <p:nvPr/>
        </p:nvSpPr>
        <p:spPr>
          <a:xfrm>
            <a:off x="5969825" y="728025"/>
            <a:ext cx="20727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Cumulative Return</a:t>
            </a:r>
            <a:endParaRPr sz="1200">
              <a:latin typeface="Lato"/>
              <a:ea typeface="Lato"/>
              <a:cs typeface="Lato"/>
              <a:sym typeface="Lato"/>
            </a:endParaRPr>
          </a:p>
        </p:txBody>
      </p:sp>
      <p:cxnSp>
        <p:nvCxnSpPr>
          <p:cNvPr id="345" name="Google Shape;345;p34"/>
          <p:cNvCxnSpPr/>
          <p:nvPr/>
        </p:nvCxnSpPr>
        <p:spPr>
          <a:xfrm flipH="1" rot="10800000">
            <a:off x="9650" y="2734175"/>
            <a:ext cx="9087000" cy="9600"/>
          </a:xfrm>
          <a:prstGeom prst="straightConnector1">
            <a:avLst/>
          </a:prstGeom>
          <a:noFill/>
          <a:ln cap="flat" cmpd="sng" w="38100">
            <a:solidFill>
              <a:srgbClr val="B7B7B7"/>
            </a:solidFill>
            <a:prstDash val="dash"/>
            <a:round/>
            <a:headEnd len="med" w="med" type="none"/>
            <a:tailEnd len="med" w="med" type="none"/>
          </a:ln>
        </p:spPr>
      </p:cxnSp>
      <p:sp>
        <p:nvSpPr>
          <p:cNvPr id="346" name="Google Shape;346;p34"/>
          <p:cNvSpPr txBox="1"/>
          <p:nvPr/>
        </p:nvSpPr>
        <p:spPr>
          <a:xfrm>
            <a:off x="49900" y="3195213"/>
            <a:ext cx="1278900" cy="11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AA84F"/>
                </a:solidFill>
                <a:latin typeface="Lato"/>
                <a:ea typeface="Lato"/>
                <a:cs typeface="Lato"/>
                <a:sym typeface="Lato"/>
              </a:rPr>
              <a:t>60 Day</a:t>
            </a:r>
            <a:r>
              <a:rPr lang="en">
                <a:solidFill>
                  <a:srgbClr val="6AA84F"/>
                </a:solidFill>
                <a:latin typeface="Lato"/>
                <a:ea typeface="Lato"/>
                <a:cs typeface="Lato"/>
                <a:sym typeface="Lato"/>
              </a:rPr>
              <a:t> Reversal</a:t>
            </a:r>
            <a:endParaRPr>
              <a:solidFill>
                <a:srgbClr val="6AA84F"/>
              </a:solidFill>
              <a:latin typeface="Lato"/>
              <a:ea typeface="Lato"/>
              <a:cs typeface="Lato"/>
              <a:sym typeface="Lato"/>
            </a:endParaRPr>
          </a:p>
          <a:p>
            <a:pPr indent="0" lvl="0" marL="0" rtl="0" algn="ctr">
              <a:spcBef>
                <a:spcPts val="0"/>
              </a:spcBef>
              <a:spcAft>
                <a:spcPts val="0"/>
              </a:spcAft>
              <a:buNone/>
            </a:pPr>
            <a:r>
              <a:t/>
            </a:r>
            <a:endParaRPr sz="3000">
              <a:solidFill>
                <a:srgbClr val="38761D"/>
              </a:solidFill>
              <a:latin typeface="Lato"/>
              <a:ea typeface="Lato"/>
              <a:cs typeface="Lato"/>
              <a:sym typeface="Lato"/>
            </a:endParaRPr>
          </a:p>
        </p:txBody>
      </p:sp>
      <p:pic>
        <p:nvPicPr>
          <p:cNvPr id="347" name="Google Shape;347;p34"/>
          <p:cNvPicPr preferRelativeResize="0"/>
          <p:nvPr/>
        </p:nvPicPr>
        <p:blipFill>
          <a:blip r:embed="rId6">
            <a:alphaModFix/>
          </a:blip>
          <a:stretch>
            <a:fillRect/>
          </a:stretch>
        </p:blipFill>
        <p:spPr>
          <a:xfrm>
            <a:off x="535013" y="1639472"/>
            <a:ext cx="261025" cy="239273"/>
          </a:xfrm>
          <a:prstGeom prst="rect">
            <a:avLst/>
          </a:prstGeom>
          <a:noFill/>
          <a:ln>
            <a:noFill/>
          </a:ln>
        </p:spPr>
      </p:pic>
      <p:pic>
        <p:nvPicPr>
          <p:cNvPr id="348" name="Google Shape;348;p34"/>
          <p:cNvPicPr preferRelativeResize="0"/>
          <p:nvPr/>
        </p:nvPicPr>
        <p:blipFill>
          <a:blip r:embed="rId7">
            <a:alphaModFix/>
          </a:blip>
          <a:stretch>
            <a:fillRect/>
          </a:stretch>
        </p:blipFill>
        <p:spPr>
          <a:xfrm>
            <a:off x="510675" y="3830715"/>
            <a:ext cx="261014" cy="247500"/>
          </a:xfrm>
          <a:prstGeom prst="rect">
            <a:avLst/>
          </a:prstGeom>
          <a:noFill/>
          <a:ln>
            <a:noFill/>
          </a:ln>
        </p:spPr>
      </p:pic>
      <p:sp>
        <p:nvSpPr>
          <p:cNvPr id="349" name="Google Shape;349;p34"/>
          <p:cNvSpPr txBox="1"/>
          <p:nvPr/>
        </p:nvSpPr>
        <p:spPr>
          <a:xfrm>
            <a:off x="1533650" y="2262600"/>
            <a:ext cx="139500" cy="186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50" name="Google Shape;350;p34"/>
          <p:cNvSpPr txBox="1"/>
          <p:nvPr/>
        </p:nvSpPr>
        <p:spPr>
          <a:xfrm>
            <a:off x="1533650" y="4648750"/>
            <a:ext cx="139500" cy="10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351" name="Google Shape;351;p34"/>
          <p:cNvPicPr preferRelativeResize="0"/>
          <p:nvPr/>
        </p:nvPicPr>
        <p:blipFill>
          <a:blip r:embed="rId8">
            <a:alphaModFix/>
          </a:blip>
          <a:stretch>
            <a:fillRect/>
          </a:stretch>
        </p:blipFill>
        <p:spPr>
          <a:xfrm>
            <a:off x="1304978" y="2907950"/>
            <a:ext cx="3026022" cy="1818125"/>
          </a:xfrm>
          <a:prstGeom prst="rect">
            <a:avLst/>
          </a:prstGeom>
          <a:noFill/>
          <a:ln>
            <a:noFill/>
          </a:ln>
        </p:spPr>
      </p:pic>
      <p:sp>
        <p:nvSpPr>
          <p:cNvPr id="352" name="Google Shape;352;p34"/>
          <p:cNvSpPr txBox="1"/>
          <p:nvPr>
            <p:ph type="title"/>
          </p:nvPr>
        </p:nvSpPr>
        <p:spPr>
          <a:xfrm>
            <a:off x="9425" y="0"/>
            <a:ext cx="9090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Feature Selection Using Characteristic Portfolio Results</a:t>
            </a:r>
            <a:endParaRPr sz="2400"/>
          </a:p>
        </p:txBody>
      </p:sp>
      <p:sp>
        <p:nvSpPr>
          <p:cNvPr id="353" name="Google Shape;353;p34"/>
          <p:cNvSpPr txBox="1"/>
          <p:nvPr/>
        </p:nvSpPr>
        <p:spPr>
          <a:xfrm>
            <a:off x="4659700" y="3682450"/>
            <a:ext cx="2118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Average (returns)</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STDEV (Returns)</a:t>
            </a:r>
            <a:endParaRPr sz="1000">
              <a:latin typeface="Lato"/>
              <a:ea typeface="Lato"/>
              <a:cs typeface="Lato"/>
              <a:sym typeface="Lato"/>
            </a:endParaRPr>
          </a:p>
        </p:txBody>
      </p:sp>
      <p:cxnSp>
        <p:nvCxnSpPr>
          <p:cNvPr id="354" name="Google Shape;354;p34"/>
          <p:cNvCxnSpPr>
            <a:endCxn id="353" idx="2"/>
          </p:cNvCxnSpPr>
          <p:nvPr/>
        </p:nvCxnSpPr>
        <p:spPr>
          <a:xfrm>
            <a:off x="4733650" y="4011550"/>
            <a:ext cx="985200" cy="0"/>
          </a:xfrm>
          <a:prstGeom prst="straightConnector1">
            <a:avLst/>
          </a:prstGeom>
          <a:noFill/>
          <a:ln cap="flat" cmpd="sng" w="9525">
            <a:solidFill>
              <a:schemeClr val="dk2"/>
            </a:solidFill>
            <a:prstDash val="solid"/>
            <a:round/>
            <a:headEnd len="med" w="med" type="none"/>
            <a:tailEnd len="med" w="med" type="none"/>
          </a:ln>
        </p:spPr>
      </p:cxnSp>
      <p:sp>
        <p:nvSpPr>
          <p:cNvPr id="355" name="Google Shape;355;p34"/>
          <p:cNvSpPr txBox="1"/>
          <p:nvPr/>
        </p:nvSpPr>
        <p:spPr>
          <a:xfrm>
            <a:off x="4276100" y="3800213"/>
            <a:ext cx="554100" cy="1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IR = </a:t>
            </a:r>
            <a:endParaRPr>
              <a:latin typeface="Lato"/>
              <a:ea typeface="Lato"/>
              <a:cs typeface="Lato"/>
              <a:sym typeface="Lato"/>
            </a:endParaRPr>
          </a:p>
        </p:txBody>
      </p:sp>
      <p:sp>
        <p:nvSpPr>
          <p:cNvPr id="356" name="Google Shape;356;p34"/>
          <p:cNvSpPr txBox="1"/>
          <p:nvPr/>
        </p:nvSpPr>
        <p:spPr>
          <a:xfrm>
            <a:off x="2243925" y="2105900"/>
            <a:ext cx="15918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Δ</a:t>
            </a:r>
            <a:r>
              <a:rPr lang="en">
                <a:latin typeface="Lato"/>
                <a:ea typeface="Lato"/>
                <a:cs typeface="Lato"/>
                <a:sym typeface="Lato"/>
              </a:rPr>
              <a:t>(Days)</a:t>
            </a:r>
            <a:endParaRPr>
              <a:latin typeface="Lato"/>
              <a:ea typeface="Lato"/>
              <a:cs typeface="Lato"/>
              <a:sym typeface="Lato"/>
            </a:endParaRPr>
          </a:p>
        </p:txBody>
      </p:sp>
      <p:sp>
        <p:nvSpPr>
          <p:cNvPr id="357" name="Google Shape;357;p34"/>
          <p:cNvSpPr txBox="1"/>
          <p:nvPr/>
        </p:nvSpPr>
        <p:spPr>
          <a:xfrm>
            <a:off x="2284150" y="4648750"/>
            <a:ext cx="14184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Δ </a:t>
            </a:r>
            <a:r>
              <a:rPr lang="en">
                <a:latin typeface="Lato"/>
                <a:ea typeface="Lato"/>
                <a:cs typeface="Lato"/>
                <a:sym typeface="Lato"/>
              </a:rPr>
              <a:t>(Days)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9425" y="0"/>
            <a:ext cx="9234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Construction</a:t>
            </a:r>
            <a:endParaRPr/>
          </a:p>
        </p:txBody>
      </p:sp>
      <p:sp>
        <p:nvSpPr>
          <p:cNvPr id="363" name="Google Shape;363;p35"/>
          <p:cNvSpPr txBox="1"/>
          <p:nvPr/>
        </p:nvSpPr>
        <p:spPr>
          <a:xfrm>
            <a:off x="123825" y="685800"/>
            <a:ext cx="5076900" cy="4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Modern Portfolio Theory (MPT)</a:t>
            </a:r>
            <a:endParaRPr b="1">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There is a trade-off between risk and return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Risk is measured as the standard deviation of return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Efficient Frontier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Capital Asset Pricing Model (CAPM)</a:t>
            </a:r>
            <a:endParaRPr b="1">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Systematic risk and specific risk</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Idiosyncratic risk can be reduced through diversification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Beta (coefficient) measures the exposure to the market movement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364" name="Google Shape;364;p35"/>
          <p:cNvPicPr preferRelativeResize="0"/>
          <p:nvPr/>
        </p:nvPicPr>
        <p:blipFill>
          <a:blip r:embed="rId3">
            <a:alphaModFix/>
          </a:blip>
          <a:stretch>
            <a:fillRect/>
          </a:stretch>
        </p:blipFill>
        <p:spPr>
          <a:xfrm>
            <a:off x="616200" y="2863150"/>
            <a:ext cx="2857500" cy="466725"/>
          </a:xfrm>
          <a:prstGeom prst="rect">
            <a:avLst/>
          </a:prstGeom>
          <a:noFill/>
          <a:ln>
            <a:noFill/>
          </a:ln>
        </p:spPr>
      </p:pic>
      <p:pic>
        <p:nvPicPr>
          <p:cNvPr id="365" name="Google Shape;365;p35"/>
          <p:cNvPicPr preferRelativeResize="0"/>
          <p:nvPr/>
        </p:nvPicPr>
        <p:blipFill>
          <a:blip r:embed="rId4">
            <a:alphaModFix/>
          </a:blip>
          <a:stretch>
            <a:fillRect/>
          </a:stretch>
        </p:blipFill>
        <p:spPr>
          <a:xfrm>
            <a:off x="5200725" y="611400"/>
            <a:ext cx="3638475" cy="2425650"/>
          </a:xfrm>
          <a:prstGeom prst="rect">
            <a:avLst/>
          </a:prstGeom>
          <a:noFill/>
          <a:ln>
            <a:noFill/>
          </a:ln>
        </p:spPr>
      </p:pic>
      <p:sp>
        <p:nvSpPr>
          <p:cNvPr id="366" name="Google Shape;366;p35"/>
          <p:cNvSpPr txBox="1"/>
          <p:nvPr/>
        </p:nvSpPr>
        <p:spPr>
          <a:xfrm>
            <a:off x="5383500" y="3113250"/>
            <a:ext cx="35796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Source: </a:t>
            </a:r>
            <a:r>
              <a:rPr lang="en" sz="1000" u="sng">
                <a:solidFill>
                  <a:schemeClr val="hlink"/>
                </a:solidFill>
                <a:hlinkClick r:id="rId5"/>
              </a:rPr>
              <a:t>https://towardsdatascience.com/python-markowitz-optimization-b5e1623060f5</a:t>
            </a:r>
            <a:endParaRPr sz="1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6"/>
          <p:cNvSpPr txBox="1"/>
          <p:nvPr>
            <p:ph type="title"/>
          </p:nvPr>
        </p:nvSpPr>
        <p:spPr>
          <a:xfrm>
            <a:off x="9425" y="0"/>
            <a:ext cx="9234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Construction</a:t>
            </a:r>
            <a:endParaRPr/>
          </a:p>
        </p:txBody>
      </p:sp>
      <p:sp>
        <p:nvSpPr>
          <p:cNvPr id="372" name="Google Shape;372;p36"/>
          <p:cNvSpPr txBox="1"/>
          <p:nvPr/>
        </p:nvSpPr>
        <p:spPr>
          <a:xfrm>
            <a:off x="272975" y="722700"/>
            <a:ext cx="8757000" cy="40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Lagrange Optimization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Utility function (maximize):</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 alpha - λ * </a:t>
            </a:r>
            <a:r>
              <a:rPr i="1" lang="en">
                <a:latin typeface="Lato"/>
                <a:ea typeface="Lato"/>
                <a:cs typeface="Lato"/>
                <a:sym typeface="Lato"/>
              </a:rPr>
              <a:t>Var</a:t>
            </a:r>
            <a:endParaRPr>
              <a:latin typeface="Lato"/>
              <a:ea typeface="Lato"/>
              <a:cs typeface="Lato"/>
              <a:sym typeface="Lato"/>
            </a:endParaRPr>
          </a:p>
          <a:p>
            <a:pPr indent="0" lvl="0" marL="457200" rtl="0" algn="l">
              <a:spcBef>
                <a:spcPts val="0"/>
              </a:spcBef>
              <a:spcAft>
                <a:spcPts val="0"/>
              </a:spcAft>
              <a:buNone/>
            </a:pPr>
            <a:r>
              <a:rPr lang="en" sz="1200">
                <a:latin typeface="Lato"/>
                <a:ea typeface="Lato"/>
                <a:cs typeface="Lato"/>
                <a:sym typeface="Lato"/>
              </a:rPr>
              <a:t> </a:t>
            </a:r>
            <a:r>
              <a:rPr lang="en" sz="1000">
                <a:latin typeface="Lato"/>
                <a:ea typeface="Lato"/>
                <a:cs typeface="Lato"/>
                <a:sym typeface="Lato"/>
              </a:rPr>
              <a:t>λ: how much we want to penalize the risk</a:t>
            </a:r>
            <a:endParaRPr sz="10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Constraints:</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Fully invested / money neutral</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Tracking market / limit market exposure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Bounds:</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Maximum exposure to a single currency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Input: </a:t>
            </a:r>
            <a:endParaRPr>
              <a:latin typeface="Lato"/>
              <a:ea typeface="Lato"/>
              <a:cs typeface="Lato"/>
              <a:sym typeface="Lato"/>
            </a:endParaRPr>
          </a:p>
          <a:p>
            <a:pPr indent="0" lvl="0" marL="457200" rtl="0" algn="l">
              <a:spcBef>
                <a:spcPts val="0"/>
              </a:spcBef>
              <a:spcAft>
                <a:spcPts val="0"/>
              </a:spcAft>
              <a:buNone/>
            </a:pPr>
            <a:r>
              <a:rPr lang="en">
                <a:solidFill>
                  <a:srgbClr val="1D1C1D"/>
                </a:solidFill>
                <a:highlight>
                  <a:srgbClr val="F8F8F8"/>
                </a:highlight>
                <a:latin typeface="Lato"/>
                <a:ea typeface="Lato"/>
                <a:cs typeface="Lato"/>
                <a:sym typeface="Lato"/>
              </a:rPr>
              <a:t>Aggregated alphas (normalized)</a:t>
            </a:r>
            <a:endParaRPr>
              <a:solidFill>
                <a:srgbClr val="1D1C1D"/>
              </a:solidFill>
              <a:highlight>
                <a:srgbClr val="F8F8F8"/>
              </a:highlight>
              <a:latin typeface="Lato"/>
              <a:ea typeface="Lato"/>
              <a:cs typeface="Lato"/>
              <a:sym typeface="Lato"/>
            </a:endParaRPr>
          </a:p>
          <a:p>
            <a:pPr indent="0" lvl="0" marL="457200" rtl="0" algn="l">
              <a:spcBef>
                <a:spcPts val="0"/>
              </a:spcBef>
              <a:spcAft>
                <a:spcPts val="0"/>
              </a:spcAft>
              <a:buNone/>
            </a:pPr>
            <a:r>
              <a:rPr lang="en">
                <a:solidFill>
                  <a:srgbClr val="1D1C1D"/>
                </a:solidFill>
                <a:highlight>
                  <a:srgbClr val="F8F8F8"/>
                </a:highlight>
                <a:latin typeface="Lato"/>
                <a:ea typeface="Lato"/>
                <a:cs typeface="Lato"/>
                <a:sym typeface="Lato"/>
              </a:rPr>
              <a:t>Risk exposure and covariance matrix</a:t>
            </a:r>
            <a:endParaRPr>
              <a:solidFill>
                <a:srgbClr val="1D1C1D"/>
              </a:solidFill>
              <a:highlight>
                <a:srgbClr val="F8F8F8"/>
              </a:highlight>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 </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Weights for each asset</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grpSp>
        <p:nvGrpSpPr>
          <p:cNvPr id="373" name="Google Shape;373;p36"/>
          <p:cNvGrpSpPr/>
          <p:nvPr/>
        </p:nvGrpSpPr>
        <p:grpSpPr>
          <a:xfrm>
            <a:off x="5747747" y="1030052"/>
            <a:ext cx="2308100" cy="3214430"/>
            <a:chOff x="5041638" y="1560000"/>
            <a:chExt cx="2202175" cy="3113551"/>
          </a:xfrm>
        </p:grpSpPr>
        <p:grpSp>
          <p:nvGrpSpPr>
            <p:cNvPr id="374" name="Google Shape;374;p36"/>
            <p:cNvGrpSpPr/>
            <p:nvPr/>
          </p:nvGrpSpPr>
          <p:grpSpPr>
            <a:xfrm>
              <a:off x="5485125" y="2720000"/>
              <a:ext cx="1315200" cy="1953551"/>
              <a:chOff x="3873750" y="2828325"/>
              <a:chExt cx="1315200" cy="1953551"/>
            </a:xfrm>
          </p:grpSpPr>
          <p:sp>
            <p:nvSpPr>
              <p:cNvPr id="375" name="Google Shape;375;p36"/>
              <p:cNvSpPr/>
              <p:nvPr/>
            </p:nvSpPr>
            <p:spPr>
              <a:xfrm>
                <a:off x="3873750" y="2828325"/>
                <a:ext cx="1315200" cy="855900"/>
              </a:xfrm>
              <a:prstGeom prst="rightArrow">
                <a:avLst>
                  <a:gd fmla="val 1000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Optimizer</a:t>
                </a:r>
                <a:endParaRPr/>
              </a:p>
            </p:txBody>
          </p:sp>
          <p:sp>
            <p:nvSpPr>
              <p:cNvPr id="376" name="Google Shape;376;p36"/>
              <p:cNvSpPr/>
              <p:nvPr/>
            </p:nvSpPr>
            <p:spPr>
              <a:xfrm>
                <a:off x="4027947" y="4092476"/>
                <a:ext cx="1006800" cy="68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Weight</a:t>
                </a:r>
                <a:endParaRPr>
                  <a:latin typeface="Lato"/>
                  <a:ea typeface="Lato"/>
                  <a:cs typeface="Lato"/>
                  <a:sym typeface="Lato"/>
                </a:endParaRPr>
              </a:p>
            </p:txBody>
          </p:sp>
          <p:sp>
            <p:nvSpPr>
              <p:cNvPr id="377" name="Google Shape;377;p36"/>
              <p:cNvSpPr/>
              <p:nvPr/>
            </p:nvSpPr>
            <p:spPr>
              <a:xfrm>
                <a:off x="4406600" y="3778625"/>
                <a:ext cx="2433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6"/>
            <p:cNvSpPr/>
            <p:nvPr/>
          </p:nvSpPr>
          <p:spPr>
            <a:xfrm>
              <a:off x="5041638" y="1560000"/>
              <a:ext cx="1005600" cy="7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Combined </a:t>
              </a:r>
              <a:endParaRPr/>
            </a:p>
            <a:p>
              <a:pPr indent="0" lvl="0" marL="0" rtl="0" algn="ctr">
                <a:spcBef>
                  <a:spcPts val="0"/>
                </a:spcBef>
                <a:spcAft>
                  <a:spcPts val="0"/>
                </a:spcAft>
                <a:buNone/>
              </a:pPr>
              <a:r>
                <a:rPr lang="en"/>
                <a:t>Alpha </a:t>
              </a:r>
              <a:endParaRPr/>
            </a:p>
            <a:p>
              <a:pPr indent="0" lvl="0" marL="0" rtl="0" algn="ctr">
                <a:spcBef>
                  <a:spcPts val="0"/>
                </a:spcBef>
                <a:spcAft>
                  <a:spcPts val="0"/>
                </a:spcAft>
                <a:buNone/>
              </a:pPr>
              <a:r>
                <a:rPr lang="en"/>
                <a:t>Score</a:t>
              </a:r>
              <a:endParaRPr/>
            </a:p>
          </p:txBody>
        </p:sp>
        <p:sp>
          <p:nvSpPr>
            <p:cNvPr id="379" name="Google Shape;379;p36"/>
            <p:cNvSpPr/>
            <p:nvPr/>
          </p:nvSpPr>
          <p:spPr>
            <a:xfrm>
              <a:off x="6238213" y="1560000"/>
              <a:ext cx="1005600" cy="7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Risk</a:t>
              </a:r>
              <a:endParaRPr/>
            </a:p>
            <a:p>
              <a:pPr indent="0" lvl="0" marL="0" rtl="0" algn="ctr">
                <a:spcBef>
                  <a:spcPts val="0"/>
                </a:spcBef>
                <a:spcAft>
                  <a:spcPts val="0"/>
                </a:spcAft>
                <a:buNone/>
              </a:pPr>
              <a:r>
                <a:rPr lang="en"/>
                <a:t>Exposure</a:t>
              </a:r>
              <a:endParaRPr/>
            </a:p>
          </p:txBody>
        </p:sp>
        <p:sp>
          <p:nvSpPr>
            <p:cNvPr id="380" name="Google Shape;380;p36"/>
            <p:cNvSpPr/>
            <p:nvPr/>
          </p:nvSpPr>
          <p:spPr>
            <a:xfrm>
              <a:off x="5617013" y="2413600"/>
              <a:ext cx="2433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6425138" y="2413600"/>
              <a:ext cx="2433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9425" y="0"/>
            <a:ext cx="9234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Portfolio Construction</a:t>
            </a:r>
            <a:endParaRPr/>
          </a:p>
        </p:txBody>
      </p:sp>
      <p:sp>
        <p:nvSpPr>
          <p:cNvPr id="387" name="Google Shape;387;p37"/>
          <p:cNvSpPr txBox="1"/>
          <p:nvPr/>
        </p:nvSpPr>
        <p:spPr>
          <a:xfrm>
            <a:off x="272975" y="722700"/>
            <a:ext cx="8757000" cy="40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Optimizer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Sequential Least SQuares Programming Algorithm (SLSQP)</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Gradient Based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NonLinear Constraints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Widely used among quantitative funds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Scipy implementation</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      </a:t>
            </a:r>
            <a:r>
              <a:rPr lang="en" sz="1100" u="sng">
                <a:solidFill>
                  <a:schemeClr val="accent5"/>
                </a:solidFill>
                <a:hlinkClick r:id="rId3"/>
              </a:rPr>
              <a:t>https://en.wikipedia.org/wiki/Sequential_quadratic_programming</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t/>
            </a:r>
            <a:endParaRPr b="1" sz="2400"/>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grpSp>
        <p:nvGrpSpPr>
          <p:cNvPr id="388" name="Google Shape;388;p37"/>
          <p:cNvGrpSpPr/>
          <p:nvPr/>
        </p:nvGrpSpPr>
        <p:grpSpPr>
          <a:xfrm>
            <a:off x="5747747" y="1030052"/>
            <a:ext cx="2308100" cy="3214430"/>
            <a:chOff x="5041638" y="1560000"/>
            <a:chExt cx="2202175" cy="3113551"/>
          </a:xfrm>
        </p:grpSpPr>
        <p:grpSp>
          <p:nvGrpSpPr>
            <p:cNvPr id="389" name="Google Shape;389;p37"/>
            <p:cNvGrpSpPr/>
            <p:nvPr/>
          </p:nvGrpSpPr>
          <p:grpSpPr>
            <a:xfrm>
              <a:off x="5485125" y="2720000"/>
              <a:ext cx="1315200" cy="1953551"/>
              <a:chOff x="3873750" y="2828325"/>
              <a:chExt cx="1315200" cy="1953551"/>
            </a:xfrm>
          </p:grpSpPr>
          <p:sp>
            <p:nvSpPr>
              <p:cNvPr id="390" name="Google Shape;390;p37"/>
              <p:cNvSpPr/>
              <p:nvPr/>
            </p:nvSpPr>
            <p:spPr>
              <a:xfrm>
                <a:off x="3873750" y="2828325"/>
                <a:ext cx="1315200" cy="855900"/>
              </a:xfrm>
              <a:prstGeom prst="rightArrow">
                <a:avLst>
                  <a:gd fmla="val 100000" name="adj1"/>
                  <a:gd fmla="val 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Optimizer</a:t>
                </a:r>
                <a:endParaRPr/>
              </a:p>
            </p:txBody>
          </p:sp>
          <p:sp>
            <p:nvSpPr>
              <p:cNvPr id="391" name="Google Shape;391;p37"/>
              <p:cNvSpPr/>
              <p:nvPr/>
            </p:nvSpPr>
            <p:spPr>
              <a:xfrm>
                <a:off x="4027947" y="4092476"/>
                <a:ext cx="1006800" cy="68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Weight</a:t>
                </a:r>
                <a:endParaRPr>
                  <a:latin typeface="Lato"/>
                  <a:ea typeface="Lato"/>
                  <a:cs typeface="Lato"/>
                  <a:sym typeface="Lato"/>
                </a:endParaRPr>
              </a:p>
            </p:txBody>
          </p:sp>
          <p:sp>
            <p:nvSpPr>
              <p:cNvPr id="392" name="Google Shape;392;p37"/>
              <p:cNvSpPr/>
              <p:nvPr/>
            </p:nvSpPr>
            <p:spPr>
              <a:xfrm>
                <a:off x="4406600" y="3778625"/>
                <a:ext cx="2433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37"/>
            <p:cNvSpPr/>
            <p:nvPr/>
          </p:nvSpPr>
          <p:spPr>
            <a:xfrm>
              <a:off x="5041638" y="1560000"/>
              <a:ext cx="1005600" cy="7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Combined </a:t>
              </a:r>
              <a:endParaRPr/>
            </a:p>
            <a:p>
              <a:pPr indent="0" lvl="0" marL="0" rtl="0" algn="ctr">
                <a:spcBef>
                  <a:spcPts val="0"/>
                </a:spcBef>
                <a:spcAft>
                  <a:spcPts val="0"/>
                </a:spcAft>
                <a:buNone/>
              </a:pPr>
              <a:r>
                <a:rPr lang="en"/>
                <a:t>Alpha </a:t>
              </a:r>
              <a:endParaRPr/>
            </a:p>
            <a:p>
              <a:pPr indent="0" lvl="0" marL="0" rtl="0" algn="ctr">
                <a:spcBef>
                  <a:spcPts val="0"/>
                </a:spcBef>
                <a:spcAft>
                  <a:spcPts val="0"/>
                </a:spcAft>
                <a:buNone/>
              </a:pPr>
              <a:r>
                <a:rPr lang="en"/>
                <a:t>Score</a:t>
              </a:r>
              <a:endParaRPr/>
            </a:p>
          </p:txBody>
        </p:sp>
        <p:sp>
          <p:nvSpPr>
            <p:cNvPr id="394" name="Google Shape;394;p37"/>
            <p:cNvSpPr/>
            <p:nvPr/>
          </p:nvSpPr>
          <p:spPr>
            <a:xfrm>
              <a:off x="6238213" y="1560000"/>
              <a:ext cx="1005600" cy="7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Risk</a:t>
              </a:r>
              <a:endParaRPr/>
            </a:p>
            <a:p>
              <a:pPr indent="0" lvl="0" marL="0" rtl="0" algn="ctr">
                <a:spcBef>
                  <a:spcPts val="0"/>
                </a:spcBef>
                <a:spcAft>
                  <a:spcPts val="0"/>
                </a:spcAft>
                <a:buNone/>
              </a:pPr>
              <a:r>
                <a:rPr lang="en"/>
                <a:t>Exposure</a:t>
              </a:r>
              <a:endParaRPr/>
            </a:p>
          </p:txBody>
        </p:sp>
        <p:sp>
          <p:nvSpPr>
            <p:cNvPr id="395" name="Google Shape;395;p37"/>
            <p:cNvSpPr/>
            <p:nvPr/>
          </p:nvSpPr>
          <p:spPr>
            <a:xfrm>
              <a:off x="5617013" y="2413600"/>
              <a:ext cx="2433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6425138" y="2413600"/>
              <a:ext cx="243300" cy="22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8"/>
          <p:cNvSpPr txBox="1"/>
          <p:nvPr>
            <p:ph type="title"/>
          </p:nvPr>
        </p:nvSpPr>
        <p:spPr>
          <a:xfrm>
            <a:off x="9425" y="0"/>
            <a:ext cx="9234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Backtesting</a:t>
            </a:r>
            <a:endParaRPr/>
          </a:p>
        </p:txBody>
      </p:sp>
      <p:sp>
        <p:nvSpPr>
          <p:cNvPr id="402" name="Google Shape;402;p38"/>
          <p:cNvSpPr txBox="1"/>
          <p:nvPr/>
        </p:nvSpPr>
        <p:spPr>
          <a:xfrm>
            <a:off x="463475" y="678025"/>
            <a:ext cx="3333000" cy="43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Proposed Strategies</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457200" lvl="0" marL="0" rtl="0" algn="l">
              <a:spcBef>
                <a:spcPts val="0"/>
              </a:spcBef>
              <a:spcAft>
                <a:spcPts val="0"/>
              </a:spcAft>
              <a:buNone/>
            </a:pPr>
            <a:r>
              <a:rPr b="1" lang="en">
                <a:latin typeface="Lato"/>
                <a:ea typeface="Lato"/>
                <a:cs typeface="Lato"/>
                <a:sym typeface="Lato"/>
              </a:rPr>
              <a:t>L</a:t>
            </a:r>
            <a:r>
              <a:rPr b="1" lang="en">
                <a:latin typeface="Lato"/>
                <a:ea typeface="Lato"/>
                <a:cs typeface="Lato"/>
                <a:sym typeface="Lato"/>
              </a:rPr>
              <a:t>ong-Short</a:t>
            </a:r>
            <a:endParaRPr b="1">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Constraints:</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s</a:t>
            </a:r>
            <a:r>
              <a:rPr lang="en">
                <a:latin typeface="Lato"/>
                <a:ea typeface="Lato"/>
                <a:cs typeface="Lato"/>
                <a:sym typeface="Lato"/>
              </a:rPr>
              <a:t>um(</a:t>
            </a:r>
            <a:r>
              <a:rPr i="1" lang="en">
                <a:latin typeface="Lato"/>
                <a:ea typeface="Lato"/>
                <a:cs typeface="Lato"/>
                <a:sym typeface="Lato"/>
              </a:rPr>
              <a:t>w</a:t>
            </a:r>
            <a:r>
              <a:rPr baseline="-25000" i="1" lang="en">
                <a:latin typeface="Lato"/>
                <a:ea typeface="Lato"/>
                <a:cs typeface="Lato"/>
                <a:sym typeface="Lato"/>
              </a:rPr>
              <a:t>i</a:t>
            </a:r>
            <a:r>
              <a:rPr lang="en">
                <a:latin typeface="Lato"/>
                <a:ea typeface="Lato"/>
                <a:cs typeface="Lato"/>
                <a:sym typeface="Lato"/>
              </a:rPr>
              <a:t>) = 0</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sum(</a:t>
            </a:r>
            <a:r>
              <a:rPr i="1" lang="en">
                <a:latin typeface="Lato"/>
                <a:ea typeface="Lato"/>
                <a:cs typeface="Lato"/>
                <a:sym typeface="Lato"/>
              </a:rPr>
              <a:t>w</a:t>
            </a:r>
            <a:r>
              <a:rPr baseline="-25000" lang="en">
                <a:latin typeface="Lato"/>
                <a:ea typeface="Lato"/>
                <a:cs typeface="Lato"/>
                <a:sym typeface="Lato"/>
              </a:rPr>
              <a:t>i</a:t>
            </a:r>
            <a:r>
              <a:rPr lang="en">
                <a:latin typeface="Lato"/>
                <a:ea typeface="Lato"/>
                <a:cs typeface="Lato"/>
                <a:sym typeface="Lato"/>
              </a:rPr>
              <a:t> * </a:t>
            </a:r>
            <a:r>
              <a:rPr i="1" lang="en">
                <a:latin typeface="Lato"/>
                <a:ea typeface="Lato"/>
                <a:cs typeface="Lato"/>
                <a:sym typeface="Lato"/>
              </a:rPr>
              <a:t>beta</a:t>
            </a:r>
            <a:r>
              <a:rPr baseline="-25000" lang="en">
                <a:latin typeface="Lato"/>
                <a:ea typeface="Lato"/>
                <a:cs typeface="Lato"/>
                <a:sym typeface="Lato"/>
              </a:rPr>
              <a:t>i</a:t>
            </a:r>
            <a:r>
              <a:rPr lang="en">
                <a:latin typeface="Lato"/>
                <a:ea typeface="Lato"/>
                <a:cs typeface="Lato"/>
                <a:sym typeface="Lato"/>
              </a:rPr>
              <a:t>) = </a:t>
            </a:r>
            <a:r>
              <a:rPr lang="en">
                <a:solidFill>
                  <a:srgbClr val="FF0000"/>
                </a:solidFill>
                <a:latin typeface="Lato"/>
                <a:ea typeface="Lato"/>
                <a:cs typeface="Lato"/>
                <a:sym typeface="Lato"/>
              </a:rPr>
              <a:t>b</a:t>
            </a:r>
            <a:endParaRPr>
              <a:solidFill>
                <a:srgbClr val="FF0000"/>
              </a:solidFill>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Bounds:</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-0.05 &lt;= </a:t>
            </a:r>
            <a:r>
              <a:rPr i="1" lang="en">
                <a:latin typeface="Lato"/>
                <a:ea typeface="Lato"/>
                <a:cs typeface="Lato"/>
                <a:sym typeface="Lato"/>
              </a:rPr>
              <a:t>w</a:t>
            </a:r>
            <a:r>
              <a:rPr lang="en">
                <a:latin typeface="Lato"/>
                <a:ea typeface="Lato"/>
                <a:cs typeface="Lato"/>
                <a:sym typeface="Lato"/>
              </a:rPr>
              <a:t> &lt;= </a:t>
            </a:r>
            <a:r>
              <a:rPr lang="en">
                <a:latin typeface="Lato"/>
                <a:ea typeface="Lato"/>
                <a:cs typeface="Lato"/>
                <a:sym typeface="Lato"/>
              </a:rPr>
              <a:t>0.05</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Params: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λ, b ~ (0, 0.3)</a:t>
            </a:r>
            <a:endParaRPr>
              <a:latin typeface="Lato"/>
              <a:ea typeface="Lato"/>
              <a:cs typeface="Lato"/>
              <a:sym typeface="Lato"/>
            </a:endParaRPr>
          </a:p>
          <a:p>
            <a:pPr indent="0" lvl="0" marL="914400" rtl="0" algn="l">
              <a:spcBef>
                <a:spcPts val="0"/>
              </a:spcBef>
              <a:spcAft>
                <a:spcPts val="0"/>
              </a:spcAft>
              <a:buNone/>
            </a:pPr>
            <a:r>
              <a:t/>
            </a:r>
            <a:endParaRPr>
              <a:latin typeface="Lato"/>
              <a:ea typeface="Lato"/>
              <a:cs typeface="Lato"/>
              <a:sym typeface="Lato"/>
            </a:endParaRPr>
          </a:p>
          <a:p>
            <a:pPr indent="0" lvl="0" marL="914400" rtl="0" algn="l">
              <a:spcBef>
                <a:spcPts val="0"/>
              </a:spcBef>
              <a:spcAft>
                <a:spcPts val="0"/>
              </a:spcAft>
              <a:buNone/>
            </a:pPr>
            <a:r>
              <a:t/>
            </a:r>
            <a:endParaRPr>
              <a:latin typeface="Lato"/>
              <a:ea typeface="Lato"/>
              <a:cs typeface="Lato"/>
              <a:sym typeface="Lato"/>
            </a:endParaRPr>
          </a:p>
          <a:p>
            <a:pPr indent="457200" lvl="0" marL="0" rtl="0" algn="l">
              <a:spcBef>
                <a:spcPts val="0"/>
              </a:spcBef>
              <a:spcAft>
                <a:spcPts val="0"/>
              </a:spcAft>
              <a:buNone/>
            </a:pPr>
            <a:r>
              <a:rPr b="1" lang="en">
                <a:latin typeface="Lato"/>
                <a:ea typeface="Lato"/>
                <a:cs typeface="Lato"/>
                <a:sym typeface="Lato"/>
              </a:rPr>
              <a:t>Long-Only Active</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Constraints:</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sum(</a:t>
            </a:r>
            <a:r>
              <a:rPr i="1" lang="en">
                <a:latin typeface="Lato"/>
                <a:ea typeface="Lato"/>
                <a:cs typeface="Lato"/>
                <a:sym typeface="Lato"/>
              </a:rPr>
              <a:t>w</a:t>
            </a:r>
            <a:r>
              <a:rPr baseline="-25000" i="1" lang="en">
                <a:latin typeface="Lato"/>
                <a:ea typeface="Lato"/>
                <a:cs typeface="Lato"/>
                <a:sym typeface="Lato"/>
              </a:rPr>
              <a:t>i</a:t>
            </a:r>
            <a:r>
              <a:rPr lang="en">
                <a:latin typeface="Lato"/>
                <a:ea typeface="Lato"/>
                <a:cs typeface="Lato"/>
                <a:sym typeface="Lato"/>
              </a:rPr>
              <a:t>) = 1</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sum(</a:t>
            </a:r>
            <a:r>
              <a:rPr i="1" lang="en">
                <a:latin typeface="Lato"/>
                <a:ea typeface="Lato"/>
                <a:cs typeface="Lato"/>
                <a:sym typeface="Lato"/>
              </a:rPr>
              <a:t>w</a:t>
            </a:r>
            <a:r>
              <a:rPr baseline="-25000" lang="en">
                <a:latin typeface="Lato"/>
                <a:ea typeface="Lato"/>
                <a:cs typeface="Lato"/>
                <a:sym typeface="Lato"/>
              </a:rPr>
              <a:t>i</a:t>
            </a:r>
            <a:r>
              <a:rPr lang="en">
                <a:latin typeface="Lato"/>
                <a:ea typeface="Lato"/>
                <a:cs typeface="Lato"/>
                <a:sym typeface="Lato"/>
              </a:rPr>
              <a:t> * </a:t>
            </a:r>
            <a:r>
              <a:rPr i="1" lang="en">
                <a:latin typeface="Lato"/>
                <a:ea typeface="Lato"/>
                <a:cs typeface="Lato"/>
                <a:sym typeface="Lato"/>
              </a:rPr>
              <a:t>beta</a:t>
            </a:r>
            <a:r>
              <a:rPr baseline="-25000" lang="en">
                <a:latin typeface="Lato"/>
                <a:ea typeface="Lato"/>
                <a:cs typeface="Lato"/>
                <a:sym typeface="Lato"/>
              </a:rPr>
              <a:t>i</a:t>
            </a:r>
            <a:r>
              <a:rPr lang="en">
                <a:latin typeface="Lato"/>
                <a:ea typeface="Lato"/>
                <a:cs typeface="Lato"/>
                <a:sym typeface="Lato"/>
              </a:rPr>
              <a:t>) = </a:t>
            </a:r>
            <a:r>
              <a:rPr lang="en">
                <a:solidFill>
                  <a:srgbClr val="FF0000"/>
                </a:solidFill>
                <a:latin typeface="Lato"/>
                <a:ea typeface="Lato"/>
                <a:cs typeface="Lato"/>
                <a:sym typeface="Lato"/>
              </a:rPr>
              <a:t>b</a:t>
            </a:r>
            <a:endParaRPr>
              <a:solidFill>
                <a:srgbClr val="FF0000"/>
              </a:solidFill>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Bounds:</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0 &lt;= </a:t>
            </a:r>
            <a:r>
              <a:rPr i="1" lang="en">
                <a:latin typeface="Lato"/>
                <a:ea typeface="Lato"/>
                <a:cs typeface="Lato"/>
                <a:sym typeface="Lato"/>
              </a:rPr>
              <a:t>w</a:t>
            </a:r>
            <a:r>
              <a:rPr lang="en">
                <a:latin typeface="Lato"/>
                <a:ea typeface="Lato"/>
                <a:cs typeface="Lato"/>
                <a:sym typeface="Lato"/>
              </a:rPr>
              <a:t> &lt;= 0.05</a:t>
            </a:r>
            <a:endParaRPr/>
          </a:p>
          <a:p>
            <a:pPr indent="0" lvl="0" marL="0" rtl="0" algn="l">
              <a:spcBef>
                <a:spcPts val="0"/>
              </a:spcBef>
              <a:spcAft>
                <a:spcPts val="0"/>
              </a:spcAft>
              <a:buNone/>
            </a:pPr>
            <a:r>
              <a:rPr lang="en">
                <a:latin typeface="Lato"/>
                <a:ea typeface="Lato"/>
                <a:cs typeface="Lato"/>
                <a:sym typeface="Lato"/>
              </a:rPr>
              <a:t>	Params: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λ, b ~ (0.5, 1)</a:t>
            </a:r>
            <a:endParaRPr>
              <a:latin typeface="Lato"/>
              <a:ea typeface="Lato"/>
              <a:cs typeface="Lato"/>
              <a:sym typeface="Lato"/>
            </a:endParaRPr>
          </a:p>
        </p:txBody>
      </p:sp>
      <p:sp>
        <p:nvSpPr>
          <p:cNvPr id="403" name="Google Shape;403;p38"/>
          <p:cNvSpPr/>
          <p:nvPr/>
        </p:nvSpPr>
        <p:spPr>
          <a:xfrm>
            <a:off x="6801100" y="1553125"/>
            <a:ext cx="710400" cy="289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4635425" y="678025"/>
            <a:ext cx="3333000" cy="25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Parameter tuning</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Dev data</a:t>
            </a:r>
            <a:endParaRPr b="1">
              <a:latin typeface="Lato"/>
              <a:ea typeface="Lato"/>
              <a:cs typeface="Lato"/>
              <a:sym typeface="Lato"/>
            </a:endParaRPr>
          </a:p>
          <a:p>
            <a:pPr indent="457200" lvl="0" marL="457200" rtl="0" algn="l">
              <a:spcBef>
                <a:spcPts val="0"/>
              </a:spcBef>
              <a:spcAft>
                <a:spcPts val="0"/>
              </a:spcAft>
              <a:buNone/>
            </a:pPr>
            <a:r>
              <a:rPr lang="en">
                <a:latin typeface="Lato"/>
                <a:ea typeface="Lato"/>
                <a:cs typeface="Lato"/>
                <a:sym typeface="Lato"/>
              </a:rPr>
              <a:t>2016 - 2018</a:t>
            </a:r>
            <a:endParaRPr>
              <a:latin typeface="Lato"/>
              <a:ea typeface="Lato"/>
              <a:cs typeface="Lato"/>
              <a:sym typeface="Lato"/>
            </a:endParaRPr>
          </a:p>
          <a:p>
            <a:pPr indent="45720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	Test data</a:t>
            </a:r>
            <a:endParaRPr b="1">
              <a:latin typeface="Lato"/>
              <a:ea typeface="Lato"/>
              <a:cs typeface="Lato"/>
              <a:sym typeface="Lato"/>
            </a:endParaRPr>
          </a:p>
          <a:p>
            <a:pPr indent="457200" lvl="0" marL="457200" rtl="0" algn="l">
              <a:spcBef>
                <a:spcPts val="0"/>
              </a:spcBef>
              <a:spcAft>
                <a:spcPts val="0"/>
              </a:spcAft>
              <a:buNone/>
            </a:pPr>
            <a:r>
              <a:rPr lang="en">
                <a:latin typeface="Lato"/>
                <a:ea typeface="Lato"/>
                <a:cs typeface="Lato"/>
                <a:sym typeface="Lato"/>
              </a:rPr>
              <a:t>2019</a:t>
            </a:r>
            <a:endParaRPr>
              <a:latin typeface="Lato"/>
              <a:ea typeface="Lato"/>
              <a:cs typeface="Lato"/>
              <a:sym typeface="Lato"/>
            </a:endParaRPr>
          </a:p>
          <a:p>
            <a:pPr indent="45720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r>
              <a:rPr b="1" lang="en">
                <a:latin typeface="Lato"/>
                <a:ea typeface="Lato"/>
                <a:cs typeface="Lato"/>
                <a:sym typeface="Lato"/>
              </a:rPr>
              <a:t>Performance measurement</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Return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Sharpe ratio</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pic>
        <p:nvPicPr>
          <p:cNvPr id="409" name="Google Shape;409;p39"/>
          <p:cNvPicPr preferRelativeResize="0"/>
          <p:nvPr/>
        </p:nvPicPr>
        <p:blipFill>
          <a:blip r:embed="rId3">
            <a:alphaModFix/>
          </a:blip>
          <a:stretch>
            <a:fillRect/>
          </a:stretch>
        </p:blipFill>
        <p:spPr>
          <a:xfrm>
            <a:off x="0" y="886425"/>
            <a:ext cx="5622600" cy="3514125"/>
          </a:xfrm>
          <a:prstGeom prst="rect">
            <a:avLst/>
          </a:prstGeom>
          <a:noFill/>
          <a:ln>
            <a:noFill/>
          </a:ln>
        </p:spPr>
      </p:pic>
      <p:graphicFrame>
        <p:nvGraphicFramePr>
          <p:cNvPr id="410" name="Google Shape;410;p39"/>
          <p:cNvGraphicFramePr/>
          <p:nvPr/>
        </p:nvGraphicFramePr>
        <p:xfrm>
          <a:off x="5041600" y="2495700"/>
          <a:ext cx="3000000" cy="3000000"/>
        </p:xfrm>
        <a:graphic>
          <a:graphicData uri="http://schemas.openxmlformats.org/drawingml/2006/table">
            <a:tbl>
              <a:tblPr>
                <a:noFill/>
                <a:tableStyleId>{A79FD426-FB63-41E0-9BBF-78520CC07CBC}</a:tableStyleId>
              </a:tblPr>
              <a:tblGrid>
                <a:gridCol w="1068875"/>
                <a:gridCol w="727750"/>
                <a:gridCol w="727750"/>
                <a:gridCol w="727750"/>
                <a:gridCol w="795975"/>
              </a:tblGrid>
              <a:tr h="324125">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ctr">
                        <a:spcBef>
                          <a:spcPts val="0"/>
                        </a:spcBef>
                        <a:spcAft>
                          <a:spcPts val="0"/>
                        </a:spcAft>
                        <a:buNone/>
                      </a:pPr>
                      <a:r>
                        <a:rPr lang="en" sz="1000"/>
                        <a:t>1 year</a:t>
                      </a:r>
                      <a:endParaRPr sz="1000"/>
                    </a:p>
                  </a:txBody>
                  <a:tcPr marT="91425" marB="91425" marR="91425" marL="91425" anchor="ctr"/>
                </a:tc>
                <a:tc>
                  <a:txBody>
                    <a:bodyPr/>
                    <a:lstStyle/>
                    <a:p>
                      <a:pPr indent="0" lvl="0" marL="0" rtl="0" algn="ctr">
                        <a:spcBef>
                          <a:spcPts val="0"/>
                        </a:spcBef>
                        <a:spcAft>
                          <a:spcPts val="0"/>
                        </a:spcAft>
                        <a:buNone/>
                      </a:pPr>
                      <a:r>
                        <a:rPr lang="en" sz="1000"/>
                        <a:t>2 year</a:t>
                      </a:r>
                      <a:endParaRPr sz="1000"/>
                    </a:p>
                  </a:txBody>
                  <a:tcPr marT="91425" marB="91425" marR="91425" marL="91425" anchor="ctr"/>
                </a:tc>
                <a:tc>
                  <a:txBody>
                    <a:bodyPr/>
                    <a:lstStyle/>
                    <a:p>
                      <a:pPr indent="0" lvl="0" marL="0" rtl="0" algn="ctr">
                        <a:spcBef>
                          <a:spcPts val="0"/>
                        </a:spcBef>
                        <a:spcAft>
                          <a:spcPts val="0"/>
                        </a:spcAft>
                        <a:buNone/>
                      </a:pPr>
                      <a:r>
                        <a:rPr lang="en" sz="1000"/>
                        <a:t>3 year</a:t>
                      </a:r>
                      <a:endParaRPr sz="1000"/>
                    </a:p>
                  </a:txBody>
                  <a:tcPr marT="91425" marB="91425" marR="91425" marL="91425" anchor="ctr"/>
                </a:tc>
                <a:tc>
                  <a:txBody>
                    <a:bodyPr/>
                    <a:lstStyle/>
                    <a:p>
                      <a:pPr indent="0" lvl="0" marL="0" rtl="0" algn="ctr">
                        <a:spcBef>
                          <a:spcPts val="0"/>
                        </a:spcBef>
                        <a:spcAft>
                          <a:spcPts val="0"/>
                        </a:spcAft>
                        <a:buNone/>
                      </a:pPr>
                      <a:r>
                        <a:rPr lang="en" sz="1000"/>
                        <a:t>Since 2016</a:t>
                      </a:r>
                      <a:endParaRPr sz="1000"/>
                    </a:p>
                  </a:txBody>
                  <a:tcPr marT="91425" marB="91425" marR="91425" marL="91425" anchor="ctr"/>
                </a:tc>
              </a:tr>
              <a:tr h="235500">
                <a:tc>
                  <a:txBody>
                    <a:bodyPr/>
                    <a:lstStyle/>
                    <a:p>
                      <a:pPr indent="0" lvl="0" marL="0" rtl="0" algn="l">
                        <a:spcBef>
                          <a:spcPts val="0"/>
                        </a:spcBef>
                        <a:spcAft>
                          <a:spcPts val="0"/>
                        </a:spcAft>
                        <a:buNone/>
                      </a:pPr>
                      <a:r>
                        <a:rPr lang="en" sz="1000"/>
                        <a:t>market neutral</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3.17</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2.59</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3.98</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5.30</a:t>
                      </a:r>
                      <a:endParaRPr sz="1000"/>
                    </a:p>
                  </a:txBody>
                  <a:tcPr marT="91425" marB="91425" marR="91425" marL="91425"/>
                </a:tc>
              </a:tr>
              <a:tr h="235500">
                <a:tc>
                  <a:txBody>
                    <a:bodyPr/>
                    <a:lstStyle/>
                    <a:p>
                      <a:pPr indent="0" lvl="0" marL="0" rtl="0" algn="l">
                        <a:spcBef>
                          <a:spcPts val="0"/>
                        </a:spcBef>
                        <a:spcAft>
                          <a:spcPts val="0"/>
                        </a:spcAft>
                        <a:buNone/>
                      </a:pPr>
                      <a:r>
                        <a:rPr lang="en" sz="1000"/>
                        <a:t>long only</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solidFill>
                            <a:srgbClr val="FF0000"/>
                          </a:solidFill>
                        </a:rPr>
                        <a:t>-0.29</a:t>
                      </a:r>
                      <a:endParaRPr sz="1000">
                        <a:solidFill>
                          <a:srgbClr val="FF0000"/>
                        </a:solidFill>
                      </a:endParaRPr>
                    </a:p>
                  </a:txBody>
                  <a:tcPr marT="91425" marB="91425" marR="91425" marL="91425"/>
                </a:tc>
                <a:tc>
                  <a:txBody>
                    <a:bodyPr/>
                    <a:lstStyle/>
                    <a:p>
                      <a:pPr indent="0" lvl="0" marL="0" rtl="0" algn="ctr">
                        <a:lnSpc>
                          <a:spcPct val="115000"/>
                        </a:lnSpc>
                        <a:spcBef>
                          <a:spcPts val="0"/>
                        </a:spcBef>
                        <a:spcAft>
                          <a:spcPts val="0"/>
                        </a:spcAft>
                        <a:buNone/>
                      </a:pPr>
                      <a:r>
                        <a:rPr lang="en" sz="1000">
                          <a:solidFill>
                            <a:srgbClr val="FF0000"/>
                          </a:solidFill>
                        </a:rPr>
                        <a:t>-0.27</a:t>
                      </a:r>
                      <a:endParaRPr sz="1000">
                        <a:solidFill>
                          <a:srgbClr val="FF0000"/>
                        </a:solidFill>
                      </a:endParaRPr>
                    </a:p>
                  </a:txBody>
                  <a:tcPr marT="91425" marB="91425" marR="91425" marL="91425"/>
                </a:tc>
                <a:tc>
                  <a:txBody>
                    <a:bodyPr/>
                    <a:lstStyle/>
                    <a:p>
                      <a:pPr indent="0" lvl="0" marL="0" rtl="0" algn="ctr">
                        <a:lnSpc>
                          <a:spcPct val="115000"/>
                        </a:lnSpc>
                        <a:spcBef>
                          <a:spcPts val="0"/>
                        </a:spcBef>
                        <a:spcAft>
                          <a:spcPts val="0"/>
                        </a:spcAft>
                        <a:buNone/>
                      </a:pPr>
                      <a:r>
                        <a:rPr lang="en" sz="1000"/>
                        <a:t>2.66</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4.38</a:t>
                      </a:r>
                      <a:endParaRPr sz="1000"/>
                    </a:p>
                  </a:txBody>
                  <a:tcPr marT="91425" marB="91425" marR="91425" marL="91425"/>
                </a:tc>
              </a:tr>
              <a:tr h="235500">
                <a:tc>
                  <a:txBody>
                    <a:bodyPr/>
                    <a:lstStyle/>
                    <a:p>
                      <a:pPr indent="0" lvl="0" marL="0" rtl="0" algn="l">
                        <a:spcBef>
                          <a:spcPts val="0"/>
                        </a:spcBef>
                        <a:spcAft>
                          <a:spcPts val="0"/>
                        </a:spcAft>
                        <a:buNone/>
                      </a:pPr>
                      <a:r>
                        <a:rPr lang="en" sz="1000"/>
                        <a:t>benchmark</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1.10</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solidFill>
                            <a:srgbClr val="FF0000"/>
                          </a:solidFill>
                        </a:rPr>
                        <a:t>-0.06</a:t>
                      </a:r>
                      <a:endParaRPr sz="1000">
                        <a:solidFill>
                          <a:srgbClr val="FF0000"/>
                        </a:solidFill>
                      </a:endParaRPr>
                    </a:p>
                  </a:txBody>
                  <a:tcPr marT="91425" marB="91425" marR="91425" marL="91425"/>
                </a:tc>
                <a:tc>
                  <a:txBody>
                    <a:bodyPr/>
                    <a:lstStyle/>
                    <a:p>
                      <a:pPr indent="0" lvl="0" marL="0" rtl="0" algn="ctr">
                        <a:lnSpc>
                          <a:spcPct val="115000"/>
                        </a:lnSpc>
                        <a:spcBef>
                          <a:spcPts val="0"/>
                        </a:spcBef>
                        <a:spcAft>
                          <a:spcPts val="0"/>
                        </a:spcAft>
                        <a:buNone/>
                      </a:pPr>
                      <a:r>
                        <a:rPr lang="en" sz="1000"/>
                        <a:t>1.33</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1.33</a:t>
                      </a:r>
                      <a:endParaRPr sz="1000"/>
                    </a:p>
                  </a:txBody>
                  <a:tcPr marT="91425" marB="91425" marR="91425" marL="91425"/>
                </a:tc>
              </a:tr>
              <a:tr h="235500">
                <a:tc>
                  <a:txBody>
                    <a:bodyPr/>
                    <a:lstStyle/>
                    <a:p>
                      <a:pPr indent="0" lvl="0" marL="0" rtl="0" algn="l">
                        <a:spcBef>
                          <a:spcPts val="0"/>
                        </a:spcBef>
                        <a:spcAft>
                          <a:spcPts val="0"/>
                        </a:spcAft>
                        <a:buNone/>
                      </a:pPr>
                      <a:r>
                        <a:rPr lang="en" sz="1000"/>
                        <a:t>bitcoin</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1.48</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solidFill>
                            <a:srgbClr val="FF0000"/>
                          </a:solidFill>
                        </a:rPr>
                        <a:t>-0.16</a:t>
                      </a:r>
                      <a:endParaRPr sz="1000">
                        <a:solidFill>
                          <a:srgbClr val="FF0000"/>
                        </a:solidFill>
                      </a:endParaRPr>
                    </a:p>
                  </a:txBody>
                  <a:tcPr marT="91425" marB="91425" marR="91425" marL="91425"/>
                </a:tc>
                <a:tc>
                  <a:txBody>
                    <a:bodyPr/>
                    <a:lstStyle/>
                    <a:p>
                      <a:pPr indent="0" lvl="0" marL="0" rtl="0" algn="ctr">
                        <a:lnSpc>
                          <a:spcPct val="115000"/>
                        </a:lnSpc>
                        <a:spcBef>
                          <a:spcPts val="0"/>
                        </a:spcBef>
                        <a:spcAft>
                          <a:spcPts val="0"/>
                        </a:spcAft>
                        <a:buNone/>
                      </a:pPr>
                      <a:r>
                        <a:rPr lang="en" sz="1000"/>
                        <a:t>1.33</a:t>
                      </a:r>
                      <a:endParaRPr sz="1000"/>
                    </a:p>
                  </a:txBody>
                  <a:tcPr marT="91425" marB="91425" marR="91425" marL="91425"/>
                </a:tc>
                <a:tc>
                  <a:txBody>
                    <a:bodyPr/>
                    <a:lstStyle/>
                    <a:p>
                      <a:pPr indent="0" lvl="0" marL="0" rtl="0" algn="ctr">
                        <a:lnSpc>
                          <a:spcPct val="115000"/>
                        </a:lnSpc>
                        <a:spcBef>
                          <a:spcPts val="0"/>
                        </a:spcBef>
                        <a:spcAft>
                          <a:spcPts val="0"/>
                        </a:spcAft>
                        <a:buNone/>
                      </a:pPr>
                      <a:r>
                        <a:rPr lang="en" sz="1000"/>
                        <a:t>1.34</a:t>
                      </a:r>
                      <a:endParaRPr sz="1000"/>
                    </a:p>
                  </a:txBody>
                  <a:tcPr marT="91425" marB="91425" marR="91425" marL="91425"/>
                </a:tc>
              </a:tr>
            </a:tbl>
          </a:graphicData>
        </a:graphic>
      </p:graphicFrame>
      <p:sp>
        <p:nvSpPr>
          <p:cNvPr id="411" name="Google Shape;411;p39"/>
          <p:cNvSpPr txBox="1"/>
          <p:nvPr/>
        </p:nvSpPr>
        <p:spPr>
          <a:xfrm>
            <a:off x="6321350" y="2176850"/>
            <a:ext cx="14886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Sharpe Ratio</a:t>
            </a:r>
            <a:endParaRPr>
              <a:latin typeface="Lato"/>
              <a:ea typeface="Lato"/>
              <a:cs typeface="Lato"/>
              <a:sym typeface="Lato"/>
            </a:endParaRPr>
          </a:p>
        </p:txBody>
      </p:sp>
      <p:sp>
        <p:nvSpPr>
          <p:cNvPr id="412" name="Google Shape;412;p39"/>
          <p:cNvSpPr txBox="1"/>
          <p:nvPr/>
        </p:nvSpPr>
        <p:spPr>
          <a:xfrm>
            <a:off x="0" y="0"/>
            <a:ext cx="32670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Results</a:t>
            </a:r>
            <a:endParaRPr b="1" sz="2600">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0"/>
          <p:cNvSpPr txBox="1"/>
          <p:nvPr>
            <p:ph type="title"/>
          </p:nvPr>
        </p:nvSpPr>
        <p:spPr>
          <a:xfrm>
            <a:off x="6522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Achievements and Learnings</a:t>
            </a:r>
            <a:endParaRPr/>
          </a:p>
        </p:txBody>
      </p:sp>
      <p:sp>
        <p:nvSpPr>
          <p:cNvPr id="418" name="Google Shape;418;p40"/>
          <p:cNvSpPr txBox="1"/>
          <p:nvPr>
            <p:ph idx="1" type="body"/>
          </p:nvPr>
        </p:nvSpPr>
        <p:spPr>
          <a:xfrm>
            <a:off x="729450" y="695075"/>
            <a:ext cx="4425300" cy="38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Generalized traditional financial market theory to cryptocurrency and layered in machine learning techniques</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Key Learnings</a:t>
            </a:r>
            <a:endParaRPr b="1" sz="1400">
              <a:solidFill>
                <a:srgbClr val="000000"/>
              </a:solidFill>
            </a:endParaRPr>
          </a:p>
          <a:p>
            <a:pPr indent="-317500" lvl="1" marL="914400" rtl="0" algn="l">
              <a:lnSpc>
                <a:spcPct val="100000"/>
              </a:lnSpc>
              <a:spcBef>
                <a:spcPts val="0"/>
              </a:spcBef>
              <a:spcAft>
                <a:spcPts val="0"/>
              </a:spcAft>
              <a:buClr>
                <a:srgbClr val="000000"/>
              </a:buClr>
              <a:buSzPts val="1400"/>
              <a:buChar char="○"/>
            </a:pPr>
            <a:r>
              <a:rPr b="1" lang="en" sz="1400">
                <a:solidFill>
                  <a:srgbClr val="000000"/>
                </a:solidFill>
              </a:rPr>
              <a:t>Cryptocurrency Market</a:t>
            </a:r>
            <a:endParaRPr b="1" sz="1400">
              <a:solidFill>
                <a:srgbClr val="000000"/>
              </a:solidFill>
            </a:endParaRPr>
          </a:p>
          <a:p>
            <a:pPr indent="-317500" lvl="1" marL="914400" rtl="0" algn="l">
              <a:lnSpc>
                <a:spcPct val="100000"/>
              </a:lnSpc>
              <a:spcBef>
                <a:spcPts val="0"/>
              </a:spcBef>
              <a:spcAft>
                <a:spcPts val="0"/>
              </a:spcAft>
              <a:buClr>
                <a:srgbClr val="000000"/>
              </a:buClr>
              <a:buSzPts val="1400"/>
              <a:buChar char="○"/>
            </a:pPr>
            <a:r>
              <a:rPr b="1" lang="en" sz="1400">
                <a:solidFill>
                  <a:srgbClr val="000000"/>
                </a:solidFill>
              </a:rPr>
              <a:t>Financial Engineering Techniques</a:t>
            </a:r>
            <a:endParaRPr b="1" sz="1400">
              <a:solidFill>
                <a:srgbClr val="000000"/>
              </a:solidFill>
            </a:endParaRPr>
          </a:p>
          <a:p>
            <a:pPr indent="-317500" lvl="1" marL="914400" rtl="0" algn="l">
              <a:lnSpc>
                <a:spcPct val="100000"/>
              </a:lnSpc>
              <a:spcBef>
                <a:spcPts val="0"/>
              </a:spcBef>
              <a:spcAft>
                <a:spcPts val="0"/>
              </a:spcAft>
              <a:buClr>
                <a:srgbClr val="000000"/>
              </a:buClr>
              <a:buSzPts val="1400"/>
              <a:buChar char="○"/>
            </a:pPr>
            <a:r>
              <a:rPr b="1" lang="en" sz="1400">
                <a:solidFill>
                  <a:srgbClr val="000000"/>
                </a:solidFill>
              </a:rPr>
              <a:t>Python Optimizer</a:t>
            </a:r>
            <a:endParaRPr b="1" sz="1400">
              <a:solidFill>
                <a:srgbClr val="000000"/>
              </a:solidFill>
            </a:endParaRPr>
          </a:p>
          <a:p>
            <a:pPr indent="0" lvl="0" marL="9144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Key Challenges</a:t>
            </a:r>
            <a:endParaRPr b="1" sz="1400">
              <a:solidFill>
                <a:srgbClr val="000000"/>
              </a:solidFill>
            </a:endParaRPr>
          </a:p>
          <a:p>
            <a:pPr indent="-317500" lvl="1" marL="914400" rtl="0" algn="l">
              <a:lnSpc>
                <a:spcPct val="100000"/>
              </a:lnSpc>
              <a:spcBef>
                <a:spcPts val="0"/>
              </a:spcBef>
              <a:spcAft>
                <a:spcPts val="0"/>
              </a:spcAft>
              <a:buClr>
                <a:srgbClr val="000000"/>
              </a:buClr>
              <a:buSzPts val="1400"/>
              <a:buChar char="○"/>
            </a:pPr>
            <a:r>
              <a:rPr b="1" lang="en" sz="1400">
                <a:solidFill>
                  <a:srgbClr val="000000"/>
                </a:solidFill>
              </a:rPr>
              <a:t>Market History is limited</a:t>
            </a:r>
            <a:endParaRPr b="1" sz="1400">
              <a:solidFill>
                <a:srgbClr val="000000"/>
              </a:solidFill>
            </a:endParaRPr>
          </a:p>
          <a:p>
            <a:pPr indent="-317500" lvl="1" marL="914400" rtl="0" algn="l">
              <a:lnSpc>
                <a:spcPct val="100000"/>
              </a:lnSpc>
              <a:spcBef>
                <a:spcPts val="0"/>
              </a:spcBef>
              <a:spcAft>
                <a:spcPts val="0"/>
              </a:spcAft>
              <a:buClr>
                <a:srgbClr val="000000"/>
              </a:buClr>
              <a:buSzPts val="1400"/>
              <a:buChar char="○"/>
            </a:pPr>
            <a:r>
              <a:rPr b="1" lang="en" sz="1400">
                <a:solidFill>
                  <a:srgbClr val="000000"/>
                </a:solidFill>
              </a:rPr>
              <a:t>Volatile Data</a:t>
            </a:r>
            <a:endParaRPr b="1" sz="1400">
              <a:solidFill>
                <a:srgbClr val="000000"/>
              </a:solidFill>
            </a:endParaRPr>
          </a:p>
          <a:p>
            <a:pPr indent="0" lvl="0" marL="9144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100M in revenue gains since May, 2016  and low draw back</a:t>
            </a:r>
            <a:endParaRPr b="1" sz="1400">
              <a:solidFill>
                <a:srgbClr val="000000"/>
              </a:solidFill>
            </a:endParaRPr>
          </a:p>
          <a:p>
            <a:pPr indent="0" lvl="0" marL="0" rtl="0" algn="l">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p>
        </p:txBody>
      </p:sp>
      <p:pic>
        <p:nvPicPr>
          <p:cNvPr id="419" name="Google Shape;419;p40"/>
          <p:cNvPicPr preferRelativeResize="0"/>
          <p:nvPr/>
        </p:nvPicPr>
        <p:blipFill>
          <a:blip r:embed="rId3">
            <a:alphaModFix/>
          </a:blip>
          <a:stretch>
            <a:fillRect/>
          </a:stretch>
        </p:blipFill>
        <p:spPr>
          <a:xfrm>
            <a:off x="5249050" y="1296363"/>
            <a:ext cx="3684450" cy="25507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1"/>
          <p:cNvSpPr txBox="1"/>
          <p:nvPr>
            <p:ph type="title"/>
          </p:nvPr>
        </p:nvSpPr>
        <p:spPr>
          <a:xfrm>
            <a:off x="6522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and Areas for Improvement</a:t>
            </a:r>
            <a:endParaRPr/>
          </a:p>
        </p:txBody>
      </p:sp>
      <p:sp>
        <p:nvSpPr>
          <p:cNvPr id="425" name="Google Shape;425;p41"/>
          <p:cNvSpPr txBox="1"/>
          <p:nvPr>
            <p:ph idx="1" type="body"/>
          </p:nvPr>
        </p:nvSpPr>
        <p:spPr>
          <a:xfrm>
            <a:off x="729450" y="695075"/>
            <a:ext cx="3842700" cy="38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Coin Clustering</a:t>
            </a:r>
            <a:endParaRPr b="1" sz="1400">
              <a:solidFill>
                <a:srgbClr val="000000"/>
              </a:solidFill>
            </a:endParaRPr>
          </a:p>
          <a:p>
            <a:pPr indent="-317500" lvl="1" marL="914400" rtl="0" algn="l">
              <a:lnSpc>
                <a:spcPct val="100000"/>
              </a:lnSpc>
              <a:spcBef>
                <a:spcPts val="0"/>
              </a:spcBef>
              <a:spcAft>
                <a:spcPts val="0"/>
              </a:spcAft>
              <a:buClr>
                <a:srgbClr val="000000"/>
              </a:buClr>
              <a:buSzPts val="1400"/>
              <a:buChar char="○"/>
            </a:pPr>
            <a:r>
              <a:rPr b="1" lang="en" sz="1400">
                <a:solidFill>
                  <a:srgbClr val="000000"/>
                </a:solidFill>
              </a:rPr>
              <a:t>Stable Coins</a:t>
            </a:r>
            <a:endParaRPr b="1" sz="1400">
              <a:solidFill>
                <a:srgbClr val="000000"/>
              </a:solidFill>
            </a:endParaRPr>
          </a:p>
          <a:p>
            <a:pPr indent="-317500" lvl="1" marL="914400" rtl="0" algn="l">
              <a:lnSpc>
                <a:spcPct val="100000"/>
              </a:lnSpc>
              <a:spcBef>
                <a:spcPts val="0"/>
              </a:spcBef>
              <a:spcAft>
                <a:spcPts val="0"/>
              </a:spcAft>
              <a:buClr>
                <a:srgbClr val="000000"/>
              </a:buClr>
              <a:buSzPts val="1400"/>
              <a:buChar char="○"/>
            </a:pPr>
            <a:r>
              <a:rPr b="1" lang="en" sz="1400">
                <a:solidFill>
                  <a:srgbClr val="000000"/>
                </a:solidFill>
              </a:rPr>
              <a:t>Market Leaders</a:t>
            </a:r>
            <a:endParaRPr b="1" sz="1400">
              <a:solidFill>
                <a:srgbClr val="000000"/>
              </a:solidFill>
            </a:endParaRPr>
          </a:p>
          <a:p>
            <a:pPr indent="-317500" lvl="1" marL="914400" rtl="0" algn="l">
              <a:lnSpc>
                <a:spcPct val="100000"/>
              </a:lnSpc>
              <a:spcBef>
                <a:spcPts val="0"/>
              </a:spcBef>
              <a:spcAft>
                <a:spcPts val="0"/>
              </a:spcAft>
              <a:buClr>
                <a:srgbClr val="000000"/>
              </a:buClr>
              <a:buSzPts val="1400"/>
              <a:buChar char="○"/>
            </a:pPr>
            <a:r>
              <a:rPr b="1" lang="en" sz="1400">
                <a:solidFill>
                  <a:srgbClr val="000000"/>
                </a:solidFill>
              </a:rPr>
              <a:t>Interest Bearing Coins</a:t>
            </a:r>
            <a:endParaRPr b="1" sz="1400">
              <a:solidFill>
                <a:srgbClr val="000000"/>
              </a:solidFill>
            </a:endParaRPr>
          </a:p>
          <a:p>
            <a:pPr indent="0" lvl="0" marL="9144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Back Testing in varied market scenarios</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Explore New Signals</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Tune LSTM signal</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Refine the Risk Model to include more factors</a:t>
            </a:r>
            <a:endParaRPr b="1" sz="1400">
              <a:solidFill>
                <a:srgbClr val="000000"/>
              </a:solidFill>
            </a:endParaRPr>
          </a:p>
          <a:p>
            <a:pPr indent="0" lvl="0" marL="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Refine the Optimizer</a:t>
            </a:r>
            <a:endParaRPr b="1" sz="1400">
              <a:solidFill>
                <a:srgbClr val="000000"/>
              </a:solidFill>
            </a:endParaRPr>
          </a:p>
          <a:p>
            <a:pPr indent="0" lvl="0" marL="457200" rtl="0" algn="l">
              <a:lnSpc>
                <a:spcPct val="100000"/>
              </a:lnSpc>
              <a:spcBef>
                <a:spcPts val="0"/>
              </a:spcBef>
              <a:spcAft>
                <a:spcPts val="0"/>
              </a:spcAft>
              <a:buNone/>
            </a:pPr>
            <a:r>
              <a:t/>
            </a:r>
            <a:endParaRPr b="1" sz="1400">
              <a:solidFill>
                <a:srgbClr val="000000"/>
              </a:solidFill>
            </a:endParaRPr>
          </a:p>
          <a:p>
            <a:pPr indent="-317500" lvl="0" marL="457200" rtl="0" algn="l">
              <a:lnSpc>
                <a:spcPct val="100000"/>
              </a:lnSpc>
              <a:spcBef>
                <a:spcPts val="0"/>
              </a:spcBef>
              <a:spcAft>
                <a:spcPts val="0"/>
              </a:spcAft>
              <a:buClr>
                <a:srgbClr val="000000"/>
              </a:buClr>
              <a:buSzPts val="1400"/>
              <a:buChar char="●"/>
            </a:pPr>
            <a:r>
              <a:rPr b="1" lang="en" sz="1400">
                <a:solidFill>
                  <a:srgbClr val="000000"/>
                </a:solidFill>
              </a:rPr>
              <a:t>Integrate Transaction Costs</a:t>
            </a:r>
            <a:endParaRPr b="1" sz="1400">
              <a:solidFill>
                <a:srgbClr val="000000"/>
              </a:solidFill>
            </a:endParaRPr>
          </a:p>
          <a:p>
            <a:pPr indent="0" lvl="0" marL="0" rtl="0" algn="l">
              <a:lnSpc>
                <a:spcPct val="100000"/>
              </a:lnSpc>
              <a:spcBef>
                <a:spcPts val="0"/>
              </a:spcBef>
              <a:spcAft>
                <a:spcPts val="0"/>
              </a:spcAft>
              <a:buNone/>
            </a:pPr>
            <a:r>
              <a:t/>
            </a:r>
            <a:endParaRPr b="1" sz="1400">
              <a:solidFill>
                <a:srgbClr val="000000"/>
              </a:solidFill>
            </a:endParaRPr>
          </a:p>
          <a:p>
            <a:pPr indent="0" lvl="0" marL="0" rtl="0" algn="l">
              <a:lnSpc>
                <a:spcPct val="100000"/>
              </a:lnSpc>
              <a:spcBef>
                <a:spcPts val="0"/>
              </a:spcBef>
              <a:spcAft>
                <a:spcPts val="0"/>
              </a:spcAft>
              <a:buNone/>
            </a:pPr>
            <a:r>
              <a:t/>
            </a:r>
            <a:endParaRPr/>
          </a:p>
        </p:txBody>
      </p:sp>
      <p:pic>
        <p:nvPicPr>
          <p:cNvPr id="426" name="Google Shape;426;p41"/>
          <p:cNvPicPr preferRelativeResize="0"/>
          <p:nvPr/>
        </p:nvPicPr>
        <p:blipFill>
          <a:blip r:embed="rId3">
            <a:alphaModFix/>
          </a:blip>
          <a:stretch>
            <a:fillRect/>
          </a:stretch>
        </p:blipFill>
        <p:spPr>
          <a:xfrm>
            <a:off x="5286375" y="1238250"/>
            <a:ext cx="3714750" cy="2667000"/>
          </a:xfrm>
          <a:prstGeom prst="rect">
            <a:avLst/>
          </a:prstGeom>
          <a:noFill/>
          <a:ln>
            <a:noFill/>
          </a:ln>
        </p:spPr>
      </p:pic>
      <p:sp>
        <p:nvSpPr>
          <p:cNvPr id="427" name="Google Shape;427;p41"/>
          <p:cNvSpPr txBox="1"/>
          <p:nvPr/>
        </p:nvSpPr>
        <p:spPr>
          <a:xfrm>
            <a:off x="5000150" y="3697000"/>
            <a:ext cx="4143900" cy="666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2"/>
          <p:cNvSpPr txBox="1"/>
          <p:nvPr>
            <p:ph type="title"/>
          </p:nvPr>
        </p:nvSpPr>
        <p:spPr>
          <a:xfrm>
            <a:off x="6870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Testimonials From the Field</a:t>
            </a:r>
            <a:endParaRPr/>
          </a:p>
        </p:txBody>
      </p:sp>
      <p:sp>
        <p:nvSpPr>
          <p:cNvPr id="433" name="Google Shape;433;p42"/>
          <p:cNvSpPr txBox="1"/>
          <p:nvPr/>
        </p:nvSpPr>
        <p:spPr>
          <a:xfrm>
            <a:off x="344400" y="585450"/>
            <a:ext cx="8455200" cy="19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“Interesting approach, let’s talk when you integrate transaction costs” - Manager at Hedge Fund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“Textbook approach to the art of signal identification.  Beautiful” - Financial Engineering Enthusiast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 am going to use a similar code structure at my job.”  Ted and Marcus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1600"/>
              </a:spcAft>
              <a:buNone/>
            </a:pPr>
            <a:r>
              <a:t/>
            </a:r>
            <a:endParaRPr>
              <a:latin typeface="Lato"/>
              <a:ea typeface="Lato"/>
              <a:cs typeface="Lato"/>
              <a:sym typeface="Lato"/>
            </a:endParaRPr>
          </a:p>
        </p:txBody>
      </p:sp>
      <p:pic>
        <p:nvPicPr>
          <p:cNvPr id="434" name="Google Shape;434;p42"/>
          <p:cNvPicPr preferRelativeResize="0"/>
          <p:nvPr/>
        </p:nvPicPr>
        <p:blipFill>
          <a:blip r:embed="rId3">
            <a:alphaModFix/>
          </a:blip>
          <a:stretch>
            <a:fillRect/>
          </a:stretch>
        </p:blipFill>
        <p:spPr>
          <a:xfrm>
            <a:off x="3457575" y="2723025"/>
            <a:ext cx="2343350" cy="155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43"/>
          <p:cNvSpPr txBox="1"/>
          <p:nvPr>
            <p:ph type="title"/>
          </p:nvPr>
        </p:nvSpPr>
        <p:spPr>
          <a:xfrm>
            <a:off x="6870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Up</a:t>
            </a:r>
            <a:endParaRPr/>
          </a:p>
        </p:txBody>
      </p:sp>
      <p:sp>
        <p:nvSpPr>
          <p:cNvPr id="440" name="Google Shape;440;p43"/>
          <p:cNvSpPr txBox="1"/>
          <p:nvPr/>
        </p:nvSpPr>
        <p:spPr>
          <a:xfrm>
            <a:off x="460525" y="724375"/>
            <a:ext cx="7774500" cy="19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We set out to build a  cryptocurrency portfolio that balanced volatility and return by applying a systematic investment approach to crypto currency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leveraged  financial engineering  including Min Variance Optimization and Characteristic Portfolio in a machine learning like environment.  We also experimented with machine learning algorithms like neural net.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Bottom line,  our portfolio’s max draw down never dipped significantly despite huge drops in the market over the past 3  years.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1600"/>
              </a:spcAft>
              <a:buNone/>
            </a:pPr>
            <a:r>
              <a:t/>
            </a:r>
            <a:endParaRPr>
              <a:latin typeface="Lato"/>
              <a:ea typeface="Lato"/>
              <a:cs typeface="Lato"/>
              <a:sym typeface="Lato"/>
            </a:endParaRPr>
          </a:p>
        </p:txBody>
      </p:sp>
      <p:sp>
        <p:nvSpPr>
          <p:cNvPr id="441" name="Google Shape;441;p43"/>
          <p:cNvSpPr txBox="1"/>
          <p:nvPr/>
        </p:nvSpPr>
        <p:spPr>
          <a:xfrm>
            <a:off x="1319600" y="3336125"/>
            <a:ext cx="6267600" cy="10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Interested?  For more information, please check out our website at </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en" sz="1150" u="sng">
                <a:solidFill>
                  <a:schemeClr val="hlink"/>
                </a:solidFill>
                <a:highlight>
                  <a:srgbClr val="F8F8F8"/>
                </a:highlight>
                <a:hlinkClick r:id="rId4"/>
              </a:rPr>
              <a:t>http://groups.ischool.berkeley.edu/crypto_portfolio/crypto_portfolio/</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30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MC</a:t>
            </a:r>
            <a:r>
              <a:rPr baseline="30000" lang="en"/>
              <a:t>2</a:t>
            </a:r>
            <a:r>
              <a:rPr lang="en"/>
              <a:t> Mission</a:t>
            </a:r>
            <a:endParaRPr/>
          </a:p>
        </p:txBody>
      </p:sp>
      <p:sp>
        <p:nvSpPr>
          <p:cNvPr id="165" name="Google Shape;165;p26"/>
          <p:cNvSpPr txBox="1"/>
          <p:nvPr>
            <p:ph idx="1" type="body"/>
          </p:nvPr>
        </p:nvSpPr>
        <p:spPr>
          <a:xfrm>
            <a:off x="43050" y="2800500"/>
            <a:ext cx="8826300" cy="23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999999"/>
                </a:solidFill>
              </a:rPr>
              <a:t>Mission</a:t>
            </a:r>
            <a:endParaRPr b="1" i="1" sz="2400">
              <a:solidFill>
                <a:srgbClr val="999999"/>
              </a:solidFill>
            </a:endParaRPr>
          </a:p>
          <a:p>
            <a:pPr indent="0" lvl="0" marL="457200" rtl="0" algn="l">
              <a:spcBef>
                <a:spcPts val="1600"/>
              </a:spcBef>
              <a:spcAft>
                <a:spcPts val="0"/>
              </a:spcAft>
              <a:buNone/>
            </a:pPr>
            <a:r>
              <a:rPr lang="en" sz="2400">
                <a:solidFill>
                  <a:srgbClr val="000000"/>
                </a:solidFill>
              </a:rPr>
              <a:t>Build a cryptocurrency portfolio that is </a:t>
            </a:r>
            <a:r>
              <a:rPr lang="en" sz="2400" u="sng">
                <a:solidFill>
                  <a:srgbClr val="000000"/>
                </a:solidFill>
              </a:rPr>
              <a:t>controlled</a:t>
            </a:r>
            <a:r>
              <a:rPr lang="en" sz="2400">
                <a:solidFill>
                  <a:srgbClr val="000000"/>
                </a:solidFill>
              </a:rPr>
              <a:t> for </a:t>
            </a:r>
            <a:r>
              <a:rPr lang="en" sz="2400" u="sng">
                <a:solidFill>
                  <a:srgbClr val="000000"/>
                </a:solidFill>
              </a:rPr>
              <a:t>volatility</a:t>
            </a:r>
            <a:r>
              <a:rPr lang="en" sz="2400">
                <a:solidFill>
                  <a:srgbClr val="000000"/>
                </a:solidFill>
              </a:rPr>
              <a:t> and provides </a:t>
            </a:r>
            <a:r>
              <a:rPr lang="en" sz="2400" u="sng">
                <a:solidFill>
                  <a:srgbClr val="000000"/>
                </a:solidFill>
              </a:rPr>
              <a:t>consistent return</a:t>
            </a:r>
            <a:endParaRPr b="1" sz="1400" u="sng">
              <a:solidFill>
                <a:srgbClr val="000000"/>
              </a:solidFill>
            </a:endParaRPr>
          </a:p>
          <a:p>
            <a:pPr indent="0" lvl="0" marL="0" rtl="0" algn="l">
              <a:spcBef>
                <a:spcPts val="1600"/>
              </a:spcBef>
              <a:spcAft>
                <a:spcPts val="0"/>
              </a:spcAft>
              <a:buNone/>
            </a:pPr>
            <a:r>
              <a:t/>
            </a:r>
            <a:endParaRPr sz="2400"/>
          </a:p>
          <a:p>
            <a:pPr indent="0" lvl="0" marL="914400" rtl="0" algn="l">
              <a:spcBef>
                <a:spcPts val="1600"/>
              </a:spcBef>
              <a:spcAft>
                <a:spcPts val="1600"/>
              </a:spcAft>
              <a:buNone/>
            </a:pPr>
            <a:r>
              <a:t/>
            </a:r>
            <a:endParaRPr sz="1100"/>
          </a:p>
        </p:txBody>
      </p:sp>
      <p:sp>
        <p:nvSpPr>
          <p:cNvPr id="166" name="Google Shape;166;p26"/>
          <p:cNvSpPr txBox="1"/>
          <p:nvPr>
            <p:ph idx="1" type="body"/>
          </p:nvPr>
        </p:nvSpPr>
        <p:spPr>
          <a:xfrm>
            <a:off x="7225" y="611400"/>
            <a:ext cx="8826300" cy="20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400">
                <a:solidFill>
                  <a:srgbClr val="999999"/>
                </a:solidFill>
              </a:rPr>
              <a:t>Problem</a:t>
            </a:r>
            <a:endParaRPr b="1" i="1" sz="2400">
              <a:solidFill>
                <a:srgbClr val="999999"/>
              </a:solidFill>
            </a:endParaRPr>
          </a:p>
          <a:p>
            <a:pPr indent="0" lvl="0" marL="457200" rtl="0" algn="l">
              <a:spcBef>
                <a:spcPts val="1600"/>
              </a:spcBef>
              <a:spcAft>
                <a:spcPts val="0"/>
              </a:spcAft>
              <a:buNone/>
            </a:pPr>
            <a:r>
              <a:rPr lang="en" sz="2400">
                <a:solidFill>
                  <a:srgbClr val="000000"/>
                </a:solidFill>
              </a:rPr>
              <a:t>The $200 B cryptocurrency market is a high growth opportunity for investors, but its volatility prevents many  institutional investors from taking advantage of this asset. </a:t>
            </a:r>
            <a:endParaRPr b="1" sz="1400">
              <a:solidFill>
                <a:srgbClr val="000000"/>
              </a:solidFill>
            </a:endParaRPr>
          </a:p>
          <a:p>
            <a:pPr indent="0" lvl="0" marL="0" rtl="0" algn="l">
              <a:spcBef>
                <a:spcPts val="1600"/>
              </a:spcBef>
              <a:spcAft>
                <a:spcPts val="0"/>
              </a:spcAft>
              <a:buNone/>
            </a:pPr>
            <a:r>
              <a:t/>
            </a:r>
            <a:endParaRPr sz="2400"/>
          </a:p>
          <a:p>
            <a:pPr indent="0" lvl="0" marL="914400" rtl="0" algn="l">
              <a:spcBef>
                <a:spcPts val="1600"/>
              </a:spcBef>
              <a:spcAft>
                <a:spcPts val="1600"/>
              </a:spcAft>
              <a:buNone/>
            </a:pPr>
            <a:r>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44"/>
          <p:cNvSpPr txBox="1"/>
          <p:nvPr>
            <p:ph type="title"/>
          </p:nvPr>
        </p:nvSpPr>
        <p:spPr>
          <a:xfrm>
            <a:off x="6522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447" name="Google Shape;447;p44"/>
          <p:cNvSpPr txBox="1"/>
          <p:nvPr>
            <p:ph idx="1" type="body"/>
          </p:nvPr>
        </p:nvSpPr>
        <p:spPr>
          <a:xfrm>
            <a:off x="729450" y="695075"/>
            <a:ext cx="7688700" cy="385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166675" y="615575"/>
            <a:ext cx="7506231" cy="4527925"/>
          </a:xfrm>
          <a:prstGeom prst="rect">
            <a:avLst/>
          </a:prstGeom>
          <a:noFill/>
          <a:ln>
            <a:noFill/>
          </a:ln>
        </p:spPr>
      </p:pic>
      <p:sp>
        <p:nvSpPr>
          <p:cNvPr id="172" name="Google Shape;172;p27"/>
          <p:cNvSpPr txBox="1"/>
          <p:nvPr>
            <p:ph type="title"/>
          </p:nvPr>
        </p:nvSpPr>
        <p:spPr>
          <a:xfrm>
            <a:off x="80475" y="-76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Accomplished - Consistent Return</a:t>
            </a:r>
            <a:endParaRPr/>
          </a:p>
        </p:txBody>
      </p:sp>
      <p:pic>
        <p:nvPicPr>
          <p:cNvPr id="173" name="Google Shape;173;p27"/>
          <p:cNvPicPr preferRelativeResize="0"/>
          <p:nvPr/>
        </p:nvPicPr>
        <p:blipFill>
          <a:blip r:embed="rId4">
            <a:alphaModFix/>
          </a:blip>
          <a:stretch>
            <a:fillRect/>
          </a:stretch>
        </p:blipFill>
        <p:spPr>
          <a:xfrm>
            <a:off x="5301095" y="2411986"/>
            <a:ext cx="1143600" cy="726010"/>
          </a:xfrm>
          <a:prstGeom prst="rect">
            <a:avLst/>
          </a:prstGeom>
          <a:noFill/>
          <a:ln cap="flat" cmpd="sng" w="38100">
            <a:solidFill>
              <a:srgbClr val="4A86E8"/>
            </a:solidFill>
            <a:prstDash val="solid"/>
            <a:round/>
            <a:headEnd len="sm" w="sm" type="none"/>
            <a:tailEnd len="sm" w="sm" type="none"/>
          </a:ln>
        </p:spPr>
      </p:pic>
      <p:pic>
        <p:nvPicPr>
          <p:cNvPr id="174" name="Google Shape;174;p27"/>
          <p:cNvPicPr preferRelativeResize="0"/>
          <p:nvPr/>
        </p:nvPicPr>
        <p:blipFill>
          <a:blip r:embed="rId5">
            <a:alphaModFix/>
          </a:blip>
          <a:stretch>
            <a:fillRect/>
          </a:stretch>
        </p:blipFill>
        <p:spPr>
          <a:xfrm>
            <a:off x="1173264" y="1172198"/>
            <a:ext cx="1285988" cy="723211"/>
          </a:xfrm>
          <a:prstGeom prst="rect">
            <a:avLst/>
          </a:prstGeom>
          <a:noFill/>
          <a:ln cap="flat" cmpd="sng" w="76200">
            <a:solidFill>
              <a:srgbClr val="E06666"/>
            </a:solidFill>
            <a:prstDash val="solid"/>
            <a:round/>
            <a:headEnd len="sm" w="sm" type="none"/>
            <a:tailEnd len="sm" w="sm" type="none"/>
          </a:ln>
        </p:spPr>
      </p:pic>
      <p:cxnSp>
        <p:nvCxnSpPr>
          <p:cNvPr id="175" name="Google Shape;175;p27"/>
          <p:cNvCxnSpPr/>
          <p:nvPr/>
        </p:nvCxnSpPr>
        <p:spPr>
          <a:xfrm>
            <a:off x="2459252" y="1391104"/>
            <a:ext cx="1055700" cy="1338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7"/>
          <p:cNvCxnSpPr>
            <a:stCxn id="173" idx="1"/>
          </p:cNvCxnSpPr>
          <p:nvPr/>
        </p:nvCxnSpPr>
        <p:spPr>
          <a:xfrm flipH="1">
            <a:off x="4774295" y="2774991"/>
            <a:ext cx="526800" cy="4068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7"/>
          <p:cNvSpPr/>
          <p:nvPr/>
        </p:nvSpPr>
        <p:spPr>
          <a:xfrm>
            <a:off x="6666000" y="4153975"/>
            <a:ext cx="2325600" cy="651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r>
              <a:rPr lang="en" sz="1000"/>
              <a:t>MC</a:t>
            </a:r>
            <a:r>
              <a:rPr baseline="30000" lang="en" sz="1000"/>
              <a:t>2 </a:t>
            </a:r>
            <a:r>
              <a:rPr lang="en" sz="1000"/>
              <a:t>Optimized Portfolio  </a:t>
            </a:r>
            <a:endParaRPr sz="1000"/>
          </a:p>
          <a:p>
            <a:pPr indent="0" lvl="0" marL="0" rtl="0" algn="l">
              <a:spcBef>
                <a:spcPts val="0"/>
              </a:spcBef>
              <a:spcAft>
                <a:spcPts val="0"/>
              </a:spcAft>
              <a:buNone/>
            </a:pPr>
            <a:r>
              <a:rPr lang="en" sz="1000"/>
              <a:t>       500 Coin Benchmark (like S&amp;P)</a:t>
            </a:r>
            <a:endParaRPr sz="1000"/>
          </a:p>
          <a:p>
            <a:pPr indent="0" lvl="0" marL="0" rtl="0" algn="l">
              <a:spcBef>
                <a:spcPts val="0"/>
              </a:spcBef>
              <a:spcAft>
                <a:spcPts val="0"/>
              </a:spcAft>
              <a:buNone/>
            </a:pPr>
            <a:r>
              <a:rPr lang="en" sz="1000"/>
              <a:t>       Bitcoin Only</a:t>
            </a:r>
            <a:endParaRPr sz="1000"/>
          </a:p>
          <a:p>
            <a:pPr indent="0" lvl="0" marL="0" rtl="0" algn="l">
              <a:spcBef>
                <a:spcPts val="0"/>
              </a:spcBef>
              <a:spcAft>
                <a:spcPts val="0"/>
              </a:spcAft>
              <a:buNone/>
            </a:pPr>
            <a:r>
              <a:t/>
            </a:r>
            <a:endParaRPr sz="1000"/>
          </a:p>
        </p:txBody>
      </p:sp>
      <p:sp>
        <p:nvSpPr>
          <p:cNvPr id="178" name="Google Shape;178;p27"/>
          <p:cNvSpPr/>
          <p:nvPr/>
        </p:nvSpPr>
        <p:spPr>
          <a:xfrm>
            <a:off x="6769802" y="4404102"/>
            <a:ext cx="165900" cy="119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27"/>
          <p:cNvPicPr preferRelativeResize="0"/>
          <p:nvPr/>
        </p:nvPicPr>
        <p:blipFill>
          <a:blip r:embed="rId5">
            <a:alphaModFix/>
          </a:blip>
          <a:stretch>
            <a:fillRect/>
          </a:stretch>
        </p:blipFill>
        <p:spPr>
          <a:xfrm>
            <a:off x="1298289" y="4035137"/>
            <a:ext cx="1285988" cy="723211"/>
          </a:xfrm>
          <a:prstGeom prst="rect">
            <a:avLst/>
          </a:prstGeom>
          <a:noFill/>
          <a:ln cap="flat" cmpd="sng" w="76200">
            <a:solidFill>
              <a:srgbClr val="FF9900"/>
            </a:solidFill>
            <a:prstDash val="solid"/>
            <a:round/>
            <a:headEnd len="sm" w="sm" type="none"/>
            <a:tailEnd len="sm" w="sm" type="none"/>
          </a:ln>
        </p:spPr>
      </p:pic>
      <p:cxnSp>
        <p:nvCxnSpPr>
          <p:cNvPr id="180" name="Google Shape;180;p27"/>
          <p:cNvCxnSpPr>
            <a:stCxn id="179" idx="3"/>
          </p:cNvCxnSpPr>
          <p:nvPr/>
        </p:nvCxnSpPr>
        <p:spPr>
          <a:xfrm flipH="1" rot="10800000">
            <a:off x="2584276" y="3487742"/>
            <a:ext cx="515400" cy="9090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7"/>
          <p:cNvSpPr/>
          <p:nvPr/>
        </p:nvSpPr>
        <p:spPr>
          <a:xfrm>
            <a:off x="6769802" y="4236665"/>
            <a:ext cx="165900" cy="119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6769802" y="4571540"/>
            <a:ext cx="165900" cy="119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5505650" y="1991325"/>
            <a:ext cx="2771700" cy="9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84" name="Google Shape;184;p27"/>
          <p:cNvSpPr txBox="1"/>
          <p:nvPr/>
        </p:nvSpPr>
        <p:spPr>
          <a:xfrm>
            <a:off x="1105100" y="804636"/>
            <a:ext cx="543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MC</a:t>
            </a:r>
            <a:endParaRPr sz="1200">
              <a:latin typeface="Lato"/>
              <a:ea typeface="Lato"/>
              <a:cs typeface="Lato"/>
              <a:sym typeface="Lato"/>
            </a:endParaRPr>
          </a:p>
        </p:txBody>
      </p:sp>
      <p:sp>
        <p:nvSpPr>
          <p:cNvPr id="185" name="Google Shape;185;p27"/>
          <p:cNvSpPr txBox="1"/>
          <p:nvPr/>
        </p:nvSpPr>
        <p:spPr>
          <a:xfrm>
            <a:off x="1346900" y="755775"/>
            <a:ext cx="3012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p:txBody>
      </p:sp>
      <p:sp>
        <p:nvSpPr>
          <p:cNvPr id="186" name="Google Shape;186;p27"/>
          <p:cNvSpPr txBox="1"/>
          <p:nvPr/>
        </p:nvSpPr>
        <p:spPr>
          <a:xfrm>
            <a:off x="6922200" y="1496575"/>
            <a:ext cx="2190600" cy="17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Long/Short Strategy with limited market exposure enabled great returns while smoothing out the market dips (market drawdown)</a:t>
            </a:r>
            <a:endParaRPr>
              <a:latin typeface="Lato"/>
              <a:ea typeface="Lato"/>
              <a:cs typeface="Lato"/>
              <a:sym typeface="Lato"/>
            </a:endParaRPr>
          </a:p>
        </p:txBody>
      </p:sp>
      <p:sp>
        <p:nvSpPr>
          <p:cNvPr id="187" name="Google Shape;187;p27"/>
          <p:cNvSpPr txBox="1"/>
          <p:nvPr/>
        </p:nvSpPr>
        <p:spPr>
          <a:xfrm>
            <a:off x="95450" y="495900"/>
            <a:ext cx="5353200" cy="336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MC2 Portfolio, Benchmark, and Bitcoin</a:t>
            </a:r>
            <a:endParaRPr>
              <a:latin typeface="Lato"/>
              <a:ea typeface="Lato"/>
              <a:cs typeface="Lato"/>
              <a:sym typeface="Lato"/>
            </a:endParaRPr>
          </a:p>
        </p:txBody>
      </p:sp>
      <p:sp>
        <p:nvSpPr>
          <p:cNvPr id="188" name="Google Shape;188;p27"/>
          <p:cNvSpPr txBox="1"/>
          <p:nvPr/>
        </p:nvSpPr>
        <p:spPr>
          <a:xfrm>
            <a:off x="7536225" y="775550"/>
            <a:ext cx="1346400" cy="651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152400" y="543075"/>
            <a:ext cx="8242876" cy="4448024"/>
          </a:xfrm>
          <a:prstGeom prst="rect">
            <a:avLst/>
          </a:prstGeom>
          <a:noFill/>
          <a:ln>
            <a:noFill/>
          </a:ln>
        </p:spPr>
      </p:pic>
      <p:sp>
        <p:nvSpPr>
          <p:cNvPr id="194" name="Google Shape;194;p28"/>
          <p:cNvSpPr txBox="1"/>
          <p:nvPr>
            <p:ph type="title"/>
          </p:nvPr>
        </p:nvSpPr>
        <p:spPr>
          <a:xfrm>
            <a:off x="0" y="-76200"/>
            <a:ext cx="7769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Mission Accomplished - Reduced Volatility</a:t>
            </a:r>
            <a:endParaRPr/>
          </a:p>
        </p:txBody>
      </p:sp>
      <p:sp>
        <p:nvSpPr>
          <p:cNvPr id="195" name="Google Shape;195;p28"/>
          <p:cNvSpPr txBox="1"/>
          <p:nvPr/>
        </p:nvSpPr>
        <p:spPr>
          <a:xfrm>
            <a:off x="819350" y="1500561"/>
            <a:ext cx="543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Lato"/>
              <a:ea typeface="Lato"/>
              <a:cs typeface="Lato"/>
              <a:sym typeface="Lato"/>
            </a:endParaRPr>
          </a:p>
        </p:txBody>
      </p:sp>
      <p:sp>
        <p:nvSpPr>
          <p:cNvPr id="196" name="Google Shape;196;p28"/>
          <p:cNvSpPr txBox="1"/>
          <p:nvPr/>
        </p:nvSpPr>
        <p:spPr>
          <a:xfrm>
            <a:off x="6429575" y="753075"/>
            <a:ext cx="371400" cy="11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7" name="Google Shape;197;p28"/>
          <p:cNvSpPr txBox="1"/>
          <p:nvPr/>
        </p:nvSpPr>
        <p:spPr>
          <a:xfrm>
            <a:off x="6362900" y="953100"/>
            <a:ext cx="438000" cy="180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8" name="Google Shape;198;p28"/>
          <p:cNvSpPr/>
          <p:nvPr/>
        </p:nvSpPr>
        <p:spPr>
          <a:xfrm>
            <a:off x="5487725" y="3971200"/>
            <a:ext cx="2255100" cy="651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r>
              <a:rPr lang="en" sz="1000"/>
              <a:t>MC</a:t>
            </a:r>
            <a:r>
              <a:rPr baseline="30000" lang="en" sz="1000"/>
              <a:t>2 </a:t>
            </a:r>
            <a:r>
              <a:rPr lang="en" sz="1000"/>
              <a:t>Optimized Portfolio  </a:t>
            </a:r>
            <a:endParaRPr sz="1000"/>
          </a:p>
          <a:p>
            <a:pPr indent="0" lvl="0" marL="0" rtl="0" algn="l">
              <a:spcBef>
                <a:spcPts val="0"/>
              </a:spcBef>
              <a:spcAft>
                <a:spcPts val="0"/>
              </a:spcAft>
              <a:buNone/>
            </a:pPr>
            <a:r>
              <a:rPr lang="en" sz="1000"/>
              <a:t>       500 Coin Benchmark (like S&amp;P)</a:t>
            </a:r>
            <a:endParaRPr sz="1000"/>
          </a:p>
          <a:p>
            <a:pPr indent="0" lvl="0" marL="0" rtl="0" algn="l">
              <a:spcBef>
                <a:spcPts val="0"/>
              </a:spcBef>
              <a:spcAft>
                <a:spcPts val="0"/>
              </a:spcAft>
              <a:buNone/>
            </a:pPr>
            <a:r>
              <a:rPr lang="en" sz="1000"/>
              <a:t>       Bitcoin Only</a:t>
            </a:r>
            <a:endParaRPr sz="1000"/>
          </a:p>
          <a:p>
            <a:pPr indent="0" lvl="0" marL="0" rtl="0" algn="l">
              <a:spcBef>
                <a:spcPts val="0"/>
              </a:spcBef>
              <a:spcAft>
                <a:spcPts val="0"/>
              </a:spcAft>
              <a:buNone/>
            </a:pPr>
            <a:r>
              <a:t/>
            </a:r>
            <a:endParaRPr sz="1000"/>
          </a:p>
        </p:txBody>
      </p:sp>
      <p:sp>
        <p:nvSpPr>
          <p:cNvPr id="199" name="Google Shape;199;p28"/>
          <p:cNvSpPr/>
          <p:nvPr/>
        </p:nvSpPr>
        <p:spPr>
          <a:xfrm>
            <a:off x="5588385" y="4221327"/>
            <a:ext cx="160800" cy="119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5588385" y="4053890"/>
            <a:ext cx="160800" cy="119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p:nvPr/>
        </p:nvSpPr>
        <p:spPr>
          <a:xfrm>
            <a:off x="5588385" y="4388765"/>
            <a:ext cx="160800" cy="119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2328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Did It - Snapshot of June 1, 2019</a:t>
            </a:r>
            <a:endParaRPr/>
          </a:p>
        </p:txBody>
      </p:sp>
      <p:pic>
        <p:nvPicPr>
          <p:cNvPr id="207" name="Google Shape;207;p29"/>
          <p:cNvPicPr preferRelativeResize="0"/>
          <p:nvPr/>
        </p:nvPicPr>
        <p:blipFill>
          <a:blip r:embed="rId3">
            <a:alphaModFix/>
          </a:blip>
          <a:stretch>
            <a:fillRect/>
          </a:stretch>
        </p:blipFill>
        <p:spPr>
          <a:xfrm>
            <a:off x="0" y="714868"/>
            <a:ext cx="9143999" cy="2125014"/>
          </a:xfrm>
          <a:prstGeom prst="rect">
            <a:avLst/>
          </a:prstGeom>
          <a:noFill/>
          <a:ln>
            <a:noFill/>
          </a:ln>
        </p:spPr>
      </p:pic>
      <p:pic>
        <p:nvPicPr>
          <p:cNvPr id="208" name="Google Shape;208;p29"/>
          <p:cNvPicPr preferRelativeResize="0"/>
          <p:nvPr/>
        </p:nvPicPr>
        <p:blipFill>
          <a:blip r:embed="rId4">
            <a:alphaModFix/>
          </a:blip>
          <a:stretch>
            <a:fillRect/>
          </a:stretch>
        </p:blipFill>
        <p:spPr>
          <a:xfrm>
            <a:off x="649900" y="3019557"/>
            <a:ext cx="7728765" cy="19988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2328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Did It</a:t>
            </a:r>
            <a:endParaRPr/>
          </a:p>
        </p:txBody>
      </p:sp>
      <p:pic>
        <p:nvPicPr>
          <p:cNvPr id="214" name="Google Shape;214;p30"/>
          <p:cNvPicPr preferRelativeResize="0"/>
          <p:nvPr/>
        </p:nvPicPr>
        <p:blipFill>
          <a:blip r:embed="rId3">
            <a:alphaModFix/>
          </a:blip>
          <a:stretch>
            <a:fillRect/>
          </a:stretch>
        </p:blipFill>
        <p:spPr>
          <a:xfrm>
            <a:off x="1306826" y="464775"/>
            <a:ext cx="6137426" cy="4616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p:nvPr/>
        </p:nvSpPr>
        <p:spPr>
          <a:xfrm>
            <a:off x="97800" y="712600"/>
            <a:ext cx="8936400" cy="2046000"/>
          </a:xfrm>
          <a:prstGeom prst="round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txBox="1"/>
          <p:nvPr>
            <p:ph type="title"/>
          </p:nvPr>
        </p:nvSpPr>
        <p:spPr>
          <a:xfrm>
            <a:off x="6870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Approach</a:t>
            </a:r>
            <a:endParaRPr/>
          </a:p>
        </p:txBody>
      </p:sp>
      <p:sp>
        <p:nvSpPr>
          <p:cNvPr id="221" name="Google Shape;221;p31"/>
          <p:cNvSpPr/>
          <p:nvPr/>
        </p:nvSpPr>
        <p:spPr>
          <a:xfrm>
            <a:off x="1428125" y="1629100"/>
            <a:ext cx="485225" cy="6286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AWS</a:t>
            </a:r>
            <a:endParaRPr sz="1000"/>
          </a:p>
          <a:p>
            <a:pPr indent="0" lvl="0" marL="0" rtl="0" algn="ctr">
              <a:spcBef>
                <a:spcPts val="0"/>
              </a:spcBef>
              <a:spcAft>
                <a:spcPts val="0"/>
              </a:spcAft>
              <a:buNone/>
            </a:pPr>
            <a:r>
              <a:rPr lang="en" sz="1000"/>
              <a:t>DB</a:t>
            </a:r>
            <a:endParaRPr sz="1000"/>
          </a:p>
        </p:txBody>
      </p:sp>
      <p:pic>
        <p:nvPicPr>
          <p:cNvPr id="222" name="Google Shape;222;p31"/>
          <p:cNvPicPr preferRelativeResize="0"/>
          <p:nvPr/>
        </p:nvPicPr>
        <p:blipFill>
          <a:blip r:embed="rId3">
            <a:alphaModFix/>
          </a:blip>
          <a:stretch>
            <a:fillRect/>
          </a:stretch>
        </p:blipFill>
        <p:spPr>
          <a:xfrm>
            <a:off x="140125" y="1665063"/>
            <a:ext cx="895350" cy="523875"/>
          </a:xfrm>
          <a:prstGeom prst="rect">
            <a:avLst/>
          </a:prstGeom>
          <a:noFill/>
          <a:ln>
            <a:noFill/>
          </a:ln>
        </p:spPr>
      </p:pic>
      <p:sp>
        <p:nvSpPr>
          <p:cNvPr id="223" name="Google Shape;223;p31"/>
          <p:cNvSpPr/>
          <p:nvPr/>
        </p:nvSpPr>
        <p:spPr>
          <a:xfrm>
            <a:off x="2483175" y="1422825"/>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Momentum</a:t>
            </a:r>
            <a:endParaRPr sz="1000"/>
          </a:p>
        </p:txBody>
      </p:sp>
      <p:sp>
        <p:nvSpPr>
          <p:cNvPr id="224" name="Google Shape;224;p31"/>
          <p:cNvSpPr/>
          <p:nvPr/>
        </p:nvSpPr>
        <p:spPr>
          <a:xfrm>
            <a:off x="2483175" y="1749225"/>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Lead/Lag</a:t>
            </a:r>
            <a:endParaRPr sz="1000"/>
          </a:p>
        </p:txBody>
      </p:sp>
      <p:sp>
        <p:nvSpPr>
          <p:cNvPr id="225" name="Google Shape;225;p31"/>
          <p:cNvSpPr/>
          <p:nvPr/>
        </p:nvSpPr>
        <p:spPr>
          <a:xfrm>
            <a:off x="2483175" y="2064825"/>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Reversal </a:t>
            </a:r>
            <a:endParaRPr sz="1000"/>
          </a:p>
        </p:txBody>
      </p:sp>
      <p:sp>
        <p:nvSpPr>
          <p:cNvPr id="226" name="Google Shape;226;p31"/>
          <p:cNvSpPr/>
          <p:nvPr/>
        </p:nvSpPr>
        <p:spPr>
          <a:xfrm>
            <a:off x="2483175" y="2380425"/>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LSTM</a:t>
            </a:r>
            <a:endParaRPr sz="1000"/>
          </a:p>
        </p:txBody>
      </p:sp>
      <p:sp>
        <p:nvSpPr>
          <p:cNvPr id="227" name="Google Shape;227;p31"/>
          <p:cNvSpPr txBox="1"/>
          <p:nvPr/>
        </p:nvSpPr>
        <p:spPr>
          <a:xfrm>
            <a:off x="2147775" y="938513"/>
            <a:ext cx="1566000" cy="4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Feature Extraction</a:t>
            </a:r>
            <a:endParaRPr b="1" sz="1200"/>
          </a:p>
        </p:txBody>
      </p:sp>
      <p:sp>
        <p:nvSpPr>
          <p:cNvPr id="228" name="Google Shape;228;p31"/>
          <p:cNvSpPr/>
          <p:nvPr/>
        </p:nvSpPr>
        <p:spPr>
          <a:xfrm>
            <a:off x="4593100" y="1443125"/>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Momentum</a:t>
            </a:r>
            <a:endParaRPr sz="1000"/>
          </a:p>
        </p:txBody>
      </p:sp>
      <p:sp>
        <p:nvSpPr>
          <p:cNvPr id="229" name="Google Shape;229;p31"/>
          <p:cNvSpPr/>
          <p:nvPr/>
        </p:nvSpPr>
        <p:spPr>
          <a:xfrm>
            <a:off x="4593100" y="1769525"/>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Lead/Lag</a:t>
            </a:r>
            <a:endParaRPr sz="1000"/>
          </a:p>
        </p:txBody>
      </p:sp>
      <p:sp>
        <p:nvSpPr>
          <p:cNvPr id="230" name="Google Shape;230;p31"/>
          <p:cNvSpPr/>
          <p:nvPr/>
        </p:nvSpPr>
        <p:spPr>
          <a:xfrm>
            <a:off x="4593100" y="2085125"/>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Reversal</a:t>
            </a:r>
            <a:endParaRPr sz="1000"/>
          </a:p>
        </p:txBody>
      </p:sp>
      <p:sp>
        <p:nvSpPr>
          <p:cNvPr id="231" name="Google Shape;231;p31"/>
          <p:cNvSpPr/>
          <p:nvPr/>
        </p:nvSpPr>
        <p:spPr>
          <a:xfrm>
            <a:off x="4593100" y="2400725"/>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LSTM</a:t>
            </a:r>
            <a:endParaRPr sz="1000"/>
          </a:p>
        </p:txBody>
      </p:sp>
      <p:sp>
        <p:nvSpPr>
          <p:cNvPr id="232" name="Google Shape;232;p31"/>
          <p:cNvSpPr txBox="1"/>
          <p:nvPr/>
        </p:nvSpPr>
        <p:spPr>
          <a:xfrm>
            <a:off x="4083850" y="948663"/>
            <a:ext cx="1913700" cy="4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Characteristic Portfolio</a:t>
            </a:r>
            <a:endParaRPr b="1" sz="1200"/>
          </a:p>
        </p:txBody>
      </p:sp>
      <p:sp>
        <p:nvSpPr>
          <p:cNvPr id="233" name="Google Shape;233;p31"/>
          <p:cNvSpPr/>
          <p:nvPr/>
        </p:nvSpPr>
        <p:spPr>
          <a:xfrm>
            <a:off x="6724475" y="1441450"/>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Momentum</a:t>
            </a:r>
            <a:endParaRPr sz="1000"/>
          </a:p>
        </p:txBody>
      </p:sp>
      <p:sp>
        <p:nvSpPr>
          <p:cNvPr id="234" name="Google Shape;234;p31"/>
          <p:cNvSpPr/>
          <p:nvPr/>
        </p:nvSpPr>
        <p:spPr>
          <a:xfrm>
            <a:off x="6724475" y="1767850"/>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Lead/Lag</a:t>
            </a:r>
            <a:endParaRPr sz="1000"/>
          </a:p>
        </p:txBody>
      </p:sp>
      <p:sp>
        <p:nvSpPr>
          <p:cNvPr id="235" name="Google Shape;235;p31"/>
          <p:cNvSpPr/>
          <p:nvPr/>
        </p:nvSpPr>
        <p:spPr>
          <a:xfrm>
            <a:off x="6724475" y="2083450"/>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Reversal</a:t>
            </a:r>
            <a:endParaRPr sz="1000"/>
          </a:p>
        </p:txBody>
      </p:sp>
      <p:sp>
        <p:nvSpPr>
          <p:cNvPr id="236" name="Google Shape;236;p31"/>
          <p:cNvSpPr/>
          <p:nvPr/>
        </p:nvSpPr>
        <p:spPr>
          <a:xfrm>
            <a:off x="6724475" y="2399050"/>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LSTM</a:t>
            </a:r>
            <a:endParaRPr sz="1000"/>
          </a:p>
        </p:txBody>
      </p:sp>
      <p:sp>
        <p:nvSpPr>
          <p:cNvPr id="237" name="Google Shape;237;p31"/>
          <p:cNvSpPr txBox="1"/>
          <p:nvPr/>
        </p:nvSpPr>
        <p:spPr>
          <a:xfrm>
            <a:off x="6215225" y="946988"/>
            <a:ext cx="1913700" cy="4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Information Ratio</a:t>
            </a:r>
            <a:endParaRPr b="1" sz="1200"/>
          </a:p>
        </p:txBody>
      </p:sp>
      <p:sp>
        <p:nvSpPr>
          <p:cNvPr id="238" name="Google Shape;238;p31"/>
          <p:cNvSpPr/>
          <p:nvPr/>
        </p:nvSpPr>
        <p:spPr>
          <a:xfrm>
            <a:off x="5699288" y="1443125"/>
            <a:ext cx="8142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5699275" y="1762800"/>
            <a:ext cx="8142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5699275" y="2082475"/>
            <a:ext cx="8142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5699275" y="2388950"/>
            <a:ext cx="8142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a:off x="3578638" y="1422825"/>
            <a:ext cx="8142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3578625" y="1742500"/>
            <a:ext cx="8142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3578625" y="2062175"/>
            <a:ext cx="8142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3578625" y="2368650"/>
            <a:ext cx="8142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31"/>
          <p:cNvPicPr preferRelativeResize="0"/>
          <p:nvPr/>
        </p:nvPicPr>
        <p:blipFill>
          <a:blip r:embed="rId4">
            <a:alphaModFix/>
          </a:blip>
          <a:stretch>
            <a:fillRect/>
          </a:stretch>
        </p:blipFill>
        <p:spPr>
          <a:xfrm>
            <a:off x="8324800" y="1759284"/>
            <a:ext cx="261025" cy="239273"/>
          </a:xfrm>
          <a:prstGeom prst="rect">
            <a:avLst/>
          </a:prstGeom>
          <a:noFill/>
          <a:ln>
            <a:noFill/>
          </a:ln>
        </p:spPr>
      </p:pic>
      <p:pic>
        <p:nvPicPr>
          <p:cNvPr id="247" name="Google Shape;247;p31"/>
          <p:cNvPicPr preferRelativeResize="0"/>
          <p:nvPr/>
        </p:nvPicPr>
        <p:blipFill>
          <a:blip r:embed="rId4">
            <a:alphaModFix/>
          </a:blip>
          <a:stretch>
            <a:fillRect/>
          </a:stretch>
        </p:blipFill>
        <p:spPr>
          <a:xfrm>
            <a:off x="8324800" y="1434809"/>
            <a:ext cx="261025" cy="239273"/>
          </a:xfrm>
          <a:prstGeom prst="rect">
            <a:avLst/>
          </a:prstGeom>
          <a:noFill/>
          <a:ln>
            <a:noFill/>
          </a:ln>
        </p:spPr>
      </p:pic>
      <p:pic>
        <p:nvPicPr>
          <p:cNvPr id="248" name="Google Shape;248;p31"/>
          <p:cNvPicPr preferRelativeResize="0"/>
          <p:nvPr/>
        </p:nvPicPr>
        <p:blipFill>
          <a:blip r:embed="rId5">
            <a:alphaModFix/>
          </a:blip>
          <a:stretch>
            <a:fillRect/>
          </a:stretch>
        </p:blipFill>
        <p:spPr>
          <a:xfrm>
            <a:off x="8324800" y="2085115"/>
            <a:ext cx="261014" cy="247500"/>
          </a:xfrm>
          <a:prstGeom prst="rect">
            <a:avLst/>
          </a:prstGeom>
          <a:noFill/>
          <a:ln>
            <a:noFill/>
          </a:ln>
        </p:spPr>
      </p:pic>
      <p:sp>
        <p:nvSpPr>
          <p:cNvPr id="249" name="Google Shape;249;p31"/>
          <p:cNvSpPr/>
          <p:nvPr/>
        </p:nvSpPr>
        <p:spPr>
          <a:xfrm>
            <a:off x="1731475" y="4217725"/>
            <a:ext cx="8952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Reversal</a:t>
            </a:r>
            <a:endParaRPr sz="1000"/>
          </a:p>
        </p:txBody>
      </p:sp>
      <p:sp>
        <p:nvSpPr>
          <p:cNvPr id="250" name="Google Shape;250;p31"/>
          <p:cNvSpPr/>
          <p:nvPr/>
        </p:nvSpPr>
        <p:spPr>
          <a:xfrm>
            <a:off x="3755100" y="3921475"/>
            <a:ext cx="1566000" cy="73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Daily</a:t>
            </a:r>
            <a:endParaRPr sz="1200"/>
          </a:p>
          <a:p>
            <a:pPr indent="0" lvl="0" marL="0" rtl="0" algn="ctr">
              <a:spcBef>
                <a:spcPts val="0"/>
              </a:spcBef>
              <a:spcAft>
                <a:spcPts val="0"/>
              </a:spcAft>
              <a:buNone/>
            </a:pPr>
            <a:r>
              <a:rPr lang="en" sz="1200"/>
              <a:t>Optimizer</a:t>
            </a:r>
            <a:endParaRPr sz="1200"/>
          </a:p>
        </p:txBody>
      </p:sp>
      <p:sp>
        <p:nvSpPr>
          <p:cNvPr id="251" name="Google Shape;251;p31"/>
          <p:cNvSpPr/>
          <p:nvPr/>
        </p:nvSpPr>
        <p:spPr>
          <a:xfrm>
            <a:off x="2727225" y="4190525"/>
            <a:ext cx="8952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52" name="Google Shape;252;p31"/>
          <p:cNvSpPr/>
          <p:nvPr/>
        </p:nvSpPr>
        <p:spPr>
          <a:xfrm>
            <a:off x="5382372" y="4218900"/>
            <a:ext cx="6411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a:off x="6099800" y="3944375"/>
            <a:ext cx="1566000" cy="73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Weighted Portfolio</a:t>
            </a:r>
            <a:endParaRPr sz="1200"/>
          </a:p>
          <a:p>
            <a:pPr indent="0" lvl="0" marL="0" rtl="0" algn="ctr">
              <a:spcBef>
                <a:spcPts val="0"/>
              </a:spcBef>
              <a:spcAft>
                <a:spcPts val="0"/>
              </a:spcAft>
              <a:buNone/>
            </a:pPr>
            <a:r>
              <a:rPr lang="en" sz="1200"/>
              <a:t>of 100 coins</a:t>
            </a:r>
            <a:endParaRPr sz="1200"/>
          </a:p>
        </p:txBody>
      </p:sp>
      <p:sp>
        <p:nvSpPr>
          <p:cNvPr id="254" name="Google Shape;254;p31"/>
          <p:cNvSpPr/>
          <p:nvPr/>
        </p:nvSpPr>
        <p:spPr>
          <a:xfrm>
            <a:off x="791525" y="1807313"/>
            <a:ext cx="581400" cy="2394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1955720" y="1803263"/>
            <a:ext cx="446700" cy="247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4037075" y="3004950"/>
            <a:ext cx="1027800" cy="40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Constraint</a:t>
            </a:r>
            <a:endParaRPr sz="1200"/>
          </a:p>
          <a:p>
            <a:pPr indent="0" lvl="0" marL="0" rtl="0" algn="ctr">
              <a:spcBef>
                <a:spcPts val="0"/>
              </a:spcBef>
              <a:spcAft>
                <a:spcPts val="0"/>
              </a:spcAft>
              <a:buNone/>
            </a:pPr>
            <a:r>
              <a:rPr lang="en" sz="1200"/>
              <a:t>Strategy</a:t>
            </a:r>
            <a:endParaRPr sz="1200"/>
          </a:p>
        </p:txBody>
      </p:sp>
      <p:sp>
        <p:nvSpPr>
          <p:cNvPr id="257" name="Google Shape;257;p31"/>
          <p:cNvSpPr/>
          <p:nvPr/>
        </p:nvSpPr>
        <p:spPr>
          <a:xfrm rot="5400000">
            <a:off x="4312650" y="3606025"/>
            <a:ext cx="437400" cy="193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txBox="1"/>
          <p:nvPr/>
        </p:nvSpPr>
        <p:spPr>
          <a:xfrm>
            <a:off x="7920024" y="942188"/>
            <a:ext cx="1163400" cy="4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t>Selected?</a:t>
            </a:r>
            <a:endParaRPr b="1" sz="1200"/>
          </a:p>
        </p:txBody>
      </p:sp>
      <p:sp>
        <p:nvSpPr>
          <p:cNvPr id="259" name="Google Shape;259;p31"/>
          <p:cNvSpPr/>
          <p:nvPr/>
        </p:nvSpPr>
        <p:spPr>
          <a:xfrm>
            <a:off x="97800" y="2915900"/>
            <a:ext cx="8936400" cy="2046000"/>
          </a:xfrm>
          <a:prstGeom prst="roundRect">
            <a:avLst>
              <a:gd fmla="val 16667"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txBox="1"/>
          <p:nvPr/>
        </p:nvSpPr>
        <p:spPr>
          <a:xfrm>
            <a:off x="201025" y="718000"/>
            <a:ext cx="22014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Step 1: Feature Engineering</a:t>
            </a:r>
            <a:endParaRPr i="1">
              <a:latin typeface="Lato"/>
              <a:ea typeface="Lato"/>
              <a:cs typeface="Lato"/>
              <a:sym typeface="Lato"/>
            </a:endParaRPr>
          </a:p>
          <a:p>
            <a:pPr indent="0" lvl="0" marL="0" rtl="0" algn="l">
              <a:spcBef>
                <a:spcPts val="0"/>
              </a:spcBef>
              <a:spcAft>
                <a:spcPts val="0"/>
              </a:spcAft>
              <a:buNone/>
            </a:pPr>
            <a:r>
              <a:rPr i="1" lang="en">
                <a:latin typeface="Lato"/>
                <a:ea typeface="Lato"/>
                <a:cs typeface="Lato"/>
                <a:sym typeface="Lato"/>
              </a:rPr>
              <a:t>	&amp; Selection</a:t>
            </a:r>
            <a:endParaRPr i="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61" name="Google Shape;261;p31"/>
          <p:cNvSpPr txBox="1"/>
          <p:nvPr/>
        </p:nvSpPr>
        <p:spPr>
          <a:xfrm>
            <a:off x="201025" y="3114000"/>
            <a:ext cx="26070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Lato"/>
                <a:ea typeface="Lato"/>
                <a:cs typeface="Lato"/>
                <a:sym typeface="Lato"/>
              </a:rPr>
              <a:t>Step 2: Portfolio Construction</a:t>
            </a:r>
            <a:endParaRPr i="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62" name="Google Shape;262;p31"/>
          <p:cNvPicPr preferRelativeResize="0"/>
          <p:nvPr/>
        </p:nvPicPr>
        <p:blipFill>
          <a:blip r:embed="rId4">
            <a:alphaModFix/>
          </a:blip>
          <a:stretch>
            <a:fillRect/>
          </a:stretch>
        </p:blipFill>
        <p:spPr>
          <a:xfrm>
            <a:off x="8324800" y="2419209"/>
            <a:ext cx="261025" cy="239273"/>
          </a:xfrm>
          <a:prstGeom prst="rect">
            <a:avLst/>
          </a:prstGeom>
          <a:noFill/>
          <a:ln>
            <a:noFill/>
          </a:ln>
        </p:spPr>
      </p:pic>
      <p:sp>
        <p:nvSpPr>
          <p:cNvPr id="263" name="Google Shape;263;p31"/>
          <p:cNvSpPr txBox="1"/>
          <p:nvPr/>
        </p:nvSpPr>
        <p:spPr>
          <a:xfrm>
            <a:off x="6547850" y="4218900"/>
            <a:ext cx="5358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CCCCCC"/>
                </a:highlight>
                <a:latin typeface="Lato"/>
                <a:ea typeface="Lato"/>
                <a:cs typeface="Lato"/>
                <a:sym typeface="Lato"/>
              </a:rPr>
              <a:t>500</a:t>
            </a:r>
            <a:endParaRPr sz="1200">
              <a:highlight>
                <a:srgbClr val="CCCCCC"/>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p:nvPr/>
        </p:nvSpPr>
        <p:spPr>
          <a:xfrm>
            <a:off x="682858" y="1168838"/>
            <a:ext cx="7866900" cy="62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691325" y="2235638"/>
            <a:ext cx="7866900" cy="535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txBox="1"/>
          <p:nvPr>
            <p:ph type="title"/>
          </p:nvPr>
        </p:nvSpPr>
        <p:spPr>
          <a:xfrm>
            <a:off x="6522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271" name="Google Shape;271;p32"/>
          <p:cNvSpPr txBox="1"/>
          <p:nvPr/>
        </p:nvSpPr>
        <p:spPr>
          <a:xfrm>
            <a:off x="7438063" y="3889425"/>
            <a:ext cx="872100" cy="23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highlight>
                  <a:srgbClr val="FFFFFF"/>
                </a:highlight>
                <a:latin typeface="Comic Sans MS"/>
                <a:ea typeface="Comic Sans MS"/>
                <a:cs typeface="Comic Sans MS"/>
                <a:sym typeface="Comic Sans MS"/>
              </a:rPr>
              <a:t> </a:t>
            </a:r>
            <a:endParaRPr i="1" sz="1000">
              <a:highlight>
                <a:srgbClr val="FFFFFF"/>
              </a:highlight>
              <a:latin typeface="Comic Sans MS"/>
              <a:ea typeface="Comic Sans MS"/>
              <a:cs typeface="Comic Sans MS"/>
              <a:sym typeface="Comic Sans MS"/>
            </a:endParaRPr>
          </a:p>
        </p:txBody>
      </p:sp>
      <p:pic>
        <p:nvPicPr>
          <p:cNvPr id="272" name="Google Shape;272;p32"/>
          <p:cNvPicPr preferRelativeResize="0"/>
          <p:nvPr/>
        </p:nvPicPr>
        <p:blipFill>
          <a:blip r:embed="rId3">
            <a:alphaModFix/>
          </a:blip>
          <a:stretch>
            <a:fillRect/>
          </a:stretch>
        </p:blipFill>
        <p:spPr>
          <a:xfrm>
            <a:off x="3214763" y="2980663"/>
            <a:ext cx="2930375" cy="1659425"/>
          </a:xfrm>
          <a:prstGeom prst="rect">
            <a:avLst/>
          </a:prstGeom>
          <a:noFill/>
          <a:ln>
            <a:noFill/>
          </a:ln>
        </p:spPr>
      </p:pic>
      <p:pic>
        <p:nvPicPr>
          <p:cNvPr id="273" name="Google Shape;273;p32"/>
          <p:cNvPicPr preferRelativeResize="0"/>
          <p:nvPr/>
        </p:nvPicPr>
        <p:blipFill rotWithShape="1">
          <a:blip r:embed="rId4">
            <a:alphaModFix/>
          </a:blip>
          <a:srcRect b="0" l="0" r="21611" t="0"/>
          <a:stretch/>
        </p:blipFill>
        <p:spPr>
          <a:xfrm>
            <a:off x="873263" y="2986950"/>
            <a:ext cx="2188526" cy="1770253"/>
          </a:xfrm>
          <a:prstGeom prst="rect">
            <a:avLst/>
          </a:prstGeom>
          <a:noFill/>
          <a:ln>
            <a:noFill/>
          </a:ln>
        </p:spPr>
      </p:pic>
      <p:graphicFrame>
        <p:nvGraphicFramePr>
          <p:cNvPr id="274" name="Google Shape;274;p32"/>
          <p:cNvGraphicFramePr/>
          <p:nvPr/>
        </p:nvGraphicFramePr>
        <p:xfrm>
          <a:off x="700450" y="716213"/>
          <a:ext cx="3000000" cy="3000000"/>
        </p:xfrm>
        <a:graphic>
          <a:graphicData uri="http://schemas.openxmlformats.org/drawingml/2006/table">
            <a:tbl>
              <a:tblPr>
                <a:noFill/>
                <a:tableStyleId>{881D1B19-B73B-4E3E-BE2C-564E599A9406}</a:tableStyleId>
              </a:tblPr>
              <a:tblGrid>
                <a:gridCol w="1591800"/>
                <a:gridCol w="1591800"/>
                <a:gridCol w="1591800"/>
                <a:gridCol w="1591800"/>
                <a:gridCol w="159180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a:t>Momentum</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a:t>Lead Signal</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a:t>Reversal Signal</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a:t>Predicted ROI</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i="1" lang="en" sz="1100"/>
                        <a:t>Intuition</a:t>
                      </a:r>
                      <a:endParaRPr i="1"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Measure Trend</a:t>
                      </a:r>
                      <a:endParaRPr sz="1200"/>
                    </a:p>
                    <a:p>
                      <a:pPr indent="0" lvl="0" marL="0" rtl="0" algn="l">
                        <a:spcBef>
                          <a:spcPts val="0"/>
                        </a:spcBef>
                        <a:spcAft>
                          <a:spcPts val="0"/>
                        </a:spcAft>
                        <a:buNone/>
                      </a:pPr>
                      <a:r>
                        <a:rPr lang="en" sz="1200"/>
                        <a:t>Strength of Trend</a:t>
                      </a:r>
                      <a:endParaRPr sz="1200"/>
                    </a:p>
                    <a:p>
                      <a:pPr indent="0" lvl="0" marL="0" rtl="0" algn="l">
                        <a:spcBef>
                          <a:spcPts val="0"/>
                        </a:spcBef>
                        <a:spcAft>
                          <a:spcPts val="0"/>
                        </a:spcAft>
                        <a:buNone/>
                      </a:pPr>
                      <a:r>
                        <a:rPr lang="en" sz="1200"/>
                        <a:t>Bullish vs Bearish</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Lato"/>
                          <a:ea typeface="Lato"/>
                          <a:cs typeface="Lato"/>
                          <a:sym typeface="Lato"/>
                        </a:rPr>
                        <a:t>“Star” currencies move first, other follow (right chart)</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Detect a reversal of </a:t>
                      </a:r>
                      <a:endParaRPr sz="1200"/>
                    </a:p>
                    <a:p>
                      <a:pPr indent="0" lvl="0" marL="0" rtl="0" algn="l">
                        <a:spcBef>
                          <a:spcPts val="0"/>
                        </a:spcBef>
                        <a:spcAft>
                          <a:spcPts val="0"/>
                        </a:spcAft>
                        <a:buNone/>
                      </a:pPr>
                      <a:r>
                        <a:rPr lang="en" sz="1200"/>
                        <a:t>u</a:t>
                      </a:r>
                      <a:r>
                        <a:rPr lang="en" sz="1200"/>
                        <a:t>ptrend or downtrend</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Daily predicted ROI from previous 50 days (LSTM)</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i="1" lang="en" sz="1100"/>
                        <a:t>Computation</a:t>
                      </a:r>
                      <a:endParaRPr i="1"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Price</a:t>
                      </a:r>
                      <a:r>
                        <a:rPr baseline="-25000" lang="en" sz="1200"/>
                        <a:t>T</a:t>
                      </a:r>
                      <a:r>
                        <a:rPr lang="en" sz="1200"/>
                        <a:t> </a:t>
                      </a:r>
                      <a:r>
                        <a:rPr lang="en" sz="1200"/>
                        <a:t>- </a:t>
                      </a:r>
                      <a:r>
                        <a:rPr lang="en" sz="1200"/>
                        <a:t>Price</a:t>
                      </a:r>
                      <a:r>
                        <a:rPr baseline="-25000" lang="en" sz="1200"/>
                        <a:t>T-N_days</a:t>
                      </a:r>
                      <a:endParaRPr baseline="-25000"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mean, weighted-avg</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Price</a:t>
                      </a:r>
                      <a:r>
                        <a:rPr baseline="-25000" lang="en" sz="1200"/>
                        <a:t>T</a:t>
                      </a:r>
                      <a:r>
                        <a:rPr lang="en" sz="1200"/>
                        <a:t> - avg(</a:t>
                      </a:r>
                      <a:r>
                        <a:rPr lang="en" sz="1200"/>
                        <a:t>Prices</a:t>
                      </a:r>
                      <a:r>
                        <a:rPr lang="en" sz="1200"/>
                        <a:t>)</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LSTM</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i="1" lang="en" sz="1100"/>
                        <a:t>Tunable Parameters</a:t>
                      </a:r>
                      <a:endParaRPr i="1"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 of day N</a:t>
                      </a:r>
                      <a:endParaRPr sz="1200"/>
                    </a:p>
                    <a:p>
                      <a:pPr indent="0" lvl="0" marL="0" rtl="0" algn="l">
                        <a:spcBef>
                          <a:spcPts val="0"/>
                        </a:spcBef>
                        <a:spcAft>
                          <a:spcPts val="0"/>
                        </a:spcAft>
                        <a:buNone/>
                      </a:pPr>
                      <a:r>
                        <a:rPr lang="en" sz="1200"/>
                        <a:t>10,20,30,40</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 days, # top currencies</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 days</a:t>
                      </a:r>
                      <a:endParaRPr sz="1200"/>
                    </a:p>
                    <a:p>
                      <a:pPr indent="0" lvl="0" marL="0" rtl="0" algn="l">
                        <a:spcBef>
                          <a:spcPts val="0"/>
                        </a:spcBef>
                        <a:spcAft>
                          <a:spcPts val="0"/>
                        </a:spcAft>
                        <a:buNone/>
                      </a:pPr>
                      <a:r>
                        <a:rPr lang="en" sz="1200"/>
                        <a:t>best 60 day</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C</a:t>
                      </a:r>
                      <a:r>
                        <a:rPr lang="en" sz="1200"/>
                        <a:t>oin’s Features,</a:t>
                      </a:r>
                      <a:endParaRPr sz="1200"/>
                    </a:p>
                    <a:p>
                      <a:pPr indent="0" lvl="0" marL="0" rtl="0" algn="l">
                        <a:spcBef>
                          <a:spcPts val="0"/>
                        </a:spcBef>
                        <a:spcAft>
                          <a:spcPts val="0"/>
                        </a:spcAft>
                        <a:buNone/>
                      </a:pPr>
                      <a:r>
                        <a:rPr lang="en" sz="1200"/>
                        <a:t>Epochs, dropout</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275" name="Google Shape;275;p32"/>
          <p:cNvCxnSpPr/>
          <p:nvPr/>
        </p:nvCxnSpPr>
        <p:spPr>
          <a:xfrm>
            <a:off x="2102550" y="1173188"/>
            <a:ext cx="0" cy="1578600"/>
          </a:xfrm>
          <a:prstGeom prst="straightConnector1">
            <a:avLst/>
          </a:prstGeom>
          <a:noFill/>
          <a:ln cap="flat" cmpd="sng" w="9525">
            <a:solidFill>
              <a:schemeClr val="dk2"/>
            </a:solidFill>
            <a:prstDash val="dot"/>
            <a:round/>
            <a:headEnd len="med" w="med" type="none"/>
            <a:tailEnd len="med" w="med" type="none"/>
          </a:ln>
        </p:spPr>
      </p:cxnSp>
      <p:cxnSp>
        <p:nvCxnSpPr>
          <p:cNvPr id="276" name="Google Shape;276;p32"/>
          <p:cNvCxnSpPr/>
          <p:nvPr/>
        </p:nvCxnSpPr>
        <p:spPr>
          <a:xfrm>
            <a:off x="3723550" y="1161899"/>
            <a:ext cx="0" cy="1603800"/>
          </a:xfrm>
          <a:prstGeom prst="straightConnector1">
            <a:avLst/>
          </a:prstGeom>
          <a:noFill/>
          <a:ln cap="flat" cmpd="sng" w="9525">
            <a:solidFill>
              <a:schemeClr val="dk2"/>
            </a:solidFill>
            <a:prstDash val="dot"/>
            <a:round/>
            <a:headEnd len="med" w="med" type="none"/>
            <a:tailEnd len="med" w="med" type="none"/>
          </a:ln>
        </p:spPr>
      </p:cxnSp>
      <p:cxnSp>
        <p:nvCxnSpPr>
          <p:cNvPr id="277" name="Google Shape;277;p32"/>
          <p:cNvCxnSpPr/>
          <p:nvPr/>
        </p:nvCxnSpPr>
        <p:spPr>
          <a:xfrm>
            <a:off x="5398950" y="1176029"/>
            <a:ext cx="0" cy="1596900"/>
          </a:xfrm>
          <a:prstGeom prst="straightConnector1">
            <a:avLst/>
          </a:prstGeom>
          <a:noFill/>
          <a:ln cap="flat" cmpd="sng" w="9525">
            <a:solidFill>
              <a:schemeClr val="dk2"/>
            </a:solidFill>
            <a:prstDash val="dot"/>
            <a:round/>
            <a:headEnd len="med" w="med" type="none"/>
            <a:tailEnd len="med" w="med" type="none"/>
          </a:ln>
        </p:spPr>
      </p:cxnSp>
      <p:cxnSp>
        <p:nvCxnSpPr>
          <p:cNvPr id="278" name="Google Shape;278;p32"/>
          <p:cNvCxnSpPr/>
          <p:nvPr/>
        </p:nvCxnSpPr>
        <p:spPr>
          <a:xfrm>
            <a:off x="7004750" y="1183065"/>
            <a:ext cx="0" cy="1582800"/>
          </a:xfrm>
          <a:prstGeom prst="straightConnector1">
            <a:avLst/>
          </a:prstGeom>
          <a:noFill/>
          <a:ln cap="flat" cmpd="sng" w="9525">
            <a:solidFill>
              <a:schemeClr val="dk2"/>
            </a:solidFill>
            <a:prstDash val="dot"/>
            <a:round/>
            <a:headEnd len="med" w="med" type="none"/>
            <a:tailEnd len="med" w="med" type="none"/>
          </a:ln>
        </p:spPr>
      </p:cxnSp>
      <p:cxnSp>
        <p:nvCxnSpPr>
          <p:cNvPr id="279" name="Google Shape;279;p32"/>
          <p:cNvCxnSpPr/>
          <p:nvPr/>
        </p:nvCxnSpPr>
        <p:spPr>
          <a:xfrm>
            <a:off x="1092113" y="4388550"/>
            <a:ext cx="1989600" cy="0"/>
          </a:xfrm>
          <a:prstGeom prst="straightConnector1">
            <a:avLst/>
          </a:prstGeom>
          <a:noFill/>
          <a:ln cap="flat" cmpd="sng" w="9525">
            <a:solidFill>
              <a:srgbClr val="FF0000"/>
            </a:solidFill>
            <a:prstDash val="solid"/>
            <a:round/>
            <a:headEnd len="med" w="med" type="none"/>
            <a:tailEnd len="med" w="med" type="none"/>
          </a:ln>
        </p:spPr>
      </p:cxnSp>
      <p:cxnSp>
        <p:nvCxnSpPr>
          <p:cNvPr id="280" name="Google Shape;280;p32"/>
          <p:cNvCxnSpPr/>
          <p:nvPr/>
        </p:nvCxnSpPr>
        <p:spPr>
          <a:xfrm flipH="1">
            <a:off x="1727188" y="3929950"/>
            <a:ext cx="112800" cy="4587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32"/>
          <p:cNvSpPr txBox="1"/>
          <p:nvPr/>
        </p:nvSpPr>
        <p:spPr>
          <a:xfrm>
            <a:off x="1684763" y="3701163"/>
            <a:ext cx="11430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Zero momentum</a:t>
            </a:r>
            <a:endParaRPr sz="800">
              <a:latin typeface="Lato"/>
              <a:ea typeface="Lato"/>
              <a:cs typeface="Lato"/>
              <a:sym typeface="Lato"/>
            </a:endParaRPr>
          </a:p>
        </p:txBody>
      </p:sp>
      <p:pic>
        <p:nvPicPr>
          <p:cNvPr id="282" name="Google Shape;282;p32"/>
          <p:cNvPicPr preferRelativeResize="0"/>
          <p:nvPr/>
        </p:nvPicPr>
        <p:blipFill>
          <a:blip r:embed="rId5">
            <a:alphaModFix/>
          </a:blip>
          <a:stretch>
            <a:fillRect/>
          </a:stretch>
        </p:blipFill>
        <p:spPr>
          <a:xfrm>
            <a:off x="7036050" y="1838200"/>
            <a:ext cx="1553947" cy="332662"/>
          </a:xfrm>
          <a:prstGeom prst="rect">
            <a:avLst/>
          </a:prstGeom>
          <a:noFill/>
          <a:ln>
            <a:noFill/>
          </a:ln>
        </p:spPr>
      </p:pic>
      <p:cxnSp>
        <p:nvCxnSpPr>
          <p:cNvPr id="283" name="Google Shape;283;p32"/>
          <p:cNvCxnSpPr/>
          <p:nvPr/>
        </p:nvCxnSpPr>
        <p:spPr>
          <a:xfrm>
            <a:off x="4191025" y="3654775"/>
            <a:ext cx="338700" cy="720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32"/>
          <p:cNvSpPr txBox="1"/>
          <p:nvPr/>
        </p:nvSpPr>
        <p:spPr>
          <a:xfrm>
            <a:off x="3428988" y="3392388"/>
            <a:ext cx="11430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Bitcoin leads Cardano</a:t>
            </a:r>
            <a:endParaRPr sz="800">
              <a:latin typeface="Lato"/>
              <a:ea typeface="Lato"/>
              <a:cs typeface="Lato"/>
              <a:sym typeface="Lato"/>
            </a:endParaRPr>
          </a:p>
        </p:txBody>
      </p:sp>
      <p:pic>
        <p:nvPicPr>
          <p:cNvPr id="285" name="Google Shape;285;p32"/>
          <p:cNvPicPr preferRelativeResize="0"/>
          <p:nvPr/>
        </p:nvPicPr>
        <p:blipFill>
          <a:blip r:embed="rId6">
            <a:alphaModFix/>
          </a:blip>
          <a:stretch>
            <a:fillRect/>
          </a:stretch>
        </p:blipFill>
        <p:spPr>
          <a:xfrm>
            <a:off x="6099502" y="3027374"/>
            <a:ext cx="2996873" cy="157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3"/>
          <p:cNvSpPr/>
          <p:nvPr/>
        </p:nvSpPr>
        <p:spPr>
          <a:xfrm>
            <a:off x="173375" y="558650"/>
            <a:ext cx="8867700" cy="780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txBox="1"/>
          <p:nvPr>
            <p:ph type="title"/>
          </p:nvPr>
        </p:nvSpPr>
        <p:spPr>
          <a:xfrm>
            <a:off x="9425" y="0"/>
            <a:ext cx="9031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starts with Characteristic Portfolio</a:t>
            </a:r>
            <a:endParaRPr/>
          </a:p>
        </p:txBody>
      </p:sp>
      <p:sp>
        <p:nvSpPr>
          <p:cNvPr id="292" name="Google Shape;292;p33"/>
          <p:cNvSpPr txBox="1"/>
          <p:nvPr/>
        </p:nvSpPr>
        <p:spPr>
          <a:xfrm>
            <a:off x="7025700" y="4716675"/>
            <a:ext cx="2118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Lato"/>
                <a:ea typeface="Lato"/>
                <a:cs typeface="Lato"/>
                <a:sym typeface="Lato"/>
              </a:rPr>
              <a:t>See appendix for detailed formulas</a:t>
            </a:r>
            <a:endParaRPr i="1" sz="1000">
              <a:latin typeface="Lato"/>
              <a:ea typeface="Lato"/>
              <a:cs typeface="Lato"/>
              <a:sym typeface="Lato"/>
            </a:endParaRPr>
          </a:p>
        </p:txBody>
      </p:sp>
      <p:sp>
        <p:nvSpPr>
          <p:cNvPr id="293" name="Google Shape;293;p33"/>
          <p:cNvSpPr txBox="1"/>
          <p:nvPr/>
        </p:nvSpPr>
        <p:spPr>
          <a:xfrm>
            <a:off x="233300" y="1594275"/>
            <a:ext cx="2469000" cy="7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For a feature </a:t>
            </a:r>
            <a:r>
              <a:rPr b="1" lang="en">
                <a:latin typeface="Lato"/>
                <a:ea typeface="Lato"/>
                <a:cs typeface="Lato"/>
                <a:sym typeface="Lato"/>
              </a:rPr>
              <a:t>a</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 {a</a:t>
            </a:r>
            <a:r>
              <a:rPr baseline="-25000" lang="en">
                <a:latin typeface="Lato"/>
                <a:ea typeface="Lato"/>
                <a:cs typeface="Lato"/>
                <a:sym typeface="Lato"/>
              </a:rPr>
              <a:t>C1</a:t>
            </a:r>
            <a:r>
              <a:rPr lang="en">
                <a:latin typeface="Lato"/>
                <a:ea typeface="Lato"/>
                <a:cs typeface="Lato"/>
                <a:sym typeface="Lato"/>
              </a:rPr>
              <a:t>, a</a:t>
            </a:r>
            <a:r>
              <a:rPr baseline="-25000" lang="en">
                <a:latin typeface="Lato"/>
                <a:ea typeface="Lato"/>
                <a:cs typeface="Lato"/>
                <a:sym typeface="Lato"/>
              </a:rPr>
              <a:t>C2</a:t>
            </a:r>
            <a:r>
              <a:rPr lang="en">
                <a:latin typeface="Lato"/>
                <a:ea typeface="Lato"/>
                <a:cs typeface="Lato"/>
                <a:sym typeface="Lato"/>
              </a:rPr>
              <a:t>,...,a</a:t>
            </a:r>
            <a:r>
              <a:rPr baseline="-25000" lang="en">
                <a:latin typeface="Lato"/>
                <a:ea typeface="Lato"/>
                <a:cs typeface="Lato"/>
                <a:sym typeface="Lato"/>
              </a:rPr>
              <a:t>C500</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V = Covariance Matrix</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94" name="Google Shape;294;p33"/>
          <p:cNvPicPr preferRelativeResize="0"/>
          <p:nvPr/>
        </p:nvPicPr>
        <p:blipFill>
          <a:blip r:embed="rId3">
            <a:alphaModFix/>
          </a:blip>
          <a:stretch>
            <a:fillRect/>
          </a:stretch>
        </p:blipFill>
        <p:spPr>
          <a:xfrm>
            <a:off x="2473700" y="1662600"/>
            <a:ext cx="2774750" cy="975600"/>
          </a:xfrm>
          <a:prstGeom prst="rect">
            <a:avLst/>
          </a:prstGeom>
          <a:noFill/>
          <a:ln>
            <a:noFill/>
          </a:ln>
        </p:spPr>
      </p:pic>
      <p:cxnSp>
        <p:nvCxnSpPr>
          <p:cNvPr id="295" name="Google Shape;295;p33"/>
          <p:cNvCxnSpPr/>
          <p:nvPr/>
        </p:nvCxnSpPr>
        <p:spPr>
          <a:xfrm>
            <a:off x="825600" y="2867600"/>
            <a:ext cx="0" cy="14490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33"/>
          <p:cNvCxnSpPr/>
          <p:nvPr/>
        </p:nvCxnSpPr>
        <p:spPr>
          <a:xfrm>
            <a:off x="825600" y="2867600"/>
            <a:ext cx="137400" cy="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33"/>
          <p:cNvCxnSpPr/>
          <p:nvPr/>
        </p:nvCxnSpPr>
        <p:spPr>
          <a:xfrm>
            <a:off x="825600" y="4316600"/>
            <a:ext cx="137400" cy="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33"/>
          <p:cNvCxnSpPr/>
          <p:nvPr/>
        </p:nvCxnSpPr>
        <p:spPr>
          <a:xfrm>
            <a:off x="2463650" y="2867600"/>
            <a:ext cx="0" cy="14490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33"/>
          <p:cNvCxnSpPr/>
          <p:nvPr/>
        </p:nvCxnSpPr>
        <p:spPr>
          <a:xfrm>
            <a:off x="2326250" y="2867600"/>
            <a:ext cx="137400" cy="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33"/>
          <p:cNvCxnSpPr/>
          <p:nvPr/>
        </p:nvCxnSpPr>
        <p:spPr>
          <a:xfrm>
            <a:off x="2326250" y="4316600"/>
            <a:ext cx="137400" cy="0"/>
          </a:xfrm>
          <a:prstGeom prst="straightConnector1">
            <a:avLst/>
          </a:prstGeom>
          <a:noFill/>
          <a:ln cap="flat" cmpd="sng" w="9525">
            <a:solidFill>
              <a:schemeClr val="dk2"/>
            </a:solidFill>
            <a:prstDash val="solid"/>
            <a:round/>
            <a:headEnd len="med" w="med" type="none"/>
            <a:tailEnd len="med" w="med" type="none"/>
          </a:ln>
        </p:spPr>
      </p:cxnSp>
      <p:sp>
        <p:nvSpPr>
          <p:cNvPr id="301" name="Google Shape;301;p33"/>
          <p:cNvSpPr txBox="1"/>
          <p:nvPr/>
        </p:nvSpPr>
        <p:spPr>
          <a:xfrm>
            <a:off x="323700" y="2831725"/>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a:t>
            </a:r>
            <a:r>
              <a:rPr baseline="-25000" lang="en">
                <a:latin typeface="Lato"/>
                <a:ea typeface="Lato"/>
                <a:cs typeface="Lato"/>
                <a:sym typeface="Lato"/>
              </a:rPr>
              <a:t>1</a:t>
            </a:r>
            <a:endParaRPr>
              <a:latin typeface="Lato"/>
              <a:ea typeface="Lato"/>
              <a:cs typeface="Lato"/>
              <a:sym typeface="Lato"/>
            </a:endParaRPr>
          </a:p>
        </p:txBody>
      </p:sp>
      <p:sp>
        <p:nvSpPr>
          <p:cNvPr id="302" name="Google Shape;302;p33"/>
          <p:cNvSpPr txBox="1"/>
          <p:nvPr/>
        </p:nvSpPr>
        <p:spPr>
          <a:xfrm>
            <a:off x="301875" y="3244059"/>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a:t>
            </a:r>
            <a:r>
              <a:rPr baseline="-25000" lang="en">
                <a:latin typeface="Lato"/>
                <a:ea typeface="Lato"/>
                <a:cs typeface="Lato"/>
                <a:sym typeface="Lato"/>
              </a:rPr>
              <a:t>2</a:t>
            </a:r>
            <a:endParaRPr>
              <a:latin typeface="Lato"/>
              <a:ea typeface="Lato"/>
              <a:cs typeface="Lato"/>
              <a:sym typeface="Lato"/>
            </a:endParaRPr>
          </a:p>
        </p:txBody>
      </p:sp>
      <p:sp>
        <p:nvSpPr>
          <p:cNvPr id="303" name="Google Shape;303;p33"/>
          <p:cNvSpPr txBox="1"/>
          <p:nvPr/>
        </p:nvSpPr>
        <p:spPr>
          <a:xfrm>
            <a:off x="323675" y="4004425"/>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a:t>
            </a:r>
            <a:r>
              <a:rPr baseline="-25000" lang="en">
                <a:latin typeface="Lato"/>
                <a:ea typeface="Lato"/>
                <a:cs typeface="Lato"/>
                <a:sym typeface="Lato"/>
              </a:rPr>
              <a:t>5</a:t>
            </a:r>
            <a:r>
              <a:rPr baseline="-25000" lang="en">
                <a:latin typeface="Lato"/>
                <a:ea typeface="Lato"/>
                <a:cs typeface="Lato"/>
                <a:sym typeface="Lato"/>
              </a:rPr>
              <a:t>00</a:t>
            </a:r>
            <a:endParaRPr baseline="-25000">
              <a:latin typeface="Lato"/>
              <a:ea typeface="Lato"/>
              <a:cs typeface="Lato"/>
              <a:sym typeface="Lato"/>
            </a:endParaRPr>
          </a:p>
        </p:txBody>
      </p:sp>
      <p:sp>
        <p:nvSpPr>
          <p:cNvPr id="304" name="Google Shape;304;p33"/>
          <p:cNvSpPr txBox="1"/>
          <p:nvPr/>
        </p:nvSpPr>
        <p:spPr>
          <a:xfrm>
            <a:off x="817000" y="2519550"/>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a:t>
            </a:r>
            <a:r>
              <a:rPr baseline="-25000" lang="en">
                <a:latin typeface="Lato"/>
                <a:ea typeface="Lato"/>
                <a:cs typeface="Lato"/>
                <a:sym typeface="Lato"/>
              </a:rPr>
              <a:t>1</a:t>
            </a:r>
            <a:endParaRPr>
              <a:latin typeface="Lato"/>
              <a:ea typeface="Lato"/>
              <a:cs typeface="Lato"/>
              <a:sym typeface="Lato"/>
            </a:endParaRPr>
          </a:p>
        </p:txBody>
      </p:sp>
      <p:sp>
        <p:nvSpPr>
          <p:cNvPr id="305" name="Google Shape;305;p33"/>
          <p:cNvSpPr txBox="1"/>
          <p:nvPr/>
        </p:nvSpPr>
        <p:spPr>
          <a:xfrm>
            <a:off x="1125000" y="2519559"/>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a:t>
            </a:r>
            <a:r>
              <a:rPr baseline="-25000" lang="en">
                <a:latin typeface="Lato"/>
                <a:ea typeface="Lato"/>
                <a:cs typeface="Lato"/>
                <a:sym typeface="Lato"/>
              </a:rPr>
              <a:t>2</a:t>
            </a:r>
            <a:endParaRPr>
              <a:latin typeface="Lato"/>
              <a:ea typeface="Lato"/>
              <a:cs typeface="Lato"/>
              <a:sym typeface="Lato"/>
            </a:endParaRPr>
          </a:p>
        </p:txBody>
      </p:sp>
      <p:sp>
        <p:nvSpPr>
          <p:cNvPr id="306" name="Google Shape;306;p33"/>
          <p:cNvSpPr txBox="1"/>
          <p:nvPr/>
        </p:nvSpPr>
        <p:spPr>
          <a:xfrm>
            <a:off x="1941675" y="2519550"/>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a:t>
            </a:r>
            <a:r>
              <a:rPr baseline="-25000" lang="en">
                <a:latin typeface="Lato"/>
                <a:ea typeface="Lato"/>
                <a:cs typeface="Lato"/>
                <a:sym typeface="Lato"/>
              </a:rPr>
              <a:t>5</a:t>
            </a:r>
            <a:r>
              <a:rPr baseline="-25000" lang="en">
                <a:latin typeface="Lato"/>
                <a:ea typeface="Lato"/>
                <a:cs typeface="Lato"/>
                <a:sym typeface="Lato"/>
              </a:rPr>
              <a:t>00</a:t>
            </a:r>
            <a:endParaRPr baseline="-25000">
              <a:latin typeface="Lato"/>
              <a:ea typeface="Lato"/>
              <a:cs typeface="Lato"/>
              <a:sym typeface="Lato"/>
            </a:endParaRPr>
          </a:p>
        </p:txBody>
      </p:sp>
      <p:sp>
        <p:nvSpPr>
          <p:cNvPr id="307" name="Google Shape;307;p33"/>
          <p:cNvSpPr txBox="1"/>
          <p:nvPr/>
        </p:nvSpPr>
        <p:spPr>
          <a:xfrm>
            <a:off x="1462375" y="2591293"/>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 *</a:t>
            </a:r>
            <a:endParaRPr>
              <a:latin typeface="Lato"/>
              <a:ea typeface="Lato"/>
              <a:cs typeface="Lato"/>
              <a:sym typeface="Lato"/>
            </a:endParaRPr>
          </a:p>
        </p:txBody>
      </p:sp>
      <p:sp>
        <p:nvSpPr>
          <p:cNvPr id="308" name="Google Shape;308;p33"/>
          <p:cNvSpPr txBox="1"/>
          <p:nvPr/>
        </p:nvSpPr>
        <p:spPr>
          <a:xfrm rot="5400000">
            <a:off x="210900" y="3689043"/>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 *</a:t>
            </a:r>
            <a:endParaRPr>
              <a:latin typeface="Lato"/>
              <a:ea typeface="Lato"/>
              <a:cs typeface="Lato"/>
              <a:sym typeface="Lato"/>
            </a:endParaRPr>
          </a:p>
        </p:txBody>
      </p:sp>
      <p:sp>
        <p:nvSpPr>
          <p:cNvPr id="309" name="Google Shape;309;p33"/>
          <p:cNvSpPr txBox="1"/>
          <p:nvPr/>
        </p:nvSpPr>
        <p:spPr>
          <a:xfrm>
            <a:off x="854075" y="2935622"/>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𝛔</a:t>
            </a:r>
            <a:r>
              <a:rPr baseline="30000" lang="en">
                <a:latin typeface="Lato"/>
                <a:ea typeface="Lato"/>
                <a:cs typeface="Lato"/>
                <a:sym typeface="Lato"/>
              </a:rPr>
              <a:t>2</a:t>
            </a:r>
            <a:r>
              <a:rPr baseline="-25000" lang="en">
                <a:latin typeface="Lato"/>
                <a:ea typeface="Lato"/>
                <a:cs typeface="Lato"/>
                <a:sym typeface="Lato"/>
              </a:rPr>
              <a:t>1</a:t>
            </a:r>
            <a:endParaRPr>
              <a:latin typeface="Lato"/>
              <a:ea typeface="Lato"/>
              <a:cs typeface="Lato"/>
              <a:sym typeface="Lato"/>
            </a:endParaRPr>
          </a:p>
        </p:txBody>
      </p:sp>
      <p:sp>
        <p:nvSpPr>
          <p:cNvPr id="310" name="Google Shape;310;p33"/>
          <p:cNvSpPr txBox="1"/>
          <p:nvPr/>
        </p:nvSpPr>
        <p:spPr>
          <a:xfrm>
            <a:off x="1153225" y="3351697"/>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𝛔</a:t>
            </a:r>
            <a:r>
              <a:rPr baseline="30000" lang="en">
                <a:latin typeface="Lato"/>
                <a:ea typeface="Lato"/>
                <a:cs typeface="Lato"/>
                <a:sym typeface="Lato"/>
              </a:rPr>
              <a:t>2</a:t>
            </a:r>
            <a:r>
              <a:rPr baseline="-25000" lang="en">
                <a:latin typeface="Lato"/>
                <a:ea typeface="Lato"/>
                <a:cs typeface="Lato"/>
                <a:sym typeface="Lato"/>
              </a:rPr>
              <a:t>1</a:t>
            </a:r>
            <a:endParaRPr>
              <a:latin typeface="Lato"/>
              <a:ea typeface="Lato"/>
              <a:cs typeface="Lato"/>
              <a:sym typeface="Lato"/>
            </a:endParaRPr>
          </a:p>
        </p:txBody>
      </p:sp>
      <p:sp>
        <p:nvSpPr>
          <p:cNvPr id="311" name="Google Shape;311;p33"/>
          <p:cNvSpPr txBox="1"/>
          <p:nvPr/>
        </p:nvSpPr>
        <p:spPr>
          <a:xfrm>
            <a:off x="1850300" y="4071575"/>
            <a:ext cx="5934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𝛔</a:t>
            </a:r>
            <a:r>
              <a:rPr baseline="30000" lang="en">
                <a:latin typeface="Lato"/>
                <a:ea typeface="Lato"/>
                <a:cs typeface="Lato"/>
                <a:sym typeface="Lato"/>
              </a:rPr>
              <a:t>2</a:t>
            </a:r>
            <a:r>
              <a:rPr baseline="-25000" lang="en">
                <a:latin typeface="Lato"/>
                <a:ea typeface="Lato"/>
                <a:cs typeface="Lato"/>
                <a:sym typeface="Lato"/>
              </a:rPr>
              <a:t>5</a:t>
            </a:r>
            <a:r>
              <a:rPr baseline="-25000" lang="en">
                <a:latin typeface="Lato"/>
                <a:ea typeface="Lato"/>
                <a:cs typeface="Lato"/>
                <a:sym typeface="Lato"/>
              </a:rPr>
              <a:t>00</a:t>
            </a:r>
            <a:endParaRPr>
              <a:latin typeface="Lato"/>
              <a:ea typeface="Lato"/>
              <a:cs typeface="Lato"/>
              <a:sym typeface="Lato"/>
            </a:endParaRPr>
          </a:p>
        </p:txBody>
      </p:sp>
      <p:sp>
        <p:nvSpPr>
          <p:cNvPr id="312" name="Google Shape;312;p33"/>
          <p:cNvSpPr txBox="1"/>
          <p:nvPr/>
        </p:nvSpPr>
        <p:spPr>
          <a:xfrm>
            <a:off x="817000" y="3367747"/>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𝛔</a:t>
            </a:r>
            <a:r>
              <a:rPr baseline="30000" lang="en">
                <a:latin typeface="Lato"/>
                <a:ea typeface="Lato"/>
                <a:cs typeface="Lato"/>
                <a:sym typeface="Lato"/>
              </a:rPr>
              <a:t>2</a:t>
            </a:r>
            <a:r>
              <a:rPr baseline="-25000" lang="en">
                <a:latin typeface="Lato"/>
                <a:ea typeface="Lato"/>
                <a:cs typeface="Lato"/>
                <a:sym typeface="Lato"/>
              </a:rPr>
              <a:t>21</a:t>
            </a:r>
            <a:endParaRPr>
              <a:latin typeface="Lato"/>
              <a:ea typeface="Lato"/>
              <a:cs typeface="Lato"/>
              <a:sym typeface="Lato"/>
            </a:endParaRPr>
          </a:p>
        </p:txBody>
      </p:sp>
      <p:sp>
        <p:nvSpPr>
          <p:cNvPr id="313" name="Google Shape;313;p33"/>
          <p:cNvSpPr txBox="1"/>
          <p:nvPr/>
        </p:nvSpPr>
        <p:spPr>
          <a:xfrm>
            <a:off x="898775" y="4070475"/>
            <a:ext cx="6888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𝛔</a:t>
            </a:r>
            <a:r>
              <a:rPr baseline="30000" lang="en">
                <a:latin typeface="Lato"/>
                <a:ea typeface="Lato"/>
                <a:cs typeface="Lato"/>
                <a:sym typeface="Lato"/>
              </a:rPr>
              <a:t>2</a:t>
            </a:r>
            <a:r>
              <a:rPr baseline="-25000" lang="en">
                <a:latin typeface="Lato"/>
                <a:ea typeface="Lato"/>
                <a:cs typeface="Lato"/>
                <a:sym typeface="Lato"/>
              </a:rPr>
              <a:t>5</a:t>
            </a:r>
            <a:r>
              <a:rPr baseline="-25000" lang="en">
                <a:latin typeface="Lato"/>
                <a:ea typeface="Lato"/>
                <a:cs typeface="Lato"/>
                <a:sym typeface="Lato"/>
              </a:rPr>
              <a:t>00,1</a:t>
            </a:r>
            <a:endParaRPr>
              <a:latin typeface="Lato"/>
              <a:ea typeface="Lato"/>
              <a:cs typeface="Lato"/>
              <a:sym typeface="Lato"/>
            </a:endParaRPr>
          </a:p>
        </p:txBody>
      </p:sp>
      <p:sp>
        <p:nvSpPr>
          <p:cNvPr id="314" name="Google Shape;314;p33"/>
          <p:cNvSpPr txBox="1"/>
          <p:nvPr/>
        </p:nvSpPr>
        <p:spPr>
          <a:xfrm>
            <a:off x="1848225" y="3001875"/>
            <a:ext cx="6888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𝛔</a:t>
            </a:r>
            <a:r>
              <a:rPr baseline="30000" lang="en">
                <a:latin typeface="Lato"/>
                <a:ea typeface="Lato"/>
                <a:cs typeface="Lato"/>
                <a:sym typeface="Lato"/>
              </a:rPr>
              <a:t>2</a:t>
            </a:r>
            <a:r>
              <a:rPr baseline="-25000" lang="en">
                <a:latin typeface="Lato"/>
                <a:ea typeface="Lato"/>
                <a:cs typeface="Lato"/>
                <a:sym typeface="Lato"/>
              </a:rPr>
              <a:t>1,500</a:t>
            </a:r>
            <a:endParaRPr>
              <a:latin typeface="Lato"/>
              <a:ea typeface="Lato"/>
              <a:cs typeface="Lato"/>
              <a:sym typeface="Lato"/>
            </a:endParaRPr>
          </a:p>
        </p:txBody>
      </p:sp>
      <p:sp>
        <p:nvSpPr>
          <p:cNvPr id="315" name="Google Shape;315;p33"/>
          <p:cNvSpPr txBox="1"/>
          <p:nvPr/>
        </p:nvSpPr>
        <p:spPr>
          <a:xfrm>
            <a:off x="1153225" y="2971500"/>
            <a:ext cx="6888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𝛔</a:t>
            </a:r>
            <a:r>
              <a:rPr baseline="30000" lang="en">
                <a:latin typeface="Lato"/>
                <a:ea typeface="Lato"/>
                <a:cs typeface="Lato"/>
                <a:sym typeface="Lato"/>
              </a:rPr>
              <a:t>2</a:t>
            </a:r>
            <a:r>
              <a:rPr baseline="-25000" lang="en">
                <a:latin typeface="Lato"/>
                <a:ea typeface="Lato"/>
                <a:cs typeface="Lato"/>
                <a:sym typeface="Lato"/>
              </a:rPr>
              <a:t>1,2</a:t>
            </a:r>
            <a:endParaRPr>
              <a:latin typeface="Lato"/>
              <a:ea typeface="Lato"/>
              <a:cs typeface="Lato"/>
              <a:sym typeface="Lato"/>
            </a:endParaRPr>
          </a:p>
        </p:txBody>
      </p:sp>
      <p:sp>
        <p:nvSpPr>
          <p:cNvPr id="316" name="Google Shape;316;p33"/>
          <p:cNvSpPr txBox="1"/>
          <p:nvPr/>
        </p:nvSpPr>
        <p:spPr>
          <a:xfrm>
            <a:off x="1530125" y="3075393"/>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 *</a:t>
            </a:r>
            <a:endParaRPr>
              <a:latin typeface="Lato"/>
              <a:ea typeface="Lato"/>
              <a:cs typeface="Lato"/>
              <a:sym typeface="Lato"/>
            </a:endParaRPr>
          </a:p>
        </p:txBody>
      </p:sp>
      <p:sp>
        <p:nvSpPr>
          <p:cNvPr id="317" name="Google Shape;317;p33"/>
          <p:cNvSpPr txBox="1"/>
          <p:nvPr/>
        </p:nvSpPr>
        <p:spPr>
          <a:xfrm rot="5400000">
            <a:off x="785975" y="3842168"/>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 *</a:t>
            </a:r>
            <a:endParaRPr>
              <a:latin typeface="Lato"/>
              <a:ea typeface="Lato"/>
              <a:cs typeface="Lato"/>
              <a:sym typeface="Lato"/>
            </a:endParaRPr>
          </a:p>
        </p:txBody>
      </p:sp>
      <p:sp>
        <p:nvSpPr>
          <p:cNvPr id="318" name="Google Shape;318;p33"/>
          <p:cNvSpPr txBox="1"/>
          <p:nvPr/>
        </p:nvSpPr>
        <p:spPr>
          <a:xfrm>
            <a:off x="1462375" y="3673531"/>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
        <p:nvSpPr>
          <p:cNvPr id="319" name="Google Shape;319;p33"/>
          <p:cNvSpPr txBox="1"/>
          <p:nvPr/>
        </p:nvSpPr>
        <p:spPr>
          <a:xfrm>
            <a:off x="1660750" y="3794181"/>
            <a:ext cx="501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
        <p:nvSpPr>
          <p:cNvPr id="320" name="Google Shape;320;p33"/>
          <p:cNvSpPr txBox="1"/>
          <p:nvPr/>
        </p:nvSpPr>
        <p:spPr>
          <a:xfrm>
            <a:off x="1852150" y="3374450"/>
            <a:ext cx="6888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𝛔</a:t>
            </a:r>
            <a:r>
              <a:rPr baseline="30000" lang="en">
                <a:latin typeface="Lato"/>
                <a:ea typeface="Lato"/>
                <a:cs typeface="Lato"/>
                <a:sym typeface="Lato"/>
              </a:rPr>
              <a:t>2</a:t>
            </a:r>
            <a:r>
              <a:rPr baseline="-25000" lang="en">
                <a:latin typeface="Lato"/>
                <a:ea typeface="Lato"/>
                <a:cs typeface="Lato"/>
                <a:sym typeface="Lato"/>
              </a:rPr>
              <a:t>2</a:t>
            </a:r>
            <a:r>
              <a:rPr baseline="-25000" lang="en">
                <a:latin typeface="Lato"/>
                <a:ea typeface="Lato"/>
                <a:cs typeface="Lato"/>
                <a:sym typeface="Lato"/>
              </a:rPr>
              <a:t>,500</a:t>
            </a:r>
            <a:endParaRPr>
              <a:latin typeface="Lato"/>
              <a:ea typeface="Lato"/>
              <a:cs typeface="Lato"/>
              <a:sym typeface="Lato"/>
            </a:endParaRPr>
          </a:p>
        </p:txBody>
      </p:sp>
      <p:sp>
        <p:nvSpPr>
          <p:cNvPr id="321" name="Google Shape;321;p33"/>
          <p:cNvSpPr txBox="1"/>
          <p:nvPr/>
        </p:nvSpPr>
        <p:spPr>
          <a:xfrm>
            <a:off x="1231525" y="4070475"/>
            <a:ext cx="6888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𝛔</a:t>
            </a:r>
            <a:r>
              <a:rPr baseline="30000" lang="en">
                <a:latin typeface="Lato"/>
                <a:ea typeface="Lato"/>
                <a:cs typeface="Lato"/>
                <a:sym typeface="Lato"/>
              </a:rPr>
              <a:t>2</a:t>
            </a:r>
            <a:r>
              <a:rPr baseline="-25000" lang="en">
                <a:latin typeface="Lato"/>
                <a:ea typeface="Lato"/>
                <a:cs typeface="Lato"/>
                <a:sym typeface="Lato"/>
              </a:rPr>
              <a:t>5</a:t>
            </a:r>
            <a:r>
              <a:rPr baseline="-25000" lang="en">
                <a:latin typeface="Lato"/>
                <a:ea typeface="Lato"/>
                <a:cs typeface="Lato"/>
                <a:sym typeface="Lato"/>
              </a:rPr>
              <a:t>00,2</a:t>
            </a:r>
            <a:endParaRPr>
              <a:latin typeface="Lato"/>
              <a:ea typeface="Lato"/>
              <a:cs typeface="Lato"/>
              <a:sym typeface="Lato"/>
            </a:endParaRPr>
          </a:p>
        </p:txBody>
      </p:sp>
      <p:sp>
        <p:nvSpPr>
          <p:cNvPr id="322" name="Google Shape;322;p33"/>
          <p:cNvSpPr txBox="1"/>
          <p:nvPr/>
        </p:nvSpPr>
        <p:spPr>
          <a:xfrm>
            <a:off x="5312225" y="2431988"/>
            <a:ext cx="18810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a:t>
            </a:r>
            <a:r>
              <a:rPr baseline="-25000" lang="en">
                <a:latin typeface="Lato"/>
                <a:ea typeface="Lato"/>
                <a:cs typeface="Lato"/>
                <a:sym typeface="Lato"/>
              </a:rPr>
              <a:t>a</a:t>
            </a:r>
            <a:r>
              <a:rPr lang="en">
                <a:latin typeface="Lato"/>
                <a:ea typeface="Lato"/>
                <a:cs typeface="Lato"/>
                <a:sym typeface="Lato"/>
              </a:rPr>
              <a:t> = {w</a:t>
            </a:r>
            <a:r>
              <a:rPr baseline="-25000" lang="en">
                <a:latin typeface="Lato"/>
                <a:ea typeface="Lato"/>
                <a:cs typeface="Lato"/>
                <a:sym typeface="Lato"/>
              </a:rPr>
              <a:t>C1</a:t>
            </a:r>
            <a:r>
              <a:rPr lang="en">
                <a:latin typeface="Lato"/>
                <a:ea typeface="Lato"/>
                <a:cs typeface="Lato"/>
                <a:sym typeface="Lato"/>
              </a:rPr>
              <a:t>, w</a:t>
            </a:r>
            <a:r>
              <a:rPr baseline="-25000" lang="en">
                <a:latin typeface="Lato"/>
                <a:ea typeface="Lato"/>
                <a:cs typeface="Lato"/>
                <a:sym typeface="Lato"/>
              </a:rPr>
              <a:t>C2</a:t>
            </a:r>
            <a:r>
              <a:rPr lang="en">
                <a:latin typeface="Lato"/>
                <a:ea typeface="Lato"/>
                <a:cs typeface="Lato"/>
                <a:sym typeface="Lato"/>
              </a:rPr>
              <a:t>,...,w</a:t>
            </a:r>
            <a:r>
              <a:rPr baseline="-25000" lang="en">
                <a:latin typeface="Lato"/>
                <a:ea typeface="Lato"/>
                <a:cs typeface="Lato"/>
                <a:sym typeface="Lato"/>
              </a:rPr>
              <a:t>C500</a:t>
            </a:r>
            <a:r>
              <a:rPr lang="en">
                <a:latin typeface="Lato"/>
                <a:ea typeface="Lato"/>
                <a:cs typeface="Lato"/>
                <a:sym typeface="Lato"/>
              </a:rPr>
              <a:t>}</a:t>
            </a:r>
            <a:endParaRPr/>
          </a:p>
        </p:txBody>
      </p:sp>
      <p:sp>
        <p:nvSpPr>
          <p:cNvPr id="323" name="Google Shape;323;p33"/>
          <p:cNvSpPr/>
          <p:nvPr/>
        </p:nvSpPr>
        <p:spPr>
          <a:xfrm>
            <a:off x="2494850" y="2513200"/>
            <a:ext cx="2822100" cy="27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
          <p:cNvSpPr txBox="1"/>
          <p:nvPr/>
        </p:nvSpPr>
        <p:spPr>
          <a:xfrm>
            <a:off x="677050" y="518325"/>
            <a:ext cx="7471500" cy="7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For a </a:t>
            </a:r>
            <a:r>
              <a:rPr b="1" lang="en">
                <a:latin typeface="Lato"/>
                <a:ea typeface="Lato"/>
                <a:cs typeface="Lato"/>
                <a:sym typeface="Lato"/>
              </a:rPr>
              <a:t>feature a,</a:t>
            </a:r>
            <a:r>
              <a:rPr lang="en">
                <a:latin typeface="Lato"/>
                <a:ea typeface="Lato"/>
                <a:cs typeface="Lato"/>
                <a:sym typeface="Lato"/>
              </a:rPr>
              <a:t> we can construct a </a:t>
            </a:r>
            <a:r>
              <a:rPr lang="en" u="sng">
                <a:latin typeface="Lato"/>
                <a:ea typeface="Lato"/>
                <a:cs typeface="Lato"/>
                <a:sym typeface="Lato"/>
              </a:rPr>
              <a:t>Characteristic Portfolio</a:t>
            </a:r>
            <a:r>
              <a:rPr lang="en">
                <a:latin typeface="Lato"/>
                <a:ea typeface="Lato"/>
                <a:cs typeface="Lato"/>
                <a:sym typeface="Lato"/>
              </a:rPr>
              <a:t> that has </a:t>
            </a:r>
            <a:endParaRPr>
              <a:latin typeface="Lato"/>
              <a:ea typeface="Lato"/>
              <a:cs typeface="Lato"/>
              <a:sym typeface="Lato"/>
            </a:endParaRPr>
          </a:p>
          <a:p>
            <a:pPr indent="457200" lvl="0" marL="0" rtl="0" algn="l">
              <a:spcBef>
                <a:spcPts val="0"/>
              </a:spcBef>
              <a:spcAft>
                <a:spcPts val="0"/>
              </a:spcAft>
              <a:buNone/>
            </a:pPr>
            <a:r>
              <a:rPr lang="en" u="sng">
                <a:latin typeface="Lato"/>
                <a:ea typeface="Lato"/>
                <a:cs typeface="Lato"/>
                <a:sym typeface="Lato"/>
              </a:rPr>
              <a:t>minimum risk </a:t>
            </a:r>
            <a:r>
              <a:rPr lang="en">
                <a:latin typeface="Lato"/>
                <a:ea typeface="Lato"/>
                <a:cs typeface="Lato"/>
                <a:sym typeface="Lato"/>
              </a:rPr>
              <a:t>and a  </a:t>
            </a:r>
            <a:r>
              <a:rPr lang="en" u="sng">
                <a:latin typeface="Lato"/>
                <a:ea typeface="Lato"/>
                <a:cs typeface="Lato"/>
                <a:sym typeface="Lato"/>
              </a:rPr>
              <a:t>unit exposure</a:t>
            </a:r>
            <a:r>
              <a:rPr lang="en">
                <a:latin typeface="Lato"/>
                <a:ea typeface="Lato"/>
                <a:cs typeface="Lato"/>
                <a:sym typeface="Lato"/>
              </a:rPr>
              <a:t> to </a:t>
            </a:r>
            <a:r>
              <a:rPr b="1" lang="en">
                <a:latin typeface="Lato"/>
                <a:ea typeface="Lato"/>
                <a:cs typeface="Lato"/>
                <a:sym typeface="Lato"/>
              </a:rPr>
              <a:t>feature a. </a:t>
            </a:r>
            <a:r>
              <a:rPr lang="en">
                <a:latin typeface="Lato"/>
                <a:ea typeface="Lato"/>
                <a:cs typeface="Lato"/>
                <a:sym typeface="Lato"/>
              </a:rPr>
              <a:t>The Characteristic Portfolio will help </a:t>
            </a:r>
            <a:endParaRPr>
              <a:latin typeface="Lato"/>
              <a:ea typeface="Lato"/>
              <a:cs typeface="Lato"/>
              <a:sym typeface="Lato"/>
            </a:endParaRPr>
          </a:p>
          <a:p>
            <a:pPr indent="457200" lvl="0" marL="0" rtl="0" algn="l">
              <a:spcBef>
                <a:spcPts val="0"/>
              </a:spcBef>
              <a:spcAft>
                <a:spcPts val="0"/>
              </a:spcAft>
              <a:buNone/>
            </a:pPr>
            <a:r>
              <a:rPr lang="en">
                <a:latin typeface="Lato"/>
                <a:ea typeface="Lato"/>
                <a:cs typeface="Lato"/>
                <a:sym typeface="Lato"/>
              </a:rPr>
              <a:t>u</a:t>
            </a:r>
            <a:r>
              <a:rPr lang="en">
                <a:latin typeface="Lato"/>
                <a:ea typeface="Lato"/>
                <a:cs typeface="Lato"/>
                <a:sym typeface="Lato"/>
              </a:rPr>
              <a:t>s compute the </a:t>
            </a:r>
            <a:r>
              <a:rPr lang="en" u="sng">
                <a:latin typeface="Lato"/>
                <a:ea typeface="Lato"/>
                <a:cs typeface="Lato"/>
                <a:sym typeface="Lato"/>
              </a:rPr>
              <a:t>information ratio</a:t>
            </a:r>
            <a:r>
              <a:rPr lang="en">
                <a:latin typeface="Lato"/>
                <a:ea typeface="Lato"/>
                <a:cs typeface="Lato"/>
                <a:sym typeface="Lato"/>
              </a:rPr>
              <a:t> (IR) for </a:t>
            </a:r>
            <a:r>
              <a:rPr lang="en" u="sng">
                <a:latin typeface="Lato"/>
                <a:ea typeface="Lato"/>
                <a:cs typeface="Lato"/>
                <a:sym typeface="Lato"/>
              </a:rPr>
              <a:t>feature selection</a:t>
            </a:r>
            <a:endParaRPr u="sng">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25" name="Google Shape;325;p33"/>
          <p:cNvSpPr txBox="1"/>
          <p:nvPr/>
        </p:nvSpPr>
        <p:spPr>
          <a:xfrm>
            <a:off x="2736550" y="2842050"/>
            <a:ext cx="26583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Solve for characteristic portfolio weight</a:t>
            </a:r>
            <a:endParaRPr>
              <a:latin typeface="Lato"/>
              <a:ea typeface="Lato"/>
              <a:cs typeface="Lato"/>
              <a:sym typeface="Lato"/>
            </a:endParaRPr>
          </a:p>
        </p:txBody>
      </p:sp>
      <p:sp>
        <p:nvSpPr>
          <p:cNvPr id="326" name="Google Shape;326;p33"/>
          <p:cNvSpPr/>
          <p:nvPr/>
        </p:nvSpPr>
        <p:spPr>
          <a:xfrm>
            <a:off x="7154697" y="2487788"/>
            <a:ext cx="383700" cy="27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txBox="1"/>
          <p:nvPr/>
        </p:nvSpPr>
        <p:spPr>
          <a:xfrm>
            <a:off x="7576925" y="2242650"/>
            <a:ext cx="21183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Average (returns)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STDEV (Returns)</a:t>
            </a:r>
            <a:endParaRPr>
              <a:latin typeface="Lato"/>
              <a:ea typeface="Lato"/>
              <a:cs typeface="Lato"/>
              <a:sym typeface="Lato"/>
            </a:endParaRPr>
          </a:p>
        </p:txBody>
      </p:sp>
      <p:cxnSp>
        <p:nvCxnSpPr>
          <p:cNvPr id="328" name="Google Shape;328;p33"/>
          <p:cNvCxnSpPr/>
          <p:nvPr/>
        </p:nvCxnSpPr>
        <p:spPr>
          <a:xfrm flipH="1" rot="10800000">
            <a:off x="7676725" y="2639200"/>
            <a:ext cx="1367700" cy="9600"/>
          </a:xfrm>
          <a:prstGeom prst="straightConnector1">
            <a:avLst/>
          </a:prstGeom>
          <a:noFill/>
          <a:ln cap="flat" cmpd="sng" w="9525">
            <a:solidFill>
              <a:schemeClr val="dk2"/>
            </a:solidFill>
            <a:prstDash val="solid"/>
            <a:round/>
            <a:headEnd len="med" w="med" type="none"/>
            <a:tailEnd len="med" w="med" type="none"/>
          </a:ln>
        </p:spPr>
      </p:cxnSp>
      <p:sp>
        <p:nvSpPr>
          <p:cNvPr id="329" name="Google Shape;329;p33"/>
          <p:cNvSpPr/>
          <p:nvPr/>
        </p:nvSpPr>
        <p:spPr>
          <a:xfrm>
            <a:off x="4844900" y="1512225"/>
            <a:ext cx="467400" cy="3879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30" name="Google Shape;330;p33"/>
          <p:cNvSpPr/>
          <p:nvPr/>
        </p:nvSpPr>
        <p:spPr>
          <a:xfrm>
            <a:off x="5316950" y="3932650"/>
            <a:ext cx="467400" cy="3879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31" name="Google Shape;331;p33"/>
          <p:cNvSpPr txBox="1"/>
          <p:nvPr/>
        </p:nvSpPr>
        <p:spPr>
          <a:xfrm>
            <a:off x="5759100" y="3866950"/>
            <a:ext cx="22251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Analytical Solution</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Secret sauce</a:t>
            </a:r>
            <a:endParaRPr>
              <a:latin typeface="Lato"/>
              <a:ea typeface="Lato"/>
              <a:cs typeface="Lato"/>
              <a:sym typeface="Lato"/>
            </a:endParaRPr>
          </a:p>
        </p:txBody>
      </p:sp>
      <p:sp>
        <p:nvSpPr>
          <p:cNvPr id="332" name="Google Shape;332;p33"/>
          <p:cNvSpPr/>
          <p:nvPr/>
        </p:nvSpPr>
        <p:spPr>
          <a:xfrm>
            <a:off x="6865675" y="1512225"/>
            <a:ext cx="467400" cy="3879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33" name="Google Shape;333;p33"/>
          <p:cNvSpPr/>
          <p:nvPr/>
        </p:nvSpPr>
        <p:spPr>
          <a:xfrm>
            <a:off x="5316950" y="4378350"/>
            <a:ext cx="467400" cy="387900"/>
          </a:xfrm>
          <a:prstGeom prst="star5">
            <a:avLst>
              <a:gd fmla="val 19098" name="adj"/>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34" name="Google Shape;334;p33"/>
          <p:cNvSpPr txBox="1"/>
          <p:nvPr/>
        </p:nvSpPr>
        <p:spPr>
          <a:xfrm>
            <a:off x="5759100" y="4433525"/>
            <a:ext cx="22251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IR (Daily returns computed)</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