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B8283B-CB84-4F6D-AC56-19872D8AE3AB}">
  <a:tblStyle styleId="{E1B8283B-CB84-4F6D-AC56-19872D8AE3A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B068EBC-0721-4ECE-B343-AEDBCEB422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Philosophical_analysis" TargetMode="External"/><Relationship Id="rId3" Type="http://schemas.openxmlformats.org/officeDocument/2006/relationships/hyperlink" Target="https://en.wikipedia.org/wiki/Truth" TargetMode="External"/><Relationship Id="rId4" Type="http://schemas.openxmlformats.org/officeDocument/2006/relationships/hyperlink" Target="https://en.wikipedia.org/wiki/Belief" TargetMode="External"/><Relationship Id="rId5" Type="http://schemas.openxmlformats.org/officeDocument/2006/relationships/hyperlink" Target="https://en.wikipedia.org/wiki/Theory_of_justification" TargetMode="External"/><Relationship Id="rId6" Type="http://schemas.openxmlformats.org/officeDocument/2006/relationships/hyperlink" Target="https://en.wikipedia.org/wiki/Epistemology#cite_note-Stanford_Sup_Philosophy-Epistemology-2" TargetMode="External"/><Relationship Id="rId7" Type="http://schemas.openxmlformats.org/officeDocument/2006/relationships/hyperlink" Target="https://en.wikipedia.org/wiki/Epistemology#cite_note-3" TargetMode="External"/><Relationship Id="rId8" Type="http://schemas.openxmlformats.org/officeDocument/2006/relationships/hyperlink" Target="https://en.wikipedia.org/wiki/Skepticism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44d505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44d505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44d505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44d505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44d505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44d505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lots of similarities across top impactors, test anxiety higher role in math and science than reading,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bff756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bff756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bff756a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bff756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c43775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c43775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44d505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44d505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accuracy of polynomial (and other classification) shows non-linearity of data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44d5051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44d5051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on median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44d5051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44d505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44d505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44d505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uartile , while lower accuracy, better model of the bottom 25% than the 25/75 split of data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bb2ef7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bb2ef7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9c437753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9c437753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Siobhan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bff756a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bff756a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were comproable with more interpretable models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9bff756a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9bff756a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about science paramaters applied to all - optimistic in general vs just optimistic about the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Epistemology is the study of the nature of knowledge, justification, and the rationality of belief. Much debate in epistemology centers on four areas: (1) the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philosophical analysis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of the nature of knowledge and how it relates to such concepts as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truth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belief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and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justification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</a:t>
            </a:r>
            <a:r>
              <a:rPr baseline="30000" lang="en" sz="140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[2]</a:t>
            </a:r>
            <a:r>
              <a:rPr baseline="30000" lang="en" sz="1400" u="sng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[3]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(2) various problems of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skepticism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(3) the sources and scope of knowledge and justified belief, and (4) the criteria for knowledge and justification.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A good way to know if something is true is to do an experiment.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How much do you disagree or agree with the statements below? Ideas in &lt;broad science&gt; sometimes change.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Good answers are based on evidence from many different experiments.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It is good to try experiments more than once to make sure of your findings.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Sometimes &lt;broad science&gt; scientists change their minds about what is true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The ideas in &lt;broad science&gt; science books sometimes change.</a:t>
            </a:r>
            <a:b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Information Gain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9bff756a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9bff756a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spits out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44d5051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44d5051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hard to visualize the data since there’s so many columns, but if we could- i would imagine that many of the plotted points are clustered together but pointing to very different scores.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believe this indicates omitted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programs look for major life challenges, but students fall through the cracks adn this survey would help identify kids who dont have major problems at home but could use a little more support.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9bff756a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9bff756a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Pisa test scores proxy for true end goal, aka gpa or sat scores or general student success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644d50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644d50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survey seems to cover a lot of the “nurture variables”.  Values at home, at school, and that the individual student holds dear.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9bff756a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9bff756a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44d505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44d505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bff756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bff756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a55085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a55085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44d505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44d505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a550859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a550859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bff756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bff756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bff756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bff756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bff756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bff756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c437753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c437753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lots of similarities across top impactors, test anxiety higher role in math and science than reading,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is that the number of hours in class is not that impactful...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bff756a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bff756a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PCA score due to many unrelated fields combining into one.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PISA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Siobhan, Karl, and Hannah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00" y="335975"/>
            <a:ext cx="3216875" cy="45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1- Linear Regression Reading </a:t>
            </a:r>
            <a:endParaRPr sz="24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981875"/>
            <a:ext cx="85206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R-squared of actual vs predicted 0.357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is using PCA score, right is using the average (they are so closely correlated the similar plots and same accuracy not surprising)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106" y="2253600"/>
            <a:ext cx="6193549" cy="2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1- Linear Regression Math </a:t>
            </a:r>
            <a:endParaRPr sz="24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981875"/>
            <a:ext cx="85206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R-squared of actual vs predicted 0.410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is using PCA score, right is using the average (they are so closely correlated the similar plots and same accuracy not surprising)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38" y="2088675"/>
            <a:ext cx="69246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1- Linear Regression </a:t>
            </a:r>
            <a:endParaRPr sz="24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088900"/>
            <a:ext cx="8520600" cy="25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are the top 10 most impactful coefficients for all three subjects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shared important coefficients between the subjects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impact is whether the student has repeated a 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normalize so coefficient correlation would make sense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713" y="2571738"/>
            <a:ext cx="18383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538" y="2571738"/>
            <a:ext cx="18383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2125" y="2551913"/>
            <a:ext cx="18383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5"/>
          <p:cNvGraphicFramePr/>
          <p:nvPr/>
        </p:nvGraphicFramePr>
        <p:xfrm>
          <a:off x="408675" y="9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{E1B8283B-CB84-4F6D-AC56-19872D8AE3AB}</a:tableStyleId>
              </a:tblPr>
              <a:tblGrid>
                <a:gridCol w="1399000"/>
                <a:gridCol w="6945750"/>
              </a:tblGrid>
              <a:tr h="31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Field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disclisci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Disciplinary climate in science classes (WLE)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ibteach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Inquiry-based science teaching and learning practices (WLE)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repeat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Grade Repetition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perfeed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Perceived Feedback (WLE)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adinst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Adaption of instruction (WLE)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anxtest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Personality: Test Anxiety (WLE)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cooperate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Collaboration and teamwork dispositions: Enjoy cooperation (WLE)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epist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Epistemological beliefs (WLE)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joyscie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Enjoyment of science (WLE)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envopt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Environmental optimism (WLE)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cpsvalue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Collaboration and teamwork dispositions: Value cooperation (WLE)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escs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Index of Social, Economic, and Cultural status. It is a PCA field composed of several survey questions (like Mother's/Father's education level, Cultural possessions in the home, 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age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age of child (not used because not consistently populated)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grade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Grade according to usa standard (not used because not consistently populated)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immig</a:t>
                      </a:r>
                      <a:endParaRPr b="1"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Immigration Status (not used because not consistently populated)</a:t>
                      </a:r>
                      <a:endParaRPr sz="800"/>
                    </a:p>
                  </a:txBody>
                  <a:tcPr marT="0" marB="0" marR="91425" marL="91425" anchor="ctr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 - final list of high impact variables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1.1- Linear Regression w/ fewer variables</a:t>
            </a:r>
            <a:endParaRPr sz="24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R-squared between predicted and actual are below: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Science: 0.410,Reading: 0.399,Math: 0.402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improved for most subjects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Data removed due to NA’s since less columns are included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generalized from training to dev data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848" y="2849498"/>
            <a:ext cx="1479350" cy="22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73" y="2855273"/>
            <a:ext cx="1571625" cy="22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198" y="2804590"/>
            <a:ext cx="1571625" cy="2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PCA on the feature data</a:t>
            </a:r>
            <a:endParaRPr sz="2400"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983250"/>
            <a:ext cx="8520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Explained variance graphs below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on right is zoomed in version to better show inflection point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Data fitted and regressed - only .141 R-squared between actual and predicted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explained in a just a few, but topics are wide ranging/already combinations of other things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8850" y="2364775"/>
            <a:ext cx="4850351" cy="24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64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1.2- </a:t>
            </a:r>
            <a:r>
              <a:rPr lang="en" sz="2400"/>
              <a:t>Other Regression Models</a:t>
            </a:r>
            <a:r>
              <a:rPr lang="en" sz="2400"/>
              <a:t> (in ranges)</a:t>
            </a:r>
            <a:endParaRPr sz="24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952800"/>
            <a:ext cx="85206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prediction and PCA score within 200 points on either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Regression - L2 regularization term with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Regression - L1 regularization term with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Polynomial Regression - create new features by raising existing features to the nth degree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8"/>
          <p:cNvGraphicFramePr/>
          <p:nvPr/>
        </p:nvGraphicFramePr>
        <p:xfrm>
          <a:off x="450150" y="263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{E1B8283B-CB84-4F6D-AC56-19872D8AE3AB}</a:tableStyleId>
              </a:tblPr>
              <a:tblGrid>
                <a:gridCol w="1315425"/>
                <a:gridCol w="1301150"/>
                <a:gridCol w="1196325"/>
                <a:gridCol w="1395825"/>
                <a:gridCol w="1437475"/>
                <a:gridCol w="1609275"/>
              </a:tblGrid>
              <a:tr h="86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 Regression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 Regression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Polynomial &amp; Lasso 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degrees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Polynomial &amp; Lasso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degrees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Polynomial &amp;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degrees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Science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64.18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64.13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65.93%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65.98%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62.33%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69.94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69.94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71.05%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71.05%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68.20%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Reading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66.72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66.83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67.62%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67.62%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64.08%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2- Logistic Regression</a:t>
            </a:r>
            <a:endParaRPr sz="24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35500" y="1193375"/>
            <a:ext cx="8520600" cy="14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binned the data into the bottom 25th percentile and the 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F-1 score was 0.81 for science, 0.82 for math, and 0.82 for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looking at the confusion matrix more of the sub 25th percentile were improperly ID than properly ID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9"/>
          <p:cNvGraphicFramePr/>
          <p:nvPr/>
        </p:nvGraphicFramePr>
        <p:xfrm>
          <a:off x="417025" y="31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{3B068EBC-0721-4ECE-B343-AEDBCEB4222A}</a:tableStyleId>
              </a:tblPr>
              <a:tblGrid>
                <a:gridCol w="730725"/>
                <a:gridCol w="837525"/>
                <a:gridCol w="896300"/>
              </a:tblGrid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Science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&gt; 25th %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&lt;  25th %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 25%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1320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  25%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215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29"/>
          <p:cNvGraphicFramePr/>
          <p:nvPr/>
        </p:nvGraphicFramePr>
        <p:xfrm>
          <a:off x="3192175" y="31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{3B068EBC-0721-4ECE-B343-AEDBCEB4222A}</a:tableStyleId>
              </a:tblPr>
              <a:tblGrid>
                <a:gridCol w="730725"/>
                <a:gridCol w="837525"/>
                <a:gridCol w="896300"/>
              </a:tblGrid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&gt; 25th %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&lt;  25th %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 25%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1329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  25%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217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29"/>
          <p:cNvGraphicFramePr/>
          <p:nvPr/>
        </p:nvGraphicFramePr>
        <p:xfrm>
          <a:off x="5996475" y="31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{3B068EBC-0721-4ECE-B343-AEDBCEB4222A}</a:tableStyleId>
              </a:tblPr>
              <a:tblGrid>
                <a:gridCol w="798725"/>
                <a:gridCol w="886100"/>
                <a:gridCol w="857425"/>
              </a:tblGrid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Reading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&gt; 25th %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&lt;  25th %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 25%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1325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  25%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218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3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2- Logistic Regression</a:t>
            </a:r>
            <a:endParaRPr sz="2400"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split the data on 50th percentile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F-1 score was 0.72 for science, 0.72 for math, and 0.72 for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matrix for science, math, and reading is below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 in F1 score justified by better generalization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30"/>
          <p:cNvGraphicFramePr/>
          <p:nvPr/>
        </p:nvGraphicFramePr>
        <p:xfrm>
          <a:off x="417025" y="31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{3B068EBC-0721-4ECE-B343-AEDBCEB4222A}</a:tableStyleId>
              </a:tblPr>
              <a:tblGrid>
                <a:gridCol w="730725"/>
                <a:gridCol w="837525"/>
                <a:gridCol w="896300"/>
              </a:tblGrid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Science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&gt; 50th %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&lt;  50th %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719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 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652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Google Shape;184;p30"/>
          <p:cNvGraphicFramePr/>
          <p:nvPr/>
        </p:nvGraphicFramePr>
        <p:xfrm>
          <a:off x="3192175" y="31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{3B068EBC-0721-4ECE-B343-AEDBCEB4222A}</a:tableStyleId>
              </a:tblPr>
              <a:tblGrid>
                <a:gridCol w="730725"/>
                <a:gridCol w="837525"/>
                <a:gridCol w="896300"/>
              </a:tblGrid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&gt; 50th %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&lt;  50th %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718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 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643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5" name="Google Shape;185;p30"/>
          <p:cNvGraphicFramePr/>
          <p:nvPr/>
        </p:nvGraphicFramePr>
        <p:xfrm>
          <a:off x="5996475" y="31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{3B068EBC-0721-4ECE-B343-AEDBCEB4222A}</a:tableStyleId>
              </a:tblPr>
              <a:tblGrid>
                <a:gridCol w="798725"/>
                <a:gridCol w="886100"/>
                <a:gridCol w="857425"/>
              </a:tblGrid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Reading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&gt; 50th %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&lt; 50th %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719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 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652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2- Logistic Regression</a:t>
            </a:r>
            <a:endParaRPr sz="2400"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tried splitting into quartiles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F-1 score was 0.460 for science, 0.464 for math, and 0.447 for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matrix shows the extremes were not usually misplaced, but lots of crossover in the middle. Matrices were very similar- only science is included below for space constraints reasons.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845650" y="289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{3B068EBC-0721-4ECE-B343-AEDBCEB4222A}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0 -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25% - 50%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50% - 75%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75% - 100%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   -</a:t>
                      </a:r>
                      <a:r>
                        <a:rPr lang="en"/>
                        <a:t> 25%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331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 - 50%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 - 75%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75% - 100%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337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5725" y="1147550"/>
            <a:ext cx="90102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6542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i="1" lang="en" sz="1800">
                <a:solidFill>
                  <a:srgbClr val="666666"/>
                </a:solidFill>
              </a:rPr>
              <a:t>Organisation for Economic Co-operation and Development(OECD)</a:t>
            </a:r>
            <a:endParaRPr i="1" sz="18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US Marshall Plan formed Organisation for European Economic Cooperation (OEEC)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USA and Canada joined to form OECD in 1960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Today it includes 35 countries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Headquartered in Paris, France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666666"/>
                </a:solidFill>
              </a:rPr>
              <a:t>Mission:</a:t>
            </a:r>
            <a:r>
              <a:rPr lang="en">
                <a:solidFill>
                  <a:srgbClr val="666666"/>
                </a:solidFill>
              </a:rPr>
              <a:t> “Promote policies that will improve the economic and social well-being of people around the world.”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i="1" lang="en" sz="1800">
                <a:solidFill>
                  <a:srgbClr val="666666"/>
                </a:solidFill>
              </a:rPr>
              <a:t>Programme for International Student Assessment (PISA) </a:t>
            </a:r>
            <a:r>
              <a:rPr i="1" lang="en">
                <a:solidFill>
                  <a:srgbClr val="666666"/>
                </a:solidFill>
              </a:rPr>
              <a:t> </a:t>
            </a:r>
            <a:endParaRPr i="1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The OECD administers a test to 500K 15 year old students in 72 countries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2 Hour Test in Reading, Science, and Math +  1 Hour of Survey Questions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Raw Test/Survey Data (922 fields!) and Interactive Reports available for free download on website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Data from students, teachers, and school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666666"/>
                </a:solidFill>
              </a:rPr>
              <a:t>2003, 2006, 2012, and 2015 - we are using 2015 data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150" y="211900"/>
            <a:ext cx="3233400" cy="9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31625" y="445025"/>
            <a:ext cx="5076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the OECD and PISA?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Machine Learning 3- SVM/SVC Model</a:t>
            </a:r>
            <a:endParaRPr sz="2400"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063675"/>
            <a:ext cx="85206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Classification - w</a:t>
            </a:r>
            <a:r>
              <a:rPr lang="en"/>
              <a:t>orks well with small data sets and allows for more complicated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F-1 score halves: 0.729 for science, 0.732 for math, and 0.728 for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 score for quartiles: 0.470 for science,  0.476  for math, 0.443 for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matrices for halved data are below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32"/>
          <p:cNvGraphicFramePr/>
          <p:nvPr/>
        </p:nvGraphicFramePr>
        <p:xfrm>
          <a:off x="417025" y="31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{3B068EBC-0721-4ECE-B343-AEDBCEB4222A}</a:tableStyleId>
              </a:tblPr>
              <a:tblGrid>
                <a:gridCol w="730725"/>
                <a:gridCol w="837525"/>
                <a:gridCol w="896300"/>
              </a:tblGrid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Science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&gt; 50th %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&lt;  50th %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734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 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646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0" name="Google Shape;200;p32"/>
          <p:cNvGraphicFramePr/>
          <p:nvPr/>
        </p:nvGraphicFramePr>
        <p:xfrm>
          <a:off x="3192175" y="31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{3B068EBC-0721-4ECE-B343-AEDBCEB4222A}</a:tableStyleId>
              </a:tblPr>
              <a:tblGrid>
                <a:gridCol w="730725"/>
                <a:gridCol w="837525"/>
                <a:gridCol w="896300"/>
              </a:tblGrid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&gt; 50th %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&lt;  50th %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726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 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286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660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1" name="Google Shape;201;p32"/>
          <p:cNvGraphicFramePr/>
          <p:nvPr/>
        </p:nvGraphicFramePr>
        <p:xfrm>
          <a:off x="5996475" y="31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{3B068EBC-0721-4ECE-B343-AEDBCEB4222A}</a:tableStyleId>
              </a:tblPr>
              <a:tblGrid>
                <a:gridCol w="798725"/>
                <a:gridCol w="886100"/>
                <a:gridCol w="857425"/>
              </a:tblGrid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Reading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&gt; 50th %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&lt; 50th %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713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  50%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666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4- Decision Tree</a:t>
            </a:r>
            <a:endParaRPr sz="2400"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063675"/>
            <a:ext cx="85206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Classifier Model but this is a very complex set of data, see the subset of the decision tree below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F-1 score halves: 0.662 for science, 0.654 for math, and 0.618 for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F-1 score for quartiles: 0.384 for science,  0.365  for math, .362 for reading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875" y="2515100"/>
            <a:ext cx="5708100" cy="26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5 -  Random Forest </a:t>
            </a:r>
            <a:endParaRPr sz="2400"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69975" y="1325950"/>
            <a:ext cx="85206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Competition Champion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F-1 score halves: 0.739 for science, 0.716 for math, and 0.732 for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F-1 score for quartiles: 0.466 for science,  0.466  for math, 0.456 for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Scaled and unscaled data - same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Modifying parameters only slightly changed accuracy rates (likely because the bins are already fairly large)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High weighted columns: escs (socio-economic index), epist (epistemological beliefs), envopt (environmental optimism)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6-  Neural Networks</a:t>
            </a:r>
            <a:endParaRPr sz="2400"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785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Standard Scalar on the input data and binary output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F-1 score halves: 0.723 for science, 0.719 for math, and 0.730 for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F-1 score for quartiles: 0.466 for science,  0.445  for math, 0.453 for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significant difference between softmax and sigmoid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to predict class rank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5827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model to predict placement of a student in the upper half or lower half of the class were Random Forest and Neural Networks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Quartiles had much less overall accuracy, but looking at the confusion matrices did a good job of predicting the extremes - things just got muddled in the middle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still use the quartile model and only extract the lower 25% classification as applicable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want to predict class rank?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identify students who may struggle more at the beginning of the year could allow for them to receive more attention and resources early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program: ACES - kids who have certain demographics have an ACE against them and are statistically likely to do worse in school (ie divorce, parental conviction, drug use in home)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this data compare/complement?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Lessons Learned about Machine Learning</a:t>
            </a:r>
            <a:endParaRPr sz="2400"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785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put the data into large bins, the hyper parameters do not help improve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having an even split of training data can artificially inflate the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selecting a machine learning project, </a:t>
            </a:r>
            <a:r>
              <a:rPr lang="en"/>
              <a:t>consider </a:t>
            </a:r>
            <a:r>
              <a:rPr lang="en"/>
              <a:t>omitted</a:t>
            </a:r>
            <a:r>
              <a:rPr lang="en"/>
              <a:t> variables and actual end goal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Not achieving &gt;90% accuracy does not mean that you don’t learn about the data set</a:t>
            </a:r>
            <a:endParaRPr/>
          </a:p>
          <a:p>
            <a:pPr indent="0" lvl="0" marL="0" rtl="0" algn="l">
              <a:lnSpc>
                <a:spcPct val="12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could have made models better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up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Data!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SAT scores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years worth data for same kids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IQ Measure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environmental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School/teacher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are complicated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Achieving roughly 70% for most of the models shows us that may be a limitation in the data’s ability to predict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Policy Recommendations</a:t>
            </a:r>
            <a:endParaRPr sz="2400"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785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identification of poor PISA performers without any academic achievement is difficult, there are a number of interesting elements that schools can impact: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Test Anxiety- Schools can provide additional counseling, focused more on math and science test anxiety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out opportunities for Inquiry Based Learning and collaborative team projects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Emphasis on group work in earlier education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School Culture - seek feedback from students about the disciplinary attitude and the perception of fairness and institute unbiased standards &amp; policies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programs and services for kids who have repeated or are at risk of having to repeat a grade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25805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650" y="172625"/>
            <a:ext cx="6473275" cy="49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What do we hope to do with it?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Build models to predict the scores of students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Build models to predict if student scores will pass a certain threshold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776975"/>
            <a:ext cx="8520600" cy="29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Why?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profiles of struggling kids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 resources appropriately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smart policy to help kids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outside the box to address key survey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as a basis to create educational policy 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US data to focus on US policies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countries have cultural differences not in data (Finland teacher salaries,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explore a comparison to a high performance country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550" y="1920600"/>
            <a:ext cx="2342899" cy="18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747" y="294550"/>
            <a:ext cx="1488430" cy="9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42"/>
          <p:cNvGraphicFramePr/>
          <p:nvPr/>
        </p:nvGraphicFramePr>
        <p:xfrm>
          <a:off x="974400" y="29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{3B068EBC-0721-4ECE-B343-AEDBCEB4222A}</a:tableStyleId>
              </a:tblPr>
              <a:tblGrid>
                <a:gridCol w="2548025"/>
                <a:gridCol w="1484350"/>
                <a:gridCol w="1396875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reading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science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math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 regression - more variables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0.397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0.381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 regression - fewer variables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.410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.399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.402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 regression - Lasso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.6683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.6413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.6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994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 regression - Ridge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6672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.6418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.6994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Polynomial - 2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.6762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.6593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.7105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 - halves &amp; (quartiles)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.72 (.447)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.72 (.460)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.72(.464)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SVM/SVC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halves &amp; (quartiles)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.728(.443)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.729(.470)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.732(.476)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halves &amp; (quartiles)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.618(.362)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.662(.384)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.654(.365)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halves &amp; (quartiles)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.732(.456)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.739(.466)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.716(.466)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Neural Networks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- halves &amp; (quartiles)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.730(.453)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.723(.466)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.719(.445)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to combine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a potentially a paired down 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identifying policy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to ID kids who need help/reinforce important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to ID kids who need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Not: NB (too many features - violates independence assumption)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750" y="622172"/>
            <a:ext cx="2145050" cy="16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our approach is: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 - Outcome Fields</a:t>
            </a:r>
            <a:endParaRPr sz="24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6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data had ten plausible scores for each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PCA value for each subject - this produced a range from -1000 to +1000.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 at right are XY plot of the average of scores and PCA calculated score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000" y="1431624"/>
            <a:ext cx="4679300" cy="24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 - how do we work with so many fields?</a:t>
            </a:r>
            <a:endParaRPr sz="24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and removed columns that were not populated or populated with the same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includes both Raw data and derived fields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to do PCA analysis and include a single PCA field combined with all the existing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rates were very low - R squared between predicted and actual was 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Linear Regression and identified the high impact fields to further narrow down the number of features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Classify the data scores</a:t>
            </a:r>
            <a:endParaRPr sz="24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12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Histogram of average scores on the right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Fairly normal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scores used for linear regression, quartiles and 50/50 split of scores used for classification systems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50" y="1236050"/>
            <a:ext cx="5634050" cy="29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1- Linear Regression </a:t>
            </a:r>
            <a:endParaRPr sz="24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17725"/>
            <a:ext cx="8520600" cy="25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Correlation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Disclici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rade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a little different story...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375" y="3045295"/>
            <a:ext cx="4447624" cy="21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00" y="3127844"/>
            <a:ext cx="4020950" cy="19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363" y="925200"/>
            <a:ext cx="4447638" cy="21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1- Linear Regression Science </a:t>
            </a:r>
            <a:endParaRPr sz="24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981875"/>
            <a:ext cx="85206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R-squared of actual vs predicted 0.366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is using PCA score, right is using the average (they are so closely correlated the similar plots and same accuracy not surprising)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300" y="2082450"/>
            <a:ext cx="6751951" cy="29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