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131"/>
    <p:restoredTop sz="94666"/>
  </p:normalViewPr>
  <p:slideViewPr>
    <p:cSldViewPr snapToGrid="0" snapToObjects="1">
      <p:cViewPr varScale="1">
        <p:scale>
          <a:sx n="80" d="100"/>
          <a:sy n="80" d="100"/>
        </p:scale>
        <p:origin x="21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F423CE6-1A27-6040-9B6E-FA092DA15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950" y="5223510"/>
            <a:ext cx="10639051" cy="1097280"/>
          </a:xfrm>
        </p:spPr>
        <p:txBody>
          <a:bodyPr>
            <a:normAutofit/>
          </a:bodyPr>
          <a:lstStyle/>
          <a:p>
            <a:r>
              <a:rPr lang="en-US" dirty="0"/>
              <a:t>GROUP E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CHEONG CHI MENG, LEI HOI WAI, SU SIO TONG</a:t>
            </a:r>
          </a:p>
          <a:p>
            <a:endParaRPr lang="en-US" altLang="zh-TW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624FF-7F48-4340-9CD5-A0BFA6EC5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279" y="1013604"/>
            <a:ext cx="7663441" cy="3278019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CISC7201 Project Presentation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“Crimes in Chicago”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729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0AF4-6FC7-AE49-BB5F-AF3233BC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OF DATA CLEANING &amp; TRANSFORMING</a:t>
            </a:r>
            <a:br>
              <a:rPr lang="en-US" sz="3600" dirty="0"/>
            </a:br>
            <a:r>
              <a:rPr lang="en-US" sz="3600" dirty="0"/>
              <a:t>5. Datetime Format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E2A62-25D9-BF4A-A3A3-35E2C202C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" y="3031254"/>
            <a:ext cx="5972175" cy="2986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54FB88-F2A1-A24E-B4BA-2F6DD9C7F7CE}"/>
              </a:ext>
            </a:extLst>
          </p:cNvPr>
          <p:cNvSpPr txBox="1"/>
          <p:nvPr/>
        </p:nvSpPr>
        <p:spPr>
          <a:xfrm>
            <a:off x="123825" y="264056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adjustment: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280AC707-6BCA-CE44-B3B0-6126879AA5F6}"/>
              </a:ext>
            </a:extLst>
          </p:cNvPr>
          <p:cNvSpPr/>
          <p:nvPr/>
        </p:nvSpPr>
        <p:spPr>
          <a:xfrm>
            <a:off x="4552949" y="4052021"/>
            <a:ext cx="1543050" cy="2667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E0BE8-9194-474E-B50D-8F164EC84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404" y="3004044"/>
            <a:ext cx="5843771" cy="1387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9AD678-A121-D24E-8872-4FE6B010A82E}"/>
              </a:ext>
            </a:extLst>
          </p:cNvPr>
          <p:cNvSpPr txBox="1"/>
          <p:nvPr/>
        </p:nvSpPr>
        <p:spPr>
          <a:xfrm>
            <a:off x="6209185" y="2661922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Sorting the data set by “Date”:</a:t>
            </a:r>
          </a:p>
        </p:txBody>
      </p:sp>
    </p:spTree>
    <p:extLst>
      <p:ext uri="{BB962C8B-B14F-4D97-AF65-F5344CB8AC3E}">
        <p14:creationId xmlns:p14="http://schemas.microsoft.com/office/powerpoint/2010/main" val="100806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A168-38DB-4C93-8748-637F303B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Visualization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3CB99-37FA-4CE9-B8B2-912632B4F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79" y="2778049"/>
            <a:ext cx="9506439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3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21B7-49EB-422D-9D39-EC07E1A6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Visualization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CE48C5-F24D-44E5-9416-CC966DEC1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74" y="2317771"/>
            <a:ext cx="7062601" cy="3330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33CF20-EBD6-41EF-B72B-C0314E200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01" y="5759429"/>
            <a:ext cx="575974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9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CD27-BEF2-4789-88C1-56B13C4A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Visualization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A09F65-E12A-45FC-952D-5F598527F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82" y="2939999"/>
            <a:ext cx="7308435" cy="321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1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5F27-2DB5-4DEE-8923-2EE17EB3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Visualization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712487-1E99-48AE-BFB5-5C83AC03D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4" y="5794823"/>
            <a:ext cx="7245722" cy="768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C0BB31-338E-485B-B333-C3DFC1ACA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18" y="5721793"/>
            <a:ext cx="3200564" cy="914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1471A0-D636-4F0F-A4E5-BF55285A1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554" y="2190667"/>
            <a:ext cx="4692891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1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53E8-FD1E-44FC-8BBB-B5DB2770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Visualization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2E5C05-67A7-4A15-A331-7564945B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5778480"/>
            <a:ext cx="4311872" cy="749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4C7D87-3833-45DF-844E-256E7065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30" y="5988040"/>
            <a:ext cx="3721291" cy="330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D5F9A0-BAA8-4803-9B1A-D1990E25C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142" y="2494937"/>
            <a:ext cx="6667716" cy="30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8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2DB5-4C34-4279-9AC5-BD6293FB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Visualization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B698D-454F-46C5-A4A6-554FA3482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09" y="5857863"/>
            <a:ext cx="5140781" cy="791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17B5D7-CC50-40F0-8A18-2C1EDE743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279" y="2416128"/>
            <a:ext cx="3681442" cy="29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7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95D515-C02B-FE42-9626-B5DB7DBF2D84}"/>
              </a:ext>
            </a:extLst>
          </p:cNvPr>
          <p:cNvSpPr/>
          <p:nvPr/>
        </p:nvSpPr>
        <p:spPr>
          <a:xfrm>
            <a:off x="667777" y="2171699"/>
            <a:ext cx="10819373" cy="45417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E9ABC-7B71-B14D-9BB5-9FD405C5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F86737A-35F3-734E-BAA7-F18B80DE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10" y="2171700"/>
            <a:ext cx="4937707" cy="454172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17CE8B2-611F-FD42-9F71-6EFA7069C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550" y="2171699"/>
            <a:ext cx="4937708" cy="45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92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97F752-371D-044C-8BEF-DCB7A8E8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EC437B-123E-8345-BB26-3C9B8CA76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3722ED5-3293-2D4B-96F6-93E3E73A00E0}"/>
              </a:ext>
            </a:extLst>
          </p:cNvPr>
          <p:cNvSpPr/>
          <p:nvPr/>
        </p:nvSpPr>
        <p:spPr>
          <a:xfrm>
            <a:off x="611891" y="2269103"/>
            <a:ext cx="6065046" cy="3941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4F7DB-306A-F843-A551-D405FDB5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OF DATA SET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8640A-1FE2-F34E-942E-4DF1F1F5831C}"/>
              </a:ext>
            </a:extLst>
          </p:cNvPr>
          <p:cNvSpPr txBox="1"/>
          <p:nvPr/>
        </p:nvSpPr>
        <p:spPr>
          <a:xfrm>
            <a:off x="7132096" y="3429000"/>
            <a:ext cx="4448013" cy="224676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r>
              <a:rPr lang="en-US" sz="2000" b="1" dirty="0"/>
              <a:t>SOURCE: </a:t>
            </a:r>
            <a:r>
              <a:rPr lang="en-US" sz="2000" dirty="0"/>
              <a:t>Chicago Data Portal</a:t>
            </a:r>
          </a:p>
          <a:p>
            <a:r>
              <a:rPr lang="en-US" sz="2000" b="1" dirty="0"/>
              <a:t>KIND</a:t>
            </a:r>
            <a:r>
              <a:rPr lang="en-US" sz="2000" dirty="0"/>
              <a:t>:  CSV</a:t>
            </a:r>
          </a:p>
          <a:p>
            <a:r>
              <a:rPr lang="en-US" sz="2000" b="1" dirty="0"/>
              <a:t>ORIGINAL SIZE</a:t>
            </a:r>
            <a:r>
              <a:rPr lang="en-US" sz="2000" dirty="0"/>
              <a:t>: 368.3MB</a:t>
            </a:r>
          </a:p>
          <a:p>
            <a:r>
              <a:rPr lang="en-US" sz="2000" b="1" dirty="0"/>
              <a:t>COLUMNS/FEATURES: </a:t>
            </a:r>
            <a:r>
              <a:rPr lang="en-US" sz="2000" dirty="0"/>
              <a:t>23columns</a:t>
            </a:r>
          </a:p>
          <a:p>
            <a:r>
              <a:rPr lang="en-US" sz="2000" b="1" dirty="0"/>
              <a:t>ROWS: </a:t>
            </a:r>
            <a:r>
              <a:rPr lang="en-US" sz="2000" dirty="0"/>
              <a:t>1,456,714 rows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132F7-CE35-D84B-A15C-6661F0A7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62" y="2446460"/>
            <a:ext cx="232410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4FF43C-0E1F-7B41-A090-3648EBBDB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3429000"/>
            <a:ext cx="4448013" cy="659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33F03-B27D-BE4E-8911-9A48E7A8E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80" y="4088663"/>
            <a:ext cx="5651392" cy="2086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E6560A-A837-1343-8F1D-AFC0D67A1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43" y="2467890"/>
            <a:ext cx="1557965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0AF4-6FC7-AE49-BB5F-AF3233BC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OF DATA CLEANING &amp; TRANSFORMING</a:t>
            </a:r>
            <a:br>
              <a:rPr lang="en-US" sz="3600" dirty="0"/>
            </a:br>
            <a:r>
              <a:rPr lang="en-US" sz="3600" dirty="0"/>
              <a:t>1. Knowing the features (columns)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6A4B1-69BC-0044-AB1D-546E5341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971579"/>
            <a:ext cx="6656832" cy="3347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183AF1-E63C-7944-8242-9A03EFF20C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10"/>
          <a:stretch/>
        </p:blipFill>
        <p:spPr>
          <a:xfrm>
            <a:off x="146304" y="5478474"/>
            <a:ext cx="6656832" cy="1194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A653C3-DA04-634C-8613-6A0478523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750" y="1971579"/>
            <a:ext cx="3674946" cy="47010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A1C71398-2E5A-A943-BA18-3432A9AB337F}"/>
              </a:ext>
            </a:extLst>
          </p:cNvPr>
          <p:cNvSpPr/>
          <p:nvPr/>
        </p:nvSpPr>
        <p:spPr>
          <a:xfrm rot="10800000">
            <a:off x="1926336" y="5084064"/>
            <a:ext cx="682752" cy="234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2AB6654-E767-6548-98EF-F2E94620847E}"/>
              </a:ext>
            </a:extLst>
          </p:cNvPr>
          <p:cNvSpPr/>
          <p:nvPr/>
        </p:nvSpPr>
        <p:spPr>
          <a:xfrm rot="10800000">
            <a:off x="5919216" y="5958115"/>
            <a:ext cx="682752" cy="234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A2BF76-9D55-3542-8763-274986C6A408}"/>
              </a:ext>
            </a:extLst>
          </p:cNvPr>
          <p:cNvSpPr txBox="1"/>
          <p:nvPr/>
        </p:nvSpPr>
        <p:spPr>
          <a:xfrm>
            <a:off x="6601968" y="5844693"/>
            <a:ext cx="145788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Overview each columns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678770AE-360B-FD49-AA66-1BE601967614}"/>
              </a:ext>
            </a:extLst>
          </p:cNvPr>
          <p:cNvSpPr/>
          <p:nvPr/>
        </p:nvSpPr>
        <p:spPr>
          <a:xfrm>
            <a:off x="9095232" y="2913888"/>
            <a:ext cx="499872" cy="1828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0DAC504B-71F7-5942-BFE9-CC5094A97E74}"/>
              </a:ext>
            </a:extLst>
          </p:cNvPr>
          <p:cNvSpPr/>
          <p:nvPr/>
        </p:nvSpPr>
        <p:spPr>
          <a:xfrm>
            <a:off x="11381998" y="2913888"/>
            <a:ext cx="663698" cy="1767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7F6F681-FE78-EE47-BA53-EB9F990BE4BC}"/>
              </a:ext>
            </a:extLst>
          </p:cNvPr>
          <p:cNvSpPr txBox="1"/>
          <p:nvPr/>
        </p:nvSpPr>
        <p:spPr>
          <a:xfrm rot="19961937">
            <a:off x="2306761" y="3876366"/>
            <a:ext cx="1146055" cy="307777"/>
          </a:xfrm>
          <a:prstGeom prst="rect">
            <a:avLst/>
          </a:prstGeom>
          <a:solidFill>
            <a:schemeClr val="accent4"/>
          </a:solidFill>
          <a:ln cap="rnd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“Year”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10AF4-6FC7-AE49-BB5F-AF3233BC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OF DATA CLEANING &amp; TRANSFORMING</a:t>
            </a:r>
            <a:br>
              <a:rPr lang="en-US" sz="3600" dirty="0"/>
            </a:br>
            <a:r>
              <a:rPr lang="en-US" sz="3600" dirty="0"/>
              <a:t>1. Knowing the features (columns)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69242-9122-8B49-9C5A-932BFEE458F6}"/>
              </a:ext>
            </a:extLst>
          </p:cNvPr>
          <p:cNvSpPr txBox="1"/>
          <p:nvPr/>
        </p:nvSpPr>
        <p:spPr>
          <a:xfrm>
            <a:off x="140330" y="2221112"/>
            <a:ext cx="5008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Drop unnecessary features:</a:t>
            </a:r>
          </a:p>
          <a:p>
            <a:pPr marL="342900" indent="-342900">
              <a:buAutoNum type="arabicPeriod"/>
            </a:pPr>
            <a:r>
              <a:rPr lang="en-US" dirty="0"/>
              <a:t>Pure unnecessary columns (Informational, Duplicated)</a:t>
            </a:r>
          </a:p>
          <a:p>
            <a:pPr marL="342900" indent="-342900">
              <a:buAutoNum type="arabicPeriod"/>
            </a:pPr>
            <a:r>
              <a:rPr lang="en-US" dirty="0"/>
              <a:t>Weakness features</a:t>
            </a:r>
          </a:p>
          <a:p>
            <a:r>
              <a:rPr lang="en-US" dirty="0"/>
              <a:t>	(Irrelevant features for analysis)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6A7CC-3A2E-0349-A066-4D4383D10AB5}"/>
              </a:ext>
            </a:extLst>
          </p:cNvPr>
          <p:cNvSpPr txBox="1"/>
          <p:nvPr/>
        </p:nvSpPr>
        <p:spPr>
          <a:xfrm rot="19961937">
            <a:off x="2527963" y="4516626"/>
            <a:ext cx="1346810" cy="307777"/>
          </a:xfrm>
          <a:prstGeom prst="rect">
            <a:avLst/>
          </a:prstGeom>
          <a:solidFill>
            <a:schemeClr val="accent4"/>
          </a:solidFill>
          <a:ln cap="rnd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”IUCR Code”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D2DF6-AA4F-1048-92F9-9EF2571B6837}"/>
              </a:ext>
            </a:extLst>
          </p:cNvPr>
          <p:cNvSpPr txBox="1"/>
          <p:nvPr/>
        </p:nvSpPr>
        <p:spPr>
          <a:xfrm rot="19961937">
            <a:off x="270062" y="4309757"/>
            <a:ext cx="1473165" cy="307777"/>
          </a:xfrm>
          <a:prstGeom prst="rect">
            <a:avLst/>
          </a:prstGeom>
          <a:solidFill>
            <a:schemeClr val="accent4"/>
          </a:solidFill>
          <a:ln cap="rnd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“Unnamed ID”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F0A3F-D9FB-FF44-989C-DCD285DAFC25}"/>
              </a:ext>
            </a:extLst>
          </p:cNvPr>
          <p:cNvSpPr txBox="1"/>
          <p:nvPr/>
        </p:nvSpPr>
        <p:spPr>
          <a:xfrm rot="19961937">
            <a:off x="151677" y="5287385"/>
            <a:ext cx="1907231" cy="307777"/>
          </a:xfrm>
          <a:prstGeom prst="rect">
            <a:avLst/>
          </a:prstGeom>
          <a:solidFill>
            <a:schemeClr val="accent4"/>
          </a:solidFill>
          <a:ln cap="rnd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“Community Area”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58BE1-4D16-1B45-A113-CE2D4E8D18C2}"/>
              </a:ext>
            </a:extLst>
          </p:cNvPr>
          <p:cNvSpPr txBox="1"/>
          <p:nvPr/>
        </p:nvSpPr>
        <p:spPr>
          <a:xfrm>
            <a:off x="1335343" y="4356704"/>
            <a:ext cx="1333068" cy="5847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Drop out 14 Columns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FC399C-9E10-2842-94C6-1D879943E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850" y="2414016"/>
            <a:ext cx="7889820" cy="3414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B36DD4-9052-B34B-A0B4-AE0A93755F0C}"/>
              </a:ext>
            </a:extLst>
          </p:cNvPr>
          <p:cNvSpPr txBox="1"/>
          <p:nvPr/>
        </p:nvSpPr>
        <p:spPr>
          <a:xfrm rot="19961937">
            <a:off x="1880967" y="5345466"/>
            <a:ext cx="1146055" cy="307777"/>
          </a:xfrm>
          <a:prstGeom prst="rect">
            <a:avLst/>
          </a:prstGeom>
          <a:solidFill>
            <a:schemeClr val="accent4"/>
          </a:solidFill>
          <a:ln cap="rnd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“FBI Code”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17EB4-D306-FD4F-A531-E4751E50A470}"/>
              </a:ext>
            </a:extLst>
          </p:cNvPr>
          <p:cNvSpPr txBox="1"/>
          <p:nvPr/>
        </p:nvSpPr>
        <p:spPr>
          <a:xfrm>
            <a:off x="6693408" y="5898930"/>
            <a:ext cx="2145792" cy="277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Nature of crimes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BAB9A-411B-7D42-8CA7-B4A100B83D44}"/>
              </a:ext>
            </a:extLst>
          </p:cNvPr>
          <p:cNvSpPr txBox="1"/>
          <p:nvPr/>
        </p:nvSpPr>
        <p:spPr>
          <a:xfrm>
            <a:off x="10832592" y="5898930"/>
            <a:ext cx="1172091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Geo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F8767F-E1A7-804E-88E5-DF9E1FA225D2}"/>
              </a:ext>
            </a:extLst>
          </p:cNvPr>
          <p:cNvSpPr txBox="1"/>
          <p:nvPr/>
        </p:nvSpPr>
        <p:spPr>
          <a:xfrm>
            <a:off x="9037320" y="5898929"/>
            <a:ext cx="159715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Other descriptions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CAF88C-E23E-5F44-BBEF-CD57A33726B9}"/>
              </a:ext>
            </a:extLst>
          </p:cNvPr>
          <p:cNvSpPr txBox="1"/>
          <p:nvPr/>
        </p:nvSpPr>
        <p:spPr>
          <a:xfrm>
            <a:off x="5876544" y="5898929"/>
            <a:ext cx="717804" cy="277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5B58F-E714-6F46-BBE5-A60853B2381C}"/>
              </a:ext>
            </a:extLst>
          </p:cNvPr>
          <p:cNvSpPr txBox="1"/>
          <p:nvPr/>
        </p:nvSpPr>
        <p:spPr>
          <a:xfrm>
            <a:off x="4750925" y="5896399"/>
            <a:ext cx="1035087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Uniqueness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46EEFC-6BAA-EC48-AC1E-DD118F6E54EA}"/>
              </a:ext>
            </a:extLst>
          </p:cNvPr>
          <p:cNvCxnSpPr/>
          <p:nvPr/>
        </p:nvCxnSpPr>
        <p:spPr>
          <a:xfrm>
            <a:off x="5291328" y="5669280"/>
            <a:ext cx="0" cy="22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91E543-360D-514D-83E2-A37F1D6F35D4}"/>
              </a:ext>
            </a:extLst>
          </p:cNvPr>
          <p:cNvCxnSpPr/>
          <p:nvPr/>
        </p:nvCxnSpPr>
        <p:spPr>
          <a:xfrm>
            <a:off x="6187440" y="5669280"/>
            <a:ext cx="0" cy="22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2D7404-0825-FF41-A5F7-4AE6949DD41A}"/>
              </a:ext>
            </a:extLst>
          </p:cNvPr>
          <p:cNvCxnSpPr/>
          <p:nvPr/>
        </p:nvCxnSpPr>
        <p:spPr>
          <a:xfrm>
            <a:off x="7284720" y="5669280"/>
            <a:ext cx="0" cy="22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162C18-B27E-6641-BB09-0834AC5485D5}"/>
              </a:ext>
            </a:extLst>
          </p:cNvPr>
          <p:cNvCxnSpPr/>
          <p:nvPr/>
        </p:nvCxnSpPr>
        <p:spPr>
          <a:xfrm>
            <a:off x="8327136" y="5669280"/>
            <a:ext cx="0" cy="22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34E1A7-666F-3B4B-8F3F-725F00A69B73}"/>
              </a:ext>
            </a:extLst>
          </p:cNvPr>
          <p:cNvCxnSpPr/>
          <p:nvPr/>
        </p:nvCxnSpPr>
        <p:spPr>
          <a:xfrm>
            <a:off x="9296400" y="5669280"/>
            <a:ext cx="0" cy="22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4CAA14-90C9-8048-A783-34A014D1CBAC}"/>
              </a:ext>
            </a:extLst>
          </p:cNvPr>
          <p:cNvCxnSpPr/>
          <p:nvPr/>
        </p:nvCxnSpPr>
        <p:spPr>
          <a:xfrm>
            <a:off x="9835896" y="5698760"/>
            <a:ext cx="0" cy="22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F2A8AE-741A-034A-B933-EC0C2C041931}"/>
              </a:ext>
            </a:extLst>
          </p:cNvPr>
          <p:cNvCxnSpPr/>
          <p:nvPr/>
        </p:nvCxnSpPr>
        <p:spPr>
          <a:xfrm>
            <a:off x="10466832" y="5669280"/>
            <a:ext cx="0" cy="22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C0EFA7-D7D0-B645-A9AF-6B8917D0741D}"/>
              </a:ext>
            </a:extLst>
          </p:cNvPr>
          <p:cNvCxnSpPr/>
          <p:nvPr/>
        </p:nvCxnSpPr>
        <p:spPr>
          <a:xfrm>
            <a:off x="10991088" y="5698760"/>
            <a:ext cx="0" cy="22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D2A20C-AB0D-C34E-8188-3BC985012562}"/>
              </a:ext>
            </a:extLst>
          </p:cNvPr>
          <p:cNvCxnSpPr/>
          <p:nvPr/>
        </p:nvCxnSpPr>
        <p:spPr>
          <a:xfrm>
            <a:off x="11618976" y="5669280"/>
            <a:ext cx="0" cy="22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2B66C5-3850-9C4B-A299-02F78541F8A7}"/>
              </a:ext>
            </a:extLst>
          </p:cNvPr>
          <p:cNvSpPr txBox="1"/>
          <p:nvPr/>
        </p:nvSpPr>
        <p:spPr>
          <a:xfrm>
            <a:off x="4693454" y="6240784"/>
            <a:ext cx="634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Columns that relevant and enough for our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7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0AF4-6FC7-AE49-BB5F-AF3233BC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OF DATA CLEANING &amp; TRANSFORMING</a:t>
            </a:r>
            <a:br>
              <a:rPr lang="en-US" sz="3600" dirty="0"/>
            </a:br>
            <a:r>
              <a:rPr lang="en-US" sz="3600" dirty="0"/>
              <a:t>2. Dealing with missing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99BE0-D9BE-D54F-843B-B14DA20B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6" y="2309367"/>
            <a:ext cx="5834126" cy="3772645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ACBD41C0-A891-BC47-8675-E0CA16188C13}"/>
              </a:ext>
            </a:extLst>
          </p:cNvPr>
          <p:cNvSpPr/>
          <p:nvPr/>
        </p:nvSpPr>
        <p:spPr>
          <a:xfrm>
            <a:off x="256032" y="4450080"/>
            <a:ext cx="3657600" cy="256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0C082787-09D4-8B46-BAA7-97A9EB58A4AC}"/>
              </a:ext>
            </a:extLst>
          </p:cNvPr>
          <p:cNvSpPr/>
          <p:nvPr/>
        </p:nvSpPr>
        <p:spPr>
          <a:xfrm>
            <a:off x="256032" y="5138030"/>
            <a:ext cx="3657600" cy="256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D66AB28E-B173-7E46-8248-7D39ED1B956E}"/>
              </a:ext>
            </a:extLst>
          </p:cNvPr>
          <p:cNvSpPr/>
          <p:nvPr/>
        </p:nvSpPr>
        <p:spPr>
          <a:xfrm>
            <a:off x="256032" y="5354001"/>
            <a:ext cx="3657600" cy="256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B180A7-E9D9-B84A-B20E-9322ECEC3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8" y="2309367"/>
            <a:ext cx="5397500" cy="260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F31B92-43C1-5044-BB94-647AE022962E}"/>
              </a:ext>
            </a:extLst>
          </p:cNvPr>
          <p:cNvSpPr txBox="1"/>
          <p:nvPr/>
        </p:nvSpPr>
        <p:spPr>
          <a:xfrm>
            <a:off x="152146" y="6226146"/>
            <a:ext cx="634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 missing values in three columns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67DE83-5ECF-F44D-B087-51CFD5120338}"/>
              </a:ext>
            </a:extLst>
          </p:cNvPr>
          <p:cNvSpPr txBox="1"/>
          <p:nvPr/>
        </p:nvSpPr>
        <p:spPr>
          <a:xfrm>
            <a:off x="6205730" y="5081380"/>
            <a:ext cx="6344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“</a:t>
            </a:r>
            <a:r>
              <a:rPr lang="en-US" dirty="0" err="1"/>
              <a:t>isnull</a:t>
            </a:r>
            <a:r>
              <a:rPr lang="en-US" altLang="zh-TW" dirty="0"/>
              <a:t>()</a:t>
            </a:r>
            <a:r>
              <a:rPr lang="en-US" dirty="0"/>
              <a:t>.sum</a:t>
            </a:r>
            <a:r>
              <a:rPr lang="en-US" altLang="zh-TW" dirty="0"/>
              <a:t>()</a:t>
            </a:r>
            <a:r>
              <a:rPr lang="en-US" dirty="0"/>
              <a:t>” to find the numbers of missing values</a:t>
            </a:r>
          </a:p>
          <a:p>
            <a:endParaRPr lang="en-US" dirty="0"/>
          </a:p>
          <a:p>
            <a:r>
              <a:rPr lang="en-US" dirty="0"/>
              <a:t>In conclusion, these are only 0.113% and 2.5% of</a:t>
            </a:r>
          </a:p>
          <a:p>
            <a:r>
              <a:rPr lang="en-US" dirty="0"/>
              <a:t>the total rows of 1,456,714. </a:t>
            </a:r>
          </a:p>
          <a:p>
            <a:r>
              <a:rPr lang="en-US" b="1" dirty="0"/>
              <a:t>Cleaning Method: “DROP N/A VALUES” </a:t>
            </a:r>
          </a:p>
        </p:txBody>
      </p:sp>
    </p:spTree>
    <p:extLst>
      <p:ext uri="{BB962C8B-B14F-4D97-AF65-F5344CB8AC3E}">
        <p14:creationId xmlns:p14="http://schemas.microsoft.com/office/powerpoint/2010/main" val="343805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0AF4-6FC7-AE49-BB5F-AF3233BC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OF DATA CLEANING &amp; TRANSFORMING</a:t>
            </a:r>
            <a:br>
              <a:rPr lang="en-US" sz="3600" dirty="0"/>
            </a:br>
            <a:r>
              <a:rPr lang="en-US" sz="3600" dirty="0"/>
              <a:t>2. Dealing with missing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22266-F5E2-A748-AA8A-1D5D1546A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85" r="36918" b="-1"/>
          <a:stretch/>
        </p:blipFill>
        <p:spPr>
          <a:xfrm>
            <a:off x="217424" y="3429000"/>
            <a:ext cx="4159504" cy="597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9AB981-B533-A24B-9418-DE0242911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866" y="2376784"/>
            <a:ext cx="5872878" cy="3865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29B762-2B37-3349-B6EC-2A921EAE5F08}"/>
              </a:ext>
            </a:extLst>
          </p:cNvPr>
          <p:cNvSpPr/>
          <p:nvPr/>
        </p:nvSpPr>
        <p:spPr>
          <a:xfrm>
            <a:off x="217424" y="4157144"/>
            <a:ext cx="44726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“DROP N/A VALUES”</a:t>
            </a:r>
          </a:p>
          <a:p>
            <a:r>
              <a:rPr lang="en-US" dirty="0"/>
              <a:t>Drop all the rows that included missing</a:t>
            </a:r>
          </a:p>
          <a:p>
            <a:r>
              <a:rPr lang="en-US" dirty="0"/>
              <a:t> values. 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2F50039-58E6-F944-AC13-3AF2FB465D32}"/>
              </a:ext>
            </a:extLst>
          </p:cNvPr>
          <p:cNvSpPr/>
          <p:nvPr/>
        </p:nvSpPr>
        <p:spPr>
          <a:xfrm rot="16200000">
            <a:off x="4714365" y="3827959"/>
            <a:ext cx="540245" cy="658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alf-frame 12">
            <a:extLst>
              <a:ext uri="{FF2B5EF4-FFF2-40B4-BE49-F238E27FC236}">
                <a16:creationId xmlns:a16="http://schemas.microsoft.com/office/drawing/2014/main" id="{E9158C3B-93D7-3D47-8434-76A30BA49E8A}"/>
              </a:ext>
            </a:extLst>
          </p:cNvPr>
          <p:cNvSpPr/>
          <p:nvPr/>
        </p:nvSpPr>
        <p:spPr>
          <a:xfrm>
            <a:off x="8429193" y="3556196"/>
            <a:ext cx="268224" cy="29038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-frame 13">
            <a:extLst>
              <a:ext uri="{FF2B5EF4-FFF2-40B4-BE49-F238E27FC236}">
                <a16:creationId xmlns:a16="http://schemas.microsoft.com/office/drawing/2014/main" id="{FA9DB827-BE90-3F43-B886-6B3DE121C63D}"/>
              </a:ext>
            </a:extLst>
          </p:cNvPr>
          <p:cNvSpPr/>
          <p:nvPr/>
        </p:nvSpPr>
        <p:spPr>
          <a:xfrm rot="10800000">
            <a:off x="9179001" y="5478370"/>
            <a:ext cx="268224" cy="29038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-frame 14">
            <a:extLst>
              <a:ext uri="{FF2B5EF4-FFF2-40B4-BE49-F238E27FC236}">
                <a16:creationId xmlns:a16="http://schemas.microsoft.com/office/drawing/2014/main" id="{175FEA7A-CE97-C444-AE46-763C6A4C39D8}"/>
              </a:ext>
            </a:extLst>
          </p:cNvPr>
          <p:cNvSpPr/>
          <p:nvPr/>
        </p:nvSpPr>
        <p:spPr>
          <a:xfrm rot="5400000">
            <a:off x="9190079" y="3545118"/>
            <a:ext cx="268224" cy="29038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-frame 15">
            <a:extLst>
              <a:ext uri="{FF2B5EF4-FFF2-40B4-BE49-F238E27FC236}">
                <a16:creationId xmlns:a16="http://schemas.microsoft.com/office/drawing/2014/main" id="{58198014-F14C-3B40-87EC-B9BB798B5834}"/>
              </a:ext>
            </a:extLst>
          </p:cNvPr>
          <p:cNvSpPr/>
          <p:nvPr/>
        </p:nvSpPr>
        <p:spPr>
          <a:xfrm rot="16200000">
            <a:off x="8418115" y="5489449"/>
            <a:ext cx="268224" cy="29038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A91F5-FC6E-2245-A495-0D845F13367F}"/>
              </a:ext>
            </a:extLst>
          </p:cNvPr>
          <p:cNvSpPr/>
          <p:nvPr/>
        </p:nvSpPr>
        <p:spPr>
          <a:xfrm>
            <a:off x="8303469" y="629441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74165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0AF4-6FC7-AE49-BB5F-AF3233BC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OF DATA CLEANING &amp; TRANSFORMING</a:t>
            </a:r>
            <a:br>
              <a:rPr lang="en-US" sz="3600" dirty="0"/>
            </a:br>
            <a:r>
              <a:rPr lang="en-US" sz="3600" dirty="0"/>
              <a:t>3. Set “ID” as Index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5EEC9-AAC5-8D4E-82A6-8147994E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6" y="4719082"/>
            <a:ext cx="3949700" cy="441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F6AF2B-860A-9E4D-9AB6-6043DCC3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86" y="3238500"/>
            <a:ext cx="39497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E53D99-6891-D44C-90FF-E7C7DB00C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186" y="2754034"/>
            <a:ext cx="7237728" cy="29403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54DC2E-4DE3-4D43-BB5E-E288AB5A2BE9}"/>
              </a:ext>
            </a:extLst>
          </p:cNvPr>
          <p:cNvSpPr txBox="1"/>
          <p:nvPr/>
        </p:nvSpPr>
        <p:spPr>
          <a:xfrm>
            <a:off x="208086" y="2762012"/>
            <a:ext cx="36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1.Check the Uniqueness of “ID”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68388-82D8-D04D-A3CA-967E5882793A}"/>
              </a:ext>
            </a:extLst>
          </p:cNvPr>
          <p:cNvSpPr txBox="1"/>
          <p:nvPr/>
        </p:nvSpPr>
        <p:spPr>
          <a:xfrm>
            <a:off x="208086" y="4275275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2.See “ID” as Index</a:t>
            </a:r>
          </a:p>
        </p:txBody>
      </p:sp>
    </p:spTree>
    <p:extLst>
      <p:ext uri="{BB962C8B-B14F-4D97-AF65-F5344CB8AC3E}">
        <p14:creationId xmlns:p14="http://schemas.microsoft.com/office/powerpoint/2010/main" val="153813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0AF4-6FC7-AE49-BB5F-AF3233BC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OF DATA CLEANING &amp; TRANSFORMING</a:t>
            </a:r>
            <a:br>
              <a:rPr lang="en-US" sz="3600" dirty="0"/>
            </a:br>
            <a:r>
              <a:rPr lang="en-US" sz="3600" dirty="0"/>
              <a:t>4. Renaming the Columns to reasonable 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BD5942-EF37-F941-8BF8-5CBCBFE9586A}"/>
              </a:ext>
            </a:extLst>
          </p:cNvPr>
          <p:cNvSpPr txBox="1"/>
          <p:nvPr/>
        </p:nvSpPr>
        <p:spPr>
          <a:xfrm>
            <a:off x="534516" y="6226146"/>
            <a:ext cx="729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 the columns to be</a:t>
            </a:r>
            <a:r>
              <a:rPr lang="zh-TW" altLang="en-US" dirty="0"/>
              <a:t> </a:t>
            </a:r>
            <a:r>
              <a:rPr lang="en-US" altLang="zh-TW" dirty="0"/>
              <a:t>reasonable</a:t>
            </a:r>
            <a:r>
              <a:rPr lang="en-US" dirty="0"/>
              <a:t>, </a:t>
            </a:r>
            <a:r>
              <a:rPr lang="en-US" altLang="zh-TW" dirty="0"/>
              <a:t>concise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readable.</a:t>
            </a:r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CF878-50B8-F649-BE44-A2C940EB3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16" y="2281533"/>
            <a:ext cx="10571998" cy="38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9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0AF4-6FC7-AE49-BB5F-AF3233BC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OF DATA CLEANING &amp; TRANSFORMING</a:t>
            </a:r>
            <a:br>
              <a:rPr lang="en-US" sz="3600" dirty="0"/>
            </a:br>
            <a:r>
              <a:rPr lang="en-US" sz="3600" dirty="0"/>
              <a:t>5. Datetime Format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2E696-4039-1844-89F5-5E259EEBB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3048000"/>
            <a:ext cx="2921000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B635D0-3298-0F4C-8734-D2EA008A1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5039212"/>
            <a:ext cx="782320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E2AF67-F100-3D46-A78F-F603A92FD2E3}"/>
              </a:ext>
            </a:extLst>
          </p:cNvPr>
          <p:cNvSpPr txBox="1"/>
          <p:nvPr/>
        </p:nvSpPr>
        <p:spPr>
          <a:xfrm>
            <a:off x="539750" y="2286000"/>
            <a:ext cx="11205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Transfer the </a:t>
            </a:r>
            <a:r>
              <a:rPr lang="en-US" b="1" dirty="0" err="1"/>
              <a:t>dtype</a:t>
            </a:r>
            <a:r>
              <a:rPr lang="en-US" b="1" dirty="0"/>
              <a:t> from  “object” to  “Datetime 64”</a:t>
            </a:r>
          </a:p>
          <a:p>
            <a:r>
              <a:rPr lang="en-US" dirty="0"/>
              <a:t> “Datetime 64”: defined as a standard date format for computation by other applications(</a:t>
            </a:r>
            <a:r>
              <a:rPr lang="en-US" dirty="0" err="1"/>
              <a:t>E:Excel</a:t>
            </a:r>
            <a:r>
              <a:rPr lang="en-US" dirty="0"/>
              <a:t>).</a:t>
            </a:r>
          </a:p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F4260-C6E7-884D-A228-34FC68F08796}"/>
              </a:ext>
            </a:extLst>
          </p:cNvPr>
          <p:cNvSpPr txBox="1"/>
          <p:nvPr/>
        </p:nvSpPr>
        <p:spPr>
          <a:xfrm>
            <a:off x="476250" y="4329932"/>
            <a:ext cx="6808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the </a:t>
            </a:r>
            <a:r>
              <a:rPr lang="en-US" b="1" dirty="0" err="1"/>
              <a:t>DateTime</a:t>
            </a:r>
            <a:r>
              <a:rPr lang="en-US" b="1" dirty="0"/>
              <a:t> library</a:t>
            </a:r>
          </a:p>
          <a:p>
            <a:r>
              <a:rPr lang="en-US" b="1" dirty="0"/>
              <a:t>Use </a:t>
            </a:r>
            <a:r>
              <a:rPr lang="en-US" b="1" dirty="0" err="1"/>
              <a:t>pd.to_datetime</a:t>
            </a:r>
            <a:r>
              <a:rPr lang="en-US" b="1" dirty="0"/>
              <a:t> to transfer the values in “Date” column</a:t>
            </a:r>
          </a:p>
        </p:txBody>
      </p:sp>
    </p:spTree>
    <p:extLst>
      <p:ext uri="{BB962C8B-B14F-4D97-AF65-F5344CB8AC3E}">
        <p14:creationId xmlns:p14="http://schemas.microsoft.com/office/powerpoint/2010/main" val="2363637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2376</TotalTime>
  <Words>385</Words>
  <Application>Microsoft Macintosh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Quotable</vt:lpstr>
      <vt:lpstr>CISC7201 Project Presentation “Crimes in Chicago” </vt:lpstr>
      <vt:lpstr>SOURCE OF DATA SET </vt:lpstr>
      <vt:lpstr>STEPS OF DATA CLEANING &amp; TRANSFORMING 1. Knowing the features (columns)</vt:lpstr>
      <vt:lpstr>STEPS OF DATA CLEANING &amp; TRANSFORMING 1. Knowing the features (columns)</vt:lpstr>
      <vt:lpstr>STEPS OF DATA CLEANING &amp; TRANSFORMING 2. Dealing with missing values</vt:lpstr>
      <vt:lpstr>STEPS OF DATA CLEANING &amp; TRANSFORMING 2. Dealing with missing values</vt:lpstr>
      <vt:lpstr>STEPS OF DATA CLEANING &amp; TRANSFORMING 3. Set “ID” as Index</vt:lpstr>
      <vt:lpstr>STEPS OF DATA CLEANING &amp; TRANSFORMING 4. Renaming the Columns to reasonable form</vt:lpstr>
      <vt:lpstr>STEPS OF DATA CLEANING &amp; TRANSFORMING 5. Datetime Format </vt:lpstr>
      <vt:lpstr>STEPS OF DATA CLEANING &amp; TRANSFORMING 5. Datetime Format 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Smile So</cp:lastModifiedBy>
  <cp:revision>30</cp:revision>
  <dcterms:created xsi:type="dcterms:W3CDTF">2019-12-13T18:34:36Z</dcterms:created>
  <dcterms:modified xsi:type="dcterms:W3CDTF">2019-12-17T16:32:08Z</dcterms:modified>
</cp:coreProperties>
</file>