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99" r:id="rId6"/>
    <p:sldId id="303" r:id="rId7"/>
    <p:sldId id="304" r:id="rId8"/>
    <p:sldId id="274" r:id="rId9"/>
    <p:sldId id="305" r:id="rId10"/>
    <p:sldId id="307" r:id="rId11"/>
    <p:sldId id="306" r:id="rId12"/>
    <p:sldId id="308" r:id="rId13"/>
    <p:sldId id="284" r:id="rId14"/>
    <p:sldId id="288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BDFD3D-D2DB-461B-A2F6-A8667F090CD9}" v="1" dt="2025-08-03T09:00:03.01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재민 신" userId="e269c3a20990ebd4" providerId="LiveId" clId="{22BDFD3D-D2DB-461B-A2F6-A8667F090CD9}"/>
    <pc:docChg chg="modSld">
      <pc:chgData name="재민 신" userId="e269c3a20990ebd4" providerId="LiveId" clId="{22BDFD3D-D2DB-461B-A2F6-A8667F090CD9}" dt="2025-08-03T09:00:03.019" v="0"/>
      <pc:docMkLst>
        <pc:docMk/>
      </pc:docMkLst>
      <pc:sldChg chg="modSp">
        <pc:chgData name="재민 신" userId="e269c3a20990ebd4" providerId="LiveId" clId="{22BDFD3D-D2DB-461B-A2F6-A8667F090CD9}" dt="2025-08-03T09:00:03.019" v="0"/>
        <pc:sldMkLst>
          <pc:docMk/>
          <pc:sldMk cId="1109332271" sldId="288"/>
        </pc:sldMkLst>
        <pc:spChg chg="mod">
          <ac:chgData name="재민 신" userId="e269c3a20990ebd4" providerId="LiveId" clId="{22BDFD3D-D2DB-461B-A2F6-A8667F090CD9}" dt="2025-08-03T09:00:03.019" v="0"/>
          <ac:spMkLst>
            <pc:docMk/>
            <pc:sldMk cId="1109332271" sldId="288"/>
            <ac:spMk id="9" creationId="{957A8109-BBBF-407C-81F8-08088ED9969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953589069963658E-2"/>
          <c:y val="2.9408714950534941E-2"/>
          <c:w val="0.9286973531844136"/>
          <c:h val="0.7210843364170861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3CDE-4CDB-A8A6-FFC871DA95F0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3CDE-4CDB-A8A6-FFC871DA95F0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3CDE-4CDB-A8A6-FFC871DA95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942159"/>
        <c:axId val="40955887"/>
      </c:barChart>
      <c:catAx>
        <c:axId val="40942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5887"/>
        <c:crosses val="autoZero"/>
        <c:auto val="1"/>
        <c:lblAlgn val="ctr"/>
        <c:lblOffset val="100"/>
        <c:noMultiLvlLbl val="0"/>
      </c:catAx>
      <c:valAx>
        <c:axId val="4095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4215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33027922788705005"/>
          <c:y val="0.90265565477514731"/>
          <c:w val="0.31708278115235972"/>
          <c:h val="8.70475952708295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1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953589069963658E-2"/>
          <c:y val="2.9408714950534941E-2"/>
          <c:w val="0.9286973531844136"/>
          <c:h val="0.7210843364170861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3CDE-4CDB-A8A6-FFC871DA95F0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3CDE-4CDB-A8A6-FFC871DA95F0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3CDE-4CDB-A8A6-FFC871DA95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942159"/>
        <c:axId val="40955887"/>
      </c:barChart>
      <c:catAx>
        <c:axId val="40942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5887"/>
        <c:crosses val="autoZero"/>
        <c:auto val="1"/>
        <c:lblAlgn val="ctr"/>
        <c:lblOffset val="100"/>
        <c:noMultiLvlLbl val="0"/>
      </c:catAx>
      <c:valAx>
        <c:axId val="4095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4215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33027922788705005"/>
          <c:y val="0.90265565477514731"/>
          <c:w val="0.31708278115235972"/>
          <c:h val="8.70475952708295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1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953589069963658E-2"/>
          <c:y val="2.9408714950534941E-2"/>
          <c:w val="0.9286973531844136"/>
          <c:h val="0.7210843364170861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3CDE-4CDB-A8A6-FFC871DA95F0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3CDE-4CDB-A8A6-FFC871DA95F0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3CDE-4CDB-A8A6-FFC871DA95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942159"/>
        <c:axId val="40955887"/>
      </c:barChart>
      <c:catAx>
        <c:axId val="40942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5887"/>
        <c:crosses val="autoZero"/>
        <c:auto val="1"/>
        <c:lblAlgn val="ctr"/>
        <c:lblOffset val="100"/>
        <c:noMultiLvlLbl val="0"/>
      </c:catAx>
      <c:valAx>
        <c:axId val="4095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4215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33027922788705005"/>
          <c:y val="0.90265565477514731"/>
          <c:w val="0.31708278115235972"/>
          <c:h val="8.70475952708295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1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953589069963658E-2"/>
          <c:y val="2.9408714950534941E-2"/>
          <c:w val="0.9286973531844136"/>
          <c:h val="0.7210843364170861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3CDE-4CDB-A8A6-FFC871DA95F0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3CDE-4CDB-A8A6-FFC871DA95F0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Category 1</c:v>
                      </c:pt>
                      <c:pt idx="1">
                        <c:v>Category 2</c:v>
                      </c:pt>
                      <c:pt idx="2">
                        <c:v>Category 3</c:v>
                      </c:pt>
                      <c:pt idx="3">
                        <c:v>Category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3CDE-4CDB-A8A6-FFC871DA95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942159"/>
        <c:axId val="40955887"/>
      </c:barChart>
      <c:catAx>
        <c:axId val="40942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5887"/>
        <c:crosses val="autoZero"/>
        <c:auto val="1"/>
        <c:lblAlgn val="ctr"/>
        <c:lblOffset val="100"/>
        <c:noMultiLvlLbl val="0"/>
      </c:catAx>
      <c:valAx>
        <c:axId val="4095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4215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33027922788705005"/>
          <c:y val="0.90265565477514731"/>
          <c:w val="0.31708278115235972"/>
          <c:h val="8.70475952708295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spc="1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Picture 2" descr="A screenshot of a computer&#10;&#10;AI-generated content may be incorrect.">
          <a:extLst xmlns:a="http://schemas.openxmlformats.org/drawingml/2006/main">
            <a:ext uri="{FF2B5EF4-FFF2-40B4-BE49-F238E27FC236}">
              <a16:creationId xmlns:a16="http://schemas.microsoft.com/office/drawing/2014/main" id="{10814BBD-0F87-35E7-D646-0D169BE1514E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1027096" cy="5372566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4" name="Picture 3" descr="A screenshot of a computer&#10;&#10;AI-generated content may be incorrect.">
          <a:extLst xmlns:a="http://schemas.openxmlformats.org/drawingml/2006/main">
            <a:ext uri="{FF2B5EF4-FFF2-40B4-BE49-F238E27FC236}">
              <a16:creationId xmlns:a16="http://schemas.microsoft.com/office/drawing/2014/main" id="{CED8AE7A-DDA0-86C8-BB5A-495843E48B3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1072820" cy="5197290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6" name="Picture 5" descr="A screenshot of a computer&#10;&#10;AI-generated content may be incorrect.">
          <a:extLst xmlns:a="http://schemas.openxmlformats.org/drawingml/2006/main">
            <a:ext uri="{FF2B5EF4-FFF2-40B4-BE49-F238E27FC236}">
              <a16:creationId xmlns:a16="http://schemas.microsoft.com/office/drawing/2014/main" id="{2A461206-895C-671B-BF35-95D1217BDD4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0638442" cy="5075360"/>
        </a:xfrm>
        <a:prstGeom xmlns:a="http://schemas.openxmlformats.org/drawingml/2006/main" prst="rect">
          <a:avLst/>
        </a:prstGeom>
      </cdr:spPr>
    </cdr:pic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Picture 2" descr="A screenshot of a computer&#10;&#10;AI-generated content may be incorrect.">
          <a:extLst xmlns:a="http://schemas.openxmlformats.org/drawingml/2006/main">
            <a:ext uri="{FF2B5EF4-FFF2-40B4-BE49-F238E27FC236}">
              <a16:creationId xmlns:a16="http://schemas.microsoft.com/office/drawing/2014/main" id="{E87C47DD-7D88-01AA-ECAC-1951500F5CBA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1133785" cy="4999153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65D721-3F0A-41A3-B555-1F61C07BF1BE}" type="datetime1">
              <a:rPr lang="en-GB" smtClean="0"/>
              <a:t>03/08/2025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F8A362-CAFC-4987-9A50-47570528395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43ED9D-E132-4572-9D4D-99356D8DF6B4}" type="datetime1">
              <a:rPr lang="en-GB" smtClean="0"/>
              <a:t>03/08/2025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4EEB602-95FC-483A-B12D-216A7AD7EA2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3C600-653A-4731-9E20-ECBE3EF095B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F718374-C3F0-40E9-8526-A7F04F576EBA}" type="datetime1">
              <a:rPr lang="en-GB" smtClean="0"/>
              <a:t>03/08/2025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1E5B3-2618-4553-8624-6AB20213AF8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CBC6739-7F1F-4A44-8E33-B36B45653CDF}" type="datetime1">
              <a:rPr lang="en-GB" smtClean="0"/>
              <a:t>03/08/2025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23911-B17C-479F-A6E2-08385D1EFEF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486EC6D-77F5-4C7F-A7AE-2BD2E2EEB0ED}" type="datetime1">
              <a:rPr lang="en-GB" smtClean="0"/>
              <a:t>03/08/2025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3588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AC04A-A599-ECB4-7BB3-C521D02DB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936FB-F771-0386-98D7-D58A3E8FD4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33EE7E-A82D-5DFB-68A5-DE6F8C580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134A7-43D4-38D0-8CA3-5D78EE14A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BD993-2A13-5B1C-B044-26FC1BA74D2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486EC6D-77F5-4C7F-A7AE-2BD2E2EEB0ED}" type="datetime1">
              <a:rPr lang="en-GB" smtClean="0"/>
              <a:t>03/08/2025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845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E72B2-7E93-5576-04E5-1BC64B782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33FBA7-8FDF-A1A3-D896-287E54DFB2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D2759-BB68-46C4-D4B9-9BD6B0978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D28D5-2265-6A3D-E059-BB225B304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DBA7A-8869-118B-0BF6-92D5358E853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486EC6D-77F5-4C7F-A7AE-2BD2E2EEB0ED}" type="datetime1">
              <a:rPr lang="en-GB" smtClean="0"/>
              <a:t>03/08/2025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588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C4C69-26F4-D9AB-2DFF-9CD9B3F1C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6315B0-BD20-BA08-EE82-66F42906CB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064300-985A-0804-E498-F991287BC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1F173-E43B-6140-0765-569FE9FECB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E1ABA-3E06-006C-9134-B297F7C9F09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486EC6D-77F5-4C7F-A7AE-2BD2E2EEB0ED}" type="datetime1">
              <a:rPr lang="en-GB" smtClean="0"/>
              <a:t>03/08/2025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081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4F874-8FDD-3B1E-EB95-1ABA04E67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4F4622-C534-9FE7-37E9-A1C039A49E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6FE2C5-74F2-A6BC-08F7-654DBAACD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E0300-0F97-9177-6688-9EA0D0A61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ECC5A-A72F-6E92-B9BF-BDADC6510C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486EC6D-77F5-4C7F-A7AE-2BD2E2EEB0ED}" type="datetime1">
              <a:rPr lang="en-GB" smtClean="0"/>
              <a:t>03/08/2025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009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GB" smtClean="0"/>
              <a:t>10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545E0-5463-4627-BDA2-D2CEE06E0B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27C5A01-94D3-43E1-9CA2-D1881CA49B46}" type="datetime1">
              <a:rPr lang="en-GB" smtClean="0"/>
              <a:t>03/08/2025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885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7F282E-55F5-4803-B60F-09BA4600E538}" type="slidenum">
              <a:rPr lang="en-GB" smtClean="0"/>
              <a:t>11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A1D1D-F164-425A-94F8-80B47262A57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BC69346-1E7C-43ED-9076-C3263E05BA49}" type="datetime1">
              <a:rPr lang="en-GB" smtClean="0"/>
              <a:t>03/08/2025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sz="440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rtlCol="0" anchor="t">
            <a:noAutofit/>
          </a:bodyPr>
          <a:lstStyle>
            <a:lvl1pPr>
              <a:defRPr sz="2400" b="0"/>
            </a:lvl1pPr>
          </a:lstStyle>
          <a:p>
            <a:pPr rtl="0"/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 rtlCol="0"/>
          <a:lstStyle/>
          <a:p>
            <a:pPr algn="l" rtl="0"/>
            <a:r>
              <a:rPr lang="en-GB"/>
              <a:t>Presentation Title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1" name="Date Placeholder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/>
          <a:p>
            <a:pPr algn="l" rtl="0"/>
            <a:r>
              <a:rPr lang="en-GB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2/1/20XX</a:t>
            </a:r>
            <a:endParaRPr lang="en-GB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Slide Number Placeholder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GB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en-GB"/>
              <a:t>Click to add 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en-GB"/>
              <a:t> 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en-GB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rtlCol="0"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en-GB"/>
              <a:t> 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GB"/>
              <a:t>2/1/20XX</a:t>
            </a:r>
            <a:endParaRPr lang="en-GB" dirty="0"/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en-GB"/>
              <a:t>Click to add subtitle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en-GB"/>
              <a:t> Click to add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en-GB"/>
              <a:t>Click to add subtitle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en-GB"/>
              <a:t> Click to add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rtlCol="0"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pPr rtl="0"/>
            <a:r>
              <a:rPr lang="en-GB"/>
              <a:t>Click to add subtitle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rtlCol="0"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pPr rtl="0"/>
            <a:r>
              <a:rPr lang="en-GB"/>
              <a:t> 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3" name="Footer Placeholder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Date Placeholder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n-GB"/>
              <a:t>2/1/20XX</a:t>
            </a:r>
            <a:endParaRPr lang="en-GB" dirty="0"/>
          </a:p>
        </p:txBody>
      </p:sp>
      <p:sp>
        <p:nvSpPr>
          <p:cNvPr id="11" name="Slide Number Placeholder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n-GB"/>
              <a:t>Click to add picture</a:t>
            </a:r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n-GB"/>
              <a:t>Click to add picture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n-GB"/>
              <a:t>Click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rtlCol="0"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pPr rtl="0"/>
            <a:r>
              <a:rPr lang="en-GB"/>
              <a:t> Click to add text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en-GB"/>
              <a:t>2/1/20XX</a:t>
            </a:r>
            <a:endParaRPr lang="en-GB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n-GB"/>
              <a:t>Click to add photo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n-GB"/>
              <a:t>Click to add photo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pPr rtl="0"/>
            <a:r>
              <a:rPr lang="en-GB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 rtlCol="0"/>
          <a:lstStyle/>
          <a:p>
            <a:pPr rtl="0"/>
            <a:r>
              <a:rPr lang="en-GB"/>
              <a:t>2/1/20XX</a:t>
            </a:r>
            <a:endParaRPr lang="en-GB" dirty="0"/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rtlCol="0" anchor="t">
            <a:normAutofit/>
          </a:bodyPr>
          <a:lstStyle>
            <a:lvl1pPr>
              <a:defRPr sz="2000" b="0"/>
            </a:lvl1pPr>
          </a:lstStyle>
          <a:p>
            <a:pPr rtl="0"/>
            <a:r>
              <a:rPr lang="en-GB"/>
              <a:t>Click to add text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to add 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 rtlCol="0"/>
          <a:lstStyle/>
          <a:p>
            <a:pPr rtl="0"/>
            <a:r>
              <a:rPr lang="en-GB"/>
              <a:t>2/1/20XX</a:t>
            </a:r>
            <a:endParaRPr lang="en-GB" dirty="0"/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n-GB"/>
              <a:t>Click to add photo</a:t>
            </a:r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n-GB"/>
              <a:t>Click to add photo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rtlCol="0" anchor="t">
            <a:normAutofit/>
          </a:bodyPr>
          <a:lstStyle>
            <a:lvl1pPr>
              <a:defRPr sz="1600" b="0" baseline="0"/>
            </a:lvl1pPr>
          </a:lstStyle>
          <a:p>
            <a:pPr rtl="0"/>
            <a:r>
              <a:rPr lang="en-GB"/>
              <a:t>Click to add text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 rtlCol="0"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en-GB">
                <a:solidFill>
                  <a:schemeClr val="tx2"/>
                </a:solidFill>
              </a:rPr>
              <a:t>2/1/20XX</a:t>
            </a:r>
            <a:endParaRPr lang="en-GB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rtlCol="0" anchor="b"/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n-GB" sz="3600" b="1" cap="none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rtlCol="0" anchor="t">
            <a:normAutofit/>
          </a:bodyPr>
          <a:lstStyle>
            <a:lvl1pPr>
              <a:defRPr sz="1600" b="0"/>
            </a:lvl1pPr>
          </a:lstStyle>
          <a:p>
            <a:pPr rtl="0"/>
            <a:r>
              <a:rPr lang="en-GB" sz="200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r>
              <a:rPr lang="en-GB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en-GB"/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en-GB"/>
              <a:t>2/1/20XX</a:t>
            </a:r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en-GB"/>
              <a:t>Presentation Title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en-GB"/>
              <a:t>2/1/20XX</a:t>
            </a:r>
            <a:endParaRPr lang="en-GB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t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rtlCol="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rtlCol="0"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en-GB"/>
              <a:t>2/1/20XX</a:t>
            </a:r>
            <a:endParaRPr lang="en-GB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FAEF9944-A4F6-4C59-AEBD-678D6480B8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en-GB"/>
              <a:t>Presentation Title</a:t>
            </a:r>
          </a:p>
        </p:txBody>
      </p:sp>
      <p:sp>
        <p:nvSpPr>
          <p:cNvPr id="34" name="Date Placeholder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en-GB"/>
              <a:t>2/1/20XX</a:t>
            </a:r>
            <a:endParaRPr lang="en-GB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 rtlCol="0"/>
          <a:lstStyle/>
          <a:p>
            <a:pPr rtl="0"/>
            <a:r>
              <a:rPr lang="en-GB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en-GB"/>
              <a:t>2/1/20XX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n-GB"/>
              <a:t>2/1/20XX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fld id="{FAEF9944-A4F6-4C59-AEBD-678D6480B8E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775" y="1057275"/>
            <a:ext cx="5122545" cy="217328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rtl="0"/>
            <a:r>
              <a:rPr lang="en-GB" dirty="0"/>
              <a:t>Case study 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643" y="3751119"/>
            <a:ext cx="4985065" cy="1606163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rtl="0"/>
            <a:r>
              <a:rPr lang="en-GB" dirty="0" err="1"/>
              <a:t>Jaemean</a:t>
            </a:r>
            <a:r>
              <a:rPr lang="en-GB" dirty="0"/>
              <a:t> Shine</a:t>
            </a:r>
          </a:p>
          <a:p>
            <a:pPr rtl="0"/>
            <a:endParaRPr lang="en-GB" dirty="0"/>
          </a:p>
        </p:txBody>
      </p:sp>
      <p:pic>
        <p:nvPicPr>
          <p:cNvPr id="41" name="Picture Placeholder 40" descr="A large room with glass walls&#10;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9936" y="-2"/>
            <a:ext cx="5332064" cy="6858002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29686-87BE-4E75-8373-8D06DD44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rtl="0"/>
            <a:r>
              <a:rPr lang="en-GB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2/1/20XX</a:t>
            </a:r>
            <a:endParaRPr lang="en-GB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3138F-06C1-46B9-8F23-C4B5783F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AEF9944-A4F6-4C59-AEBD-678D6480B8EA}" type="slidenum">
              <a:rPr lang="en-GB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rtl="0"/>
              <a:t>1</a:t>
            </a:fld>
            <a:endParaRPr lang="en-GB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Placeholder 55" descr="Building Skyline">
            <a:extLst>
              <a:ext uri="{FF2B5EF4-FFF2-40B4-BE49-F238E27FC236}">
                <a16:creationId xmlns:a16="http://schemas.microsoft.com/office/drawing/2014/main" id="{8151A96E-A066-4899-8E11-03CDD28C55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41" name="Title 40">
            <a:extLst>
              <a:ext uri="{FF2B5EF4-FFF2-40B4-BE49-F238E27FC236}">
                <a16:creationId xmlns:a16="http://schemas.microsoft.com/office/drawing/2014/main" id="{1B3AD758-B43F-43DC-8A29-B21D2FA5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5" y="1095508"/>
            <a:ext cx="4606533" cy="3936931"/>
          </a:xfrm>
        </p:spPr>
        <p:txBody>
          <a:bodyPr rtlCol="0" anchor="b">
            <a:noAutofit/>
          </a:bodyPr>
          <a:lstStyle/>
          <a:p>
            <a:pPr rtl="0"/>
            <a:r>
              <a:rPr lang="en-GB" dirty="0"/>
              <a:t>Key Insight</a:t>
            </a:r>
            <a:br>
              <a:rPr lang="en-GB" dirty="0"/>
            </a:br>
            <a:r>
              <a:rPr lang="en-GB" dirty="0"/>
              <a:t>Visualisation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D83C2FF-8BF9-4D9A-90A2-5676AC906E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With Tableau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D194642-A6DF-44F2-AADD-B91BD7DF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 rtlCol="0"/>
          <a:lstStyle/>
          <a:p>
            <a:pPr rtl="0"/>
            <a:r>
              <a:rPr lang="en-GB" dirty="0" err="1"/>
              <a:t>Jaemean</a:t>
            </a:r>
            <a:r>
              <a:rPr lang="en-GB" dirty="0"/>
              <a:t> Shine</a:t>
            </a:r>
          </a:p>
          <a:p>
            <a:pPr rtl="0"/>
            <a:endParaRPr lang="en-GB" dirty="0"/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4BF5207B-DCE0-4C8D-BC19-B3B495A8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 rtlCol="0"/>
          <a:lstStyle/>
          <a:p>
            <a:pPr rtl="0"/>
            <a:r>
              <a:rPr lang="en-GB"/>
              <a:t>2/1/20XX</a:t>
            </a:r>
            <a:endParaRPr lang="en-GB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CCD3357-E9A1-4B6C-ACE7-EBAE9E70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pPr rtl="0"/>
              <a:t>10</a:t>
            </a:fld>
            <a:endParaRPr lang="en-GB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86D10AC-72B2-FE1E-7ED5-F591B9F5B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808" y="0"/>
            <a:ext cx="7587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17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94278F-BBE1-4D62-8038-1FE9C98B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68" y="537381"/>
            <a:ext cx="6172412" cy="1031927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Recommendation </a:t>
            </a:r>
          </a:p>
        </p:txBody>
      </p:sp>
      <p:pic>
        <p:nvPicPr>
          <p:cNvPr id="11" name="Picture Placeholder 10" descr="A close - up of a person using a computer">
            <a:extLst>
              <a:ext uri="{FF2B5EF4-FFF2-40B4-BE49-F238E27FC236}">
                <a16:creationId xmlns:a16="http://schemas.microsoft.com/office/drawing/2014/main" id="{2090A0CF-D5B6-46F6-9148-3018C1F682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"/>
            <a:ext cx="4613544" cy="2249321"/>
          </a:xfrm>
        </p:spPr>
      </p:pic>
      <p:pic>
        <p:nvPicPr>
          <p:cNvPr id="13" name="Picture Placeholder 12" descr="Digital Graph screen reflection">
            <a:extLst>
              <a:ext uri="{FF2B5EF4-FFF2-40B4-BE49-F238E27FC236}">
                <a16:creationId xmlns:a16="http://schemas.microsoft.com/office/drawing/2014/main" id="{FD008D2D-DCC4-47D7-9308-F53E3DC8BA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311339"/>
            <a:ext cx="4613544" cy="2241520"/>
          </a:xfrm>
        </p:spPr>
      </p:pic>
      <p:pic>
        <p:nvPicPr>
          <p:cNvPr id="8" name="Picture Placeholder 7" descr="Conference Room">
            <a:extLst>
              <a:ext uri="{FF2B5EF4-FFF2-40B4-BE49-F238E27FC236}">
                <a16:creationId xmlns:a16="http://schemas.microsoft.com/office/drawing/2014/main" id="{13908DB8-E92A-433D-BC79-CFD872B072D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4613572"/>
            <a:ext cx="4613544" cy="2241520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7A8109-BBBF-407C-81F8-08088ED99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1735745"/>
            <a:ext cx="6172412" cy="3767496"/>
          </a:xfrm>
        </p:spPr>
        <p:txBody>
          <a:bodyPr rtlCol="0">
            <a:normAutofit/>
          </a:bodyPr>
          <a:lstStyle/>
          <a:p>
            <a:r>
              <a:rPr lang="en-GB" dirty="0"/>
              <a:t>• Launch weekend and midday promotional campaigns to match peak casual usage hours.</a:t>
            </a:r>
          </a:p>
          <a:p>
            <a:endParaRPr lang="en-GB" dirty="0"/>
          </a:p>
          <a:p>
            <a:r>
              <a:rPr lang="en-GB" dirty="0"/>
              <a:t>• Display subscription upgrade banners at high-volume casual stations to increase visibility.</a:t>
            </a:r>
          </a:p>
          <a:p>
            <a:endParaRPr lang="en-GB" dirty="0"/>
          </a:p>
          <a:p>
            <a:r>
              <a:rPr lang="en-GB" dirty="0"/>
              <a:t>• Target long-duration casual riders with cost-saving messages highlighting benefits of annual plans.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7A34B0D-1722-4024-BC6E-2A411B0A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 rtlCol="0"/>
          <a:lstStyle/>
          <a:p>
            <a:pPr rtl="0"/>
            <a:r>
              <a:rPr lang="en-GB" dirty="0" err="1"/>
              <a:t>Jaemean</a:t>
            </a:r>
            <a:r>
              <a:rPr lang="en-GB" dirty="0"/>
              <a:t> Shine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7BA43AD-7653-4B85-883B-8DB0DF3D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 rtlCol="0"/>
          <a:lstStyle/>
          <a:p>
            <a:pPr rtl="0"/>
            <a:r>
              <a:rPr lang="en-GB" dirty="0"/>
              <a:t>1/8/2025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5DB2E64-AD14-44FE-948F-FCBEC637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pPr rtl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364" y="237879"/>
            <a:ext cx="6457717" cy="687406"/>
          </a:xfrm>
        </p:spPr>
        <p:txBody>
          <a:bodyPr rtlCol="0">
            <a:normAutofit fontScale="90000"/>
          </a:bodyPr>
          <a:lstStyle/>
          <a:p>
            <a:r>
              <a:rPr lang="en-GB" dirty="0"/>
              <a:t>Business Task</a:t>
            </a:r>
          </a:p>
        </p:txBody>
      </p:sp>
      <p:pic>
        <p:nvPicPr>
          <p:cNvPr id="16" name="Picture Placeholder 15" descr="Graph, tables and charts">
            <a:extLst>
              <a:ext uri="{FF2B5EF4-FFF2-40B4-BE49-F238E27FC236}">
                <a16:creationId xmlns:a16="http://schemas.microsoft.com/office/drawing/2014/main" id="{E1DA0A58-7C3B-4F53-80D8-6355E31465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61004"/>
            <a:ext cx="4613547" cy="3396996"/>
          </a:xfrm>
        </p:spPr>
      </p:pic>
      <p:pic>
        <p:nvPicPr>
          <p:cNvPr id="26" name="Picture Placeholder 25" descr="People around a desk working ">
            <a:extLst>
              <a:ext uri="{FF2B5EF4-FFF2-40B4-BE49-F238E27FC236}">
                <a16:creationId xmlns:a16="http://schemas.microsoft.com/office/drawing/2014/main" id="{FBFF4B36-5D7D-42A6-A89B-A0A83CB0C2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13548" cy="3396994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918" y="1023257"/>
            <a:ext cx="6457717" cy="5097825"/>
          </a:xfrm>
        </p:spPr>
        <p:txBody>
          <a:bodyPr rtlCol="0">
            <a:normAutofit fontScale="62500" lnSpcReduction="20000"/>
          </a:bodyPr>
          <a:lstStyle/>
          <a:p>
            <a:r>
              <a:rPr lang="en-GB" dirty="0"/>
              <a:t>🎯 Business Question:</a:t>
            </a:r>
          </a:p>
          <a:p>
            <a:r>
              <a:rPr lang="en-GB" dirty="0"/>
              <a:t>How do annual members and casual riders use </a:t>
            </a:r>
            <a:r>
              <a:rPr lang="en-GB" dirty="0" err="1"/>
              <a:t>Cyclistic</a:t>
            </a:r>
            <a:r>
              <a:rPr lang="en-GB" dirty="0"/>
              <a:t> bikes differently?</a:t>
            </a:r>
          </a:p>
          <a:p>
            <a:endParaRPr lang="en-GB" dirty="0"/>
          </a:p>
          <a:p>
            <a:r>
              <a:rPr lang="en-GB" dirty="0"/>
              <a:t>📈 Objective:</a:t>
            </a:r>
          </a:p>
          <a:p>
            <a:r>
              <a:rPr lang="en-GB" dirty="0"/>
              <a:t>Identify </a:t>
            </a:r>
            <a:r>
              <a:rPr lang="en-GB" dirty="0" err="1"/>
              <a:t>behavioral</a:t>
            </a:r>
            <a:r>
              <a:rPr lang="en-GB" dirty="0"/>
              <a:t> differences to support the goal of converting casual riders into annual members.</a:t>
            </a:r>
          </a:p>
          <a:p>
            <a:endParaRPr lang="en-GB" dirty="0"/>
          </a:p>
          <a:p>
            <a:r>
              <a:rPr lang="en-GB" dirty="0"/>
              <a:t>🛠️ Approach:</a:t>
            </a:r>
          </a:p>
          <a:p>
            <a:r>
              <a:rPr lang="en-GB" dirty="0"/>
              <a:t>Insights were extracted using five SQL queries focused on usage patterns, ride duration, peak times, and top stations.</a:t>
            </a:r>
          </a:p>
          <a:p>
            <a:endParaRPr lang="en-GB" dirty="0"/>
          </a:p>
          <a:p>
            <a:r>
              <a:rPr lang="en-GB" dirty="0"/>
              <a:t>👤 Stakeholder:</a:t>
            </a:r>
          </a:p>
          <a:p>
            <a:r>
              <a:rPr lang="en-GB" dirty="0"/>
              <a:t>Lily Moreno – Director of Marketing (</a:t>
            </a:r>
            <a:r>
              <a:rPr lang="en-GB" dirty="0" err="1"/>
              <a:t>Cyclistic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📚 Context:</a:t>
            </a:r>
          </a:p>
          <a:p>
            <a:r>
              <a:rPr lang="en-GB" dirty="0"/>
              <a:t>Google Data Analytics Capstone – Real-world case scenario​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0C89215-7880-40F7-A389-2C9A09E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 rtlCol="0"/>
          <a:lstStyle/>
          <a:p>
            <a:pPr rtl="0"/>
            <a:r>
              <a:rPr lang="en-GB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E66FD-2026-4582-A911-F6DABAE0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 rtlCol="0"/>
          <a:lstStyle/>
          <a:p>
            <a:pPr rtl="0"/>
            <a:r>
              <a:rPr lang="en-GB" dirty="0"/>
              <a:t>1/8/2025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pPr rtl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pPr rtl="0"/>
            <a:r>
              <a:rPr lang="en-GB" dirty="0"/>
              <a:t>SQL Description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188D3-E97C-4E64-AEC5-BA2CE083B7F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8934" y="1834005"/>
            <a:ext cx="4727735" cy="465155"/>
          </a:xfrm>
        </p:spPr>
        <p:txBody>
          <a:bodyPr rtlCol="0">
            <a:noAutofit/>
          </a:bodyPr>
          <a:lstStyle/>
          <a:p>
            <a:pPr rtl="0"/>
            <a:r>
              <a:rPr lang="en-GB" dirty="0"/>
              <a:t>Usage Patterns by </a:t>
            </a:r>
            <a:r>
              <a:rPr lang="en-GB" dirty="0" err="1"/>
              <a:t>Usertype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4" y="2422380"/>
            <a:ext cx="4727735" cy="3029446"/>
          </a:xfrm>
        </p:spPr>
        <p:txBody>
          <a:bodyPr rtlCol="0">
            <a:noAutofit/>
          </a:bodyPr>
          <a:lstStyle/>
          <a:p>
            <a:pPr rtl="0"/>
            <a:r>
              <a:rPr lang="en-GB" dirty="0"/>
              <a:t>Compare ride frequency between casual vs. member</a:t>
            </a:r>
          </a:p>
          <a:p>
            <a:pPr rtl="0"/>
            <a:r>
              <a:rPr lang="en-GB" dirty="0"/>
              <a:t>Explore Peak Riding Times and duration </a:t>
            </a:r>
          </a:p>
          <a:p>
            <a:pPr rtl="0"/>
            <a:r>
              <a:rPr lang="en-GB" dirty="0"/>
              <a:t>Helps understand how engagement differs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34818E9-4459-4052-A157-BAEE61330BF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95999" y="1834004"/>
            <a:ext cx="4727735" cy="465155"/>
          </a:xfrm>
        </p:spPr>
        <p:txBody>
          <a:bodyPr rtlCol="0">
            <a:noAutofit/>
          </a:bodyPr>
          <a:lstStyle/>
          <a:p>
            <a:pPr rtl="0"/>
            <a:r>
              <a:rPr lang="en-GB" dirty="0"/>
              <a:t>Popular Stations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483D8-EA65-4964-99D7-AF7C1B80C93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5999" y="2422380"/>
            <a:ext cx="4727735" cy="3029446"/>
          </a:xfrm>
        </p:spPr>
        <p:txBody>
          <a:bodyPr rtlCol="0">
            <a:noAutofit/>
          </a:bodyPr>
          <a:lstStyle/>
          <a:p>
            <a:pPr rtl="0"/>
            <a:r>
              <a:rPr lang="en-GB" dirty="0"/>
              <a:t>Identify top start and end stations for each </a:t>
            </a:r>
            <a:r>
              <a:rPr lang="en-GB" dirty="0" err="1"/>
              <a:t>usertype</a:t>
            </a:r>
            <a:endParaRPr lang="en-GB" dirty="0"/>
          </a:p>
          <a:p>
            <a:pPr rtl="0"/>
            <a:r>
              <a:rPr lang="en-GB" dirty="0"/>
              <a:t>Useful for targeted station-based marketing</a:t>
            </a:r>
          </a:p>
          <a:p>
            <a:pPr rtl="0"/>
            <a:r>
              <a:rPr lang="en-GB" dirty="0"/>
              <a:t>Helps optimise station placement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/>
          <a:p>
            <a:pPr rtl="0"/>
            <a:r>
              <a:rPr lang="en-GB" dirty="0" err="1"/>
              <a:t>Jaemean</a:t>
            </a:r>
            <a:r>
              <a:rPr lang="en-GB" dirty="0"/>
              <a:t> Shine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C52191A-A01A-4BD8-A7AB-CB4BB654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/>
          <a:p>
            <a:pPr rtl="0"/>
            <a:r>
              <a:rPr lang="en-GB" dirty="0"/>
              <a:t>1/8/2025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pPr rtl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97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 rtlCol="0">
            <a:noAutofit/>
          </a:bodyPr>
          <a:lstStyle/>
          <a:p>
            <a:r>
              <a:rPr lang="en-GB" dirty="0"/>
              <a:t>SQL Description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519990-3C01-4761-BF8E-8A8BC2C56B3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8935" y="1834005"/>
            <a:ext cx="3519028" cy="465155"/>
          </a:xfrm>
        </p:spPr>
        <p:txBody>
          <a:bodyPr rtlCol="0"/>
          <a:lstStyle/>
          <a:p>
            <a:pPr rtl="0"/>
            <a:r>
              <a:rPr lang="en-GB" dirty="0"/>
              <a:t>Trip Length</a:t>
            </a:r>
          </a:p>
          <a:p>
            <a:pPr rtl="0"/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ED48AB2-7B87-4FA9-90BB-0B88AD92D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5" y="2419555"/>
            <a:ext cx="3519028" cy="319726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Check how often each </a:t>
            </a:r>
            <a:r>
              <a:rPr lang="en-GB" dirty="0" err="1"/>
              <a:t>usertype</a:t>
            </a:r>
            <a:r>
              <a:rPr lang="en-GB" dirty="0"/>
              <a:t> returns to the same station</a:t>
            </a:r>
          </a:p>
          <a:p>
            <a:pPr rtl="0"/>
            <a:r>
              <a:rPr lang="en-GB" dirty="0"/>
              <a:t>Measure average trip duration by group </a:t>
            </a:r>
          </a:p>
          <a:p>
            <a:pPr rtl="0"/>
            <a:r>
              <a:rPr lang="en-GB" dirty="0"/>
              <a:t>Suggests commuter vs. leisure pattern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8A93BCF-7682-4066-8958-65ED5DD2241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336486" y="1828356"/>
            <a:ext cx="3519028" cy="465155"/>
          </a:xfrm>
        </p:spPr>
        <p:txBody>
          <a:bodyPr rtlCol="0"/>
          <a:lstStyle/>
          <a:p>
            <a:pPr rtl="0"/>
            <a:r>
              <a:rPr lang="en-GB" dirty="0"/>
              <a:t>Time Preference </a:t>
            </a:r>
          </a:p>
          <a:p>
            <a:pPr rtl="0"/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73F035B-87AE-4E99-A92D-75E5EC280DE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336486" y="2419555"/>
            <a:ext cx="3519028" cy="319726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Compare hourly distribution of rides</a:t>
            </a:r>
          </a:p>
          <a:p>
            <a:pPr rtl="0"/>
            <a:r>
              <a:rPr lang="en-GB" dirty="0"/>
              <a:t>Useful for time-based promotion planning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E1BABDF-2D81-4200-AB3D-E2AC2AA8519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024037" y="1834005"/>
            <a:ext cx="3519028" cy="465155"/>
          </a:xfrm>
        </p:spPr>
        <p:txBody>
          <a:bodyPr rtlCol="0"/>
          <a:lstStyle/>
          <a:p>
            <a:pPr rtl="0"/>
            <a:r>
              <a:rPr lang="en-GB" dirty="0" err="1"/>
              <a:t>Usertype</a:t>
            </a:r>
            <a:r>
              <a:rPr lang="en-GB" dirty="0"/>
              <a:t> Ratio</a:t>
            </a:r>
          </a:p>
          <a:p>
            <a:pPr rtl="0"/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02A2BB6-FCA5-49F9-97E9-DFA867C27B5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024037" y="2419555"/>
            <a:ext cx="3519028" cy="319726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Simple percentage breakdown of casual vs. member </a:t>
            </a:r>
          </a:p>
          <a:p>
            <a:pPr rtl="0"/>
            <a:r>
              <a:rPr lang="en-GB" dirty="0"/>
              <a:t>Establish scale for targeting efforts</a:t>
            </a:r>
          </a:p>
          <a:p>
            <a:pPr rtl="0"/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A468-4484-47F2-8588-752552EE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 rtlCol="0"/>
          <a:lstStyle/>
          <a:p>
            <a:pPr rtl="0"/>
            <a:r>
              <a:rPr lang="en-GB" dirty="0" err="1"/>
              <a:t>Jaemean</a:t>
            </a:r>
            <a:r>
              <a:rPr lang="en-GB" dirty="0"/>
              <a:t> Shine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EABB9-3A4D-494A-BBFF-20F1A5F8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 rtlCol="0"/>
          <a:lstStyle/>
          <a:p>
            <a:pPr rtl="0"/>
            <a:r>
              <a:rPr lang="en-GB" dirty="0"/>
              <a:t>1/8/2025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pPr rtl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054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48C0F62-9551-4822-9F73-B10AB671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>
            <a:normAutofit/>
          </a:bodyPr>
          <a:lstStyle/>
          <a:p>
            <a:pPr rtl="0"/>
            <a:r>
              <a:rPr lang="en-GB" sz="2800" dirty="0"/>
              <a:t>Data Preparation Using SQL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F458BEE6-E75E-4649-B5D4-83DF2D46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en-GB" dirty="0" err="1"/>
              <a:t>Jaemean</a:t>
            </a:r>
            <a:r>
              <a:rPr lang="en-GB" dirty="0"/>
              <a:t> Shine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80C693D1-5143-4DD4-89E4-3A5B6029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en-GB" dirty="0"/>
              <a:t>1/8/2025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DD3195E-7B1B-4AC6-8706-3E0DE49F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pPr rtl="0"/>
              <a:t>5</a:t>
            </a:fld>
            <a:endParaRPr lang="en-GB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75A7AC9-A52D-AD6B-2D57-8FA260E45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371" y="2342441"/>
            <a:ext cx="9723120" cy="3966919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486F9C-874F-0513-DE41-66351B23D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371" y="2342441"/>
            <a:ext cx="9723120" cy="396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8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93022-2FFB-FED7-EDE5-64DA45E37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B3C989A-0496-C35E-A013-54E7B23A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>
            <a:normAutofit/>
          </a:bodyPr>
          <a:lstStyle/>
          <a:p>
            <a:pPr rtl="0"/>
            <a:r>
              <a:rPr lang="en-GB" sz="2800" dirty="0"/>
              <a:t>Usage Pattern by </a:t>
            </a:r>
            <a:r>
              <a:rPr lang="en-GB" sz="2800" dirty="0" err="1"/>
              <a:t>Usertype</a:t>
            </a:r>
            <a:r>
              <a:rPr lang="en-GB" sz="2800" dirty="0"/>
              <a:t> &amp; Time Preference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C0EB235F-6F32-8C2D-7E0F-0456027D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en-GB" dirty="0" err="1"/>
              <a:t>Jaemean</a:t>
            </a:r>
            <a:r>
              <a:rPr lang="en-GB" dirty="0"/>
              <a:t> Shine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66D9E665-FFBA-AFB3-16DE-F87C7F23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en-GB" dirty="0"/>
              <a:t>1/8/2025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473E2CE-2E82-708B-1C23-D76350A2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pPr rtl="0"/>
              <a:t>6</a:t>
            </a:fld>
            <a:endParaRPr lang="en-GB" dirty="0"/>
          </a:p>
        </p:txBody>
      </p:sp>
      <p:graphicFrame>
        <p:nvGraphicFramePr>
          <p:cNvPr id="13" name="Chart 12" descr="Bar Chart Placeholder">
            <a:extLst>
              <a:ext uri="{FF2B5EF4-FFF2-40B4-BE49-F238E27FC236}">
                <a16:creationId xmlns:a16="http://schemas.microsoft.com/office/drawing/2014/main" id="{18B271A3-152B-B34E-A0A4-FB29E0392F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722263"/>
              </p:ext>
            </p:extLst>
          </p:nvPr>
        </p:nvGraphicFramePr>
        <p:xfrm>
          <a:off x="2097031" y="2556770"/>
          <a:ext cx="8956792" cy="360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0615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D54AD-AB26-C2AE-6E20-159406696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285C765-01F6-E075-75A8-0790F5748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>
            <a:normAutofit/>
          </a:bodyPr>
          <a:lstStyle/>
          <a:p>
            <a:r>
              <a:rPr lang="en-GB" sz="2800" dirty="0"/>
              <a:t>Popular Stations 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43CEF683-C1BE-BB14-FD51-777BB763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en-GB" dirty="0" err="1"/>
              <a:t>Jaemean</a:t>
            </a:r>
            <a:r>
              <a:rPr lang="en-GB" dirty="0"/>
              <a:t> Shine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FBE5BE0D-6FB1-3783-729A-BF222B34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en-GB" dirty="0"/>
              <a:t>1/8/2025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6F56D25-1A50-16A9-341F-84D8625A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pPr rtl="0"/>
              <a:t>7</a:t>
            </a:fld>
            <a:endParaRPr lang="en-GB" dirty="0"/>
          </a:p>
        </p:txBody>
      </p:sp>
      <p:graphicFrame>
        <p:nvGraphicFramePr>
          <p:cNvPr id="13" name="Chart 12" descr="Bar Chart Placeholder">
            <a:extLst>
              <a:ext uri="{FF2B5EF4-FFF2-40B4-BE49-F238E27FC236}">
                <a16:creationId xmlns:a16="http://schemas.microsoft.com/office/drawing/2014/main" id="{02303AC6-3B64-A231-1ECD-CCDBEEB1AD4C}"/>
              </a:ext>
            </a:extLst>
          </p:cNvPr>
          <p:cNvGraphicFramePr/>
          <p:nvPr/>
        </p:nvGraphicFramePr>
        <p:xfrm>
          <a:off x="2097031" y="2556770"/>
          <a:ext cx="8956792" cy="360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2305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E777F-29DE-BFA8-E0EE-EE2FA85B2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D85BA0F-DA95-A2BB-E8BF-2BD99B00B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>
            <a:normAutofit/>
          </a:bodyPr>
          <a:lstStyle/>
          <a:p>
            <a:r>
              <a:rPr lang="en-GB" sz="2800" dirty="0"/>
              <a:t>Trip Length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B95F824-744D-6AC3-962D-3C1A9EBC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en-GB" dirty="0" err="1"/>
              <a:t>Jaemean</a:t>
            </a:r>
            <a:r>
              <a:rPr lang="en-GB" dirty="0"/>
              <a:t> Shine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0DB11411-DD78-00A2-C91C-696020D9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en-GB" dirty="0"/>
              <a:t>1/8/2025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8ABB491E-70A8-F81B-688B-D2E2572B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pPr rtl="0"/>
              <a:t>8</a:t>
            </a:fld>
            <a:endParaRPr lang="en-GB" dirty="0"/>
          </a:p>
        </p:txBody>
      </p:sp>
      <p:graphicFrame>
        <p:nvGraphicFramePr>
          <p:cNvPr id="13" name="Chart 12" descr="Bar Chart Placeholder">
            <a:extLst>
              <a:ext uri="{FF2B5EF4-FFF2-40B4-BE49-F238E27FC236}">
                <a16:creationId xmlns:a16="http://schemas.microsoft.com/office/drawing/2014/main" id="{B14C0C1C-EEAF-0FE5-AA47-62FEE05DDA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7635914"/>
              </p:ext>
            </p:extLst>
          </p:nvPr>
        </p:nvGraphicFramePr>
        <p:xfrm>
          <a:off x="2097031" y="2556770"/>
          <a:ext cx="8956792" cy="360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070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CA6FC-860D-287F-D79F-DCB492E6C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7FE073-4847-243E-B38D-9512920C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 rtlCol="0">
            <a:normAutofit/>
          </a:bodyPr>
          <a:lstStyle/>
          <a:p>
            <a:r>
              <a:rPr lang="en-GB" sz="2800" dirty="0" err="1"/>
              <a:t>Usertype</a:t>
            </a:r>
            <a:r>
              <a:rPr lang="en-GB" sz="2800" dirty="0"/>
              <a:t> Ratio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C1EC5425-A6C0-4E45-77F4-A21BCCC9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 rtlCol="0"/>
          <a:lstStyle/>
          <a:p>
            <a:pPr rtl="0"/>
            <a:r>
              <a:rPr lang="en-GB" dirty="0" err="1"/>
              <a:t>Jaemean</a:t>
            </a:r>
            <a:r>
              <a:rPr lang="en-GB" dirty="0"/>
              <a:t> Shine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C98CEFBF-1782-92C4-0E9C-91FA0DCB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 rtlCol="0"/>
          <a:lstStyle/>
          <a:p>
            <a:pPr rtl="0"/>
            <a:r>
              <a:rPr lang="en-GB" dirty="0"/>
              <a:t>1/8/2025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89E5974-78B6-5DFF-F82A-2D5F3A23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rtlCol="0"/>
          <a:lstStyle/>
          <a:p>
            <a:pPr rtl="0"/>
            <a:fld id="{FAEF9944-A4F6-4C59-AEBD-678D6480B8EA}" type="slidenum">
              <a:rPr lang="en-GB" smtClean="0"/>
              <a:pPr rtl="0"/>
              <a:t>9</a:t>
            </a:fld>
            <a:endParaRPr lang="en-GB" dirty="0"/>
          </a:p>
        </p:txBody>
      </p:sp>
      <p:graphicFrame>
        <p:nvGraphicFramePr>
          <p:cNvPr id="13" name="Chart 12" descr="Bar Chart Placeholder">
            <a:extLst>
              <a:ext uri="{FF2B5EF4-FFF2-40B4-BE49-F238E27FC236}">
                <a16:creationId xmlns:a16="http://schemas.microsoft.com/office/drawing/2014/main" id="{9254152E-CC90-2124-0CCE-B8A42E6E48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7756327"/>
              </p:ext>
            </p:extLst>
          </p:nvPr>
        </p:nvGraphicFramePr>
        <p:xfrm>
          <a:off x="2097031" y="2556770"/>
          <a:ext cx="8956792" cy="360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51260834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236.tgt.Office_50301644_TF56000440_Win32_OJ112196103" id="{580BD9EC-6C19-4542-8B14-DA369C5CDA21}" vid="{FD53FB74-34FC-41BD-841A-01F3915863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0F1594-3EA9-4B35-B72A-00D8B89F01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F9B764-6365-43A2-B92A-B9C4DD6E9B2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9F8CEDD-DC61-403E-AD0F-EF7523F62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{5C1F9DD7-8B51-4EF0-AFAA-C4523D060FB6}tf56000440_win32</Template>
  <TotalTime>54</TotalTime>
  <Words>314</Words>
  <Application>Microsoft Office PowerPoint</Application>
  <PresentationFormat>Widescreen</PresentationFormat>
  <Paragraphs>100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Meiryo</vt:lpstr>
      <vt:lpstr>Arial</vt:lpstr>
      <vt:lpstr>Calibri</vt:lpstr>
      <vt:lpstr>Corbel</vt:lpstr>
      <vt:lpstr>ShojiVTI</vt:lpstr>
      <vt:lpstr>Case study </vt:lpstr>
      <vt:lpstr>Business Task</vt:lpstr>
      <vt:lpstr>SQL Description</vt:lpstr>
      <vt:lpstr>SQL Description</vt:lpstr>
      <vt:lpstr>Data Preparation Using SQL</vt:lpstr>
      <vt:lpstr>Usage Pattern by Usertype &amp; Time Preference</vt:lpstr>
      <vt:lpstr>Popular Stations </vt:lpstr>
      <vt:lpstr>Trip Length</vt:lpstr>
      <vt:lpstr>Usertype Ratio</vt:lpstr>
      <vt:lpstr>Key Insight Visualisation  </vt:lpstr>
      <vt:lpstr>Recommendation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재민 신</dc:creator>
  <cp:lastModifiedBy>재민 신</cp:lastModifiedBy>
  <cp:revision>1</cp:revision>
  <dcterms:created xsi:type="dcterms:W3CDTF">2025-08-03T08:05:16Z</dcterms:created>
  <dcterms:modified xsi:type="dcterms:W3CDTF">2025-08-03T09:00:11Z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