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60" r:id="rId3"/>
    <p:sldId id="261" r:id="rId4"/>
    <p:sldId id="259" r:id="rId5"/>
    <p:sldId id="272" r:id="rId6"/>
    <p:sldId id="273" r:id="rId7"/>
    <p:sldId id="271" r:id="rId8"/>
    <p:sldId id="277" r:id="rId9"/>
    <p:sldId id="27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B2F"/>
    <a:srgbClr val="F2AD29"/>
    <a:srgbClr val="DDB40C"/>
    <a:srgbClr val="DDC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14 March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14 March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94" y="2434218"/>
            <a:ext cx="6417517" cy="212365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r>
              <a:rPr lang="en-US" sz="6600" cap="none" spc="60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rPr>
              <a:t>BIG DATA </a:t>
            </a:r>
          </a:p>
          <a:p>
            <a:r>
              <a:rPr lang="en-US" sz="6600" cap="none" spc="60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rPr>
              <a:t>IN FINANCE</a:t>
            </a:r>
            <a:endParaRPr lang="en-US" sz="6600" cap="none" spc="60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4396" y="1536631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96" y="1646390"/>
            <a:ext cx="743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ntinghei SC Extralight"/>
                <a:cs typeface="Lantinghei SC Extralight"/>
              </a:rPr>
              <a:t>GROUP </a:t>
            </a:r>
            <a:r>
              <a:rPr lang="en-US" b="1" dirty="0" smtClean="0">
                <a:latin typeface="Lantinghei SC Extralight"/>
                <a:cs typeface="Lantinghei SC Extralight"/>
              </a:rPr>
              <a:t>4 </a:t>
            </a:r>
            <a:r>
              <a:rPr lang="en-US" sz="2800" b="1" dirty="0" smtClean="0">
                <a:latin typeface="Lantinghei SC Extralight"/>
                <a:cs typeface="Lantinghei SC Extralight"/>
              </a:rPr>
              <a:t>|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Akos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Furton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,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Marnelia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Scribante,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Siow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Meng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Low, 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Joaquin </a:t>
            </a:r>
            <a:r>
              <a:rPr lang="en-US" sz="1200" b="1" dirty="0" err="1" smtClean="0">
                <a:latin typeface="Lantinghei SC Extralight"/>
                <a:cs typeface="Lantinghei SC Extralight"/>
              </a:rPr>
              <a:t>Coitino</a:t>
            </a:r>
            <a:r>
              <a:rPr lang="en-US" sz="1200" b="1" dirty="0" smtClean="0">
                <a:latin typeface="Lantinghei SC Extralight"/>
                <a:cs typeface="Lantinghei SC Extralight"/>
              </a:rPr>
              <a:t>  </a:t>
            </a:r>
            <a:r>
              <a:rPr lang="en-US" b="1" dirty="0" smtClean="0">
                <a:latin typeface="Lantinghei SC Extralight"/>
                <a:cs typeface="Lantinghei SC Extralight"/>
              </a:rPr>
              <a:t> </a:t>
            </a:r>
            <a:endParaRPr lang="en-US" b="1" dirty="0">
              <a:latin typeface="Lantinghei SC Extralight"/>
              <a:cs typeface="Lantinghei SC Extra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ADD3F7"/>
          </a:solidFill>
        </p:grpSpPr>
        <p:sp>
          <p:nvSpPr>
            <p:cNvPr id="12" name="Rectangle 11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solidFill>
              <a:srgbClr val="105CA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5" name="Rectangle 14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92511" y="-112073"/>
            <a:ext cx="9379165" cy="6173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112072"/>
            <a:ext cx="9144000" cy="7182380"/>
          </a:xfrm>
          <a:prstGeom prst="rect">
            <a:avLst/>
          </a:prstGeom>
          <a:solidFill>
            <a:srgbClr val="105CA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192511" y="6298923"/>
            <a:ext cx="9379165" cy="617398"/>
            <a:chOff x="-235165" y="6381723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235165" y="6381723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55240" y="984339"/>
            <a:ext cx="32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UNDERSTANDING</a:t>
            </a:r>
            <a:r>
              <a:rPr lang="en-US" b="1" spc="300" dirty="0" smtClean="0">
                <a:latin typeface="Lantinghei SC Extralight"/>
                <a:cs typeface="Lantinghei SC Extralight"/>
              </a:rPr>
              <a:t> 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83" y="1357060"/>
            <a:ext cx="713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solidFill>
                  <a:schemeClr val="bg1"/>
                </a:solidFill>
                <a:latin typeface="Arial Black"/>
                <a:cs typeface="Arial Black"/>
              </a:rPr>
              <a:t>PERFORMANCE</a:t>
            </a:r>
            <a:endParaRPr lang="en-US" sz="4400" b="1" spc="3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80671" y="2629821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272" y="165266"/>
            <a:ext cx="832484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7628" y="196626"/>
            <a:ext cx="832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Lantinghei SC Extralight"/>
                <a:cs typeface="Lantinghei SC Extralight"/>
              </a:rPr>
              <a:t>ASSIGNMENT 2 PRESENTATION</a:t>
            </a:r>
            <a:endParaRPr lang="en-US" sz="1200" dirty="0">
              <a:solidFill>
                <a:srgbClr val="FFFFFF"/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28" y="2728304"/>
            <a:ext cx="8324842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Lantinghei SC Extralight"/>
                <a:cs typeface="Lantinghei SC Extralight"/>
              </a:rPr>
              <a:t>Consistency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antinghei SC Extralight"/>
                <a:cs typeface="Lantinghei SC Extralight"/>
              </a:rPr>
              <a:t>: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Consistent performance with limited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downside risk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Long periods of performance similar to the mean </a:t>
            </a:r>
            <a:endParaRPr lang="en-US" sz="1600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Short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bursts when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model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outperforms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and delivers abnormal returns</a:t>
            </a:r>
            <a:endParaRPr lang="en-US" sz="1600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algn="ctr">
              <a:lnSpc>
                <a:spcPct val="140000"/>
              </a:lnSpc>
            </a:pPr>
            <a:endParaRPr lang="en-US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algn="ctr">
              <a:lnSpc>
                <a:spcPct val="140000"/>
              </a:lnSpc>
            </a:pPr>
            <a:r>
              <a:rPr lang="en-US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Economic forces:</a:t>
            </a:r>
          </a:p>
          <a:p>
            <a:pPr marL="285750" indent="-285750" algn="ctr">
              <a:lnSpc>
                <a:spcPct val="140000"/>
              </a:lnSpc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Structural change in the currency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itself 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to dislodge Bayesian estimators</a:t>
            </a:r>
          </a:p>
          <a:p>
            <a:pPr algn="ctr">
              <a:lnSpc>
                <a:spcPct val="140000"/>
              </a:lnSpc>
            </a:pP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monetary policy, inflation, interest rate etc.) </a:t>
            </a:r>
          </a:p>
          <a:p>
            <a:pPr algn="ctr">
              <a:lnSpc>
                <a:spcPct val="140000"/>
              </a:lnSpc>
            </a:pPr>
            <a:endParaRPr lang="en-US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4798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5" r="18754" b="1934"/>
          <a:stretch/>
        </p:blipFill>
        <p:spPr>
          <a:xfrm>
            <a:off x="0" y="1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21160"/>
            <a:ext cx="9144000" cy="69122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66526" y="165266"/>
            <a:ext cx="8356198" cy="369332"/>
            <a:chOff x="266526" y="165266"/>
            <a:chExt cx="835619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66526" y="165266"/>
              <a:ext cx="8324842" cy="369332"/>
            </a:xfrm>
            <a:prstGeom prst="rect">
              <a:avLst/>
            </a:prstGeom>
            <a:noFill/>
            <a:ln>
              <a:solidFill>
                <a:srgbClr val="105C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882" y="196626"/>
              <a:ext cx="8324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Lantinghei SC Extralight"/>
                  <a:cs typeface="Lantinghei SC Extralight"/>
                </a:rPr>
                <a:t>ASSIGNMENT 2 PRESENTATION</a:t>
              </a:r>
              <a:endParaRPr lang="en-US" sz="1200" dirty="0"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5169" y="1552307"/>
            <a:ext cx="8634511" cy="4515817"/>
          </a:xfrm>
          <a:prstGeom prst="rect">
            <a:avLst/>
          </a:prstGeom>
          <a:solidFill>
            <a:srgbClr val="105CA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677" y="2141899"/>
            <a:ext cx="297875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98" y="1527914"/>
            <a:ext cx="8306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 smtClean="0">
                <a:solidFill>
                  <a:srgbClr val="F2F2F2"/>
                </a:solidFill>
                <a:latin typeface="Arial Black"/>
                <a:cs typeface="Arial Black"/>
              </a:rPr>
              <a:t>VARIABLE RELATIONSHIPS</a:t>
            </a:r>
            <a:endParaRPr lang="en-US" sz="2400" b="1" spc="300" dirty="0">
              <a:solidFill>
                <a:srgbClr val="F2F2F2"/>
              </a:solidFill>
              <a:latin typeface="Arial Black"/>
              <a:cs typeface="Arial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882" y="1081589"/>
            <a:ext cx="832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Arial Black"/>
                <a:cs typeface="Arial Black"/>
              </a:rPr>
              <a:t>CONTEMPORANEOUS</a:t>
            </a:r>
            <a:endParaRPr lang="en-US" sz="1200" b="1" spc="300" dirty="0">
              <a:latin typeface="Arial Black"/>
              <a:cs typeface="Arial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722" y="2379741"/>
            <a:ext cx="8258646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Lantinghei SC Extralight"/>
                <a:cs typeface="Lantinghei SC Extralight"/>
              </a:rPr>
              <a:t>Direct relationship (positive (+) correlation):</a:t>
            </a:r>
            <a:endParaRPr lang="en-US" sz="2000" b="1" dirty="0" smtClean="0">
              <a:solidFill>
                <a:schemeClr val="bg1">
                  <a:lumMod val="85000"/>
                </a:schemeClr>
              </a:solidFill>
              <a:latin typeface="Lantinghei SC Extralight"/>
              <a:cs typeface="Lantinghei SC Extralight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 Interest differential 	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forward exchange rate = 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SC Demibold"/>
                <a:ea typeface="Wingdings"/>
                <a:cs typeface="Lantinghei SC Demibold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future spot rate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		       	- more attractive to save money in currency with higher interest rate</a:t>
            </a:r>
            <a:endParaRPr lang="en-US" b="1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IP differential	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–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production = 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stronger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economy = 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value of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currency</a:t>
            </a:r>
            <a:endParaRPr lang="en-US" sz="1200" b="1" dirty="0" smtClean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188131" y="627196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7" name="Rectangle 16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170" y="657108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2722" y="4337283"/>
            <a:ext cx="825864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Indirect 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relationship (negative (</a:t>
            </a:r>
            <a:r>
              <a:rPr lang="en-US" sz="1400" b="1" dirty="0" smtClean="0">
                <a:solidFill>
                  <a:srgbClr val="D9D9D9"/>
                </a:solidFill>
                <a:latin typeface="ＭＳ ゴシック"/>
                <a:ea typeface="ＭＳ ゴシック"/>
                <a:cs typeface="ＭＳ ゴシック"/>
              </a:rPr>
              <a:t>−)</a:t>
            </a:r>
            <a:r>
              <a:rPr lang="en-US" sz="1400" b="1" dirty="0" smtClean="0">
                <a:solidFill>
                  <a:srgbClr val="D9D9D9"/>
                </a:solidFill>
                <a:latin typeface="Lantinghei SC Extralight"/>
                <a:cs typeface="Lantinghei SC Extralight"/>
              </a:rPr>
              <a:t> correlation):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Inflation differential	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–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inflation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exports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&amp;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imports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value of currency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Lantinghei SC Extralight"/>
                <a:cs typeface="Lantinghei SC Extralight"/>
              </a:rPr>
              <a:t>MS </a:t>
            </a:r>
            <a:r>
              <a:rPr lang="en-US" sz="20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differential 	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- all else equal,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b="1" dirty="0" smtClean="0">
                <a:solidFill>
                  <a:schemeClr val="bg1"/>
                </a:solidFill>
                <a:latin typeface="Lantinghei TC Extralight"/>
                <a:ea typeface="Wingdings"/>
                <a:cs typeface="Lantinghei TC Extralight"/>
                <a:sym typeface="Wingdings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supply with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 demand = </a:t>
            </a:r>
            <a:r>
              <a:rPr lang="en-US" sz="1200" b="1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 spot rate</a:t>
            </a:r>
            <a:endParaRPr lang="en-US" sz="12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7211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80071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0325" y="1097488"/>
            <a:ext cx="206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latin typeface="Lantinghei SC Extralight"/>
                <a:cs typeface="Lantinghei SC Extralight"/>
              </a:rPr>
              <a:t>MODEL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31" y="1466820"/>
            <a:ext cx="6553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PARA-</a:t>
            </a:r>
          </a:p>
          <a:p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METERS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8" name="Rectangle 7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1" name="Rectangle 10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5252019" y="878076"/>
            <a:ext cx="3543163" cy="4970530"/>
          </a:xfrm>
          <a:prstGeom prst="rect">
            <a:avLst/>
          </a:prstGeom>
          <a:solidFill>
            <a:srgbClr val="105CA4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3131" y="1270073"/>
            <a:ext cx="3307983" cy="481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WINDOW SIZE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60 months (5 years)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Long enough to avoid over-sensitivity to recent events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Short enough to contain relevant information</a:t>
            </a: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r>
              <a:rPr lang="en-US" b="1" spc="300" dirty="0" smtClean="0">
                <a:solidFill>
                  <a:schemeClr val="bg1">
                    <a:lumMod val="95000"/>
                  </a:schemeClr>
                </a:solidFill>
              </a:rPr>
              <a:t>COEFFICIENTS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Change according to model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Lantinghei SC Extralight"/>
                <a:cs typeface="Lantinghei SC Extralight"/>
              </a:rPr>
              <a:t>Changes with every iteration</a:t>
            </a: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  <a:p>
            <a:pPr>
              <a:lnSpc>
                <a:spcPct val="140000"/>
              </a:lnSpc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Lantinghei SC Extralight"/>
              <a:cs typeface="Lantinghei SC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950" y="3401504"/>
            <a:ext cx="4707537" cy="145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Hyper-parameters </a:t>
            </a:r>
            <a:r>
              <a:rPr lang="en-US" sz="1600" dirty="0" smtClean="0">
                <a:latin typeface="Lantinghei SC Extralight"/>
                <a:cs typeface="Lantinghei SC Extralight"/>
              </a:rPr>
              <a:t>tuned </a:t>
            </a:r>
            <a:r>
              <a:rPr lang="en-US" sz="1600" dirty="0" smtClean="0">
                <a:latin typeface="Lantinghei SC Extralight"/>
                <a:cs typeface="Lantinghei SC Extralight"/>
              </a:rPr>
              <a:t>via cross-validation</a:t>
            </a:r>
            <a:endParaRPr lang="en-US" sz="1600" dirty="0" smtClean="0"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Random forest</a:t>
            </a:r>
            <a:r>
              <a:rPr lang="en-US" sz="1600" dirty="0" smtClean="0">
                <a:latin typeface="Lantinghei SC Extralight"/>
                <a:cs typeface="Lantinghei SC Extralight"/>
              </a:rPr>
              <a:t>: minimum </a:t>
            </a:r>
            <a:r>
              <a:rPr lang="en-US" sz="1600" dirty="0" smtClean="0">
                <a:latin typeface="Lantinghei SC Extralight"/>
                <a:cs typeface="Lantinghei SC Extralight"/>
              </a:rPr>
              <a:t>leaf </a:t>
            </a:r>
            <a:r>
              <a:rPr lang="en-US" sz="1600" dirty="0" smtClean="0">
                <a:latin typeface="Lantinghei SC Extralight"/>
                <a:cs typeface="Lantinghei SC Extralight"/>
              </a:rPr>
              <a:t>size</a:t>
            </a:r>
            <a:endParaRPr lang="en-US" sz="1600" dirty="0" smtClean="0"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Bayesian </a:t>
            </a:r>
            <a:r>
              <a:rPr lang="en-US" sz="1600" b="1" dirty="0">
                <a:latin typeface="Lantinghei SC Extralight"/>
                <a:cs typeface="Lantinghei SC Extralight"/>
              </a:rPr>
              <a:t>r</a:t>
            </a:r>
            <a:r>
              <a:rPr lang="en-US" sz="1600" b="1" dirty="0" smtClean="0">
                <a:latin typeface="Lantinghei SC Extralight"/>
                <a:cs typeface="Lantinghei SC Extralight"/>
              </a:rPr>
              <a:t>idge regression</a:t>
            </a:r>
            <a:r>
              <a:rPr lang="en-US" sz="1600" dirty="0" smtClean="0">
                <a:latin typeface="Lantinghei SC Extralight"/>
                <a:cs typeface="Lantinghei SC Extralight"/>
              </a:rPr>
              <a:t>: lambda</a:t>
            </a:r>
            <a:endParaRPr lang="en-US" sz="1600" dirty="0" smtClean="0">
              <a:latin typeface="Lantinghei SC Extralight"/>
              <a:cs typeface="Lantinghei SC Extralight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600" b="1" dirty="0" smtClean="0">
                <a:latin typeface="Lantinghei SC Extralight"/>
                <a:cs typeface="Lantinghei SC Extralight"/>
              </a:rPr>
              <a:t>Elastic net</a:t>
            </a:r>
            <a:r>
              <a:rPr lang="en-US" sz="1600" dirty="0" smtClean="0">
                <a:latin typeface="Lantinghei SC Extralight"/>
                <a:cs typeface="Lantinghei SC Extralight"/>
              </a:rPr>
              <a:t>: L1 </a:t>
            </a:r>
            <a:r>
              <a:rPr lang="en-US" sz="1600" dirty="0" smtClean="0">
                <a:latin typeface="Lantinghei SC Extralight"/>
                <a:cs typeface="Lantinghei SC Extralight"/>
              </a:rPr>
              <a:t>ratio and </a:t>
            </a:r>
            <a:r>
              <a:rPr lang="en-US" sz="1600" dirty="0" smtClean="0">
                <a:latin typeface="Lantinghei SC Extralight"/>
                <a:cs typeface="Lantinghei SC Extralight"/>
              </a:rPr>
              <a:t>alpha </a:t>
            </a:r>
            <a:endParaRPr lang="en-US" sz="1600" dirty="0" smtClean="0">
              <a:latin typeface="Lantinghei SC Extralight"/>
              <a:cs typeface="Lantinghei SC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9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LINEAR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32492"/>
            <a:ext cx="35960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0.593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0.605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0.584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0.770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0.599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0.773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0.386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0.328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0.580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sz="1200" dirty="0" smtClean="0">
              <a:latin typeface="Lantinghei SC Extralight"/>
              <a:cs typeface="Lantinghei SC Extralight"/>
            </a:endParaRPr>
          </a:p>
          <a:p>
            <a:endParaRPr lang="en-US" sz="1200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</a:t>
            </a:r>
            <a:r>
              <a:rPr lang="en-US" sz="1400" dirty="0" smtClean="0">
                <a:latin typeface="Lantinghei SC Extralight"/>
                <a:cs typeface="Lantinghei SC Extralight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0.1394</a:t>
            </a:r>
            <a:endParaRPr lang="en-US" sz="1400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  <a:p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-1161.72 %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8900"/>
            <a:ext cx="5486977" cy="33813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94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LASSO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21263" y="243249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0.233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0.089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>
                <a:latin typeface="Lantinghei SC Extralight"/>
                <a:cs typeface="Lantinghei SC Extralight"/>
              </a:rPr>
              <a:t>0.141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0.282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0.094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0.273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0.253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0.244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0.0375</a:t>
            </a:r>
          </a:p>
          <a:p>
            <a:endParaRPr lang="en-US" sz="1600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  <a:r>
              <a:rPr lang="en-US" sz="1400" dirty="0" smtClean="0">
                <a:latin typeface="Lantinghei SC Extralight"/>
                <a:cs typeface="Lantinghei SC Extralight"/>
              </a:rPr>
              <a:t>=</a:t>
            </a: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-312.68%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420770"/>
            <a:ext cx="5487193" cy="334943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42537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ELASTIC NET 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0.230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0.081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>
                <a:latin typeface="Lantinghei SC Extralight"/>
                <a:cs typeface="Lantinghei SC Extralight"/>
              </a:rPr>
              <a:t>0.148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0.254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0.122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0.314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 0.244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0.185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0.242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0.0351</a:t>
            </a:r>
          </a:p>
          <a:p>
            <a:endParaRPr lang="en-US" sz="1600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</a:t>
            </a:r>
            <a:r>
              <a:rPr lang="en-US" sz="1400" dirty="0" smtClean="0">
                <a:latin typeface="Lantinghei SC Extralight"/>
                <a:cs typeface="Lantinghei SC Extralight"/>
              </a:rPr>
              <a:t>=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292.13%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9035"/>
            <a:ext cx="5486978" cy="3381306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95698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RANDOM FOREST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0.570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0.356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>
                <a:latin typeface="Lantinghei SC Extralight"/>
                <a:cs typeface="Lantinghei SC Extralight"/>
              </a:rPr>
              <a:t>0.392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>
                <a:latin typeface="Lantinghei SC Extralight"/>
                <a:cs typeface="Lantinghei SC Extralight"/>
              </a:rPr>
              <a:t>0.449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0.407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0.703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0.545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>
                <a:latin typeface="Lantinghei SC Extralight"/>
                <a:cs typeface="Lantinghei SC Extralight"/>
              </a:rPr>
              <a:t>0.181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 0.508</a:t>
            </a: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0.0981</a:t>
            </a:r>
          </a:p>
          <a:p>
            <a:endParaRPr lang="en-US" sz="1600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 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-817.77%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388768"/>
            <a:ext cx="5487193" cy="338143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288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RANDOM </a:t>
            </a:r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FOREST </a:t>
            </a:r>
            <a:r>
              <a:rPr lang="en-US" sz="2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WITH</a:t>
            </a:r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 LASSO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0.355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0.221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0.385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>
                <a:latin typeface="Lantinghei SC Extralight"/>
                <a:cs typeface="Lantinghei SC Extralight"/>
              </a:rPr>
              <a:t>0.415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>
                <a:latin typeface="Lantinghei SC Extralight"/>
                <a:cs typeface="Lantinghei SC Extralight"/>
              </a:rPr>
              <a:t>0.151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0.450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0.452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>
                <a:latin typeface="Lantinghei SC Extralight"/>
                <a:cs typeface="Lantinghei SC Extralight"/>
              </a:rPr>
              <a:t>0.263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0.204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sz="1600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0.0617</a:t>
            </a:r>
            <a:endParaRPr lang="en-US" sz="1600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  <a:p>
            <a:endParaRPr lang="en-US" sz="1600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 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antinghei SC Extralight"/>
                <a:cs typeface="Lantinghei SC Extralight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Lantinghei SC Extralight"/>
                <a:cs typeface="Lantinghei SC Extralight"/>
              </a:rPr>
              <a:t>514.45% </a:t>
            </a:r>
            <a:endParaRPr lang="en-US" b="1" dirty="0" smtClean="0">
              <a:solidFill>
                <a:srgbClr val="FF0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8" y="2906208"/>
            <a:ext cx="5487193" cy="33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18539" y="878075"/>
            <a:ext cx="2978757" cy="0"/>
          </a:xfrm>
          <a:prstGeom prst="line">
            <a:avLst/>
          </a:prstGeom>
          <a:ln>
            <a:solidFill>
              <a:srgbClr val="105CA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98160" y="1050553"/>
            <a:ext cx="28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 smtClean="0">
                <a:latin typeface="Lantinghei SC Extralight"/>
                <a:cs typeface="Lantinghei SC Extralight"/>
              </a:rPr>
              <a:t>PERFORMANCE</a:t>
            </a:r>
            <a:endParaRPr lang="en-US" b="1" spc="300" dirty="0">
              <a:latin typeface="Lantinghei SC Extralight"/>
              <a:cs typeface="Lantinghei SC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272" y="1466820"/>
            <a:ext cx="8168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300" dirty="0" smtClean="0">
                <a:solidFill>
                  <a:srgbClr val="105CA4"/>
                </a:solidFill>
                <a:latin typeface="Arial Black"/>
                <a:cs typeface="Arial Black"/>
              </a:rPr>
              <a:t>BAYESIAN RIDGE REGRESSION</a:t>
            </a:r>
            <a:endParaRPr lang="en-US" sz="4000" b="1" spc="300" dirty="0">
              <a:solidFill>
                <a:srgbClr val="105CA4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72" y="47039"/>
            <a:ext cx="470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Lantinghei SC Extralight"/>
                <a:cs typeface="Lantinghei SC Extralight"/>
              </a:rPr>
              <a:t>15 MARCH 2017 | Imperial College Business School</a:t>
            </a:r>
            <a:endParaRPr lang="en-US" sz="1100" b="1" dirty="0">
              <a:solidFill>
                <a:schemeClr val="bg1"/>
              </a:solidFill>
              <a:latin typeface="Lantinghei SC Extralight"/>
              <a:cs typeface="Lantinghei SC Extra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8131" y="6287643"/>
            <a:ext cx="9379165" cy="617398"/>
            <a:chOff x="-219487" y="6381723"/>
            <a:chExt cx="9379165" cy="617398"/>
          </a:xfrm>
          <a:solidFill>
            <a:srgbClr val="105CA4"/>
          </a:solidFill>
        </p:grpSpPr>
        <p:sp>
          <p:nvSpPr>
            <p:cNvPr id="10" name="Rectangle 9"/>
            <p:cNvSpPr/>
            <p:nvPr/>
          </p:nvSpPr>
          <p:spPr>
            <a:xfrm>
              <a:off x="-219487" y="6381723"/>
              <a:ext cx="9379165" cy="61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70" y="6555400"/>
              <a:ext cx="470753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Lantinghei SC Extralight"/>
                  <a:cs typeface="Lantinghei SC Extralight"/>
                </a:rPr>
                <a:t>15 MARCH 2017 | Imperial College Business School</a:t>
              </a:r>
              <a:endParaRPr lang="en-US" sz="1200" b="1" dirty="0">
                <a:solidFill>
                  <a:schemeClr val="bg1"/>
                </a:solidFill>
                <a:latin typeface="Lantinghei SC Extralight"/>
                <a:cs typeface="Lantinghei SC Extra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35731" y="-50"/>
            <a:ext cx="9379165" cy="617398"/>
            <a:chOff x="-35731" y="-50"/>
            <a:chExt cx="9379165" cy="617398"/>
          </a:xfrm>
        </p:grpSpPr>
        <p:sp>
          <p:nvSpPr>
            <p:cNvPr id="12" name="Rectangle 11"/>
            <p:cNvSpPr/>
            <p:nvPr/>
          </p:nvSpPr>
          <p:spPr>
            <a:xfrm>
              <a:off x="-35731" y="-50"/>
              <a:ext cx="9379165" cy="617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76272" y="165266"/>
              <a:ext cx="8356198" cy="369332"/>
              <a:chOff x="266526" y="165266"/>
              <a:chExt cx="8356198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6526" y="165266"/>
                <a:ext cx="8324842" cy="369332"/>
              </a:xfrm>
              <a:prstGeom prst="rect">
                <a:avLst/>
              </a:prstGeom>
              <a:noFill/>
              <a:ln>
                <a:solidFill>
                  <a:srgbClr val="105CA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7882" y="196626"/>
                <a:ext cx="8324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Lantinghei SC Extralight"/>
                    <a:cs typeface="Lantinghei SC Extralight"/>
                  </a:rPr>
                  <a:t>ASSIGNMENT 2 PRESENTATION</a:t>
                </a:r>
                <a:endParaRPr lang="en-US" sz="1200" dirty="0">
                  <a:latin typeface="Lantinghei SC Extralight"/>
                  <a:cs typeface="Lantinghei SC Extralight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21263" y="2401132"/>
            <a:ext cx="3596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antinghei SC Extralight"/>
                <a:cs typeface="Lantinghei SC Extralight"/>
              </a:rPr>
              <a:t>Maximum drawdown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AUD: </a:t>
            </a:r>
            <a:r>
              <a:rPr lang="en-US" sz="1400" b="1" dirty="0">
                <a:latin typeface="Lantinghei SC Extralight"/>
                <a:cs typeface="Lantinghei SC Extralight"/>
              </a:rPr>
              <a:t>0.052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CAD: </a:t>
            </a:r>
            <a:r>
              <a:rPr lang="en-US" sz="1400" b="1" dirty="0">
                <a:latin typeface="Lantinghei SC Extralight"/>
                <a:cs typeface="Lantinghei SC Extralight"/>
              </a:rPr>
              <a:t>0.030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CHF: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0.049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EUR: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0.042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GBP: </a:t>
            </a:r>
            <a:r>
              <a:rPr lang="en-US" sz="1400" b="1" dirty="0">
                <a:latin typeface="Lantinghei SC Extralight"/>
                <a:cs typeface="Lantinghei SC Extralight"/>
              </a:rPr>
              <a:t>0.077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JPY: </a:t>
            </a:r>
            <a:r>
              <a:rPr lang="en-US" sz="1400" b="1" dirty="0">
                <a:latin typeface="Lantinghei SC Extralight"/>
                <a:cs typeface="Lantinghei SC Extralight"/>
              </a:rPr>
              <a:t>0.029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NOK: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 smtClean="0">
                <a:latin typeface="Lantinghei SC Extralight"/>
                <a:cs typeface="Lantinghei SC Extralight"/>
              </a:rPr>
              <a:t>0.093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NZD: </a:t>
            </a:r>
            <a:r>
              <a:rPr lang="en-US" sz="1400" b="1" dirty="0">
                <a:latin typeface="Lantinghei SC Extralight"/>
                <a:cs typeface="Lantinghei SC Extralight"/>
              </a:rPr>
              <a:t>0.060</a:t>
            </a:r>
            <a:endParaRPr lang="en-US" sz="1400" b="1" dirty="0" smtClean="0">
              <a:latin typeface="Lantinghei SC Extralight"/>
              <a:cs typeface="Lantinghei SC Extra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antinghei SC Extralight"/>
                <a:cs typeface="Lantinghei SC Extralight"/>
              </a:rPr>
              <a:t>SEK: </a:t>
            </a:r>
            <a:r>
              <a:rPr lang="en-US" sz="1400" b="1" dirty="0">
                <a:latin typeface="Lantinghei SC Extralight"/>
                <a:cs typeface="Lantinghei SC Extralight"/>
              </a:rPr>
              <a:t> </a:t>
            </a:r>
            <a:r>
              <a:rPr lang="en-US" sz="1400" b="1" dirty="0">
                <a:latin typeface="Lantinghei SC Extralight"/>
                <a:cs typeface="Lantinghei SC Extralight"/>
              </a:rPr>
              <a:t>0.052</a:t>
            </a:r>
            <a:endParaRPr lang="en-US" sz="1400" b="1" dirty="0">
              <a:latin typeface="Lantinghei SC Extralight"/>
              <a:cs typeface="Lantinghei SC Extralight"/>
            </a:endParaRPr>
          </a:p>
          <a:p>
            <a:endParaRPr lang="en-US" dirty="0" smtClean="0">
              <a:latin typeface="Lantinghei SC Extralight"/>
              <a:cs typeface="Lantinghei SC Extralight"/>
            </a:endParaRPr>
          </a:p>
          <a:p>
            <a:r>
              <a:rPr lang="en-US" sz="1400" b="1" dirty="0" smtClean="0">
                <a:latin typeface="Lantinghei SC Extralight"/>
                <a:cs typeface="Lantinghei SC Extralight"/>
              </a:rPr>
              <a:t>R</a:t>
            </a:r>
            <a:r>
              <a:rPr lang="en-US" sz="1400" baseline="30000" dirty="0" smtClean="0">
                <a:latin typeface="Lantinghei SC Extralight"/>
                <a:cs typeface="Lantinghei SC Extralight"/>
              </a:rPr>
              <a:t>2</a:t>
            </a:r>
            <a:r>
              <a:rPr lang="en-US" sz="1400" b="1" baseline="-25000" dirty="0" smtClean="0">
                <a:latin typeface="Lantinghei SC Extralight"/>
                <a:cs typeface="Lantinghei SC Extralight"/>
              </a:rPr>
              <a:t>00S</a:t>
            </a:r>
            <a:r>
              <a:rPr lang="en-US" sz="1400" dirty="0" smtClean="0">
                <a:latin typeface="Lantinghei SC Extralight"/>
                <a:cs typeface="Lantinghei SC Extralight"/>
              </a:rPr>
              <a:t> = </a:t>
            </a:r>
            <a:r>
              <a:rPr lang="en-US" sz="1600" b="1" dirty="0" smtClean="0">
                <a:solidFill>
                  <a:srgbClr val="008000"/>
                </a:solidFill>
                <a:latin typeface="Lantinghei SC Extralight"/>
                <a:cs typeface="Lantinghei SC Extralight"/>
              </a:rPr>
              <a:t>0.0056</a:t>
            </a:r>
            <a:endParaRPr lang="en-US" sz="1600" b="1" dirty="0" smtClean="0">
              <a:solidFill>
                <a:srgbClr val="008000"/>
              </a:solidFill>
              <a:latin typeface="Lantinghei SC Extralight"/>
              <a:cs typeface="Lantinghei SC Extralight"/>
            </a:endParaRPr>
          </a:p>
          <a:p>
            <a:endParaRPr lang="en-US" sz="1600" b="1" dirty="0" smtClean="0">
              <a:latin typeface="Lantinghei SC Extralight"/>
              <a:cs typeface="Lantinghei SC Extralight"/>
            </a:endParaRPr>
          </a:p>
          <a:p>
            <a:r>
              <a:rPr lang="en-US" sz="1400" dirty="0" smtClean="0">
                <a:latin typeface="Lantinghei SC Extralight"/>
                <a:cs typeface="Lantinghei SC Extralight"/>
              </a:rPr>
              <a:t>Economic significance = </a:t>
            </a:r>
            <a:endParaRPr lang="en-US" sz="1400" dirty="0" smtClean="0">
              <a:latin typeface="Lantinghei SC Extralight"/>
              <a:cs typeface="Lantinghei SC Extralight"/>
            </a:endParaRPr>
          </a:p>
          <a:p>
            <a:r>
              <a:rPr lang="en-US" b="1" dirty="0">
                <a:solidFill>
                  <a:srgbClr val="008000"/>
                </a:solidFill>
                <a:latin typeface="Lantinghei SC Extralight"/>
                <a:cs typeface="Lantinghei SC Extralight"/>
              </a:rPr>
              <a:t> 46.50% </a:t>
            </a:r>
            <a:endParaRPr lang="en-US" b="1" dirty="0" smtClean="0">
              <a:solidFill>
                <a:srgbClr val="008000"/>
              </a:solidFill>
              <a:latin typeface="Lantinghei SC Extralight"/>
              <a:cs typeface="Lantinghei SC Extra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69" y="2902759"/>
            <a:ext cx="5699395" cy="34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373</TotalTime>
  <Words>586</Words>
  <Application>Microsoft Macintosh PowerPoint</Application>
  <PresentationFormat>On-screen Show (4:3)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Marnelia Scribante</dc:creator>
  <cp:lastModifiedBy>Marnelia Scribante</cp:lastModifiedBy>
  <cp:revision>81</cp:revision>
  <dcterms:created xsi:type="dcterms:W3CDTF">2017-03-13T12:20:58Z</dcterms:created>
  <dcterms:modified xsi:type="dcterms:W3CDTF">2017-03-14T17:00:18Z</dcterms:modified>
</cp:coreProperties>
</file>