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7" r:id="rId2"/>
    <p:sldId id="260" r:id="rId3"/>
    <p:sldId id="261" r:id="rId4"/>
    <p:sldId id="259" r:id="rId5"/>
    <p:sldId id="272" r:id="rId6"/>
    <p:sldId id="273" r:id="rId7"/>
    <p:sldId id="271" r:id="rId8"/>
    <p:sldId id="277" r:id="rId9"/>
    <p:sldId id="279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B2F"/>
    <a:srgbClr val="F2AD29"/>
    <a:srgbClr val="DDB40C"/>
    <a:srgbClr val="DDC1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3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Tuesday, 14 March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Tuesday, 14 March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Tuesday, 14 March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Tuesday, 14 March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Tuesday, 14 March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Tuesday, 14 March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Tuesday, 14 March 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Tuesday, 14 March 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Tuesday, 14 March 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Tuesday, 14 March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Tuesday, 14 March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Tuesday, 14 March 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3294" y="2434218"/>
            <a:ext cx="6417517" cy="2123658"/>
          </a:xfrm>
          <a:prstGeom prst="rect">
            <a:avLst/>
          </a:prstGeom>
          <a:noFill/>
          <a:effectLst/>
        </p:spPr>
        <p:txBody>
          <a:bodyPr wrap="none" lIns="91440" tIns="45720" rIns="91440" bIns="45720">
            <a:spAutoFit/>
          </a:bodyPr>
          <a:lstStyle/>
          <a:p>
            <a:r>
              <a:rPr lang="en-US" sz="6600" cap="none" spc="600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latin typeface="Arial Black"/>
                <a:cs typeface="Arial Black"/>
              </a:rPr>
              <a:t>BIG DATA </a:t>
            </a:r>
          </a:p>
          <a:p>
            <a:r>
              <a:rPr lang="en-US" sz="6600" cap="none" spc="600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latin typeface="Arial Black"/>
                <a:cs typeface="Arial Black"/>
              </a:rPr>
              <a:t>IN FINANCE</a:t>
            </a:r>
            <a:endParaRPr lang="en-US" sz="6600" cap="none" spc="600" dirty="0">
              <a:ln w="12700">
                <a:solidFill>
                  <a:schemeClr val="bg2">
                    <a:lumMod val="50000"/>
                  </a:schemeClr>
                </a:solidFill>
                <a:prstDash val="solid"/>
              </a:ln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64396" y="1536631"/>
            <a:ext cx="2978757" cy="0"/>
          </a:xfrm>
          <a:prstGeom prst="line">
            <a:avLst/>
          </a:prstGeom>
          <a:ln>
            <a:solidFill>
              <a:srgbClr val="105CA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38972" y="47039"/>
            <a:ext cx="4707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15 MARCH 2017 | Imperial College Business School</a:t>
            </a:r>
            <a:endParaRPr lang="en-US" sz="1100" b="1" dirty="0">
              <a:solidFill>
                <a:schemeClr val="bg1"/>
              </a:solidFill>
              <a:latin typeface="Lantinghei SC Extralight"/>
              <a:cs typeface="Lantinghei SC Extra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4396" y="1646390"/>
            <a:ext cx="7431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Lantinghei SC Extralight"/>
                <a:cs typeface="Lantinghei SC Extralight"/>
              </a:rPr>
              <a:t>GROUP </a:t>
            </a:r>
            <a:r>
              <a:rPr lang="en-US" b="1" dirty="0" smtClean="0">
                <a:latin typeface="Lantinghei SC Extralight"/>
                <a:cs typeface="Lantinghei SC Extralight"/>
              </a:rPr>
              <a:t>4 </a:t>
            </a:r>
            <a:r>
              <a:rPr lang="en-US" sz="2800" b="1" dirty="0" smtClean="0">
                <a:latin typeface="Lantinghei SC Extralight"/>
                <a:cs typeface="Lantinghei SC Extralight"/>
              </a:rPr>
              <a:t>| </a:t>
            </a:r>
            <a:r>
              <a:rPr lang="en-US" sz="1200" b="1" dirty="0" err="1" smtClean="0">
                <a:latin typeface="Lantinghei SC Extralight"/>
                <a:cs typeface="Lantinghei SC Extralight"/>
              </a:rPr>
              <a:t>Akos</a:t>
            </a:r>
            <a:r>
              <a:rPr lang="en-US" sz="1200" b="1" dirty="0" smtClean="0">
                <a:latin typeface="Lantinghei SC Extralight"/>
                <a:cs typeface="Lantinghei SC Extralight"/>
              </a:rPr>
              <a:t> </a:t>
            </a:r>
            <a:r>
              <a:rPr lang="en-US" sz="1200" b="1" dirty="0" err="1" smtClean="0">
                <a:latin typeface="Lantinghei SC Extralight"/>
                <a:cs typeface="Lantinghei SC Extralight"/>
              </a:rPr>
              <a:t>Furton</a:t>
            </a:r>
            <a:r>
              <a:rPr lang="en-US" sz="1200" b="1" dirty="0" smtClean="0">
                <a:latin typeface="Lantinghei SC Extralight"/>
                <a:cs typeface="Lantinghei SC Extralight"/>
              </a:rPr>
              <a:t>, </a:t>
            </a:r>
            <a:r>
              <a:rPr lang="en-US" sz="1200" b="1" dirty="0" smtClean="0">
                <a:latin typeface="Lantinghei SC Extralight"/>
                <a:cs typeface="Lantinghei SC Extralight"/>
              </a:rPr>
              <a:t>Marnelia </a:t>
            </a:r>
            <a:r>
              <a:rPr lang="en-US" sz="1200" b="1" dirty="0" smtClean="0">
                <a:latin typeface="Lantinghei SC Extralight"/>
                <a:cs typeface="Lantinghei SC Extralight"/>
              </a:rPr>
              <a:t>Scribante, </a:t>
            </a:r>
            <a:r>
              <a:rPr lang="en-US" sz="1200" b="1" dirty="0" err="1" smtClean="0">
                <a:latin typeface="Lantinghei SC Extralight"/>
                <a:cs typeface="Lantinghei SC Extralight"/>
              </a:rPr>
              <a:t>Siow</a:t>
            </a:r>
            <a:r>
              <a:rPr lang="en-US" sz="1200" b="1" dirty="0" smtClean="0">
                <a:latin typeface="Lantinghei SC Extralight"/>
                <a:cs typeface="Lantinghei SC Extralight"/>
              </a:rPr>
              <a:t> </a:t>
            </a:r>
            <a:r>
              <a:rPr lang="en-US" sz="1200" b="1" dirty="0" err="1" smtClean="0">
                <a:latin typeface="Lantinghei SC Extralight"/>
                <a:cs typeface="Lantinghei SC Extralight"/>
              </a:rPr>
              <a:t>Meng</a:t>
            </a:r>
            <a:r>
              <a:rPr lang="en-US" sz="1200" b="1" dirty="0" smtClean="0">
                <a:latin typeface="Lantinghei SC Extralight"/>
                <a:cs typeface="Lantinghei SC Extralight"/>
              </a:rPr>
              <a:t> </a:t>
            </a:r>
            <a:r>
              <a:rPr lang="en-US" sz="1200" b="1" dirty="0" smtClean="0">
                <a:latin typeface="Lantinghei SC Extralight"/>
                <a:cs typeface="Lantinghei SC Extralight"/>
              </a:rPr>
              <a:t>Low, </a:t>
            </a:r>
            <a:r>
              <a:rPr lang="en-US" sz="1200" b="1" dirty="0" smtClean="0">
                <a:latin typeface="Lantinghei SC Extralight"/>
                <a:cs typeface="Lantinghei SC Extralight"/>
              </a:rPr>
              <a:t>Joaquin </a:t>
            </a:r>
            <a:r>
              <a:rPr lang="en-US" sz="1200" b="1" dirty="0" err="1" smtClean="0">
                <a:latin typeface="Lantinghei SC Extralight"/>
                <a:cs typeface="Lantinghei SC Extralight"/>
              </a:rPr>
              <a:t>Coitino</a:t>
            </a:r>
            <a:r>
              <a:rPr lang="en-US" sz="1200" b="1" dirty="0" smtClean="0">
                <a:latin typeface="Lantinghei SC Extralight"/>
                <a:cs typeface="Lantinghei SC Extralight"/>
              </a:rPr>
              <a:t>  </a:t>
            </a:r>
            <a:r>
              <a:rPr lang="en-US" b="1" dirty="0" smtClean="0">
                <a:latin typeface="Lantinghei SC Extralight"/>
                <a:cs typeface="Lantinghei SC Extralight"/>
              </a:rPr>
              <a:t> </a:t>
            </a:r>
            <a:endParaRPr lang="en-US" b="1" dirty="0">
              <a:latin typeface="Lantinghei SC Extralight"/>
              <a:cs typeface="Lantinghei SC Extraligh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-188131" y="6287643"/>
            <a:ext cx="9379165" cy="617398"/>
            <a:chOff x="-219487" y="6381723"/>
            <a:chExt cx="9379165" cy="617398"/>
          </a:xfrm>
          <a:solidFill>
            <a:srgbClr val="ADD3F7"/>
          </a:solidFill>
        </p:grpSpPr>
        <p:sp>
          <p:nvSpPr>
            <p:cNvPr id="12" name="Rectangle 11"/>
            <p:cNvSpPr/>
            <p:nvPr/>
          </p:nvSpPr>
          <p:spPr>
            <a:xfrm>
              <a:off x="-219487" y="6381723"/>
              <a:ext cx="9379165" cy="61739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5170" y="6555400"/>
              <a:ext cx="4707538" cy="276999"/>
            </a:xfrm>
            <a:prstGeom prst="rect">
              <a:avLst/>
            </a:prstGeom>
            <a:solidFill>
              <a:srgbClr val="105CA4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Lantinghei SC Extralight"/>
                  <a:cs typeface="Lantinghei SC Extralight"/>
                </a:rPr>
                <a:t>15 MARCH 2017 | Imperial College Business School</a:t>
              </a:r>
              <a:endParaRPr lang="en-US" sz="1200" b="1" dirty="0">
                <a:solidFill>
                  <a:schemeClr val="bg1"/>
                </a:solidFill>
                <a:latin typeface="Lantinghei SC Extralight"/>
                <a:cs typeface="Lantinghei SC Extralight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-35731" y="-50"/>
            <a:ext cx="9379165" cy="617398"/>
            <a:chOff x="-35731" y="-50"/>
            <a:chExt cx="9379165" cy="617398"/>
          </a:xfrm>
        </p:grpSpPr>
        <p:sp>
          <p:nvSpPr>
            <p:cNvPr id="15" name="Rectangle 14"/>
            <p:cNvSpPr/>
            <p:nvPr/>
          </p:nvSpPr>
          <p:spPr>
            <a:xfrm>
              <a:off x="-35731" y="-50"/>
              <a:ext cx="9379165" cy="6173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76272" y="165266"/>
              <a:ext cx="8356198" cy="369332"/>
              <a:chOff x="266526" y="165266"/>
              <a:chExt cx="8356198" cy="369332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266526" y="165266"/>
                <a:ext cx="8324842" cy="369332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97882" y="196626"/>
                <a:ext cx="83248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Lantinghei SC Extralight"/>
                    <a:cs typeface="Lantinghei SC Extralight"/>
                  </a:rPr>
                  <a:t>ASSIGNMENT 2 PRESENTATION</a:t>
                </a:r>
                <a:endParaRPr lang="en-US" sz="1200" dirty="0">
                  <a:latin typeface="Lantinghei SC Extralight"/>
                  <a:cs typeface="Lantinghei SC Extraligh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371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-192511" y="-112073"/>
            <a:ext cx="9379165" cy="6173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" y="-112072"/>
            <a:ext cx="9144000" cy="7182380"/>
          </a:xfrm>
          <a:prstGeom prst="rect">
            <a:avLst/>
          </a:prstGeom>
          <a:solidFill>
            <a:srgbClr val="105CA4">
              <a:alpha val="6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-192511" y="6298923"/>
            <a:ext cx="9379165" cy="617398"/>
            <a:chOff x="-235165" y="6381723"/>
            <a:chExt cx="9379165" cy="617398"/>
          </a:xfrm>
        </p:grpSpPr>
        <p:sp>
          <p:nvSpPr>
            <p:cNvPr id="11" name="Rectangle 10"/>
            <p:cNvSpPr/>
            <p:nvPr/>
          </p:nvSpPr>
          <p:spPr>
            <a:xfrm>
              <a:off x="-235165" y="6381723"/>
              <a:ext cx="9379165" cy="6173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5170" y="6555400"/>
              <a:ext cx="47075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2">
                      <a:lumMod val="50000"/>
                    </a:schemeClr>
                  </a:solidFill>
                  <a:latin typeface="Lantinghei SC Extralight"/>
                  <a:cs typeface="Lantinghei SC Extralight"/>
                </a:rPr>
                <a:t>15 MARCH 2017 | Imperial College Business School</a:t>
              </a:r>
              <a:endParaRPr lang="en-US" sz="1200" b="1" dirty="0">
                <a:solidFill>
                  <a:schemeClr val="bg2">
                    <a:lumMod val="50000"/>
                  </a:schemeClr>
                </a:solidFill>
                <a:latin typeface="Lantinghei SC Extralight"/>
                <a:cs typeface="Lantinghei SC Extraligh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955240" y="984339"/>
            <a:ext cx="322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pc="300" dirty="0" smtClean="0">
                <a:solidFill>
                  <a:srgbClr val="FFFFFF"/>
                </a:solidFill>
                <a:latin typeface="Lantinghei SC Extralight"/>
                <a:cs typeface="Lantinghei SC Extralight"/>
              </a:rPr>
              <a:t>UNDERSTANDING</a:t>
            </a:r>
            <a:r>
              <a:rPr lang="en-US" b="1" spc="300" dirty="0" smtClean="0">
                <a:latin typeface="Lantinghei SC Extralight"/>
                <a:cs typeface="Lantinghei SC Extralight"/>
              </a:rPr>
              <a:t> </a:t>
            </a:r>
            <a:endParaRPr lang="en-US" b="1" spc="300" dirty="0">
              <a:latin typeface="Lantinghei SC Extralight"/>
              <a:cs typeface="Lantinghei SC Extra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03383" y="1357060"/>
            <a:ext cx="7133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300" dirty="0" smtClean="0">
                <a:solidFill>
                  <a:schemeClr val="bg1"/>
                </a:solidFill>
                <a:latin typeface="Arial Black"/>
                <a:cs typeface="Arial Black"/>
              </a:rPr>
              <a:t>PERFORMANCE</a:t>
            </a:r>
            <a:endParaRPr lang="en-US" sz="4400" b="1" spc="3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080671" y="2436781"/>
            <a:ext cx="2978757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76272" y="165266"/>
            <a:ext cx="8324842" cy="369332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07628" y="196626"/>
            <a:ext cx="8324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  <a:latin typeface="Lantinghei SC Extralight"/>
                <a:cs typeface="Lantinghei SC Extralight"/>
              </a:rPr>
              <a:t>ASSIGNMENT 2 PRESENTATION</a:t>
            </a:r>
            <a:endParaRPr lang="en-US" sz="1200" dirty="0">
              <a:solidFill>
                <a:srgbClr val="FFFFFF"/>
              </a:solidFill>
              <a:latin typeface="Lantinghei SC Extralight"/>
              <a:cs typeface="Lantinghei SC Extra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7628" y="2728304"/>
            <a:ext cx="8324842" cy="339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Lantinghei SC Extralight"/>
                <a:cs typeface="Lantinghei SC Extralight"/>
              </a:rPr>
              <a:t>Consistency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antinghei SC Extralight"/>
                <a:cs typeface="Lantinghei SC Extralight"/>
              </a:rPr>
              <a:t>:</a:t>
            </a:r>
          </a:p>
          <a:p>
            <a:pPr marL="285750" indent="-285750" algn="ctr">
              <a:lnSpc>
                <a:spcPct val="140000"/>
              </a:lnSpc>
              <a:buFont typeface="Arial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Consistent performance with limited </a:t>
            </a:r>
            <a:r>
              <a:rPr lang="en-US" sz="1600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downside risk</a:t>
            </a:r>
          </a:p>
          <a:p>
            <a:pPr marL="285750" indent="-285750" algn="ctr">
              <a:lnSpc>
                <a:spcPct val="140000"/>
              </a:lnSpc>
              <a:buFont typeface="Arial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Long periods of performance similar to the mean </a:t>
            </a:r>
            <a:endParaRPr lang="en-US" sz="1600" dirty="0" smtClean="0">
              <a:solidFill>
                <a:schemeClr val="bg1"/>
              </a:solidFill>
              <a:latin typeface="Lantinghei SC Extralight"/>
              <a:cs typeface="Lantinghei SC Extralight"/>
            </a:endParaRPr>
          </a:p>
          <a:p>
            <a:pPr marL="285750" indent="-285750" algn="ctr">
              <a:lnSpc>
                <a:spcPct val="140000"/>
              </a:lnSpc>
              <a:buFont typeface="Arial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Short </a:t>
            </a:r>
            <a:r>
              <a:rPr lang="en-US" sz="1600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bursts when </a:t>
            </a:r>
            <a:r>
              <a:rPr lang="en-US" sz="1600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model </a:t>
            </a:r>
            <a:r>
              <a:rPr lang="en-US" sz="1600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outperforms </a:t>
            </a:r>
            <a:r>
              <a:rPr lang="en-US" sz="1600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and delivers abnormal returns</a:t>
            </a:r>
            <a:endParaRPr lang="en-US" sz="1600" dirty="0" smtClean="0">
              <a:solidFill>
                <a:schemeClr val="bg1"/>
              </a:solidFill>
              <a:latin typeface="Lantinghei SC Extralight"/>
              <a:cs typeface="Lantinghei SC Extralight"/>
            </a:endParaRPr>
          </a:p>
          <a:p>
            <a:pPr algn="ctr">
              <a:lnSpc>
                <a:spcPct val="140000"/>
              </a:lnSpc>
            </a:pPr>
            <a:endParaRPr lang="en-US" dirty="0" smtClean="0">
              <a:solidFill>
                <a:schemeClr val="bg1"/>
              </a:solidFill>
              <a:latin typeface="Lantinghei SC Extralight"/>
              <a:cs typeface="Lantinghei SC Extralight"/>
            </a:endParaRPr>
          </a:p>
          <a:p>
            <a:pPr algn="ctr">
              <a:lnSpc>
                <a:spcPct val="140000"/>
              </a:lnSpc>
            </a:pPr>
            <a:r>
              <a:rPr lang="en-US" b="1" dirty="0" smtClean="0">
                <a:solidFill>
                  <a:srgbClr val="D9D9D9"/>
                </a:solidFill>
                <a:latin typeface="Lantinghei SC Extralight"/>
                <a:cs typeface="Lantinghei SC Extralight"/>
              </a:rPr>
              <a:t>Economic forces:</a:t>
            </a:r>
          </a:p>
          <a:p>
            <a:pPr marL="285750" indent="-285750" algn="ctr">
              <a:lnSpc>
                <a:spcPct val="140000"/>
              </a:lnSpc>
              <a:buFont typeface="Arial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Structural change in the currency </a:t>
            </a:r>
            <a:r>
              <a:rPr lang="en-US" sz="1600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itself </a:t>
            </a:r>
            <a:r>
              <a:rPr lang="en-US" sz="1600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to dislodge Bayesian estimators</a:t>
            </a:r>
          </a:p>
          <a:p>
            <a:pPr algn="ctr">
              <a:lnSpc>
                <a:spcPct val="140000"/>
              </a:lnSpc>
            </a:pPr>
            <a:r>
              <a:rPr lang="en-US" sz="1600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(</a:t>
            </a:r>
            <a:r>
              <a:rPr lang="en-US" sz="1600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monetary policy, inflation, interest rate etc.) </a:t>
            </a:r>
          </a:p>
          <a:p>
            <a:pPr algn="ctr">
              <a:lnSpc>
                <a:spcPct val="140000"/>
              </a:lnSpc>
            </a:pPr>
            <a:endParaRPr lang="en-US" dirty="0" smtClean="0">
              <a:solidFill>
                <a:schemeClr val="bg1"/>
              </a:solidFill>
              <a:latin typeface="Lantinghei SC Extralight"/>
              <a:cs typeface="Lantinghei SC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947984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65" r="18754" b="1934"/>
          <a:stretch/>
        </p:blipFill>
        <p:spPr>
          <a:xfrm>
            <a:off x="0" y="1"/>
            <a:ext cx="9143999" cy="68580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-21160"/>
            <a:ext cx="9144000" cy="691225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266526" y="165266"/>
            <a:ext cx="8356198" cy="369332"/>
            <a:chOff x="266526" y="165266"/>
            <a:chExt cx="8356198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266526" y="165266"/>
              <a:ext cx="8324842" cy="369332"/>
            </a:xfrm>
            <a:prstGeom prst="rect">
              <a:avLst/>
            </a:prstGeom>
            <a:noFill/>
            <a:ln>
              <a:solidFill>
                <a:srgbClr val="105CA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7882" y="196626"/>
              <a:ext cx="83248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Lantinghei SC Extralight"/>
                  <a:cs typeface="Lantinghei SC Extralight"/>
                </a:rPr>
                <a:t>ASSIGNMENT 2 PRESENTATION</a:t>
              </a:r>
              <a:endParaRPr lang="en-US" sz="1200" dirty="0">
                <a:latin typeface="Lantinghei SC Extralight"/>
                <a:cs typeface="Lantinghei SC Extralight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235169" y="1552307"/>
            <a:ext cx="8634511" cy="4515817"/>
          </a:xfrm>
          <a:prstGeom prst="rect">
            <a:avLst/>
          </a:prstGeom>
          <a:solidFill>
            <a:srgbClr val="105CA4">
              <a:alpha val="6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30557" y="2141899"/>
            <a:ext cx="2978757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6098" y="1527914"/>
            <a:ext cx="830662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300" dirty="0" smtClean="0">
                <a:solidFill>
                  <a:srgbClr val="F2F2F2"/>
                </a:solidFill>
                <a:latin typeface="Arial Black"/>
                <a:cs typeface="Arial Black"/>
              </a:rPr>
              <a:t>VARIABLE RELATIONSHIPS</a:t>
            </a:r>
            <a:endParaRPr lang="en-US" sz="2400" b="1" spc="300" dirty="0">
              <a:solidFill>
                <a:srgbClr val="F2F2F2"/>
              </a:solidFill>
              <a:latin typeface="Arial Black"/>
              <a:cs typeface="Arial Black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7882" y="1081589"/>
            <a:ext cx="832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300" dirty="0" smtClean="0">
                <a:latin typeface="Arial Black"/>
                <a:cs typeface="Arial Black"/>
              </a:rPr>
              <a:t>CONTEMPORANEOUS</a:t>
            </a:r>
            <a:endParaRPr lang="en-US" sz="1200" b="1" spc="300" dirty="0">
              <a:latin typeface="Arial Black"/>
              <a:cs typeface="Arial Black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2722" y="2379741"/>
            <a:ext cx="825864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Lantinghei SC Extralight"/>
                <a:cs typeface="Lantinghei SC Extralight"/>
              </a:rPr>
              <a:t>Direct relationship (positive (+) correlation):</a:t>
            </a:r>
            <a:endParaRPr lang="en-US" sz="2000" b="1" dirty="0" smtClean="0">
              <a:solidFill>
                <a:schemeClr val="bg1">
                  <a:lumMod val="85000"/>
                </a:schemeClr>
              </a:solidFill>
              <a:latin typeface="Lantinghei SC Extralight"/>
              <a:cs typeface="Lantinghei SC Extralight"/>
            </a:endParaRP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  Interest differential 	</a:t>
            </a:r>
            <a:r>
              <a:rPr lang="en-US" sz="1200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-</a:t>
            </a:r>
            <a:r>
              <a:rPr lang="en-US" sz="1200" b="1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 </a:t>
            </a:r>
            <a:r>
              <a:rPr lang="en-US" sz="1200" b="1" dirty="0" smtClean="0">
                <a:solidFill>
                  <a:schemeClr val="bg1"/>
                </a:solidFill>
                <a:latin typeface="Wingdings"/>
                <a:ea typeface="Wingdings"/>
                <a:cs typeface="Wingdings"/>
                <a:sym typeface="Wingdings"/>
              </a:rPr>
              <a:t></a:t>
            </a:r>
            <a:r>
              <a:rPr lang="en-US" sz="1200" b="1" dirty="0" smtClean="0">
                <a:solidFill>
                  <a:schemeClr val="bg1"/>
                </a:solidFill>
                <a:latin typeface="Lantinghei TC Extralight"/>
                <a:ea typeface="Wingdings"/>
                <a:cs typeface="Lantinghei TC Extralight"/>
                <a:sym typeface="Wingdings"/>
              </a:rPr>
              <a:t> </a:t>
            </a:r>
            <a:r>
              <a:rPr lang="en-US" sz="1200" b="1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forward exchange rate =  </a:t>
            </a:r>
            <a:r>
              <a:rPr lang="en-US" sz="1200" b="1" dirty="0" smtClean="0">
                <a:solidFill>
                  <a:schemeClr val="bg1"/>
                </a:solidFill>
                <a:latin typeface="Wingdings"/>
                <a:ea typeface="Wingdings"/>
                <a:cs typeface="Wingdings"/>
                <a:sym typeface="Wingdings"/>
              </a:rPr>
              <a:t></a:t>
            </a:r>
            <a:r>
              <a:rPr lang="en-US" sz="1200" b="1" dirty="0" smtClean="0">
                <a:solidFill>
                  <a:schemeClr val="bg1"/>
                </a:solidFill>
                <a:latin typeface="Lantinghei SC Demibold"/>
                <a:ea typeface="Wingdings"/>
                <a:cs typeface="Lantinghei SC Demibold"/>
                <a:sym typeface="Wingdings"/>
              </a:rPr>
              <a:t> </a:t>
            </a:r>
            <a:r>
              <a:rPr lang="en-US" sz="1200" b="1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future spot rate</a:t>
            </a:r>
          </a:p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		       	</a:t>
            </a:r>
            <a:r>
              <a:rPr lang="en-US" sz="1200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- </a:t>
            </a:r>
            <a:r>
              <a:rPr lang="en-US" sz="1200" b="1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more attractive to save money in currency with higher interest rate</a:t>
            </a:r>
            <a:endParaRPr lang="en-US" b="1" dirty="0" smtClean="0">
              <a:solidFill>
                <a:schemeClr val="bg1"/>
              </a:solidFill>
              <a:latin typeface="Lantinghei SC Extralight"/>
              <a:cs typeface="Lantinghei SC Extralight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IP differential	</a:t>
            </a:r>
            <a:r>
              <a:rPr lang="en-US" sz="1200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- </a:t>
            </a:r>
            <a:r>
              <a:rPr lang="en-US" sz="1200" b="1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higher </a:t>
            </a:r>
            <a:r>
              <a:rPr lang="en-US" sz="1200" b="1" dirty="0">
                <a:solidFill>
                  <a:schemeClr val="bg1"/>
                </a:solidFill>
                <a:latin typeface="Lantinghei SC Extralight"/>
                <a:cs typeface="Lantinghei SC Extralight"/>
              </a:rPr>
              <a:t>demand </a:t>
            </a:r>
            <a:r>
              <a:rPr lang="en-US" sz="1200" b="1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for goods and services = </a:t>
            </a:r>
            <a:r>
              <a:rPr lang="en-US" sz="1200" b="1" dirty="0" smtClean="0">
                <a:solidFill>
                  <a:schemeClr val="bg1"/>
                </a:solidFill>
                <a:latin typeface="Wingdings"/>
                <a:ea typeface="Wingdings"/>
                <a:cs typeface="Wingdings"/>
                <a:sym typeface="Wingdings"/>
              </a:rPr>
              <a:t></a:t>
            </a:r>
            <a:r>
              <a:rPr lang="en-US" sz="1200" b="1" dirty="0" smtClean="0">
                <a:solidFill>
                  <a:schemeClr val="bg1"/>
                </a:solidFill>
                <a:latin typeface="Lantinghei TC Extralight"/>
                <a:ea typeface="Wingdings"/>
                <a:cs typeface="Lantinghei TC Extralight"/>
                <a:sym typeface="Wingdings"/>
              </a:rPr>
              <a:t> </a:t>
            </a:r>
            <a:r>
              <a:rPr lang="en-US" sz="1200" b="1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production </a:t>
            </a:r>
            <a:endParaRPr lang="en-US" sz="1200" b="1" dirty="0" smtClean="0">
              <a:solidFill>
                <a:schemeClr val="bg1"/>
              </a:solidFill>
              <a:latin typeface="Lantinghei SC Extralight"/>
              <a:cs typeface="Lantinghei SC Extralight"/>
            </a:endParaRPr>
          </a:p>
          <a:p>
            <a:pPr lvl="5">
              <a:lnSpc>
                <a:spcPct val="150000"/>
              </a:lnSpc>
            </a:pPr>
            <a:r>
              <a:rPr lang="en-US" sz="1200" b="1" dirty="0">
                <a:solidFill>
                  <a:schemeClr val="bg1"/>
                </a:solidFill>
                <a:latin typeface="Lantinghei SC Extralight"/>
                <a:cs typeface="Lantinghei SC Extralight"/>
              </a:rPr>
              <a:t>	</a:t>
            </a:r>
            <a:r>
              <a:rPr lang="en-US" sz="1200" b="1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   </a:t>
            </a:r>
            <a:r>
              <a:rPr lang="en-US" sz="1200" b="1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= </a:t>
            </a:r>
            <a:r>
              <a:rPr lang="en-US" sz="1200" b="1" dirty="0" smtClean="0">
                <a:solidFill>
                  <a:schemeClr val="bg1"/>
                </a:solidFill>
                <a:latin typeface="Lantinghei TC Extralight"/>
                <a:ea typeface="Wingdings"/>
                <a:cs typeface="Lantinghei TC Extralight"/>
                <a:sym typeface="Wingdings"/>
              </a:rPr>
              <a:t>stronger</a:t>
            </a:r>
            <a:r>
              <a:rPr lang="en-US" sz="1200" b="1" dirty="0" smtClean="0">
                <a:solidFill>
                  <a:schemeClr val="bg2">
                    <a:lumMod val="75000"/>
                  </a:schemeClr>
                </a:solidFill>
                <a:latin typeface="Lantinghei TC Extralight"/>
                <a:ea typeface="Wingdings"/>
                <a:cs typeface="Lantinghei TC Extralight"/>
                <a:sym typeface="Wingdings"/>
              </a:rPr>
              <a:t> </a:t>
            </a:r>
            <a:r>
              <a:rPr lang="en-US" sz="1200" b="1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economy  = </a:t>
            </a:r>
            <a:r>
              <a:rPr lang="en-US" sz="1200" b="1" dirty="0" smtClean="0">
                <a:solidFill>
                  <a:schemeClr val="bg1"/>
                </a:solidFill>
                <a:latin typeface="Wingdings"/>
                <a:ea typeface="Wingdings"/>
                <a:cs typeface="Wingdings"/>
                <a:sym typeface="Wingdings"/>
              </a:rPr>
              <a:t></a:t>
            </a:r>
            <a:r>
              <a:rPr lang="en-US" sz="1200" b="1" dirty="0" smtClean="0">
                <a:solidFill>
                  <a:schemeClr val="bg1"/>
                </a:solidFill>
                <a:latin typeface="Lantinghei TC Extralight"/>
                <a:ea typeface="Wingdings"/>
                <a:cs typeface="Lantinghei TC Extralight"/>
                <a:sym typeface="Wingdings"/>
              </a:rPr>
              <a:t> </a:t>
            </a:r>
            <a:r>
              <a:rPr lang="en-US" sz="1200" b="1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value of </a:t>
            </a:r>
            <a:r>
              <a:rPr lang="en-US" sz="1200" b="1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currency</a:t>
            </a:r>
            <a:endParaRPr lang="en-US" sz="1200" b="1" dirty="0" smtClean="0">
              <a:solidFill>
                <a:schemeClr val="bg1"/>
              </a:solidFill>
              <a:latin typeface="Lantinghei SC Extralight"/>
              <a:cs typeface="Lantinghei SC Extraligh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-188131" y="6271963"/>
            <a:ext cx="9379165" cy="617398"/>
            <a:chOff x="-219487" y="6381723"/>
            <a:chExt cx="9379165" cy="617398"/>
          </a:xfrm>
          <a:solidFill>
            <a:srgbClr val="105CA4"/>
          </a:solidFill>
        </p:grpSpPr>
        <p:sp>
          <p:nvSpPr>
            <p:cNvPr id="17" name="Rectangle 16"/>
            <p:cNvSpPr/>
            <p:nvPr/>
          </p:nvSpPr>
          <p:spPr>
            <a:xfrm>
              <a:off x="-219487" y="6381723"/>
              <a:ext cx="9379165" cy="61739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35170" y="6571080"/>
              <a:ext cx="4707538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Lantinghei SC Extralight"/>
                  <a:cs typeface="Lantinghei SC Extralight"/>
                </a:rPr>
                <a:t>15 MARCH 2017 | Imperial College Business School</a:t>
              </a:r>
              <a:endParaRPr lang="en-US" sz="1200" b="1" dirty="0">
                <a:solidFill>
                  <a:schemeClr val="bg1"/>
                </a:solidFill>
                <a:latin typeface="Lantinghei SC Extralight"/>
                <a:cs typeface="Lantinghei SC Extralight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32722" y="4337283"/>
            <a:ext cx="8258646" cy="1313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smtClean="0">
                <a:solidFill>
                  <a:srgbClr val="D9D9D9"/>
                </a:solidFill>
                <a:latin typeface="Lantinghei SC Extralight"/>
                <a:cs typeface="Lantinghei SC Extralight"/>
              </a:rPr>
              <a:t>Indirect </a:t>
            </a:r>
            <a:r>
              <a:rPr lang="en-US" sz="1400" b="1" dirty="0" smtClean="0">
                <a:solidFill>
                  <a:srgbClr val="D9D9D9"/>
                </a:solidFill>
                <a:latin typeface="Lantinghei SC Extralight"/>
                <a:cs typeface="Lantinghei SC Extralight"/>
              </a:rPr>
              <a:t>relationship (negative </a:t>
            </a:r>
            <a:r>
              <a:rPr lang="en-US" sz="1400" b="1" dirty="0" smtClean="0">
                <a:solidFill>
                  <a:srgbClr val="D9D9D9"/>
                </a:solidFill>
                <a:latin typeface="Lantinghei SC Extralight"/>
                <a:cs typeface="Lantinghei SC Extralight"/>
              </a:rPr>
              <a:t>(</a:t>
            </a:r>
            <a:r>
              <a:rPr lang="en-US" sz="1400" b="1" dirty="0">
                <a:solidFill>
                  <a:srgbClr val="D9D9D9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r>
              <a:rPr lang="en-US" sz="1400" b="1" dirty="0" smtClean="0">
                <a:solidFill>
                  <a:srgbClr val="D9D9D9"/>
                </a:solidFill>
                <a:latin typeface="Lantinghei SC Extralight"/>
                <a:cs typeface="Lantinghei SC Extralight"/>
              </a:rPr>
              <a:t>) </a:t>
            </a:r>
            <a:r>
              <a:rPr lang="en-US" sz="1400" b="1" dirty="0" smtClean="0">
                <a:solidFill>
                  <a:srgbClr val="D9D9D9"/>
                </a:solidFill>
                <a:latin typeface="Lantinghei SC Extralight"/>
                <a:cs typeface="Lantinghei SC Extralight"/>
              </a:rPr>
              <a:t>correlation):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Inflation differential	</a:t>
            </a:r>
            <a:r>
              <a:rPr lang="en-US" sz="1200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-</a:t>
            </a:r>
            <a:r>
              <a:rPr lang="en-US" sz="1200" b="1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 </a:t>
            </a:r>
            <a:r>
              <a:rPr lang="en-US" sz="1200" b="1" dirty="0" smtClean="0">
                <a:solidFill>
                  <a:schemeClr val="bg1"/>
                </a:solidFill>
                <a:latin typeface="Wingdings"/>
                <a:ea typeface="Wingdings"/>
                <a:cs typeface="Wingdings"/>
                <a:sym typeface="Wingdings"/>
              </a:rPr>
              <a:t></a:t>
            </a:r>
            <a:r>
              <a:rPr lang="en-US" sz="1200" b="1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 </a:t>
            </a:r>
            <a:r>
              <a:rPr lang="en-US" sz="1200" b="1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inflation </a:t>
            </a:r>
            <a:r>
              <a:rPr lang="en-US" sz="1200" b="1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= more money buys fewer goods </a:t>
            </a:r>
            <a:r>
              <a:rPr lang="en-US" sz="1200" b="1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= </a:t>
            </a:r>
            <a:r>
              <a:rPr lang="en-US" sz="1200" b="1" dirty="0" smtClean="0">
                <a:solidFill>
                  <a:schemeClr val="bg1"/>
                </a:solidFill>
                <a:latin typeface="Wingdings"/>
                <a:ea typeface="Wingdings"/>
                <a:cs typeface="Wingdings"/>
                <a:sym typeface="Wingdings"/>
              </a:rPr>
              <a:t></a:t>
            </a:r>
            <a:r>
              <a:rPr lang="en-US" sz="1200" b="1" dirty="0" smtClean="0">
                <a:solidFill>
                  <a:schemeClr val="bg1"/>
                </a:solidFill>
                <a:latin typeface="Lantinghei TC Extralight"/>
                <a:ea typeface="Wingdings"/>
                <a:cs typeface="Lantinghei TC Extralight"/>
                <a:sym typeface="Wingdings"/>
              </a:rPr>
              <a:t> </a:t>
            </a:r>
            <a:r>
              <a:rPr lang="en-US" sz="1200" b="1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value of currency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Lantinghei SC Extralight"/>
                <a:cs typeface="Lantinghei SC Extralight"/>
              </a:rPr>
              <a:t>MS </a:t>
            </a:r>
            <a:r>
              <a:rPr lang="en-US" sz="2000" b="1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differential 	</a:t>
            </a:r>
            <a:r>
              <a:rPr lang="en-US" sz="1200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-</a:t>
            </a:r>
            <a:r>
              <a:rPr lang="en-US" sz="1200" b="1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 all else equal, </a:t>
            </a:r>
            <a:r>
              <a:rPr lang="en-US" sz="1200" b="1" dirty="0" smtClean="0">
                <a:solidFill>
                  <a:schemeClr val="bg1"/>
                </a:solidFill>
                <a:latin typeface="Wingdings"/>
                <a:ea typeface="Wingdings"/>
                <a:cs typeface="Wingdings"/>
                <a:sym typeface="Wingdings"/>
              </a:rPr>
              <a:t></a:t>
            </a:r>
            <a:r>
              <a:rPr lang="en-US" sz="1200" b="1" dirty="0" smtClean="0">
                <a:solidFill>
                  <a:schemeClr val="bg1"/>
                </a:solidFill>
                <a:latin typeface="Lantinghei TC Extralight"/>
                <a:ea typeface="Wingdings"/>
                <a:cs typeface="Lantinghei TC Extralight"/>
                <a:sym typeface="Wingdings"/>
              </a:rPr>
              <a:t> </a:t>
            </a:r>
            <a:r>
              <a:rPr lang="en-US" sz="1200" b="1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supply </a:t>
            </a:r>
            <a:r>
              <a:rPr lang="en-US" sz="1200" b="1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with constant demand </a:t>
            </a:r>
            <a:r>
              <a:rPr lang="en-US" sz="1200" b="1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= </a:t>
            </a:r>
            <a:r>
              <a:rPr lang="en-US" sz="1200" b="1" dirty="0" smtClean="0">
                <a:solidFill>
                  <a:schemeClr val="bg1"/>
                </a:solidFill>
                <a:latin typeface="Wingdings"/>
                <a:ea typeface="Wingdings"/>
                <a:cs typeface="Wingdings"/>
                <a:sym typeface="Wingdings"/>
              </a:rPr>
              <a:t></a:t>
            </a:r>
            <a:r>
              <a:rPr lang="en-US" sz="1200" b="1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 spot rate</a:t>
            </a:r>
            <a:endParaRPr lang="en-US" sz="1200" b="1" dirty="0">
              <a:solidFill>
                <a:schemeClr val="bg1"/>
              </a:solidFill>
              <a:latin typeface="Lantinghei SC Extralight"/>
              <a:cs typeface="Lantinghei SC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2672113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08951" y="878075"/>
            <a:ext cx="2978757" cy="0"/>
          </a:xfrm>
          <a:prstGeom prst="line">
            <a:avLst/>
          </a:prstGeom>
          <a:ln>
            <a:solidFill>
              <a:srgbClr val="105CA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70325" y="1097488"/>
            <a:ext cx="2069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300" dirty="0" smtClean="0">
                <a:latin typeface="Lantinghei SC Extralight"/>
                <a:cs typeface="Lantinghei SC Extralight"/>
              </a:rPr>
              <a:t>MODEL</a:t>
            </a:r>
            <a:endParaRPr lang="en-US" b="1" spc="300" dirty="0">
              <a:latin typeface="Lantinghei SC Extralight"/>
              <a:cs typeface="Lantinghei SC Extra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6231" y="1466820"/>
            <a:ext cx="65532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spc="300" dirty="0" smtClean="0">
                <a:solidFill>
                  <a:srgbClr val="105CA4"/>
                </a:solidFill>
                <a:latin typeface="Arial Black"/>
                <a:cs typeface="Arial Black"/>
              </a:rPr>
              <a:t>PARA-</a:t>
            </a:r>
          </a:p>
          <a:p>
            <a:r>
              <a:rPr lang="en-US" sz="4800" b="1" spc="300" dirty="0" smtClean="0">
                <a:solidFill>
                  <a:srgbClr val="105CA4"/>
                </a:solidFill>
                <a:latin typeface="Arial Black"/>
                <a:cs typeface="Arial Black"/>
              </a:rPr>
              <a:t>METERS</a:t>
            </a:r>
            <a:endParaRPr lang="en-US" sz="4000" b="1" spc="300" dirty="0">
              <a:solidFill>
                <a:srgbClr val="105CA4"/>
              </a:solidFill>
              <a:latin typeface="Arial Black"/>
              <a:cs typeface="Arial Black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-188131" y="6287643"/>
            <a:ext cx="9379165" cy="617398"/>
            <a:chOff x="-219487" y="6381723"/>
            <a:chExt cx="9379165" cy="617398"/>
          </a:xfrm>
          <a:solidFill>
            <a:srgbClr val="105CA4"/>
          </a:solidFill>
        </p:grpSpPr>
        <p:sp>
          <p:nvSpPr>
            <p:cNvPr id="8" name="Rectangle 7"/>
            <p:cNvSpPr/>
            <p:nvPr/>
          </p:nvSpPr>
          <p:spPr>
            <a:xfrm>
              <a:off x="-219487" y="6381723"/>
              <a:ext cx="9379165" cy="61739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5170" y="6555400"/>
              <a:ext cx="4707538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Lantinghei SC Extralight"/>
                  <a:cs typeface="Lantinghei SC Extralight"/>
                </a:rPr>
                <a:t>15 MARCH 2017 | Imperial College Business School</a:t>
              </a:r>
              <a:endParaRPr lang="en-US" sz="1200" b="1" dirty="0">
                <a:solidFill>
                  <a:schemeClr val="bg1"/>
                </a:solidFill>
                <a:latin typeface="Lantinghei SC Extralight"/>
                <a:cs typeface="Lantinghei SC Extraligh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-35731" y="-50"/>
            <a:ext cx="9379165" cy="617398"/>
            <a:chOff x="-35731" y="-50"/>
            <a:chExt cx="9379165" cy="617398"/>
          </a:xfrm>
        </p:grpSpPr>
        <p:sp>
          <p:nvSpPr>
            <p:cNvPr id="11" name="Rectangle 10"/>
            <p:cNvSpPr/>
            <p:nvPr/>
          </p:nvSpPr>
          <p:spPr>
            <a:xfrm>
              <a:off x="-35731" y="-50"/>
              <a:ext cx="9379165" cy="6173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76272" y="165266"/>
              <a:ext cx="8356198" cy="369332"/>
              <a:chOff x="266526" y="165266"/>
              <a:chExt cx="8356198" cy="369332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266526" y="165266"/>
                <a:ext cx="8324842" cy="369332"/>
              </a:xfrm>
              <a:prstGeom prst="rect">
                <a:avLst/>
              </a:prstGeom>
              <a:noFill/>
              <a:ln>
                <a:solidFill>
                  <a:srgbClr val="105CA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97882" y="196626"/>
                <a:ext cx="83248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Lantinghei SC Extralight"/>
                    <a:cs typeface="Lantinghei SC Extralight"/>
                  </a:rPr>
                  <a:t>ASSIGNMENT 2 PRESENTATION</a:t>
                </a:r>
                <a:endParaRPr lang="en-US" sz="1200" dirty="0">
                  <a:latin typeface="Lantinghei SC Extralight"/>
                  <a:cs typeface="Lantinghei SC Extralight"/>
                </a:endParaRPr>
              </a:p>
            </p:txBody>
          </p:sp>
        </p:grpSp>
      </p:grpSp>
      <p:sp>
        <p:nvSpPr>
          <p:cNvPr id="15" name="Rectangle 14"/>
          <p:cNvSpPr/>
          <p:nvPr/>
        </p:nvSpPr>
        <p:spPr>
          <a:xfrm>
            <a:off x="5252019" y="878076"/>
            <a:ext cx="3543163" cy="4970530"/>
          </a:xfrm>
          <a:prstGeom prst="rect">
            <a:avLst/>
          </a:prstGeom>
          <a:solidFill>
            <a:srgbClr val="105CA4">
              <a:alpha val="6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5393131" y="1270073"/>
            <a:ext cx="3307983" cy="4813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b="1" spc="300" dirty="0" smtClean="0">
                <a:solidFill>
                  <a:schemeClr val="bg1">
                    <a:lumMod val="95000"/>
                  </a:schemeClr>
                </a:solidFill>
              </a:rPr>
              <a:t>WINDOW SIZE</a:t>
            </a:r>
          </a:p>
          <a:p>
            <a:pPr>
              <a:lnSpc>
                <a:spcPct val="140000"/>
              </a:lnSpc>
            </a:pPr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latin typeface="Lantinghei SC Extralight"/>
                <a:cs typeface="Lantinghei SC Extralight"/>
              </a:rPr>
              <a:t>60 months (5 years)</a:t>
            </a:r>
          </a:p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latin typeface="Lantinghei SC Extralight"/>
                <a:cs typeface="Lantinghei SC Extralight"/>
              </a:rPr>
              <a:t>Long enough to avoid </a:t>
            </a:r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latin typeface="Lantinghei SC Extralight"/>
                <a:cs typeface="Lantinghei SC Extralight"/>
              </a:rPr>
              <a:t>over-</a:t>
            </a:r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latin typeface="Lantinghei SC Extralight"/>
                <a:cs typeface="Lantinghei SC Extralight"/>
              </a:rPr>
              <a:t>sensitivity to recent events</a:t>
            </a:r>
          </a:p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latin typeface="Lantinghei SC Extralight"/>
                <a:cs typeface="Lantinghei SC Extralight"/>
              </a:rPr>
              <a:t>Short enough to contain relevant information</a:t>
            </a:r>
          </a:p>
          <a:p>
            <a:pPr>
              <a:lnSpc>
                <a:spcPct val="140000"/>
              </a:lnSpc>
            </a:pPr>
            <a:endParaRPr lang="en-US" b="1" dirty="0">
              <a:solidFill>
                <a:schemeClr val="bg1">
                  <a:lumMod val="95000"/>
                </a:schemeClr>
              </a:solidFill>
              <a:latin typeface="Lantinghei SC Extralight"/>
              <a:cs typeface="Lantinghei SC Extralight"/>
            </a:endParaRPr>
          </a:p>
          <a:p>
            <a:pPr>
              <a:lnSpc>
                <a:spcPct val="140000"/>
              </a:lnSpc>
            </a:pPr>
            <a:endParaRPr lang="en-US" b="1" dirty="0" smtClean="0">
              <a:solidFill>
                <a:schemeClr val="bg1">
                  <a:lumMod val="95000"/>
                </a:schemeClr>
              </a:solidFill>
              <a:latin typeface="Lantinghei SC Extralight"/>
              <a:cs typeface="Lantinghei SC Extralight"/>
            </a:endParaRPr>
          </a:p>
          <a:p>
            <a:pPr>
              <a:lnSpc>
                <a:spcPct val="140000"/>
              </a:lnSpc>
            </a:pPr>
            <a:r>
              <a:rPr lang="en-US" b="1" spc="300" dirty="0" smtClean="0">
                <a:solidFill>
                  <a:schemeClr val="bg1">
                    <a:lumMod val="95000"/>
                  </a:schemeClr>
                </a:solidFill>
              </a:rPr>
              <a:t>COEFFICIENTS</a:t>
            </a:r>
            <a:endParaRPr lang="en-US" b="1" dirty="0" smtClean="0">
              <a:solidFill>
                <a:schemeClr val="bg1">
                  <a:lumMod val="95000"/>
                </a:schemeClr>
              </a:solidFill>
              <a:latin typeface="Lantinghei SC Extralight"/>
              <a:cs typeface="Lantinghei SC Extralight"/>
            </a:endParaRPr>
          </a:p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latin typeface="Lantinghei SC Extralight"/>
                <a:cs typeface="Lantinghei SC Extralight"/>
              </a:rPr>
              <a:t>Changes </a:t>
            </a:r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latin typeface="Lantinghei SC Extralight"/>
                <a:cs typeface="Lantinghei SC Extralight"/>
              </a:rPr>
              <a:t>according to model</a:t>
            </a:r>
            <a:endParaRPr lang="en-US" sz="1600" b="1" dirty="0">
              <a:solidFill>
                <a:schemeClr val="bg1">
                  <a:lumMod val="95000"/>
                </a:schemeClr>
              </a:solidFill>
              <a:latin typeface="Lantinghei SC Extralight"/>
              <a:cs typeface="Lantinghei SC Extralight"/>
            </a:endParaRPr>
          </a:p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latin typeface="Lantinghei SC Extralight"/>
                <a:cs typeface="Lantinghei SC Extralight"/>
              </a:rPr>
              <a:t>Changes with every iteration</a:t>
            </a:r>
          </a:p>
          <a:p>
            <a:pPr>
              <a:lnSpc>
                <a:spcPct val="140000"/>
              </a:lnSpc>
            </a:pPr>
            <a:endParaRPr lang="en-US" b="1" dirty="0">
              <a:solidFill>
                <a:schemeClr val="bg1">
                  <a:lumMod val="95000"/>
                </a:schemeClr>
              </a:solidFill>
              <a:latin typeface="Lantinghei SC Extralight"/>
              <a:cs typeface="Lantinghei SC Extralight"/>
            </a:endParaRPr>
          </a:p>
          <a:p>
            <a:pPr>
              <a:lnSpc>
                <a:spcPct val="140000"/>
              </a:lnSpc>
            </a:pPr>
            <a:endParaRPr lang="en-US" b="1" dirty="0">
              <a:solidFill>
                <a:schemeClr val="bg1">
                  <a:lumMod val="95000"/>
                </a:schemeClr>
              </a:solidFill>
              <a:latin typeface="Lantinghei SC Extralight"/>
              <a:cs typeface="Lantinghei SC Extra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1950" y="3401504"/>
            <a:ext cx="4707537" cy="1454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600" b="1" dirty="0" smtClean="0">
                <a:latin typeface="Lantinghei SC Extralight"/>
                <a:cs typeface="Lantinghei SC Extralight"/>
              </a:rPr>
              <a:t>Hyper-parameters </a:t>
            </a:r>
            <a:r>
              <a:rPr lang="en-US" sz="1600" dirty="0" smtClean="0">
                <a:latin typeface="Lantinghei SC Extralight"/>
                <a:cs typeface="Lantinghei SC Extralight"/>
              </a:rPr>
              <a:t>tuned </a:t>
            </a:r>
            <a:r>
              <a:rPr lang="en-US" sz="1600" dirty="0" smtClean="0">
                <a:latin typeface="Lantinghei SC Extralight"/>
                <a:cs typeface="Lantinghei SC Extralight"/>
              </a:rPr>
              <a:t>via cross-validation:</a:t>
            </a:r>
            <a:endParaRPr lang="en-US" sz="1600" dirty="0" smtClean="0">
              <a:latin typeface="Lantinghei SC Extralight"/>
              <a:cs typeface="Lantinghei SC Extralight"/>
            </a:endParaRPr>
          </a:p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sz="1600" b="1" dirty="0" smtClean="0">
                <a:latin typeface="Lantinghei SC Extralight"/>
                <a:cs typeface="Lantinghei SC Extralight"/>
              </a:rPr>
              <a:t>Random forest</a:t>
            </a:r>
            <a:r>
              <a:rPr lang="en-US" sz="1600" dirty="0" smtClean="0">
                <a:latin typeface="Lantinghei SC Extralight"/>
                <a:cs typeface="Lantinghei SC Extralight"/>
              </a:rPr>
              <a:t>: minimum </a:t>
            </a:r>
            <a:r>
              <a:rPr lang="en-US" sz="1600" dirty="0" smtClean="0">
                <a:latin typeface="Lantinghei SC Extralight"/>
                <a:cs typeface="Lantinghei SC Extralight"/>
              </a:rPr>
              <a:t>leaf </a:t>
            </a:r>
            <a:r>
              <a:rPr lang="en-US" sz="1600" dirty="0" smtClean="0">
                <a:latin typeface="Lantinghei SC Extralight"/>
                <a:cs typeface="Lantinghei SC Extralight"/>
              </a:rPr>
              <a:t>size</a:t>
            </a:r>
            <a:endParaRPr lang="en-US" sz="1600" dirty="0" smtClean="0">
              <a:latin typeface="Lantinghei SC Extralight"/>
              <a:cs typeface="Lantinghei SC Extralight"/>
            </a:endParaRPr>
          </a:p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sz="1600" b="1" dirty="0" smtClean="0">
                <a:latin typeface="Lantinghei SC Extralight"/>
                <a:cs typeface="Lantinghei SC Extralight"/>
              </a:rPr>
              <a:t>Bayesian </a:t>
            </a:r>
            <a:r>
              <a:rPr lang="en-US" sz="1600" b="1" dirty="0">
                <a:latin typeface="Lantinghei SC Extralight"/>
                <a:cs typeface="Lantinghei SC Extralight"/>
              </a:rPr>
              <a:t>r</a:t>
            </a:r>
            <a:r>
              <a:rPr lang="en-US" sz="1600" b="1" dirty="0" smtClean="0">
                <a:latin typeface="Lantinghei SC Extralight"/>
                <a:cs typeface="Lantinghei SC Extralight"/>
              </a:rPr>
              <a:t>idge regression</a:t>
            </a:r>
            <a:r>
              <a:rPr lang="en-US" sz="1600" dirty="0" smtClean="0">
                <a:latin typeface="Lantinghei SC Extralight"/>
                <a:cs typeface="Lantinghei SC Extralight"/>
              </a:rPr>
              <a:t>: lambda</a:t>
            </a:r>
            <a:endParaRPr lang="en-US" sz="1600" dirty="0" smtClean="0">
              <a:latin typeface="Lantinghei SC Extralight"/>
              <a:cs typeface="Lantinghei SC Extralight"/>
            </a:endParaRPr>
          </a:p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sz="1600" b="1" dirty="0" smtClean="0">
                <a:latin typeface="Lantinghei SC Extralight"/>
                <a:cs typeface="Lantinghei SC Extralight"/>
              </a:rPr>
              <a:t>Elastic net</a:t>
            </a:r>
            <a:r>
              <a:rPr lang="en-US" sz="1600" dirty="0" smtClean="0">
                <a:latin typeface="Lantinghei SC Extralight"/>
                <a:cs typeface="Lantinghei SC Extralight"/>
              </a:rPr>
              <a:t>: L1 </a:t>
            </a:r>
            <a:r>
              <a:rPr lang="en-US" sz="1600" dirty="0" smtClean="0">
                <a:latin typeface="Lantinghei SC Extralight"/>
                <a:cs typeface="Lantinghei SC Extralight"/>
              </a:rPr>
              <a:t>ratio and </a:t>
            </a:r>
            <a:r>
              <a:rPr lang="en-US" sz="1600" dirty="0" smtClean="0">
                <a:latin typeface="Lantinghei SC Extralight"/>
                <a:cs typeface="Lantinghei SC Extralight"/>
              </a:rPr>
              <a:t>alpha </a:t>
            </a:r>
            <a:endParaRPr lang="en-US" sz="1600" dirty="0" smtClean="0">
              <a:latin typeface="Lantinghei SC Extralight"/>
              <a:cs typeface="Lantinghei SC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3954977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447419" y="878075"/>
            <a:ext cx="2978757" cy="0"/>
          </a:xfrm>
          <a:prstGeom prst="line">
            <a:avLst/>
          </a:prstGeom>
          <a:ln>
            <a:solidFill>
              <a:srgbClr val="105CA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598160" y="1050553"/>
            <a:ext cx="289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spc="300" dirty="0" smtClean="0">
                <a:latin typeface="Lantinghei SC Extralight"/>
                <a:cs typeface="Lantinghei SC Extralight"/>
              </a:rPr>
              <a:t>PERFORMANCE</a:t>
            </a:r>
            <a:endParaRPr lang="en-US" b="1" spc="300" dirty="0">
              <a:latin typeface="Lantinghei SC Extralight"/>
              <a:cs typeface="Lantinghei SC Extra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6272" y="1466820"/>
            <a:ext cx="81680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spc="300" dirty="0" smtClean="0">
                <a:solidFill>
                  <a:srgbClr val="105CA4"/>
                </a:solidFill>
                <a:latin typeface="Arial Black"/>
                <a:cs typeface="Arial Black"/>
              </a:rPr>
              <a:t>LINEAR REGRESSION</a:t>
            </a:r>
            <a:endParaRPr lang="en-US" sz="4000" b="1" spc="300" dirty="0">
              <a:solidFill>
                <a:srgbClr val="105CA4"/>
              </a:solidFill>
              <a:latin typeface="Arial Black"/>
              <a:cs typeface="Arial Black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8972" y="47039"/>
            <a:ext cx="4707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15 MARCH 2017 | Imperial College Business School</a:t>
            </a:r>
            <a:endParaRPr lang="en-US" sz="1100" b="1" dirty="0">
              <a:solidFill>
                <a:schemeClr val="bg1"/>
              </a:solidFill>
              <a:latin typeface="Lantinghei SC Extralight"/>
              <a:cs typeface="Lantinghei SC Extra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-188131" y="6287643"/>
            <a:ext cx="9379165" cy="617398"/>
            <a:chOff x="-219487" y="6381723"/>
            <a:chExt cx="9379165" cy="617398"/>
          </a:xfrm>
          <a:solidFill>
            <a:srgbClr val="105CA4"/>
          </a:solidFill>
        </p:grpSpPr>
        <p:sp>
          <p:nvSpPr>
            <p:cNvPr id="10" name="Rectangle 9"/>
            <p:cNvSpPr/>
            <p:nvPr/>
          </p:nvSpPr>
          <p:spPr>
            <a:xfrm>
              <a:off x="-219487" y="6381723"/>
              <a:ext cx="9379165" cy="61739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5170" y="6555400"/>
              <a:ext cx="4707538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Lantinghei SC Extralight"/>
                  <a:cs typeface="Lantinghei SC Extralight"/>
                </a:rPr>
                <a:t>15 MARCH 2017 | Imperial College Business School</a:t>
              </a:r>
              <a:endParaRPr lang="en-US" sz="1200" b="1" dirty="0">
                <a:solidFill>
                  <a:schemeClr val="bg1"/>
                </a:solidFill>
                <a:latin typeface="Lantinghei SC Extralight"/>
                <a:cs typeface="Lantinghei SC Extraligh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-35731" y="-50"/>
            <a:ext cx="9379165" cy="617398"/>
            <a:chOff x="-35731" y="-50"/>
            <a:chExt cx="9379165" cy="617398"/>
          </a:xfrm>
        </p:grpSpPr>
        <p:sp>
          <p:nvSpPr>
            <p:cNvPr id="12" name="Rectangle 11"/>
            <p:cNvSpPr/>
            <p:nvPr/>
          </p:nvSpPr>
          <p:spPr>
            <a:xfrm>
              <a:off x="-35731" y="-50"/>
              <a:ext cx="9379165" cy="6173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76272" y="165266"/>
              <a:ext cx="8356198" cy="369332"/>
              <a:chOff x="266526" y="165266"/>
              <a:chExt cx="8356198" cy="36933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66526" y="165266"/>
                <a:ext cx="8324842" cy="369332"/>
              </a:xfrm>
              <a:prstGeom prst="rect">
                <a:avLst/>
              </a:prstGeom>
              <a:noFill/>
              <a:ln>
                <a:solidFill>
                  <a:srgbClr val="105CA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97882" y="196626"/>
                <a:ext cx="83248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Lantinghei SC Extralight"/>
                    <a:cs typeface="Lantinghei SC Extralight"/>
                  </a:rPr>
                  <a:t>ASSIGNMENT 2 PRESENTATION</a:t>
                </a:r>
                <a:endParaRPr lang="en-US" sz="1200" dirty="0">
                  <a:latin typeface="Lantinghei SC Extralight"/>
                  <a:cs typeface="Lantinghei SC Extralight"/>
                </a:endParaRPr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>
            <a:off x="621263" y="2432492"/>
            <a:ext cx="3596029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Lantinghei SC Extralight"/>
                <a:cs typeface="Lantinghei SC Extralight"/>
              </a:rPr>
              <a:t>Maximum drawdown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AUD: 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0.593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CAD: 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0.605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CHF: 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0.584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EUR: 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0.770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GBP: 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0.599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JPY: 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0.773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NOK: 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0.386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NZD: 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0.328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SEK: 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0.580</a:t>
            </a:r>
            <a:endParaRPr lang="en-US" sz="1200" dirty="0" smtClean="0">
              <a:latin typeface="Lantinghei SC Extralight"/>
              <a:cs typeface="Lantinghei SC Extralight"/>
            </a:endParaRPr>
          </a:p>
          <a:p>
            <a:endParaRPr lang="en-US" dirty="0" smtClean="0">
              <a:latin typeface="Lantinghei SC Extralight"/>
              <a:cs typeface="Lantinghei SC Extralight"/>
            </a:endParaRPr>
          </a:p>
          <a:p>
            <a:r>
              <a:rPr lang="en-US" sz="1400" b="1" dirty="0" smtClean="0">
                <a:latin typeface="Lantinghei SC Extralight"/>
                <a:cs typeface="Lantinghei SC Extralight"/>
              </a:rPr>
              <a:t>R</a:t>
            </a:r>
            <a:r>
              <a:rPr lang="en-US" sz="1400" baseline="30000" dirty="0" smtClean="0">
                <a:latin typeface="Lantinghei SC Extralight"/>
                <a:cs typeface="Lantinghei SC Extralight"/>
              </a:rPr>
              <a:t>2</a:t>
            </a:r>
            <a:r>
              <a:rPr lang="en-US" sz="1400" b="1" baseline="-25000" dirty="0" smtClean="0">
                <a:latin typeface="Lantinghei SC Extralight"/>
                <a:cs typeface="Lantinghei SC Extralight"/>
              </a:rPr>
              <a:t>00S</a:t>
            </a:r>
            <a:r>
              <a:rPr lang="en-US" sz="1400" dirty="0" smtClean="0">
                <a:latin typeface="Lantinghei SC Extralight"/>
                <a:cs typeface="Lantinghei SC Extralight"/>
              </a:rPr>
              <a:t> </a:t>
            </a:r>
            <a:r>
              <a:rPr lang="en-US" sz="1400" dirty="0" smtClean="0">
                <a:latin typeface="Lantinghei SC Extralight"/>
                <a:cs typeface="Lantinghei SC Extralight"/>
              </a:rPr>
              <a:t>= </a:t>
            </a:r>
            <a:r>
              <a:rPr lang="en-US" sz="1600" b="1" dirty="0" smtClean="0">
                <a:solidFill>
                  <a:srgbClr val="FF0000"/>
                </a:solidFill>
                <a:latin typeface="Lantinghei SC Extralight"/>
                <a:cs typeface="Lantinghei SC Extralight"/>
              </a:rPr>
              <a:t>-</a:t>
            </a:r>
            <a:r>
              <a:rPr lang="en-US" sz="1600" b="1" dirty="0" smtClean="0">
                <a:solidFill>
                  <a:srgbClr val="FF0000"/>
                </a:solidFill>
                <a:latin typeface="Lantinghei SC Extralight"/>
                <a:cs typeface="Lantinghei SC Extralight"/>
              </a:rPr>
              <a:t>0.1394</a:t>
            </a:r>
            <a:endParaRPr lang="en-US" sz="1400" dirty="0" smtClean="0">
              <a:solidFill>
                <a:srgbClr val="FF0000"/>
              </a:solidFill>
              <a:latin typeface="Lantinghei SC Extralight"/>
              <a:cs typeface="Lantinghei SC Extralight"/>
            </a:endParaRPr>
          </a:p>
          <a:p>
            <a:endParaRPr lang="en-US" dirty="0" smtClean="0">
              <a:latin typeface="Lantinghei SC Extralight"/>
              <a:cs typeface="Lantinghei SC Extralight"/>
            </a:endParaRPr>
          </a:p>
          <a:p>
            <a:r>
              <a:rPr lang="en-US" sz="1400" dirty="0" smtClean="0">
                <a:latin typeface="Lantinghei SC Extralight"/>
                <a:cs typeface="Lantinghei SC Extralight"/>
              </a:rPr>
              <a:t>Economic significance =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Lantinghei SC Extralight"/>
                <a:cs typeface="Lantinghei SC Extralight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Lantinghei SC Extralight"/>
                <a:cs typeface="Lantinghei SC Extralight"/>
              </a:rPr>
              <a:t>-1161.72 %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178" y="2388900"/>
            <a:ext cx="5486977" cy="3381307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789478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447419" y="878075"/>
            <a:ext cx="2978757" cy="0"/>
          </a:xfrm>
          <a:prstGeom prst="line">
            <a:avLst/>
          </a:prstGeom>
          <a:ln>
            <a:solidFill>
              <a:srgbClr val="105CA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598160" y="1050553"/>
            <a:ext cx="289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spc="300" dirty="0" smtClean="0">
                <a:latin typeface="Lantinghei SC Extralight"/>
                <a:cs typeface="Lantinghei SC Extralight"/>
              </a:rPr>
              <a:t>PERFORMANCE</a:t>
            </a:r>
            <a:endParaRPr lang="en-US" b="1" spc="300" dirty="0">
              <a:latin typeface="Lantinghei SC Extralight"/>
              <a:cs typeface="Lantinghei SC Extra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6272" y="1466820"/>
            <a:ext cx="81680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spc="300" dirty="0" smtClean="0">
                <a:solidFill>
                  <a:srgbClr val="105CA4"/>
                </a:solidFill>
                <a:latin typeface="Arial Black"/>
                <a:cs typeface="Arial Black"/>
              </a:rPr>
              <a:t>LASSO REGRESSION</a:t>
            </a:r>
            <a:endParaRPr lang="en-US" sz="4000" b="1" spc="300" dirty="0">
              <a:solidFill>
                <a:srgbClr val="105CA4"/>
              </a:solidFill>
              <a:latin typeface="Arial Black"/>
              <a:cs typeface="Arial Black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8972" y="47039"/>
            <a:ext cx="4707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15 MARCH 2017 | Imperial College Business School</a:t>
            </a:r>
            <a:endParaRPr lang="en-US" sz="1100" b="1" dirty="0">
              <a:solidFill>
                <a:schemeClr val="bg1"/>
              </a:solidFill>
              <a:latin typeface="Lantinghei SC Extralight"/>
              <a:cs typeface="Lantinghei SC Extra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-188131" y="6287643"/>
            <a:ext cx="9379165" cy="617398"/>
            <a:chOff x="-219487" y="6381723"/>
            <a:chExt cx="9379165" cy="617398"/>
          </a:xfrm>
          <a:solidFill>
            <a:srgbClr val="105CA4"/>
          </a:solidFill>
        </p:grpSpPr>
        <p:sp>
          <p:nvSpPr>
            <p:cNvPr id="10" name="Rectangle 9"/>
            <p:cNvSpPr/>
            <p:nvPr/>
          </p:nvSpPr>
          <p:spPr>
            <a:xfrm>
              <a:off x="-219487" y="6381723"/>
              <a:ext cx="9379165" cy="61739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5170" y="6555400"/>
              <a:ext cx="4707538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Lantinghei SC Extralight"/>
                  <a:cs typeface="Lantinghei SC Extralight"/>
                </a:rPr>
                <a:t>15 MARCH 2017 | Imperial College Business School</a:t>
              </a:r>
              <a:endParaRPr lang="en-US" sz="1200" b="1" dirty="0">
                <a:solidFill>
                  <a:schemeClr val="bg1"/>
                </a:solidFill>
                <a:latin typeface="Lantinghei SC Extralight"/>
                <a:cs typeface="Lantinghei SC Extraligh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-35731" y="-50"/>
            <a:ext cx="9379165" cy="617398"/>
            <a:chOff x="-35731" y="-50"/>
            <a:chExt cx="9379165" cy="617398"/>
          </a:xfrm>
        </p:grpSpPr>
        <p:sp>
          <p:nvSpPr>
            <p:cNvPr id="12" name="Rectangle 11"/>
            <p:cNvSpPr/>
            <p:nvPr/>
          </p:nvSpPr>
          <p:spPr>
            <a:xfrm>
              <a:off x="-35731" y="-50"/>
              <a:ext cx="9379165" cy="6173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76272" y="165266"/>
              <a:ext cx="8356198" cy="369332"/>
              <a:chOff x="266526" y="165266"/>
              <a:chExt cx="8356198" cy="36933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66526" y="165266"/>
                <a:ext cx="8324842" cy="369332"/>
              </a:xfrm>
              <a:prstGeom prst="rect">
                <a:avLst/>
              </a:prstGeom>
              <a:noFill/>
              <a:ln>
                <a:solidFill>
                  <a:srgbClr val="105CA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97882" y="196626"/>
                <a:ext cx="83248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Lantinghei SC Extralight"/>
                    <a:cs typeface="Lantinghei SC Extralight"/>
                  </a:rPr>
                  <a:t>ASSIGNMENT 2 PRESENTATION</a:t>
                </a:r>
                <a:endParaRPr lang="en-US" sz="1200" dirty="0">
                  <a:latin typeface="Lantinghei SC Extralight"/>
                  <a:cs typeface="Lantinghei SC Extralight"/>
                </a:endParaRPr>
              </a:p>
            </p:txBody>
          </p:sp>
        </p:grpSp>
      </p:grpSp>
      <p:sp>
        <p:nvSpPr>
          <p:cNvPr id="19" name="TextBox 18"/>
          <p:cNvSpPr txBox="1"/>
          <p:nvPr/>
        </p:nvSpPr>
        <p:spPr>
          <a:xfrm>
            <a:off x="621263" y="2432492"/>
            <a:ext cx="3596029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Lantinghei SC Extralight"/>
                <a:cs typeface="Lantinghei SC Extralight"/>
              </a:rPr>
              <a:t>Maximum drawdown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AUD: </a:t>
            </a:r>
            <a:r>
              <a:rPr lang="en-US" sz="1400" b="1" dirty="0">
                <a:latin typeface="Lantinghei SC Extralight"/>
                <a:cs typeface="Lantinghei SC Extralight"/>
              </a:rPr>
              <a:t>0.233</a:t>
            </a:r>
            <a:endParaRPr lang="en-US" sz="1400" b="1" dirty="0" smtClean="0">
              <a:latin typeface="Lantinghei SC Extralight"/>
              <a:cs typeface="Lantinghei SC Extralight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CAD: </a:t>
            </a:r>
            <a:r>
              <a:rPr lang="en-US" sz="1400" b="1" dirty="0">
                <a:latin typeface="Lantinghei SC Extralight"/>
                <a:cs typeface="Lantinghei SC Extralight"/>
              </a:rPr>
              <a:t>0.089</a:t>
            </a:r>
            <a:endParaRPr lang="en-US" sz="1400" b="1" dirty="0" smtClean="0">
              <a:latin typeface="Lantinghei SC Extralight"/>
              <a:cs typeface="Lantinghei SC Extralight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CHF: </a:t>
            </a:r>
            <a:r>
              <a:rPr lang="en-US" sz="1400" b="1" dirty="0">
                <a:latin typeface="Lantinghei SC Extralight"/>
                <a:cs typeface="Lantinghei SC Extralight"/>
              </a:rPr>
              <a:t>0.141</a:t>
            </a:r>
            <a:endParaRPr lang="en-US" sz="1400" b="1" dirty="0" smtClean="0">
              <a:latin typeface="Lantinghei SC Extralight"/>
              <a:cs typeface="Lantinghei SC Extralight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EUR: 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0.282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GBP: 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0.094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JPY: 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0.273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NOK: 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0.253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NZD: 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0.182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SEK: 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0.244</a:t>
            </a:r>
            <a:endParaRPr lang="en-US" sz="1400" b="1" dirty="0">
              <a:latin typeface="Lantinghei SC Extralight"/>
              <a:cs typeface="Lantinghei SC Extralight"/>
            </a:endParaRPr>
          </a:p>
          <a:p>
            <a:endParaRPr lang="en-US" dirty="0" smtClean="0">
              <a:latin typeface="Lantinghei SC Extralight"/>
              <a:cs typeface="Lantinghei SC Extralight"/>
            </a:endParaRPr>
          </a:p>
          <a:p>
            <a:r>
              <a:rPr lang="en-US" sz="1400" b="1" dirty="0" smtClean="0">
                <a:latin typeface="Lantinghei SC Extralight"/>
                <a:cs typeface="Lantinghei SC Extralight"/>
              </a:rPr>
              <a:t>R</a:t>
            </a:r>
            <a:r>
              <a:rPr lang="en-US" sz="1400" baseline="30000" dirty="0" smtClean="0">
                <a:latin typeface="Lantinghei SC Extralight"/>
                <a:cs typeface="Lantinghei SC Extralight"/>
              </a:rPr>
              <a:t>2</a:t>
            </a:r>
            <a:r>
              <a:rPr lang="en-US" sz="1400" b="1" baseline="-25000" dirty="0" smtClean="0">
                <a:latin typeface="Lantinghei SC Extralight"/>
                <a:cs typeface="Lantinghei SC Extralight"/>
              </a:rPr>
              <a:t>00S</a:t>
            </a:r>
            <a:r>
              <a:rPr lang="en-US" sz="1400" dirty="0" smtClean="0">
                <a:latin typeface="Lantinghei SC Extralight"/>
                <a:cs typeface="Lantinghei SC Extralight"/>
              </a:rPr>
              <a:t> = </a:t>
            </a:r>
            <a:r>
              <a:rPr lang="en-US" sz="1600" b="1" dirty="0">
                <a:solidFill>
                  <a:srgbClr val="FF0000"/>
                </a:solidFill>
                <a:latin typeface="Lantinghei SC Extralight"/>
                <a:cs typeface="Lantinghei SC Extralight"/>
              </a:rPr>
              <a:t>-</a:t>
            </a:r>
            <a:r>
              <a:rPr lang="en-US" sz="1600" b="1" dirty="0" smtClean="0">
                <a:solidFill>
                  <a:srgbClr val="FF0000"/>
                </a:solidFill>
                <a:latin typeface="Lantinghei SC Extralight"/>
                <a:cs typeface="Lantinghei SC Extralight"/>
              </a:rPr>
              <a:t>0.0375</a:t>
            </a:r>
          </a:p>
          <a:p>
            <a:endParaRPr lang="en-US" b="1" dirty="0" smtClean="0">
              <a:latin typeface="Lantinghei SC Extralight"/>
              <a:cs typeface="Lantinghei SC Extralight"/>
            </a:endParaRPr>
          </a:p>
          <a:p>
            <a:r>
              <a:rPr lang="en-US" sz="1400" dirty="0" smtClean="0">
                <a:latin typeface="Lantinghei SC Extralight"/>
                <a:cs typeface="Lantinghei SC Extralight"/>
              </a:rPr>
              <a:t>Economic significance </a:t>
            </a:r>
            <a:r>
              <a:rPr lang="en-US" sz="1400" dirty="0" smtClean="0">
                <a:latin typeface="Lantinghei SC Extralight"/>
                <a:cs typeface="Lantinghei SC Extralight"/>
              </a:rPr>
              <a:t>=</a:t>
            </a:r>
          </a:p>
          <a:p>
            <a:r>
              <a:rPr lang="en-US" sz="1400" dirty="0" smtClean="0">
                <a:latin typeface="Lantinghei SC Extralight"/>
                <a:cs typeface="Lantinghei SC Extralight"/>
              </a:rPr>
              <a:t> </a:t>
            </a:r>
            <a:r>
              <a:rPr lang="en-US" b="1" dirty="0" smtClean="0">
                <a:latin typeface="Lantinghei SC Extralight"/>
                <a:cs typeface="Lantinghei SC Extralight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Lantinghei SC Extralight"/>
                <a:cs typeface="Lantinghei SC Extralight"/>
              </a:rPr>
              <a:t>-312.68% </a:t>
            </a:r>
            <a:endParaRPr lang="en-US" b="1" dirty="0" smtClean="0">
              <a:solidFill>
                <a:srgbClr val="FF0000"/>
              </a:solidFill>
              <a:latin typeface="Lantinghei SC Extralight"/>
              <a:cs typeface="Lantinghei SC Extralight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178" y="2420770"/>
            <a:ext cx="5487193" cy="3349437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  <p:extLst>
      <p:ext uri="{BB962C8B-B14F-4D97-AF65-F5344CB8AC3E}">
        <p14:creationId xmlns:p14="http://schemas.microsoft.com/office/powerpoint/2010/main" val="2425370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447419" y="878075"/>
            <a:ext cx="2978757" cy="0"/>
          </a:xfrm>
          <a:prstGeom prst="line">
            <a:avLst/>
          </a:prstGeom>
          <a:ln>
            <a:solidFill>
              <a:srgbClr val="105CA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598160" y="1050553"/>
            <a:ext cx="289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spc="300" dirty="0" smtClean="0">
                <a:latin typeface="Lantinghei SC Extralight"/>
                <a:cs typeface="Lantinghei SC Extralight"/>
              </a:rPr>
              <a:t>PERFORMANCE</a:t>
            </a:r>
            <a:endParaRPr lang="en-US" b="1" spc="300" dirty="0">
              <a:latin typeface="Lantinghei SC Extralight"/>
              <a:cs typeface="Lantinghei SC Extra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6272" y="1466820"/>
            <a:ext cx="81680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spc="300" dirty="0" smtClean="0">
                <a:solidFill>
                  <a:srgbClr val="105CA4"/>
                </a:solidFill>
                <a:latin typeface="Arial Black"/>
                <a:cs typeface="Arial Black"/>
              </a:rPr>
              <a:t>ELASTIC NET </a:t>
            </a:r>
            <a:endParaRPr lang="en-US" sz="4000" b="1" spc="300" dirty="0">
              <a:solidFill>
                <a:srgbClr val="105CA4"/>
              </a:solidFill>
              <a:latin typeface="Arial Black"/>
              <a:cs typeface="Arial Black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8972" y="47039"/>
            <a:ext cx="4707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15 MARCH 2017 | Imperial College Business School</a:t>
            </a:r>
            <a:endParaRPr lang="en-US" sz="1100" b="1" dirty="0">
              <a:solidFill>
                <a:schemeClr val="bg1"/>
              </a:solidFill>
              <a:latin typeface="Lantinghei SC Extralight"/>
              <a:cs typeface="Lantinghei SC Extra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-188131" y="6287643"/>
            <a:ext cx="9379165" cy="617398"/>
            <a:chOff x="-219487" y="6381723"/>
            <a:chExt cx="9379165" cy="617398"/>
          </a:xfrm>
          <a:solidFill>
            <a:srgbClr val="105CA4"/>
          </a:solidFill>
        </p:grpSpPr>
        <p:sp>
          <p:nvSpPr>
            <p:cNvPr id="10" name="Rectangle 9"/>
            <p:cNvSpPr/>
            <p:nvPr/>
          </p:nvSpPr>
          <p:spPr>
            <a:xfrm>
              <a:off x="-219487" y="6381723"/>
              <a:ext cx="9379165" cy="61739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5170" y="6555400"/>
              <a:ext cx="4707538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Lantinghei SC Extralight"/>
                  <a:cs typeface="Lantinghei SC Extralight"/>
                </a:rPr>
                <a:t>15 MARCH 2017 | Imperial College Business School</a:t>
              </a:r>
              <a:endParaRPr lang="en-US" sz="1200" b="1" dirty="0">
                <a:solidFill>
                  <a:schemeClr val="bg1"/>
                </a:solidFill>
                <a:latin typeface="Lantinghei SC Extralight"/>
                <a:cs typeface="Lantinghei SC Extraligh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-35731" y="-50"/>
            <a:ext cx="9379165" cy="617398"/>
            <a:chOff x="-35731" y="-50"/>
            <a:chExt cx="9379165" cy="617398"/>
          </a:xfrm>
        </p:grpSpPr>
        <p:sp>
          <p:nvSpPr>
            <p:cNvPr id="12" name="Rectangle 11"/>
            <p:cNvSpPr/>
            <p:nvPr/>
          </p:nvSpPr>
          <p:spPr>
            <a:xfrm>
              <a:off x="-35731" y="-50"/>
              <a:ext cx="9379165" cy="6173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76272" y="165266"/>
              <a:ext cx="8356198" cy="369332"/>
              <a:chOff x="266526" y="165266"/>
              <a:chExt cx="8356198" cy="36933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66526" y="165266"/>
                <a:ext cx="8324842" cy="369332"/>
              </a:xfrm>
              <a:prstGeom prst="rect">
                <a:avLst/>
              </a:prstGeom>
              <a:noFill/>
              <a:ln>
                <a:solidFill>
                  <a:srgbClr val="105CA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97882" y="196626"/>
                <a:ext cx="83248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Lantinghei SC Extralight"/>
                    <a:cs typeface="Lantinghei SC Extralight"/>
                  </a:rPr>
                  <a:t>ASSIGNMENT 2 PRESENTATION</a:t>
                </a:r>
                <a:endParaRPr lang="en-US" sz="1200" dirty="0">
                  <a:latin typeface="Lantinghei SC Extralight"/>
                  <a:cs typeface="Lantinghei SC Extralight"/>
                </a:endParaRPr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621263" y="2401132"/>
            <a:ext cx="3596029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Lantinghei SC Extralight"/>
                <a:cs typeface="Lantinghei SC Extralight"/>
              </a:rPr>
              <a:t>Maximum drawdown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AUD: 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0.230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CAD: 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0.081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CHF: </a:t>
            </a:r>
            <a:r>
              <a:rPr lang="en-US" sz="1400" b="1" dirty="0">
                <a:latin typeface="Lantinghei SC Extralight"/>
                <a:cs typeface="Lantinghei SC Extralight"/>
              </a:rPr>
              <a:t>0.148</a:t>
            </a:r>
            <a:endParaRPr lang="en-US" sz="1400" b="1" dirty="0" smtClean="0">
              <a:latin typeface="Lantinghei SC Extralight"/>
              <a:cs typeface="Lantinghei SC Extralight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EUR: 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0.254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GBP: 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0.122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JPY: 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0.314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NOK: </a:t>
            </a:r>
            <a:r>
              <a:rPr lang="en-US" sz="1400" b="1" dirty="0">
                <a:latin typeface="Lantinghei SC Extralight"/>
                <a:cs typeface="Lantinghei SC Extralight"/>
              </a:rPr>
              <a:t> 0.244</a:t>
            </a:r>
            <a:endParaRPr lang="en-US" sz="1400" b="1" dirty="0" smtClean="0">
              <a:latin typeface="Lantinghei SC Extralight"/>
              <a:cs typeface="Lantinghei SC Extralight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NZD: 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0.185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SEK: 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0.242</a:t>
            </a:r>
            <a:endParaRPr lang="en-US" sz="1400" b="1" dirty="0">
              <a:latin typeface="Lantinghei SC Extralight"/>
              <a:cs typeface="Lantinghei SC Extralight"/>
            </a:endParaRPr>
          </a:p>
          <a:p>
            <a:endParaRPr lang="en-US" dirty="0" smtClean="0">
              <a:latin typeface="Lantinghei SC Extralight"/>
              <a:cs typeface="Lantinghei SC Extralight"/>
            </a:endParaRPr>
          </a:p>
          <a:p>
            <a:r>
              <a:rPr lang="en-US" sz="1400" b="1" dirty="0" smtClean="0">
                <a:latin typeface="Lantinghei SC Extralight"/>
                <a:cs typeface="Lantinghei SC Extralight"/>
              </a:rPr>
              <a:t>R</a:t>
            </a:r>
            <a:r>
              <a:rPr lang="en-US" sz="1400" baseline="30000" dirty="0" smtClean="0">
                <a:latin typeface="Lantinghei SC Extralight"/>
                <a:cs typeface="Lantinghei SC Extralight"/>
              </a:rPr>
              <a:t>2</a:t>
            </a:r>
            <a:r>
              <a:rPr lang="en-US" sz="1400" b="1" baseline="-25000" dirty="0" smtClean="0">
                <a:latin typeface="Lantinghei SC Extralight"/>
                <a:cs typeface="Lantinghei SC Extralight"/>
              </a:rPr>
              <a:t>00S</a:t>
            </a:r>
            <a:r>
              <a:rPr lang="en-US" sz="1400" dirty="0" smtClean="0">
                <a:latin typeface="Lantinghei SC Extralight"/>
                <a:cs typeface="Lantinghei SC Extralight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latin typeface="Lantinghei SC Extralight"/>
                <a:cs typeface="Lantinghei SC Extralight"/>
              </a:rPr>
              <a:t>-</a:t>
            </a:r>
            <a:r>
              <a:rPr lang="en-US" sz="1600" b="1" dirty="0" smtClean="0">
                <a:solidFill>
                  <a:srgbClr val="FF0000"/>
                </a:solidFill>
                <a:latin typeface="Lantinghei SC Extralight"/>
                <a:cs typeface="Lantinghei SC Extralight"/>
              </a:rPr>
              <a:t>0.0351</a:t>
            </a:r>
          </a:p>
          <a:p>
            <a:endParaRPr lang="en-US" b="1" dirty="0" smtClean="0">
              <a:latin typeface="Lantinghei SC Extralight"/>
              <a:cs typeface="Lantinghei SC Extralight"/>
            </a:endParaRPr>
          </a:p>
          <a:p>
            <a:r>
              <a:rPr lang="en-US" sz="1400" dirty="0" smtClean="0">
                <a:latin typeface="Lantinghei SC Extralight"/>
                <a:cs typeface="Lantinghei SC Extralight"/>
              </a:rPr>
              <a:t>Economic significance </a:t>
            </a:r>
            <a:r>
              <a:rPr lang="en-US" sz="1400" dirty="0" smtClean="0">
                <a:latin typeface="Lantinghei SC Extralight"/>
                <a:cs typeface="Lantinghei SC Extralight"/>
              </a:rPr>
              <a:t>=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Lantinghei SC Extralight"/>
                <a:cs typeface="Lantinghei SC Extralight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Lantinghei SC Extralight"/>
                <a:cs typeface="Lantinghei SC Extralight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Lantinghei SC Extralight"/>
                <a:cs typeface="Lantinghei SC Extralight"/>
              </a:rPr>
              <a:t>-</a:t>
            </a:r>
            <a:r>
              <a:rPr lang="en-US" b="1" dirty="0" smtClean="0">
                <a:solidFill>
                  <a:srgbClr val="FF0000"/>
                </a:solidFill>
                <a:latin typeface="Lantinghei SC Extralight"/>
                <a:cs typeface="Lantinghei SC Extralight"/>
              </a:rPr>
              <a:t>292.13% 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178" y="2389035"/>
            <a:ext cx="5486978" cy="3381306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  <p:extLst>
      <p:ext uri="{BB962C8B-B14F-4D97-AF65-F5344CB8AC3E}">
        <p14:creationId xmlns:p14="http://schemas.microsoft.com/office/powerpoint/2010/main" val="2956983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447419" y="878075"/>
            <a:ext cx="2978757" cy="0"/>
          </a:xfrm>
          <a:prstGeom prst="line">
            <a:avLst/>
          </a:prstGeom>
          <a:ln>
            <a:solidFill>
              <a:srgbClr val="105CA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598160" y="1050553"/>
            <a:ext cx="289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spc="300" dirty="0" smtClean="0">
                <a:latin typeface="Lantinghei SC Extralight"/>
                <a:cs typeface="Lantinghei SC Extralight"/>
              </a:rPr>
              <a:t>PERFORMANCE</a:t>
            </a:r>
            <a:endParaRPr lang="en-US" b="1" spc="300" dirty="0">
              <a:latin typeface="Lantinghei SC Extralight"/>
              <a:cs typeface="Lantinghei SC Extra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6272" y="1466820"/>
            <a:ext cx="81680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spc="300" dirty="0" smtClean="0">
                <a:solidFill>
                  <a:srgbClr val="105CA4"/>
                </a:solidFill>
                <a:latin typeface="Arial Black"/>
                <a:cs typeface="Arial Black"/>
              </a:rPr>
              <a:t>RANDOM FOREST</a:t>
            </a:r>
            <a:endParaRPr lang="en-US" sz="4000" b="1" spc="300" dirty="0">
              <a:solidFill>
                <a:srgbClr val="105CA4"/>
              </a:solidFill>
              <a:latin typeface="Arial Black"/>
              <a:cs typeface="Arial Black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8972" y="47039"/>
            <a:ext cx="4707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15 MARCH 2017 | Imperial College Business School</a:t>
            </a:r>
            <a:endParaRPr lang="en-US" sz="1100" b="1" dirty="0">
              <a:solidFill>
                <a:schemeClr val="bg1"/>
              </a:solidFill>
              <a:latin typeface="Lantinghei SC Extralight"/>
              <a:cs typeface="Lantinghei SC Extra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-188131" y="6287643"/>
            <a:ext cx="9379165" cy="617398"/>
            <a:chOff x="-219487" y="6381723"/>
            <a:chExt cx="9379165" cy="617398"/>
          </a:xfrm>
          <a:solidFill>
            <a:srgbClr val="105CA4"/>
          </a:solidFill>
        </p:grpSpPr>
        <p:sp>
          <p:nvSpPr>
            <p:cNvPr id="10" name="Rectangle 9"/>
            <p:cNvSpPr/>
            <p:nvPr/>
          </p:nvSpPr>
          <p:spPr>
            <a:xfrm>
              <a:off x="-219487" y="6381723"/>
              <a:ext cx="9379165" cy="61739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5170" y="6555400"/>
              <a:ext cx="4707538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Lantinghei SC Extralight"/>
                  <a:cs typeface="Lantinghei SC Extralight"/>
                </a:rPr>
                <a:t>15 MARCH 2017 | Imperial College Business School</a:t>
              </a:r>
              <a:endParaRPr lang="en-US" sz="1200" b="1" dirty="0">
                <a:solidFill>
                  <a:schemeClr val="bg1"/>
                </a:solidFill>
                <a:latin typeface="Lantinghei SC Extralight"/>
                <a:cs typeface="Lantinghei SC Extraligh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-35731" y="-50"/>
            <a:ext cx="9379165" cy="617398"/>
            <a:chOff x="-35731" y="-50"/>
            <a:chExt cx="9379165" cy="617398"/>
          </a:xfrm>
        </p:grpSpPr>
        <p:sp>
          <p:nvSpPr>
            <p:cNvPr id="12" name="Rectangle 11"/>
            <p:cNvSpPr/>
            <p:nvPr/>
          </p:nvSpPr>
          <p:spPr>
            <a:xfrm>
              <a:off x="-35731" y="-50"/>
              <a:ext cx="9379165" cy="6173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76272" y="165266"/>
              <a:ext cx="8356198" cy="369332"/>
              <a:chOff x="266526" y="165266"/>
              <a:chExt cx="8356198" cy="36933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66526" y="165266"/>
                <a:ext cx="8324842" cy="369332"/>
              </a:xfrm>
              <a:prstGeom prst="rect">
                <a:avLst/>
              </a:prstGeom>
              <a:noFill/>
              <a:ln>
                <a:solidFill>
                  <a:srgbClr val="105CA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97882" y="196626"/>
                <a:ext cx="83248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Lantinghei SC Extralight"/>
                    <a:cs typeface="Lantinghei SC Extralight"/>
                  </a:rPr>
                  <a:t>ASSIGNMENT 2 PRESENTATION</a:t>
                </a:r>
                <a:endParaRPr lang="en-US" sz="1200" dirty="0">
                  <a:latin typeface="Lantinghei SC Extralight"/>
                  <a:cs typeface="Lantinghei SC Extralight"/>
                </a:endParaRPr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>
            <a:off x="621263" y="2401132"/>
            <a:ext cx="3596029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Lantinghei SC Extralight"/>
                <a:cs typeface="Lantinghei SC Extralight"/>
              </a:rPr>
              <a:t>Maximum drawdown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AUD: </a:t>
            </a:r>
            <a:r>
              <a:rPr lang="en-US" sz="1400" b="1" dirty="0">
                <a:latin typeface="Lantinghei SC Extralight"/>
                <a:cs typeface="Lantinghei SC Extralight"/>
              </a:rPr>
              <a:t>0.570</a:t>
            </a:r>
            <a:endParaRPr lang="en-US" sz="1400" b="1" dirty="0" smtClean="0">
              <a:latin typeface="Lantinghei SC Extralight"/>
              <a:cs typeface="Lantinghei SC Extralight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CAD: </a:t>
            </a:r>
            <a:r>
              <a:rPr lang="en-US" sz="1400" b="1" dirty="0">
                <a:latin typeface="Lantinghei SC Extralight"/>
                <a:cs typeface="Lantinghei SC Extralight"/>
              </a:rPr>
              <a:t>0.356</a:t>
            </a:r>
            <a:endParaRPr lang="en-US" sz="1400" b="1" dirty="0" smtClean="0">
              <a:latin typeface="Lantinghei SC Extralight"/>
              <a:cs typeface="Lantinghei SC Extralight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CHF: </a:t>
            </a:r>
            <a:r>
              <a:rPr lang="en-US" sz="1400" b="1" dirty="0">
                <a:latin typeface="Lantinghei SC Extralight"/>
                <a:cs typeface="Lantinghei SC Extralight"/>
              </a:rPr>
              <a:t>0.392</a:t>
            </a:r>
            <a:endParaRPr lang="en-US" sz="1400" b="1" dirty="0" smtClean="0">
              <a:latin typeface="Lantinghei SC Extralight"/>
              <a:cs typeface="Lantinghei SC Extralight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EUR: </a:t>
            </a:r>
            <a:r>
              <a:rPr lang="en-US" sz="1400" b="1" dirty="0">
                <a:latin typeface="Lantinghei SC Extralight"/>
                <a:cs typeface="Lantinghei SC Extralight"/>
              </a:rPr>
              <a:t>0.449</a:t>
            </a:r>
            <a:endParaRPr lang="en-US" sz="1400" b="1" dirty="0" smtClean="0">
              <a:latin typeface="Lantinghei SC Extralight"/>
              <a:cs typeface="Lantinghei SC Extralight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GBP: 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0.407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JPY: 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0.703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NOK: </a:t>
            </a:r>
            <a:r>
              <a:rPr lang="en-US" sz="1400" b="1" dirty="0">
                <a:latin typeface="Lantinghei SC Extralight"/>
                <a:cs typeface="Lantinghei SC Extralight"/>
              </a:rPr>
              <a:t>0.545</a:t>
            </a:r>
            <a:endParaRPr lang="en-US" sz="1400" b="1" dirty="0" smtClean="0">
              <a:latin typeface="Lantinghei SC Extralight"/>
              <a:cs typeface="Lantinghei SC Extralight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NZD: </a:t>
            </a:r>
            <a:r>
              <a:rPr lang="en-US" sz="1400" b="1" dirty="0">
                <a:latin typeface="Lantinghei SC Extralight"/>
                <a:cs typeface="Lantinghei SC Extralight"/>
              </a:rPr>
              <a:t>0.181</a:t>
            </a:r>
            <a:endParaRPr lang="en-US" sz="1400" b="1" dirty="0" smtClean="0">
              <a:latin typeface="Lantinghei SC Extralight"/>
              <a:cs typeface="Lantinghei SC Extralight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SEK: </a:t>
            </a:r>
            <a:r>
              <a:rPr lang="en-US" sz="1400" b="1" dirty="0">
                <a:latin typeface="Lantinghei SC Extralight"/>
                <a:cs typeface="Lantinghei SC Extralight"/>
              </a:rPr>
              <a:t> 0.508</a:t>
            </a:r>
          </a:p>
          <a:p>
            <a:endParaRPr lang="en-US" dirty="0" smtClean="0">
              <a:latin typeface="Lantinghei SC Extralight"/>
              <a:cs typeface="Lantinghei SC Extralight"/>
            </a:endParaRPr>
          </a:p>
          <a:p>
            <a:r>
              <a:rPr lang="en-US" sz="1400" b="1" dirty="0" smtClean="0">
                <a:latin typeface="Lantinghei SC Extralight"/>
                <a:cs typeface="Lantinghei SC Extralight"/>
              </a:rPr>
              <a:t>R</a:t>
            </a:r>
            <a:r>
              <a:rPr lang="en-US" sz="1400" baseline="30000" dirty="0" smtClean="0">
                <a:latin typeface="Lantinghei SC Extralight"/>
                <a:cs typeface="Lantinghei SC Extralight"/>
              </a:rPr>
              <a:t>2</a:t>
            </a:r>
            <a:r>
              <a:rPr lang="en-US" sz="1400" b="1" baseline="-25000" dirty="0" smtClean="0">
                <a:latin typeface="Lantinghei SC Extralight"/>
                <a:cs typeface="Lantinghei SC Extralight"/>
              </a:rPr>
              <a:t>00S</a:t>
            </a:r>
            <a:r>
              <a:rPr lang="en-US" sz="1400" dirty="0" smtClean="0">
                <a:latin typeface="Lantinghei SC Extralight"/>
                <a:cs typeface="Lantinghei SC Extralight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latin typeface="Lantinghei SC Extralight"/>
                <a:cs typeface="Lantinghei SC Extralight"/>
              </a:rPr>
              <a:t>-</a:t>
            </a:r>
            <a:r>
              <a:rPr lang="en-US" sz="1600" b="1" dirty="0" smtClean="0">
                <a:solidFill>
                  <a:srgbClr val="FF0000"/>
                </a:solidFill>
                <a:latin typeface="Lantinghei SC Extralight"/>
                <a:cs typeface="Lantinghei SC Extralight"/>
              </a:rPr>
              <a:t>0.0981</a:t>
            </a:r>
          </a:p>
          <a:p>
            <a:endParaRPr lang="en-US" b="1" dirty="0" smtClean="0">
              <a:latin typeface="Lantinghei SC Extralight"/>
              <a:cs typeface="Lantinghei SC Extralight"/>
            </a:endParaRPr>
          </a:p>
          <a:p>
            <a:r>
              <a:rPr lang="en-US" sz="1400" dirty="0" smtClean="0">
                <a:latin typeface="Lantinghei SC Extralight"/>
                <a:cs typeface="Lantinghei SC Extralight"/>
              </a:rPr>
              <a:t>Economic significance = </a:t>
            </a:r>
            <a:endParaRPr lang="en-US" sz="1400" dirty="0" smtClean="0">
              <a:latin typeface="Lantinghei SC Extralight"/>
              <a:cs typeface="Lantinghei SC Extralight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Lantinghei SC Extralight"/>
                <a:cs typeface="Lantinghei SC Extralight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Lantinghei SC Extralight"/>
                <a:cs typeface="Lantinghei SC Extralight"/>
              </a:rPr>
              <a:t>-817.77% </a:t>
            </a:r>
            <a:endParaRPr lang="en-US" b="1" dirty="0" smtClean="0">
              <a:solidFill>
                <a:srgbClr val="FF0000"/>
              </a:solidFill>
              <a:latin typeface="Lantinghei SC Extralight"/>
              <a:cs typeface="Lantinghei SC Extralight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178" y="2388768"/>
            <a:ext cx="5487193" cy="3381439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522885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447419" y="878075"/>
            <a:ext cx="2978757" cy="0"/>
          </a:xfrm>
          <a:prstGeom prst="line">
            <a:avLst/>
          </a:prstGeom>
          <a:ln>
            <a:solidFill>
              <a:srgbClr val="105CA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598160" y="1050553"/>
            <a:ext cx="289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spc="300" dirty="0" smtClean="0">
                <a:latin typeface="Lantinghei SC Extralight"/>
                <a:cs typeface="Lantinghei SC Extralight"/>
              </a:rPr>
              <a:t>PERFORMANCE</a:t>
            </a:r>
            <a:endParaRPr lang="en-US" b="1" spc="300" dirty="0">
              <a:latin typeface="Lantinghei SC Extralight"/>
              <a:cs typeface="Lantinghei SC Extra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6272" y="1466820"/>
            <a:ext cx="81680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spc="300" dirty="0" smtClean="0">
                <a:solidFill>
                  <a:srgbClr val="105CA4"/>
                </a:solidFill>
                <a:latin typeface="Arial Black"/>
                <a:cs typeface="Arial Black"/>
              </a:rPr>
              <a:t>RANDOM </a:t>
            </a:r>
            <a:r>
              <a:rPr lang="en-US" sz="4800" b="1" spc="300" dirty="0" smtClean="0">
                <a:solidFill>
                  <a:srgbClr val="105CA4"/>
                </a:solidFill>
                <a:latin typeface="Arial Black"/>
                <a:cs typeface="Arial Black"/>
              </a:rPr>
              <a:t>FOREST </a:t>
            </a:r>
            <a:r>
              <a:rPr lang="en-US" sz="2800" b="1" spc="300" dirty="0" smtClean="0">
                <a:solidFill>
                  <a:srgbClr val="105CA4"/>
                </a:solidFill>
                <a:latin typeface="Arial Black"/>
                <a:cs typeface="Arial Black"/>
              </a:rPr>
              <a:t>WITH</a:t>
            </a:r>
            <a:r>
              <a:rPr lang="en-US" sz="4800" b="1" spc="300" dirty="0" smtClean="0">
                <a:solidFill>
                  <a:srgbClr val="105CA4"/>
                </a:solidFill>
                <a:latin typeface="Arial Black"/>
                <a:cs typeface="Arial Black"/>
              </a:rPr>
              <a:t> LASSO</a:t>
            </a:r>
            <a:endParaRPr lang="en-US" sz="4000" b="1" spc="300" dirty="0">
              <a:solidFill>
                <a:srgbClr val="105CA4"/>
              </a:solidFill>
              <a:latin typeface="Arial Black"/>
              <a:cs typeface="Arial Black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8972" y="47039"/>
            <a:ext cx="4707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15 MARCH 2017 | Imperial College Business School</a:t>
            </a:r>
            <a:endParaRPr lang="en-US" sz="1100" b="1" dirty="0">
              <a:solidFill>
                <a:schemeClr val="bg1"/>
              </a:solidFill>
              <a:latin typeface="Lantinghei SC Extralight"/>
              <a:cs typeface="Lantinghei SC Extra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-188131" y="6287643"/>
            <a:ext cx="9379165" cy="617398"/>
            <a:chOff x="-219487" y="6381723"/>
            <a:chExt cx="9379165" cy="617398"/>
          </a:xfrm>
          <a:solidFill>
            <a:srgbClr val="105CA4"/>
          </a:solidFill>
        </p:grpSpPr>
        <p:sp>
          <p:nvSpPr>
            <p:cNvPr id="10" name="Rectangle 9"/>
            <p:cNvSpPr/>
            <p:nvPr/>
          </p:nvSpPr>
          <p:spPr>
            <a:xfrm>
              <a:off x="-219487" y="6381723"/>
              <a:ext cx="9379165" cy="61739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5170" y="6555400"/>
              <a:ext cx="4707538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Lantinghei SC Extralight"/>
                  <a:cs typeface="Lantinghei SC Extralight"/>
                </a:rPr>
                <a:t>15 MARCH 2017 | Imperial College Business School</a:t>
              </a:r>
              <a:endParaRPr lang="en-US" sz="1200" b="1" dirty="0">
                <a:solidFill>
                  <a:schemeClr val="bg1"/>
                </a:solidFill>
                <a:latin typeface="Lantinghei SC Extralight"/>
                <a:cs typeface="Lantinghei SC Extraligh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-35731" y="-50"/>
            <a:ext cx="9379165" cy="617398"/>
            <a:chOff x="-35731" y="-50"/>
            <a:chExt cx="9379165" cy="617398"/>
          </a:xfrm>
        </p:grpSpPr>
        <p:sp>
          <p:nvSpPr>
            <p:cNvPr id="12" name="Rectangle 11"/>
            <p:cNvSpPr/>
            <p:nvPr/>
          </p:nvSpPr>
          <p:spPr>
            <a:xfrm>
              <a:off x="-35731" y="-50"/>
              <a:ext cx="9379165" cy="6173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76272" y="165266"/>
              <a:ext cx="8356198" cy="369332"/>
              <a:chOff x="266526" y="165266"/>
              <a:chExt cx="8356198" cy="36933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66526" y="165266"/>
                <a:ext cx="8324842" cy="369332"/>
              </a:xfrm>
              <a:prstGeom prst="rect">
                <a:avLst/>
              </a:prstGeom>
              <a:noFill/>
              <a:ln>
                <a:solidFill>
                  <a:srgbClr val="105CA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97882" y="196626"/>
                <a:ext cx="83248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Lantinghei SC Extralight"/>
                    <a:cs typeface="Lantinghei SC Extralight"/>
                  </a:rPr>
                  <a:t>ASSIGNMENT 2 PRESENTATION</a:t>
                </a:r>
                <a:endParaRPr lang="en-US" sz="1200" dirty="0">
                  <a:latin typeface="Lantinghei SC Extralight"/>
                  <a:cs typeface="Lantinghei SC Extralight"/>
                </a:endParaRPr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>
            <a:off x="621263" y="2401132"/>
            <a:ext cx="3596029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Lantinghei SC Extralight"/>
                <a:cs typeface="Lantinghei SC Extralight"/>
              </a:rPr>
              <a:t>Maximum drawdown</a:t>
            </a:r>
            <a:endParaRPr lang="en-US" sz="1400" dirty="0" smtClean="0">
              <a:latin typeface="Lantinghei SC Extralight"/>
              <a:cs typeface="Lantinghei SC Extralight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AUD: </a:t>
            </a:r>
            <a:r>
              <a:rPr lang="en-US" sz="1400" b="1" dirty="0">
                <a:latin typeface="Lantinghei SC Extralight"/>
                <a:cs typeface="Lantinghei SC Extralight"/>
              </a:rPr>
              <a:t>0.355</a:t>
            </a:r>
            <a:endParaRPr lang="en-US" sz="1400" b="1" dirty="0" smtClean="0">
              <a:latin typeface="Lantinghei SC Extralight"/>
              <a:cs typeface="Lantinghei SC Extralight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CAD: </a:t>
            </a:r>
            <a:r>
              <a:rPr lang="en-US" sz="1400" b="1" dirty="0">
                <a:latin typeface="Lantinghei SC Extralight"/>
                <a:cs typeface="Lantinghei SC Extralight"/>
              </a:rPr>
              <a:t> 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0.221</a:t>
            </a:r>
            <a:endParaRPr lang="en-US" sz="1400" b="1" dirty="0" smtClean="0">
              <a:latin typeface="Lantinghei SC Extralight"/>
              <a:cs typeface="Lantinghei SC Extralight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CHF: 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0.385</a:t>
            </a:r>
            <a:endParaRPr lang="en-US" sz="1400" b="1" dirty="0" smtClean="0">
              <a:latin typeface="Lantinghei SC Extralight"/>
              <a:cs typeface="Lantinghei SC Extralight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EUR: </a:t>
            </a:r>
            <a:r>
              <a:rPr lang="en-US" sz="1400" b="1" dirty="0">
                <a:latin typeface="Lantinghei SC Extralight"/>
                <a:cs typeface="Lantinghei SC Extralight"/>
              </a:rPr>
              <a:t>0.415</a:t>
            </a:r>
            <a:endParaRPr lang="en-US" sz="1400" b="1" dirty="0" smtClean="0">
              <a:latin typeface="Lantinghei SC Extralight"/>
              <a:cs typeface="Lantinghei SC Extralight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GBP: </a:t>
            </a:r>
            <a:r>
              <a:rPr lang="en-US" sz="1400" b="1" dirty="0">
                <a:latin typeface="Lantinghei SC Extralight"/>
                <a:cs typeface="Lantinghei SC Extralight"/>
              </a:rPr>
              <a:t>0.151</a:t>
            </a:r>
            <a:endParaRPr lang="en-US" sz="1400" b="1" dirty="0" smtClean="0">
              <a:latin typeface="Lantinghei SC Extralight"/>
              <a:cs typeface="Lantinghei SC Extralight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JPY: 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0.450</a:t>
            </a:r>
            <a:endParaRPr lang="en-US" sz="1400" b="1" dirty="0" smtClean="0">
              <a:latin typeface="Lantinghei SC Extralight"/>
              <a:cs typeface="Lantinghei SC Extralight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NOK: </a:t>
            </a:r>
            <a:r>
              <a:rPr lang="en-US" sz="1400" b="1" dirty="0">
                <a:latin typeface="Lantinghei SC Extralight"/>
                <a:cs typeface="Lantinghei SC Extralight"/>
              </a:rPr>
              <a:t>0.452</a:t>
            </a:r>
            <a:endParaRPr lang="en-US" sz="1400" b="1" dirty="0" smtClean="0">
              <a:latin typeface="Lantinghei SC Extralight"/>
              <a:cs typeface="Lantinghei SC Extralight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NZD: </a:t>
            </a:r>
            <a:r>
              <a:rPr lang="en-US" sz="1400" b="1" dirty="0">
                <a:latin typeface="Lantinghei SC Extralight"/>
                <a:cs typeface="Lantinghei SC Extralight"/>
              </a:rPr>
              <a:t>0.263</a:t>
            </a:r>
            <a:endParaRPr lang="en-US" sz="1400" b="1" dirty="0" smtClean="0">
              <a:latin typeface="Lantinghei SC Extralight"/>
              <a:cs typeface="Lantinghei SC Extralight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SEK: </a:t>
            </a:r>
            <a:r>
              <a:rPr lang="en-US" sz="1400" b="1" dirty="0">
                <a:latin typeface="Lantinghei SC Extralight"/>
                <a:cs typeface="Lantinghei SC Extralight"/>
              </a:rPr>
              <a:t> 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0.204</a:t>
            </a:r>
            <a:endParaRPr lang="en-US" sz="1400" b="1" dirty="0">
              <a:latin typeface="Lantinghei SC Extralight"/>
              <a:cs typeface="Lantinghei SC Extralight"/>
            </a:endParaRPr>
          </a:p>
          <a:p>
            <a:endParaRPr lang="en-US" dirty="0" smtClean="0">
              <a:latin typeface="Lantinghei SC Extralight"/>
              <a:cs typeface="Lantinghei SC Extralight"/>
            </a:endParaRPr>
          </a:p>
          <a:p>
            <a:r>
              <a:rPr lang="en-US" sz="1400" b="1" dirty="0" smtClean="0">
                <a:latin typeface="Lantinghei SC Extralight"/>
                <a:cs typeface="Lantinghei SC Extralight"/>
              </a:rPr>
              <a:t>R</a:t>
            </a:r>
            <a:r>
              <a:rPr lang="en-US" sz="1400" baseline="30000" dirty="0" smtClean="0">
                <a:latin typeface="Lantinghei SC Extralight"/>
                <a:cs typeface="Lantinghei SC Extralight"/>
              </a:rPr>
              <a:t>2</a:t>
            </a:r>
            <a:r>
              <a:rPr lang="en-US" sz="1400" b="1" baseline="-25000" dirty="0" smtClean="0">
                <a:latin typeface="Lantinghei SC Extralight"/>
                <a:cs typeface="Lantinghei SC Extralight"/>
              </a:rPr>
              <a:t>00S</a:t>
            </a:r>
            <a:r>
              <a:rPr lang="en-US" sz="1400" dirty="0" smtClean="0">
                <a:latin typeface="Lantinghei SC Extralight"/>
                <a:cs typeface="Lantinghei SC Extralight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latin typeface="Lantinghei SC Extralight"/>
                <a:cs typeface="Lantinghei SC Extralight"/>
              </a:rPr>
              <a:t>-</a:t>
            </a:r>
            <a:r>
              <a:rPr lang="en-US" sz="1600" b="1" dirty="0">
                <a:solidFill>
                  <a:srgbClr val="FF0000"/>
                </a:solidFill>
                <a:latin typeface="Lantinghei SC Extralight"/>
                <a:cs typeface="Lantinghei SC Extralight"/>
              </a:rPr>
              <a:t>0.0617</a:t>
            </a:r>
            <a:endParaRPr lang="en-US" sz="1600" b="1" dirty="0" smtClean="0">
              <a:solidFill>
                <a:srgbClr val="FF0000"/>
              </a:solidFill>
              <a:latin typeface="Lantinghei SC Extralight"/>
              <a:cs typeface="Lantinghei SC Extralight"/>
            </a:endParaRPr>
          </a:p>
          <a:p>
            <a:endParaRPr lang="en-US" b="1" dirty="0" smtClean="0">
              <a:latin typeface="Lantinghei SC Extralight"/>
              <a:cs typeface="Lantinghei SC Extralight"/>
            </a:endParaRPr>
          </a:p>
          <a:p>
            <a:r>
              <a:rPr lang="en-US" sz="1400" dirty="0" smtClean="0">
                <a:latin typeface="Lantinghei SC Extralight"/>
                <a:cs typeface="Lantinghei SC Extralight"/>
              </a:rPr>
              <a:t>Economic significance = </a:t>
            </a:r>
            <a:endParaRPr lang="en-US" sz="1400" dirty="0" smtClean="0">
              <a:latin typeface="Lantinghei SC Extralight"/>
              <a:cs typeface="Lantinghei SC Extralight"/>
            </a:endParaRPr>
          </a:p>
          <a:p>
            <a:r>
              <a:rPr lang="en-US" b="1" dirty="0">
                <a:solidFill>
                  <a:srgbClr val="FF0000"/>
                </a:solidFill>
                <a:latin typeface="Lantinghei SC Extralight"/>
                <a:cs typeface="Lantinghei SC Extralight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Lantinghei SC Extralight"/>
                <a:cs typeface="Lantinghei SC Extralight"/>
              </a:rPr>
              <a:t>-</a:t>
            </a:r>
            <a:r>
              <a:rPr lang="en-US" b="1" dirty="0">
                <a:solidFill>
                  <a:srgbClr val="FF0000"/>
                </a:solidFill>
                <a:latin typeface="Lantinghei SC Extralight"/>
                <a:cs typeface="Lantinghei SC Extralight"/>
              </a:rPr>
              <a:t>514.45% </a:t>
            </a:r>
            <a:endParaRPr lang="en-US" b="1" dirty="0" smtClean="0">
              <a:solidFill>
                <a:srgbClr val="FF0000"/>
              </a:solidFill>
              <a:latin typeface="Lantinghei SC Extralight"/>
              <a:cs typeface="Lantinghei SC Extralight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178" y="2906208"/>
            <a:ext cx="5487193" cy="338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66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447419" y="878075"/>
            <a:ext cx="2978757" cy="0"/>
          </a:xfrm>
          <a:prstGeom prst="line">
            <a:avLst/>
          </a:prstGeom>
          <a:ln>
            <a:solidFill>
              <a:srgbClr val="105CA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598160" y="1050553"/>
            <a:ext cx="289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spc="300" dirty="0" smtClean="0">
                <a:latin typeface="Lantinghei SC Extralight"/>
                <a:cs typeface="Lantinghei SC Extralight"/>
              </a:rPr>
              <a:t>PERFORMANCE</a:t>
            </a:r>
            <a:endParaRPr lang="en-US" b="1" spc="300" dirty="0">
              <a:latin typeface="Lantinghei SC Extralight"/>
              <a:cs typeface="Lantinghei SC Extra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6272" y="1466820"/>
            <a:ext cx="81680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spc="300" dirty="0" smtClean="0">
                <a:solidFill>
                  <a:srgbClr val="105CA4"/>
                </a:solidFill>
                <a:latin typeface="Arial Black"/>
                <a:cs typeface="Arial Black"/>
              </a:rPr>
              <a:t>BAYESIAN RIDGE REGRESSION</a:t>
            </a:r>
            <a:endParaRPr lang="en-US" sz="4000" b="1" spc="300" dirty="0">
              <a:solidFill>
                <a:srgbClr val="105CA4"/>
              </a:solidFill>
              <a:latin typeface="Arial Black"/>
              <a:cs typeface="Arial Black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8972" y="47039"/>
            <a:ext cx="4707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15 MARCH 2017 | Imperial College Business School</a:t>
            </a:r>
            <a:endParaRPr lang="en-US" sz="1100" b="1" dirty="0">
              <a:solidFill>
                <a:schemeClr val="bg1"/>
              </a:solidFill>
              <a:latin typeface="Lantinghei SC Extralight"/>
              <a:cs typeface="Lantinghei SC Extra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-188131" y="6287643"/>
            <a:ext cx="9379165" cy="617398"/>
            <a:chOff x="-219487" y="6381723"/>
            <a:chExt cx="9379165" cy="617398"/>
          </a:xfrm>
          <a:solidFill>
            <a:srgbClr val="105CA4"/>
          </a:solidFill>
        </p:grpSpPr>
        <p:sp>
          <p:nvSpPr>
            <p:cNvPr id="10" name="Rectangle 9"/>
            <p:cNvSpPr/>
            <p:nvPr/>
          </p:nvSpPr>
          <p:spPr>
            <a:xfrm>
              <a:off x="-219487" y="6381723"/>
              <a:ext cx="9379165" cy="61739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5170" y="6555400"/>
              <a:ext cx="4707538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Lantinghei SC Extralight"/>
                  <a:cs typeface="Lantinghei SC Extralight"/>
                </a:rPr>
                <a:t>15 MARCH 2017 | Imperial College Business School</a:t>
              </a:r>
              <a:endParaRPr lang="en-US" sz="1200" b="1" dirty="0">
                <a:solidFill>
                  <a:schemeClr val="bg1"/>
                </a:solidFill>
                <a:latin typeface="Lantinghei SC Extralight"/>
                <a:cs typeface="Lantinghei SC Extraligh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-35731" y="-50"/>
            <a:ext cx="9379165" cy="617398"/>
            <a:chOff x="-35731" y="-50"/>
            <a:chExt cx="9379165" cy="617398"/>
          </a:xfrm>
        </p:grpSpPr>
        <p:sp>
          <p:nvSpPr>
            <p:cNvPr id="12" name="Rectangle 11"/>
            <p:cNvSpPr/>
            <p:nvPr/>
          </p:nvSpPr>
          <p:spPr>
            <a:xfrm>
              <a:off x="-35731" y="-50"/>
              <a:ext cx="9379165" cy="6173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76272" y="165266"/>
              <a:ext cx="8356198" cy="369332"/>
              <a:chOff x="266526" y="165266"/>
              <a:chExt cx="8356198" cy="36933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66526" y="165266"/>
                <a:ext cx="8324842" cy="369332"/>
              </a:xfrm>
              <a:prstGeom prst="rect">
                <a:avLst/>
              </a:prstGeom>
              <a:noFill/>
              <a:ln>
                <a:solidFill>
                  <a:srgbClr val="105CA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97882" y="196626"/>
                <a:ext cx="83248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Lantinghei SC Extralight"/>
                    <a:cs typeface="Lantinghei SC Extralight"/>
                  </a:rPr>
                  <a:t>ASSIGNMENT 2 PRESENTATION</a:t>
                </a:r>
                <a:endParaRPr lang="en-US" sz="1200" dirty="0">
                  <a:latin typeface="Lantinghei SC Extralight"/>
                  <a:cs typeface="Lantinghei SC Extralight"/>
                </a:endParaRPr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>
            <a:off x="621263" y="2401132"/>
            <a:ext cx="3596029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Lantinghei SC Extralight"/>
                <a:cs typeface="Lantinghei SC Extralight"/>
              </a:rPr>
              <a:t>Maximum drawdown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AUD: </a:t>
            </a:r>
            <a:r>
              <a:rPr lang="en-US" sz="1400" b="1" dirty="0">
                <a:latin typeface="Lantinghei SC Extralight"/>
                <a:cs typeface="Lantinghei SC Extralight"/>
              </a:rPr>
              <a:t>0.052</a:t>
            </a:r>
            <a:endParaRPr lang="en-US" sz="1400" b="1" dirty="0" smtClean="0">
              <a:latin typeface="Lantinghei SC Extralight"/>
              <a:cs typeface="Lantinghei SC Extralight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CAD: </a:t>
            </a:r>
            <a:r>
              <a:rPr lang="en-US" sz="1400" b="1" dirty="0">
                <a:latin typeface="Lantinghei SC Extralight"/>
                <a:cs typeface="Lantinghei SC Extralight"/>
              </a:rPr>
              <a:t>0.030</a:t>
            </a:r>
            <a:endParaRPr lang="en-US" sz="1400" b="1" dirty="0" smtClean="0">
              <a:latin typeface="Lantinghei SC Extralight"/>
              <a:cs typeface="Lantinghei SC Extralight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CHF: 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0.049</a:t>
            </a:r>
            <a:endParaRPr lang="en-US" sz="1400" b="1" dirty="0" smtClean="0">
              <a:latin typeface="Lantinghei SC Extralight"/>
              <a:cs typeface="Lantinghei SC Extralight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EUR: 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0.042</a:t>
            </a:r>
            <a:endParaRPr lang="en-US" sz="1400" b="1" dirty="0" smtClean="0">
              <a:latin typeface="Lantinghei SC Extralight"/>
              <a:cs typeface="Lantinghei SC Extralight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GBP: </a:t>
            </a:r>
            <a:r>
              <a:rPr lang="en-US" sz="1400" b="1" dirty="0">
                <a:latin typeface="Lantinghei SC Extralight"/>
                <a:cs typeface="Lantinghei SC Extralight"/>
              </a:rPr>
              <a:t>0.077</a:t>
            </a:r>
            <a:endParaRPr lang="en-US" sz="1400" b="1" dirty="0" smtClean="0">
              <a:latin typeface="Lantinghei SC Extralight"/>
              <a:cs typeface="Lantinghei SC Extralight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JPY: </a:t>
            </a:r>
            <a:r>
              <a:rPr lang="en-US" sz="1400" b="1" dirty="0">
                <a:latin typeface="Lantinghei SC Extralight"/>
                <a:cs typeface="Lantinghei SC Extralight"/>
              </a:rPr>
              <a:t>0.029</a:t>
            </a:r>
            <a:endParaRPr lang="en-US" sz="1400" b="1" dirty="0" smtClean="0">
              <a:latin typeface="Lantinghei SC Extralight"/>
              <a:cs typeface="Lantinghei SC Extralight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NOK: </a:t>
            </a:r>
            <a:r>
              <a:rPr lang="en-US" sz="1400" b="1" dirty="0">
                <a:latin typeface="Lantinghei SC Extralight"/>
                <a:cs typeface="Lantinghei SC Extralight"/>
              </a:rPr>
              <a:t> 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0.093</a:t>
            </a:r>
            <a:endParaRPr lang="en-US" sz="1400" b="1" dirty="0" smtClean="0">
              <a:latin typeface="Lantinghei SC Extralight"/>
              <a:cs typeface="Lantinghei SC Extralight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NZD: </a:t>
            </a:r>
            <a:r>
              <a:rPr lang="en-US" sz="1400" b="1" dirty="0">
                <a:latin typeface="Lantinghei SC Extralight"/>
                <a:cs typeface="Lantinghei SC Extralight"/>
              </a:rPr>
              <a:t>0.060</a:t>
            </a:r>
            <a:endParaRPr lang="en-US" sz="1400" b="1" dirty="0" smtClean="0">
              <a:latin typeface="Lantinghei SC Extralight"/>
              <a:cs typeface="Lantinghei SC Extralight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SEK: </a:t>
            </a:r>
            <a:r>
              <a:rPr lang="en-US" sz="1400" b="1" dirty="0">
                <a:latin typeface="Lantinghei SC Extralight"/>
                <a:cs typeface="Lantinghei SC Extralight"/>
              </a:rPr>
              <a:t> </a:t>
            </a:r>
            <a:r>
              <a:rPr lang="en-US" sz="1400" b="1" dirty="0">
                <a:latin typeface="Lantinghei SC Extralight"/>
                <a:cs typeface="Lantinghei SC Extralight"/>
              </a:rPr>
              <a:t>0.052</a:t>
            </a:r>
            <a:endParaRPr lang="en-US" sz="1400" b="1" dirty="0">
              <a:latin typeface="Lantinghei SC Extralight"/>
              <a:cs typeface="Lantinghei SC Extralight"/>
            </a:endParaRPr>
          </a:p>
          <a:p>
            <a:endParaRPr lang="en-US" dirty="0" smtClean="0">
              <a:latin typeface="Lantinghei SC Extralight"/>
              <a:cs typeface="Lantinghei SC Extralight"/>
            </a:endParaRPr>
          </a:p>
          <a:p>
            <a:r>
              <a:rPr lang="en-US" sz="1400" b="1" dirty="0" smtClean="0">
                <a:latin typeface="Lantinghei SC Extralight"/>
                <a:cs typeface="Lantinghei SC Extralight"/>
              </a:rPr>
              <a:t>R</a:t>
            </a:r>
            <a:r>
              <a:rPr lang="en-US" sz="1400" baseline="30000" dirty="0" smtClean="0">
                <a:latin typeface="Lantinghei SC Extralight"/>
                <a:cs typeface="Lantinghei SC Extralight"/>
              </a:rPr>
              <a:t>2</a:t>
            </a:r>
            <a:r>
              <a:rPr lang="en-US" sz="1400" b="1" baseline="-25000" dirty="0" smtClean="0">
                <a:latin typeface="Lantinghei SC Extralight"/>
                <a:cs typeface="Lantinghei SC Extralight"/>
              </a:rPr>
              <a:t>00S</a:t>
            </a:r>
            <a:r>
              <a:rPr lang="en-US" sz="1400" dirty="0" smtClean="0">
                <a:latin typeface="Lantinghei SC Extralight"/>
                <a:cs typeface="Lantinghei SC Extralight"/>
              </a:rPr>
              <a:t> = </a:t>
            </a:r>
            <a:r>
              <a:rPr lang="en-US" sz="1600" b="1" dirty="0" smtClean="0">
                <a:solidFill>
                  <a:srgbClr val="008000"/>
                </a:solidFill>
                <a:latin typeface="Lantinghei SC Extralight"/>
                <a:cs typeface="Lantinghei SC Extralight"/>
              </a:rPr>
              <a:t>0.0056</a:t>
            </a:r>
            <a:endParaRPr lang="en-US" sz="1600" b="1" dirty="0" smtClean="0">
              <a:solidFill>
                <a:srgbClr val="008000"/>
              </a:solidFill>
              <a:latin typeface="Lantinghei SC Extralight"/>
              <a:cs typeface="Lantinghei SC Extralight"/>
            </a:endParaRPr>
          </a:p>
          <a:p>
            <a:endParaRPr lang="en-US" b="1" dirty="0" smtClean="0">
              <a:latin typeface="Lantinghei SC Extralight"/>
              <a:cs typeface="Lantinghei SC Extralight"/>
            </a:endParaRPr>
          </a:p>
          <a:p>
            <a:r>
              <a:rPr lang="en-US" sz="1400" dirty="0" smtClean="0">
                <a:latin typeface="Lantinghei SC Extralight"/>
                <a:cs typeface="Lantinghei SC Extralight"/>
              </a:rPr>
              <a:t>Economic significance = </a:t>
            </a:r>
            <a:endParaRPr lang="en-US" sz="1400" dirty="0" smtClean="0">
              <a:latin typeface="Lantinghei SC Extralight"/>
              <a:cs typeface="Lantinghei SC Extralight"/>
            </a:endParaRPr>
          </a:p>
          <a:p>
            <a:r>
              <a:rPr lang="en-US" b="1" dirty="0">
                <a:solidFill>
                  <a:srgbClr val="008000"/>
                </a:solidFill>
                <a:latin typeface="Lantinghei SC Extralight"/>
                <a:cs typeface="Lantinghei SC Extralight"/>
              </a:rPr>
              <a:t> 46.50% </a:t>
            </a:r>
            <a:endParaRPr lang="en-US" b="1" dirty="0" smtClean="0">
              <a:solidFill>
                <a:srgbClr val="008000"/>
              </a:solidFill>
              <a:latin typeface="Lantinghei SC Extralight"/>
              <a:cs typeface="Lantinghei SC Extralight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969" y="2902759"/>
            <a:ext cx="5699395" cy="347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888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483</TotalTime>
  <Words>587</Words>
  <Application>Microsoft Macintosh PowerPoint</Application>
  <PresentationFormat>On-screen Show (4:3)</PresentationFormat>
  <Paragraphs>168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Clarity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Private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Marnelia Scribante</dc:creator>
  <cp:lastModifiedBy>Marnelia Scribante</cp:lastModifiedBy>
  <cp:revision>88</cp:revision>
  <dcterms:created xsi:type="dcterms:W3CDTF">2017-03-13T12:20:58Z</dcterms:created>
  <dcterms:modified xsi:type="dcterms:W3CDTF">2017-03-14T18:50:43Z</dcterms:modified>
</cp:coreProperties>
</file>