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60" r:id="rId3"/>
    <p:sldId id="261" r:id="rId4"/>
    <p:sldId id="259" r:id="rId5"/>
    <p:sldId id="272" r:id="rId6"/>
    <p:sldId id="273" r:id="rId7"/>
    <p:sldId id="271" r:id="rId8"/>
    <p:sldId id="277" r:id="rId9"/>
    <p:sldId id="279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B2F"/>
    <a:srgbClr val="F2AD29"/>
    <a:srgbClr val="DDB40C"/>
    <a:srgbClr val="DDC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March 15,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March 15,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March 15,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March 15,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March 15,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March 15,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March 15,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March 15,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March 15,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March 15,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March 15,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March 15,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294" y="2434218"/>
            <a:ext cx="6417517" cy="2123658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r>
              <a:rPr lang="en-US" sz="6600" cap="none" spc="600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rPr>
              <a:t>BIG DATA </a:t>
            </a:r>
          </a:p>
          <a:p>
            <a:r>
              <a:rPr lang="en-US" sz="6600" cap="none" spc="600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rPr>
              <a:t>IN FINANCE</a:t>
            </a:r>
            <a:endParaRPr lang="en-US" sz="6600" cap="none" spc="600" dirty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4396" y="1536631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396" y="1646390"/>
            <a:ext cx="7431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Lantinghei SC Extralight"/>
                <a:cs typeface="Lantinghei SC Extralight"/>
              </a:rPr>
              <a:t>GROUP 2 </a:t>
            </a:r>
            <a:r>
              <a:rPr lang="en-US" sz="2800" b="1" dirty="0" smtClean="0">
                <a:latin typeface="Lantinghei SC Extralight"/>
                <a:cs typeface="Lantinghei SC Extralight"/>
              </a:rPr>
              <a:t>| </a:t>
            </a:r>
            <a:r>
              <a:rPr lang="en-US" sz="1200" b="1" dirty="0" err="1" smtClean="0">
                <a:latin typeface="Lantinghei SC Extralight"/>
                <a:cs typeface="Lantinghei SC Extralight"/>
              </a:rPr>
              <a:t>Akos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 </a:t>
            </a:r>
            <a:r>
              <a:rPr lang="en-US" sz="1200" b="1" dirty="0" err="1" smtClean="0">
                <a:latin typeface="Lantinghei SC Extralight"/>
                <a:cs typeface="Lantinghei SC Extralight"/>
              </a:rPr>
              <a:t>Furton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, Marnelia Scribante, </a:t>
            </a:r>
            <a:r>
              <a:rPr lang="en-US" sz="1200" b="1" dirty="0" err="1" smtClean="0">
                <a:latin typeface="Lantinghei SC Extralight"/>
                <a:cs typeface="Lantinghei SC Extralight"/>
              </a:rPr>
              <a:t>Siow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 </a:t>
            </a:r>
            <a:r>
              <a:rPr lang="en-US" sz="1200" b="1" dirty="0" err="1" smtClean="0">
                <a:latin typeface="Lantinghei SC Extralight"/>
                <a:cs typeface="Lantinghei SC Extralight"/>
              </a:rPr>
              <a:t>Meng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 Low, Joaquin </a:t>
            </a:r>
            <a:r>
              <a:rPr lang="en-US" sz="1200" b="1" dirty="0" err="1" smtClean="0">
                <a:latin typeface="Lantinghei SC Extralight"/>
                <a:cs typeface="Lantinghei SC Extralight"/>
              </a:rPr>
              <a:t>Coitino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  </a:t>
            </a:r>
            <a:r>
              <a:rPr lang="en-US" b="1" dirty="0" smtClean="0">
                <a:latin typeface="Lantinghei SC Extralight"/>
                <a:cs typeface="Lantinghei SC Extralight"/>
              </a:rPr>
              <a:t> </a:t>
            </a:r>
            <a:endParaRPr lang="en-US" b="1" dirty="0">
              <a:latin typeface="Lantinghei SC Extralight"/>
              <a:cs typeface="Lantinghei SC Extra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ADD3F7"/>
          </a:solidFill>
        </p:grpSpPr>
        <p:sp>
          <p:nvSpPr>
            <p:cNvPr id="12" name="Rectangle 11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solidFill>
              <a:srgbClr val="105CA4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5" name="Rectangle 14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3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92511" y="-112073"/>
            <a:ext cx="9379165" cy="6173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-112072"/>
            <a:ext cx="9144000" cy="7182380"/>
          </a:xfrm>
          <a:prstGeom prst="rect">
            <a:avLst/>
          </a:prstGeom>
          <a:solidFill>
            <a:srgbClr val="105CA4">
              <a:alpha val="6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-192511" y="6298923"/>
            <a:ext cx="9379165" cy="617398"/>
            <a:chOff x="-235165" y="6381723"/>
            <a:chExt cx="9379165" cy="617398"/>
          </a:xfrm>
        </p:grpSpPr>
        <p:sp>
          <p:nvSpPr>
            <p:cNvPr id="11" name="Rectangle 10"/>
            <p:cNvSpPr/>
            <p:nvPr/>
          </p:nvSpPr>
          <p:spPr>
            <a:xfrm>
              <a:off x="-235165" y="6381723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2">
                      <a:lumMod val="50000"/>
                    </a:schemeClr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2">
                    <a:lumMod val="50000"/>
                  </a:schemeClr>
                </a:solidFill>
                <a:latin typeface="Lantinghei SC Extralight"/>
                <a:cs typeface="Lantinghei SC Extraligh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55240" y="984339"/>
            <a:ext cx="32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rgbClr val="FFFFFF"/>
                </a:solidFill>
                <a:latin typeface="Lantinghei SC Extralight"/>
                <a:cs typeface="Lantinghei SC Extralight"/>
              </a:rPr>
              <a:t>UNDERSTANDING</a:t>
            </a:r>
            <a:r>
              <a:rPr lang="en-US" b="1" spc="300" dirty="0" smtClean="0">
                <a:latin typeface="Lantinghei SC Extralight"/>
                <a:cs typeface="Lantinghei SC Extralight"/>
              </a:rPr>
              <a:t> 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3383" y="1357060"/>
            <a:ext cx="7133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300" dirty="0" smtClean="0">
                <a:solidFill>
                  <a:schemeClr val="bg1"/>
                </a:solidFill>
                <a:latin typeface="Arial Black"/>
                <a:cs typeface="Arial Black"/>
              </a:rPr>
              <a:t>PERFORMANCE</a:t>
            </a:r>
            <a:endParaRPr lang="en-US" sz="4400" b="1" spc="3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080671" y="2436781"/>
            <a:ext cx="297875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6272" y="165266"/>
            <a:ext cx="8324842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7628" y="196626"/>
            <a:ext cx="832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Lantinghei SC Extralight"/>
                <a:cs typeface="Lantinghei SC Extralight"/>
              </a:rPr>
              <a:t>ASSIGNMENT 2 PRESENTATION</a:t>
            </a:r>
            <a:endParaRPr lang="en-US" sz="1200" dirty="0">
              <a:solidFill>
                <a:srgbClr val="FFFFFF"/>
              </a:solidFill>
              <a:latin typeface="Lantinghei SC Extralight"/>
              <a:cs typeface="Lantinghei SC Extra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628" y="2728304"/>
            <a:ext cx="8324842" cy="339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Lantinghei SC Extralight"/>
                <a:cs typeface="Lantinghei SC Extralight"/>
              </a:rPr>
              <a:t>Consistency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antinghei SC Extralight"/>
                <a:cs typeface="Lantinghei SC Extralight"/>
              </a:rPr>
              <a:t>:</a:t>
            </a:r>
          </a:p>
          <a:p>
            <a:pPr marL="285750" indent="-285750" algn="ctr">
              <a:lnSpc>
                <a:spcPct val="140000"/>
              </a:lnSpc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Consistent performance with limited downside risk</a:t>
            </a:r>
          </a:p>
          <a:p>
            <a:pPr marL="285750" indent="-285750" algn="ctr">
              <a:lnSpc>
                <a:spcPct val="140000"/>
              </a:lnSpc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Long periods of performance similar to the mean </a:t>
            </a:r>
          </a:p>
          <a:p>
            <a:pPr marL="285750" indent="-285750" algn="ctr">
              <a:lnSpc>
                <a:spcPct val="140000"/>
              </a:lnSpc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Short bursts when model outperforms and delivers abnormal returns</a:t>
            </a:r>
          </a:p>
          <a:p>
            <a:pPr algn="ctr">
              <a:lnSpc>
                <a:spcPct val="140000"/>
              </a:lnSpc>
            </a:pPr>
            <a:endParaRPr lang="en-US" dirty="0" smtClean="0">
              <a:solidFill>
                <a:schemeClr val="bg1"/>
              </a:solidFill>
              <a:latin typeface="Lantinghei SC Extralight"/>
              <a:cs typeface="Lantinghei SC Extralight"/>
            </a:endParaRPr>
          </a:p>
          <a:p>
            <a:pPr algn="ctr">
              <a:lnSpc>
                <a:spcPct val="140000"/>
              </a:lnSpc>
            </a:pPr>
            <a:r>
              <a:rPr lang="en-US" b="1" dirty="0" smtClean="0">
                <a:solidFill>
                  <a:srgbClr val="D9D9D9"/>
                </a:solidFill>
                <a:latin typeface="Lantinghei SC Extralight"/>
                <a:cs typeface="Lantinghei SC Extralight"/>
              </a:rPr>
              <a:t>Economic forces:</a:t>
            </a:r>
          </a:p>
          <a:p>
            <a:pPr marL="285750" indent="-285750" algn="ctr">
              <a:lnSpc>
                <a:spcPct val="140000"/>
              </a:lnSpc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Structural change in the currency itself to dislodge Bayesian estimators</a:t>
            </a:r>
          </a:p>
          <a:p>
            <a:pPr algn="ctr">
              <a:lnSpc>
                <a:spcPct val="140000"/>
              </a:lnSpc>
            </a:pP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(monetary policy, inflation, interest rate etc.) </a:t>
            </a:r>
          </a:p>
          <a:p>
            <a:pPr algn="ctr">
              <a:lnSpc>
                <a:spcPct val="140000"/>
              </a:lnSpc>
            </a:pPr>
            <a:endParaRPr lang="en-US" dirty="0" smtClean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9479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65" r="18754" b="1934"/>
          <a:stretch/>
        </p:blipFill>
        <p:spPr>
          <a:xfrm>
            <a:off x="0" y="1"/>
            <a:ext cx="9143999" cy="6858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21160"/>
            <a:ext cx="9144000" cy="69122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66526" y="165266"/>
            <a:ext cx="8356198" cy="369332"/>
            <a:chOff x="266526" y="165266"/>
            <a:chExt cx="8356198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266526" y="165266"/>
              <a:ext cx="8324842" cy="369332"/>
            </a:xfrm>
            <a:prstGeom prst="rect">
              <a:avLst/>
            </a:prstGeom>
            <a:noFill/>
            <a:ln>
              <a:solidFill>
                <a:srgbClr val="105CA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7882" y="196626"/>
              <a:ext cx="8324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Lantinghei SC Extralight"/>
                  <a:cs typeface="Lantinghei SC Extralight"/>
                </a:rPr>
                <a:t>ASSIGNMENT 2 PRESENTATION</a:t>
              </a:r>
              <a:endParaRPr lang="en-US" sz="1200" dirty="0">
                <a:latin typeface="Lantinghei SC Extralight"/>
                <a:cs typeface="Lantinghei SC Extralight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35169" y="1552307"/>
            <a:ext cx="8634511" cy="4515817"/>
          </a:xfrm>
          <a:prstGeom prst="rect">
            <a:avLst/>
          </a:prstGeom>
          <a:solidFill>
            <a:srgbClr val="105CA4">
              <a:alpha val="6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30557" y="2141899"/>
            <a:ext cx="297875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6098" y="1527914"/>
            <a:ext cx="83066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 smtClean="0">
                <a:solidFill>
                  <a:srgbClr val="F2F2F2"/>
                </a:solidFill>
                <a:latin typeface="Arial Black"/>
                <a:cs typeface="Arial Black"/>
              </a:rPr>
              <a:t>VARIABLE RELATIONSHIPS</a:t>
            </a:r>
            <a:endParaRPr lang="en-US" sz="2400" b="1" spc="300" dirty="0">
              <a:solidFill>
                <a:srgbClr val="F2F2F2"/>
              </a:solidFill>
              <a:latin typeface="Arial Black"/>
              <a:cs typeface="Arial Black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882" y="1081589"/>
            <a:ext cx="832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 smtClean="0">
                <a:latin typeface="Arial Black"/>
                <a:cs typeface="Arial Black"/>
              </a:rPr>
              <a:t>CONTEMPORANEOUS</a:t>
            </a:r>
            <a:endParaRPr lang="en-US" sz="1200" b="1" spc="300" dirty="0">
              <a:latin typeface="Arial Black"/>
              <a:cs typeface="Arial Blac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722" y="2379741"/>
            <a:ext cx="825864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Lantinghei SC Extralight"/>
                <a:cs typeface="Lantinghei SC Extralight"/>
              </a:rPr>
              <a:t>Direct relationship (positive (+) correlation):</a:t>
            </a:r>
            <a:endParaRPr lang="en-US" sz="2000" b="1" dirty="0" smtClean="0">
              <a:solidFill>
                <a:schemeClr val="bg1">
                  <a:lumMod val="85000"/>
                </a:schemeClr>
              </a:solidFill>
              <a:latin typeface="Lantinghei SC Extralight"/>
              <a:cs typeface="Lantinghei SC Extralight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  Interest differential 	</a:t>
            </a:r>
            <a:r>
              <a:rPr lang="en-US" sz="12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-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b="1" dirty="0" smtClean="0">
                <a:solidFill>
                  <a:schemeClr val="bg1"/>
                </a:solidFill>
                <a:latin typeface="Lantinghei TC Extralight"/>
                <a:ea typeface="Wingdings"/>
                <a:cs typeface="Lantinghei TC Extralight"/>
                <a:sym typeface="Wingdings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forward exchange rate = 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b="1" dirty="0" smtClean="0">
                <a:solidFill>
                  <a:schemeClr val="bg1"/>
                </a:solidFill>
                <a:latin typeface="Lantinghei SC Demibold"/>
                <a:ea typeface="Wingdings"/>
                <a:cs typeface="Lantinghei SC Demibold"/>
                <a:sym typeface="Wingdings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future spot rate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		       	</a:t>
            </a:r>
            <a:r>
              <a:rPr lang="en-US" sz="12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-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more attractive to save money in currency with higher interest rate</a:t>
            </a:r>
            <a:endParaRPr lang="en-US" b="1" dirty="0" smtClean="0">
              <a:solidFill>
                <a:schemeClr val="bg1"/>
              </a:solidFill>
              <a:latin typeface="Lantinghei SC Extralight"/>
              <a:cs typeface="Lantinghei SC Extraligh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IP differential	</a:t>
            </a:r>
            <a:r>
              <a:rPr lang="en-US" sz="12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-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higher </a:t>
            </a:r>
            <a:r>
              <a: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rPr>
              <a:t>demand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for goods and services =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b="1" dirty="0" smtClean="0">
                <a:solidFill>
                  <a:schemeClr val="bg1"/>
                </a:solidFill>
                <a:latin typeface="Lantinghei TC Extralight"/>
                <a:ea typeface="Wingdings"/>
                <a:cs typeface="Lantinghei TC Extralight"/>
                <a:sym typeface="Wingdings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production </a:t>
            </a:r>
          </a:p>
          <a:p>
            <a:pPr lvl="5"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rPr>
              <a:t>	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   = </a:t>
            </a:r>
            <a:r>
              <a:rPr lang="en-US" sz="1200" b="1" dirty="0" smtClean="0">
                <a:solidFill>
                  <a:schemeClr val="bg1"/>
                </a:solidFill>
                <a:latin typeface="Lantinghei TC Extralight"/>
                <a:ea typeface="Wingdings"/>
                <a:cs typeface="Lantinghei TC Extralight"/>
                <a:sym typeface="Wingdings"/>
              </a:rPr>
              <a:t>stronger</a:t>
            </a:r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  <a:latin typeface="Lantinghei TC Extralight"/>
                <a:ea typeface="Wingdings"/>
                <a:cs typeface="Lantinghei TC Extralight"/>
                <a:sym typeface="Wingdings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economy  =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b="1" dirty="0" smtClean="0">
                <a:solidFill>
                  <a:schemeClr val="bg1"/>
                </a:solidFill>
                <a:latin typeface="Lantinghei TC Extralight"/>
                <a:ea typeface="Wingdings"/>
                <a:cs typeface="Lantinghei TC Extralight"/>
                <a:sym typeface="Wingdings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value of currency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-188131" y="627196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17" name="Rectangle 16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5170" y="657108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2722" y="4337283"/>
            <a:ext cx="8258646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D9D9D9"/>
                </a:solidFill>
                <a:latin typeface="Lantinghei SC Extralight"/>
                <a:cs typeface="Lantinghei SC Extralight"/>
              </a:rPr>
              <a:t>Indirect relationship (negative (</a:t>
            </a:r>
            <a:r>
              <a:rPr lang="en-US" sz="1400" b="1" dirty="0">
                <a:solidFill>
                  <a:srgbClr val="D9D9D9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r>
              <a:rPr lang="en-US" sz="1400" b="1" dirty="0" smtClean="0">
                <a:solidFill>
                  <a:srgbClr val="D9D9D9"/>
                </a:solidFill>
                <a:latin typeface="Lantinghei SC Extralight"/>
                <a:cs typeface="Lantinghei SC Extralight"/>
              </a:rPr>
              <a:t>) correlation):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Inflation differential	</a:t>
            </a:r>
            <a:r>
              <a:rPr lang="en-US" sz="12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-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 inflation = more money buys fewer goods =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sz="1200" b="1" dirty="0" smtClean="0">
                <a:solidFill>
                  <a:schemeClr val="bg1"/>
                </a:solidFill>
                <a:latin typeface="Lantinghei TC Extralight"/>
                <a:ea typeface="Wingdings"/>
                <a:cs typeface="Lantinghei TC Extralight"/>
                <a:sym typeface="Wingdings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value of currency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Lantinghei SC Extralight"/>
                <a:cs typeface="Lantinghei SC Extralight"/>
              </a:rPr>
              <a:t>MS </a:t>
            </a:r>
            <a:r>
              <a:rPr lang="en-US" sz="20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differential 	</a:t>
            </a:r>
            <a:r>
              <a:rPr lang="en-US" sz="12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-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 all else equal,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b="1" dirty="0" smtClean="0">
                <a:solidFill>
                  <a:schemeClr val="bg1"/>
                </a:solidFill>
                <a:latin typeface="Lantinghei TC Extralight"/>
                <a:ea typeface="Wingdings"/>
                <a:cs typeface="Lantinghei TC Extralight"/>
                <a:sym typeface="Wingdings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supply with constant demand =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 spot rate</a:t>
            </a:r>
            <a:endParaRPr lang="en-US" sz="12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67211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8951" y="878075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0325" y="1097488"/>
            <a:ext cx="206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 smtClean="0">
                <a:latin typeface="Lantinghei SC Extralight"/>
                <a:cs typeface="Lantinghei SC Extralight"/>
              </a:rPr>
              <a:t>MODEL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31" y="1466820"/>
            <a:ext cx="6553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PARA-</a:t>
            </a:r>
          </a:p>
          <a:p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METERS</a:t>
            </a:r>
            <a:endParaRPr lang="en-US" sz="4000" b="1" spc="300" dirty="0">
              <a:solidFill>
                <a:srgbClr val="105CA4"/>
              </a:solidFill>
              <a:latin typeface="Arial Black"/>
              <a:cs typeface="Arial Black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8" name="Rectangle 7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1" name="Rectangle 10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rgbClr val="105CA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5252019" y="878076"/>
            <a:ext cx="3543163" cy="4970530"/>
          </a:xfrm>
          <a:prstGeom prst="rect">
            <a:avLst/>
          </a:prstGeom>
          <a:solidFill>
            <a:srgbClr val="105CA4">
              <a:alpha val="6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393131" y="1270073"/>
            <a:ext cx="3307983" cy="481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spc="300" dirty="0" smtClean="0">
                <a:solidFill>
                  <a:schemeClr val="bg1">
                    <a:lumMod val="95000"/>
                  </a:schemeClr>
                </a:solidFill>
              </a:rPr>
              <a:t>WINDOW SIZE</a:t>
            </a:r>
          </a:p>
          <a:p>
            <a:pPr>
              <a:lnSpc>
                <a:spcPct val="140000"/>
              </a:lnSpc>
            </a:pP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Lantinghei SC Extralight"/>
                <a:cs typeface="Lantinghei SC Extralight"/>
              </a:rPr>
              <a:t>60 months (5 years)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Lantinghei SC Extralight"/>
                <a:cs typeface="Lantinghei SC Extralight"/>
              </a:rPr>
              <a:t>Long enough to avoid over-sensitivity to recent events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Lantinghei SC Extralight"/>
                <a:cs typeface="Lantinghei SC Extralight"/>
              </a:rPr>
              <a:t>Short enough to contain relevant information</a:t>
            </a:r>
          </a:p>
          <a:p>
            <a:pPr>
              <a:lnSpc>
                <a:spcPct val="140000"/>
              </a:lnSpc>
            </a:pPr>
            <a:endParaRPr lang="en-US" b="1" dirty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pPr>
              <a:lnSpc>
                <a:spcPct val="140000"/>
              </a:lnSpc>
            </a:pPr>
            <a:endParaRPr lang="en-US" b="1" dirty="0" smtClean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pPr>
              <a:lnSpc>
                <a:spcPct val="140000"/>
              </a:lnSpc>
            </a:pPr>
            <a:r>
              <a:rPr lang="en-US" b="1" spc="300" dirty="0" smtClean="0">
                <a:solidFill>
                  <a:schemeClr val="bg1">
                    <a:lumMod val="95000"/>
                  </a:schemeClr>
                </a:solidFill>
              </a:rPr>
              <a:t>COEFFICIENTS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Lantinghei SC Extralight"/>
                <a:cs typeface="Lantinghei SC Extralight"/>
              </a:rPr>
              <a:t>Changes according to model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Lantinghei SC Extralight"/>
                <a:cs typeface="Lantinghei SC Extralight"/>
              </a:rPr>
              <a:t>Changes with every iteration</a:t>
            </a:r>
          </a:p>
          <a:p>
            <a:pPr>
              <a:lnSpc>
                <a:spcPct val="140000"/>
              </a:lnSpc>
            </a:pPr>
            <a:endParaRPr lang="en-US" b="1" dirty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pPr>
              <a:lnSpc>
                <a:spcPct val="140000"/>
              </a:lnSpc>
            </a:pPr>
            <a:endParaRPr lang="en-US" b="1" dirty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1950" y="3401504"/>
            <a:ext cx="4707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 smtClean="0">
                <a:latin typeface="Lantinghei SC Extralight"/>
                <a:cs typeface="Lantinghei SC Extralight"/>
              </a:rPr>
              <a:t>Hyper-parameters </a:t>
            </a:r>
            <a:r>
              <a:rPr lang="en-US" sz="1600" dirty="0" smtClean="0">
                <a:latin typeface="Lantinghei SC Extralight"/>
                <a:cs typeface="Lantinghei SC Extralight"/>
              </a:rPr>
              <a:t>tuned via cross-validation: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 smtClean="0">
                <a:latin typeface="Lantinghei SC Extralight"/>
                <a:cs typeface="Lantinghei SC Extralight"/>
              </a:rPr>
              <a:t>LASSO regression</a:t>
            </a:r>
            <a:r>
              <a:rPr lang="en-US" sz="1600" dirty="0" smtClean="0">
                <a:latin typeface="Lantinghei SC Extralight"/>
                <a:cs typeface="Lantinghei SC Extralight"/>
              </a:rPr>
              <a:t>: alpha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 smtClean="0">
                <a:latin typeface="Lantinghei SC Extralight"/>
                <a:cs typeface="Lantinghei SC Extralight"/>
              </a:rPr>
              <a:t>Elastic net</a:t>
            </a:r>
            <a:r>
              <a:rPr lang="en-US" sz="1600" dirty="0" smtClean="0">
                <a:latin typeface="Lantinghei SC Extralight"/>
                <a:cs typeface="Lantinghei SC Extralight"/>
              </a:rPr>
              <a:t>: L1 ratio and alpha 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>
                <a:latin typeface="Lantinghei SC Extralight"/>
                <a:cs typeface="Lantinghei SC Extralight"/>
              </a:rPr>
              <a:t>Random forest</a:t>
            </a:r>
            <a:r>
              <a:rPr lang="en-US" sz="1600" dirty="0">
                <a:latin typeface="Lantinghei SC Extralight"/>
                <a:cs typeface="Lantinghei SC Extralight"/>
              </a:rPr>
              <a:t>: minimum leaf size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 smtClean="0">
                <a:latin typeface="Lantinghei SC Extralight"/>
                <a:cs typeface="Lantinghei SC Extralight"/>
              </a:rPr>
              <a:t>Bayesian </a:t>
            </a:r>
            <a:r>
              <a:rPr lang="en-US" sz="1600" b="1" dirty="0" smtClean="0">
                <a:latin typeface="Lantinghei SC Extralight"/>
                <a:cs typeface="Lantinghei SC Extralight"/>
              </a:rPr>
              <a:t>ridge regression</a:t>
            </a:r>
            <a:r>
              <a:rPr lang="en-US" sz="1600" dirty="0" smtClean="0">
                <a:latin typeface="Lantinghei SC Extralight"/>
                <a:cs typeface="Lantinghei SC Extralight"/>
              </a:rPr>
              <a:t>: </a:t>
            </a:r>
            <a:r>
              <a:rPr lang="en-US" sz="1600" dirty="0">
                <a:latin typeface="Lantinghei SC Extralight"/>
                <a:cs typeface="Lantinghei SC Extralight"/>
              </a:rPr>
              <a:t>lambda</a:t>
            </a:r>
            <a:endParaRPr lang="en-US" sz="1600" dirty="0" smtClean="0">
              <a:latin typeface="Lantinghei SC Extralight"/>
              <a:cs typeface="Lantinghei SC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95497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447419" y="878075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98160" y="1050553"/>
            <a:ext cx="289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300" dirty="0" smtClean="0">
                <a:latin typeface="Lantinghei SC Extralight"/>
                <a:cs typeface="Lantinghei SC Extralight"/>
              </a:rPr>
              <a:t>PERFORMANCE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72" y="1466820"/>
            <a:ext cx="8168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LINEAR REGRESSION</a:t>
            </a:r>
            <a:endParaRPr lang="en-US" sz="4000" b="1" spc="300" dirty="0">
              <a:solidFill>
                <a:srgbClr val="105CA4"/>
              </a:solidFill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10" name="Rectangle 9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2" name="Rectangle 11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rgbClr val="105CA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621263" y="2432492"/>
            <a:ext cx="35960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antinghei SC Extralight"/>
                <a:cs typeface="Lantinghei SC Extralight"/>
              </a:rPr>
              <a:t>Maximum drawdown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AUD: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0.593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CAD: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0.605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CHF: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0.584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EUR: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0.770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GBP: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0.599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JPY: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0.773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NOK: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0.386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NZD: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0.328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SEK: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0.580</a:t>
            </a:r>
            <a:endParaRPr lang="en-US" sz="1200" dirty="0" smtClean="0">
              <a:latin typeface="Lantinghei SC Extralight"/>
              <a:cs typeface="Lantinghei SC Extralight"/>
            </a:endParaRPr>
          </a:p>
          <a:p>
            <a:endParaRPr lang="en-US" dirty="0" smtClean="0">
              <a:latin typeface="Lantinghei SC Extralight"/>
              <a:cs typeface="Lantinghei SC Extralight"/>
            </a:endParaRPr>
          </a:p>
          <a:p>
            <a:r>
              <a:rPr lang="en-US" sz="1400" b="1" dirty="0" smtClean="0">
                <a:latin typeface="Lantinghei SC Extralight"/>
                <a:cs typeface="Lantinghei SC Extralight"/>
              </a:rPr>
              <a:t>R</a:t>
            </a:r>
            <a:r>
              <a:rPr lang="en-US" sz="1400" baseline="30000" dirty="0" smtClean="0">
                <a:latin typeface="Lantinghei SC Extralight"/>
                <a:cs typeface="Lantinghei SC Extralight"/>
              </a:rPr>
              <a:t>2</a:t>
            </a:r>
            <a:r>
              <a:rPr lang="en-US" sz="1400" b="1" baseline="-25000" dirty="0" smtClean="0">
                <a:latin typeface="Lantinghei SC Extralight"/>
                <a:cs typeface="Lantinghei SC Extralight"/>
              </a:rPr>
              <a:t>OOS</a:t>
            </a:r>
            <a:r>
              <a:rPr lang="en-US" sz="1400" dirty="0" smtClean="0">
                <a:latin typeface="Lantinghei SC Extralight"/>
                <a:cs typeface="Lantinghei SC Extralight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-0.1394</a:t>
            </a:r>
            <a:endParaRPr lang="en-US" sz="1400" dirty="0" smtClean="0">
              <a:solidFill>
                <a:srgbClr val="FF0000"/>
              </a:solidFill>
              <a:latin typeface="Lantinghei SC Extralight"/>
              <a:cs typeface="Lantinghei SC Extralight"/>
            </a:endParaRPr>
          </a:p>
          <a:p>
            <a:endParaRPr lang="en-US" dirty="0" smtClean="0">
              <a:latin typeface="Lantinghei SC Extralight"/>
              <a:cs typeface="Lantinghei SC Extralight"/>
            </a:endParaRP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Economic significance </a:t>
            </a: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-1161.72 %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78" y="2388900"/>
            <a:ext cx="5486977" cy="338130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894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447419" y="878075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98160" y="1050553"/>
            <a:ext cx="289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300" dirty="0" smtClean="0">
                <a:latin typeface="Lantinghei SC Extralight"/>
                <a:cs typeface="Lantinghei SC Extralight"/>
              </a:rPr>
              <a:t>PERFORMANCE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72" y="1466820"/>
            <a:ext cx="8168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LASSO REGRESSION</a:t>
            </a:r>
            <a:endParaRPr lang="en-US" sz="4000" b="1" spc="300" dirty="0">
              <a:solidFill>
                <a:srgbClr val="105CA4"/>
              </a:solidFill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10" name="Rectangle 9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2" name="Rectangle 11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rgbClr val="105CA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621263" y="2432492"/>
            <a:ext cx="35960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antinghei SC Extralight"/>
                <a:cs typeface="Lantinghei SC Extralight"/>
              </a:rPr>
              <a:t>Maximum drawdown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AUD: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0.233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CAD: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0.089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CHF: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0.141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EUR: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0.282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GBP: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0.094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JPY: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0.273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NOK: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0.253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NZD: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0.182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SEK: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0.244</a:t>
            </a:r>
            <a:endParaRPr lang="en-US" sz="1400" b="1" dirty="0">
              <a:latin typeface="Lantinghei SC Extralight"/>
              <a:cs typeface="Lantinghei SC Extralight"/>
            </a:endParaRPr>
          </a:p>
          <a:p>
            <a:endParaRPr lang="en-US" dirty="0" smtClean="0">
              <a:latin typeface="Lantinghei SC Extralight"/>
              <a:cs typeface="Lantinghei SC Extralight"/>
            </a:endParaRPr>
          </a:p>
          <a:p>
            <a:r>
              <a:rPr lang="en-US" sz="1400" b="1" dirty="0" smtClean="0">
                <a:latin typeface="Lantinghei SC Extralight"/>
                <a:cs typeface="Lantinghei SC Extralight"/>
              </a:rPr>
              <a:t>R</a:t>
            </a:r>
            <a:r>
              <a:rPr lang="en-US" sz="1400" baseline="30000" dirty="0" smtClean="0">
                <a:latin typeface="Lantinghei SC Extralight"/>
                <a:cs typeface="Lantinghei SC Extralight"/>
              </a:rPr>
              <a:t>2</a:t>
            </a:r>
            <a:r>
              <a:rPr lang="en-US" sz="1400" b="1" baseline="-25000" dirty="0" smtClean="0">
                <a:latin typeface="Lantinghei SC Extralight"/>
                <a:cs typeface="Lantinghei SC Extralight"/>
              </a:rPr>
              <a:t>OOS</a:t>
            </a:r>
            <a:r>
              <a:rPr lang="en-US" sz="1400" dirty="0" smtClean="0">
                <a:latin typeface="Lantinghei SC Extralight"/>
                <a:cs typeface="Lantinghei SC Extralight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Lantinghei SC Extralight"/>
                <a:cs typeface="Lantinghei SC Extralight"/>
              </a:rPr>
              <a:t>-</a:t>
            </a:r>
            <a:r>
              <a:rPr lang="en-US" sz="1600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0.0375</a:t>
            </a:r>
          </a:p>
          <a:p>
            <a:endParaRPr lang="en-US" b="1" dirty="0" smtClean="0">
              <a:latin typeface="Lantinghei SC Extralight"/>
              <a:cs typeface="Lantinghei SC Extralight"/>
            </a:endParaRP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Economic significance </a:t>
            </a: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= </a:t>
            </a:r>
            <a:r>
              <a:rPr lang="en-US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-</a:t>
            </a:r>
            <a:r>
              <a:rPr lang="en-US" b="1" dirty="0">
                <a:solidFill>
                  <a:srgbClr val="FF0000"/>
                </a:solidFill>
                <a:latin typeface="Lantinghei SC Extralight"/>
                <a:cs typeface="Lantinghei SC Extralight"/>
              </a:rPr>
              <a:t>312.68% </a:t>
            </a:r>
            <a:endParaRPr lang="en-US" b="1" dirty="0" smtClean="0">
              <a:solidFill>
                <a:srgbClr val="FF0000"/>
              </a:solidFill>
              <a:latin typeface="Lantinghei SC Extralight"/>
              <a:cs typeface="Lantinghei SC Extraligh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78" y="2420770"/>
            <a:ext cx="5487193" cy="3349437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42537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447419" y="878075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98160" y="1050553"/>
            <a:ext cx="289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300" dirty="0" smtClean="0">
                <a:latin typeface="Lantinghei SC Extralight"/>
                <a:cs typeface="Lantinghei SC Extralight"/>
              </a:rPr>
              <a:t>PERFORMANCE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72" y="1466820"/>
            <a:ext cx="8168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ELASTIC NET </a:t>
            </a:r>
            <a:endParaRPr lang="en-US" sz="4000" b="1" spc="300" dirty="0">
              <a:solidFill>
                <a:srgbClr val="105CA4"/>
              </a:solidFill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10" name="Rectangle 9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2" name="Rectangle 11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rgbClr val="105CA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621263" y="2401132"/>
            <a:ext cx="35960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antinghei SC Extralight"/>
                <a:cs typeface="Lantinghei SC Extralight"/>
              </a:rPr>
              <a:t>Maximum drawdown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AUD: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0.230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CAD: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0.081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CHF: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0.148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EUR: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0.254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GBP: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0.122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JPY: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0.314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NOK: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0.244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NZD: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0.185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SEK: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0.242</a:t>
            </a:r>
            <a:endParaRPr lang="en-US" sz="1400" b="1" dirty="0">
              <a:latin typeface="Lantinghei SC Extralight"/>
              <a:cs typeface="Lantinghei SC Extralight"/>
            </a:endParaRPr>
          </a:p>
          <a:p>
            <a:endParaRPr lang="en-US" dirty="0" smtClean="0">
              <a:latin typeface="Lantinghei SC Extralight"/>
              <a:cs typeface="Lantinghei SC Extralight"/>
            </a:endParaRPr>
          </a:p>
          <a:p>
            <a:r>
              <a:rPr lang="en-US" sz="1400" b="1" dirty="0" smtClean="0">
                <a:latin typeface="Lantinghei SC Extralight"/>
                <a:cs typeface="Lantinghei SC Extralight"/>
              </a:rPr>
              <a:t>R</a:t>
            </a:r>
            <a:r>
              <a:rPr lang="en-US" sz="1400" baseline="30000" dirty="0" smtClean="0">
                <a:latin typeface="Lantinghei SC Extralight"/>
                <a:cs typeface="Lantinghei SC Extralight"/>
              </a:rPr>
              <a:t>2</a:t>
            </a:r>
            <a:r>
              <a:rPr lang="en-US" sz="1400" b="1" baseline="-25000" dirty="0" smtClean="0">
                <a:latin typeface="Lantinghei SC Extralight"/>
                <a:cs typeface="Lantinghei SC Extralight"/>
              </a:rPr>
              <a:t>OOS</a:t>
            </a:r>
            <a:r>
              <a:rPr lang="en-US" sz="1400" dirty="0" smtClean="0">
                <a:latin typeface="Lantinghei SC Extralight"/>
                <a:cs typeface="Lantinghei SC Extralight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-0.0351</a:t>
            </a:r>
          </a:p>
          <a:p>
            <a:endParaRPr lang="en-US" b="1" dirty="0" smtClean="0">
              <a:latin typeface="Lantinghei SC Extralight"/>
              <a:cs typeface="Lantinghei SC Extralight"/>
            </a:endParaRP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Economic significance </a:t>
            </a: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=</a:t>
            </a:r>
            <a:r>
              <a:rPr lang="en-US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Lantinghei SC Extralight"/>
                <a:cs typeface="Lantinghei SC Extralight"/>
              </a:rPr>
              <a:t>-</a:t>
            </a:r>
            <a:r>
              <a:rPr lang="en-US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292.13%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78" y="2389035"/>
            <a:ext cx="5486978" cy="3381306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9569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447419" y="878075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98160" y="1050553"/>
            <a:ext cx="289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300" dirty="0" smtClean="0">
                <a:latin typeface="Lantinghei SC Extralight"/>
                <a:cs typeface="Lantinghei SC Extralight"/>
              </a:rPr>
              <a:t>PERFORMANCE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72" y="1466820"/>
            <a:ext cx="8168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RANDOM FOREST</a:t>
            </a:r>
            <a:endParaRPr lang="en-US" sz="4000" b="1" spc="300" dirty="0">
              <a:solidFill>
                <a:srgbClr val="105CA4"/>
              </a:solidFill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10" name="Rectangle 9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2" name="Rectangle 11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rgbClr val="105CA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621263" y="2401132"/>
            <a:ext cx="35960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antinghei SC Extralight"/>
                <a:cs typeface="Lantinghei SC Extralight"/>
              </a:rPr>
              <a:t>Maximum drawdown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AUD: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0.570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CAD: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0.356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CHF: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0.392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EUR: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0.449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GBP: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0.407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JPY: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0.703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NOK: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0.545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NZD: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0.181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SEK: </a:t>
            </a:r>
            <a:r>
              <a:rPr lang="en-US" sz="1400" b="1" dirty="0">
                <a:latin typeface="Lantinghei SC Extralight"/>
                <a:cs typeface="Lantinghei SC Extralight"/>
              </a:rPr>
              <a:t>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0.508</a:t>
            </a:r>
            <a:endParaRPr lang="en-US" sz="1400" b="1" dirty="0">
              <a:latin typeface="Lantinghei SC Extralight"/>
              <a:cs typeface="Lantinghei SC Extralight"/>
            </a:endParaRPr>
          </a:p>
          <a:p>
            <a:endParaRPr lang="en-US" dirty="0" smtClean="0">
              <a:latin typeface="Lantinghei SC Extralight"/>
              <a:cs typeface="Lantinghei SC Extralight"/>
            </a:endParaRPr>
          </a:p>
          <a:p>
            <a:r>
              <a:rPr lang="en-US" sz="1400" b="1" dirty="0" smtClean="0">
                <a:latin typeface="Lantinghei SC Extralight"/>
                <a:cs typeface="Lantinghei SC Extralight"/>
              </a:rPr>
              <a:t>R</a:t>
            </a:r>
            <a:r>
              <a:rPr lang="en-US" sz="1400" baseline="30000" dirty="0" smtClean="0">
                <a:latin typeface="Lantinghei SC Extralight"/>
                <a:cs typeface="Lantinghei SC Extralight"/>
              </a:rPr>
              <a:t>2</a:t>
            </a:r>
            <a:r>
              <a:rPr lang="en-US" sz="1400" b="1" baseline="-25000" dirty="0" smtClean="0">
                <a:latin typeface="Lantinghei SC Extralight"/>
                <a:cs typeface="Lantinghei SC Extralight"/>
              </a:rPr>
              <a:t>OOS</a:t>
            </a:r>
            <a:r>
              <a:rPr lang="en-US" sz="1400" dirty="0" smtClean="0">
                <a:latin typeface="Lantinghei SC Extralight"/>
                <a:cs typeface="Lantinghei SC Extralight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-0.0981</a:t>
            </a:r>
          </a:p>
          <a:p>
            <a:endParaRPr lang="en-US" b="1" dirty="0" smtClean="0">
              <a:latin typeface="Lantinghei SC Extralight"/>
              <a:cs typeface="Lantinghei SC Extralight"/>
            </a:endParaRP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Economic significance </a:t>
            </a: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= </a:t>
            </a:r>
            <a:r>
              <a:rPr lang="en-US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-</a:t>
            </a:r>
            <a:r>
              <a:rPr lang="en-US" b="1" dirty="0">
                <a:solidFill>
                  <a:srgbClr val="FF0000"/>
                </a:solidFill>
                <a:latin typeface="Lantinghei SC Extralight"/>
                <a:cs typeface="Lantinghei SC Extralight"/>
              </a:rPr>
              <a:t>817.77% </a:t>
            </a:r>
            <a:endParaRPr lang="en-US" b="1" dirty="0" smtClean="0">
              <a:solidFill>
                <a:srgbClr val="FF0000"/>
              </a:solidFill>
              <a:latin typeface="Lantinghei SC Extralight"/>
              <a:cs typeface="Lantinghei SC Extraligh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78" y="2388768"/>
            <a:ext cx="5487193" cy="338143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228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447419" y="878075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98160" y="1050553"/>
            <a:ext cx="289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300" dirty="0" smtClean="0">
                <a:latin typeface="Lantinghei SC Extralight"/>
                <a:cs typeface="Lantinghei SC Extralight"/>
              </a:rPr>
              <a:t>PERFORMANCE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72" y="1466820"/>
            <a:ext cx="8168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RANDOM FOREST </a:t>
            </a:r>
            <a:r>
              <a:rPr lang="en-US" sz="2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WITH</a:t>
            </a:r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 LASSO</a:t>
            </a:r>
            <a:endParaRPr lang="en-US" sz="4000" b="1" spc="300" dirty="0">
              <a:solidFill>
                <a:srgbClr val="105CA4"/>
              </a:solidFill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10" name="Rectangle 9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2" name="Rectangle 11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rgbClr val="105CA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621263" y="2401132"/>
            <a:ext cx="35960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antinghei SC Extralight"/>
                <a:cs typeface="Lantinghei SC Extralight"/>
              </a:rPr>
              <a:t>Maximum drawdown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AUD: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0.355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CAD: </a:t>
            </a:r>
            <a:r>
              <a:rPr lang="en-US" sz="1400" b="1" dirty="0">
                <a:latin typeface="Lantinghei SC Extralight"/>
                <a:cs typeface="Lantinghei SC Extralight"/>
              </a:rPr>
              <a:t>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0.221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CHF: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0.385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EUR: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0.415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GBP: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0.151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JPY: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0.450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NOK: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0.452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NZD: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0.263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SEK: </a:t>
            </a:r>
            <a:r>
              <a:rPr lang="en-US" sz="1400" b="1" dirty="0">
                <a:latin typeface="Lantinghei SC Extralight"/>
                <a:cs typeface="Lantinghei SC Extralight"/>
              </a:rPr>
              <a:t>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0.204</a:t>
            </a:r>
            <a:endParaRPr lang="en-US" sz="1400" b="1" dirty="0">
              <a:latin typeface="Lantinghei SC Extralight"/>
              <a:cs typeface="Lantinghei SC Extralight"/>
            </a:endParaRPr>
          </a:p>
          <a:p>
            <a:endParaRPr lang="en-US" dirty="0" smtClean="0">
              <a:latin typeface="Lantinghei SC Extralight"/>
              <a:cs typeface="Lantinghei SC Extralight"/>
            </a:endParaRPr>
          </a:p>
          <a:p>
            <a:r>
              <a:rPr lang="en-US" sz="1400" b="1" dirty="0" smtClean="0">
                <a:latin typeface="Lantinghei SC Extralight"/>
                <a:cs typeface="Lantinghei SC Extralight"/>
              </a:rPr>
              <a:t>R</a:t>
            </a:r>
            <a:r>
              <a:rPr lang="en-US" sz="1400" baseline="30000" dirty="0" smtClean="0">
                <a:latin typeface="Lantinghei SC Extralight"/>
                <a:cs typeface="Lantinghei SC Extralight"/>
              </a:rPr>
              <a:t>2</a:t>
            </a:r>
            <a:r>
              <a:rPr lang="en-US" sz="1400" b="1" baseline="-25000" dirty="0" smtClean="0">
                <a:latin typeface="Lantinghei SC Extralight"/>
                <a:cs typeface="Lantinghei SC Extralight"/>
              </a:rPr>
              <a:t>OOS</a:t>
            </a:r>
            <a:r>
              <a:rPr lang="en-US" sz="1400" dirty="0" smtClean="0">
                <a:latin typeface="Lantinghei SC Extralight"/>
                <a:cs typeface="Lantinghei SC Extralight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-</a:t>
            </a:r>
            <a:r>
              <a:rPr lang="en-US" sz="1600" b="1" dirty="0">
                <a:solidFill>
                  <a:srgbClr val="FF0000"/>
                </a:solidFill>
                <a:latin typeface="Lantinghei SC Extralight"/>
                <a:cs typeface="Lantinghei SC Extralight"/>
              </a:rPr>
              <a:t>0.0617</a:t>
            </a:r>
            <a:endParaRPr lang="en-US" sz="1600" b="1" dirty="0" smtClean="0">
              <a:solidFill>
                <a:srgbClr val="FF0000"/>
              </a:solidFill>
              <a:latin typeface="Lantinghei SC Extralight"/>
              <a:cs typeface="Lantinghei SC Extralight"/>
            </a:endParaRPr>
          </a:p>
          <a:p>
            <a:endParaRPr lang="en-US" b="1" dirty="0" smtClean="0">
              <a:latin typeface="Lantinghei SC Extralight"/>
              <a:cs typeface="Lantinghei SC Extralight"/>
            </a:endParaRP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Economic significance </a:t>
            </a: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= </a:t>
            </a:r>
            <a:r>
              <a:rPr lang="en-US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-</a:t>
            </a:r>
            <a:r>
              <a:rPr lang="en-US" b="1" dirty="0">
                <a:solidFill>
                  <a:srgbClr val="FF0000"/>
                </a:solidFill>
                <a:latin typeface="Lantinghei SC Extralight"/>
                <a:cs typeface="Lantinghei SC Extralight"/>
              </a:rPr>
              <a:t>514.45% </a:t>
            </a:r>
            <a:endParaRPr lang="en-US" b="1" dirty="0" smtClean="0">
              <a:solidFill>
                <a:srgbClr val="FF0000"/>
              </a:solidFill>
              <a:latin typeface="Lantinghei SC Extralight"/>
              <a:cs typeface="Lantinghei SC Extraligh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78" y="2906208"/>
            <a:ext cx="5487193" cy="338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447419" y="878075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98160" y="1050553"/>
            <a:ext cx="289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300" dirty="0" smtClean="0">
                <a:latin typeface="Lantinghei SC Extralight"/>
                <a:cs typeface="Lantinghei SC Extralight"/>
              </a:rPr>
              <a:t>PERFORMANCE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72" y="1466820"/>
            <a:ext cx="8168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BAYESIAN RIDGE REGRESSION</a:t>
            </a:r>
            <a:endParaRPr lang="en-US" sz="4000" b="1" spc="300" dirty="0">
              <a:solidFill>
                <a:srgbClr val="105CA4"/>
              </a:solidFill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10" name="Rectangle 9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2" name="Rectangle 11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rgbClr val="105CA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621263" y="2401132"/>
            <a:ext cx="35960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antinghei SC Extralight"/>
                <a:cs typeface="Lantinghei SC Extralight"/>
              </a:rPr>
              <a:t>Maximum drawdown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AUD: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0.052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CAD: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0.030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CHF: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0.049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EUR: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0.042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GBP: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0.077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JPY: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0.029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NOK: </a:t>
            </a:r>
            <a:r>
              <a:rPr lang="en-US" sz="1400" b="1" dirty="0">
                <a:latin typeface="Lantinghei SC Extralight"/>
                <a:cs typeface="Lantinghei SC Extralight"/>
              </a:rPr>
              <a:t>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0.093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NZD: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0.060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SEK: </a:t>
            </a:r>
            <a:r>
              <a:rPr lang="en-US" sz="1400" b="1" dirty="0">
                <a:latin typeface="Lantinghei SC Extralight"/>
                <a:cs typeface="Lantinghei SC Extralight"/>
              </a:rPr>
              <a:t>	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0.052</a:t>
            </a:r>
            <a:endParaRPr lang="en-US" sz="1400" b="1" dirty="0">
              <a:latin typeface="Lantinghei SC Extralight"/>
              <a:cs typeface="Lantinghei SC Extralight"/>
            </a:endParaRPr>
          </a:p>
          <a:p>
            <a:endParaRPr lang="en-US" dirty="0" smtClean="0">
              <a:latin typeface="Lantinghei SC Extralight"/>
              <a:cs typeface="Lantinghei SC Extralight"/>
            </a:endParaRPr>
          </a:p>
          <a:p>
            <a:r>
              <a:rPr lang="en-US" sz="1400" b="1" dirty="0" smtClean="0">
                <a:latin typeface="Lantinghei SC Extralight"/>
                <a:cs typeface="Lantinghei SC Extralight"/>
              </a:rPr>
              <a:t>R</a:t>
            </a:r>
            <a:r>
              <a:rPr lang="en-US" sz="1400" baseline="30000" dirty="0" smtClean="0">
                <a:latin typeface="Lantinghei SC Extralight"/>
                <a:cs typeface="Lantinghei SC Extralight"/>
              </a:rPr>
              <a:t>2</a:t>
            </a:r>
            <a:r>
              <a:rPr lang="en-US" sz="1400" b="1" baseline="-25000" dirty="0" smtClean="0">
                <a:latin typeface="Lantinghei SC Extralight"/>
                <a:cs typeface="Lantinghei SC Extralight"/>
              </a:rPr>
              <a:t>OOS</a:t>
            </a:r>
            <a:r>
              <a:rPr lang="en-US" sz="1400" dirty="0" smtClean="0">
                <a:latin typeface="Lantinghei SC Extralight"/>
                <a:cs typeface="Lantinghei SC Extralight"/>
              </a:rPr>
              <a:t> = </a:t>
            </a:r>
            <a:r>
              <a:rPr lang="en-US" sz="1600" b="1" dirty="0" smtClean="0">
                <a:solidFill>
                  <a:srgbClr val="008000"/>
                </a:solidFill>
                <a:latin typeface="Lantinghei SC Extralight"/>
                <a:cs typeface="Lantinghei SC Extralight"/>
              </a:rPr>
              <a:t>0.0056</a:t>
            </a:r>
          </a:p>
          <a:p>
            <a:endParaRPr lang="en-US" b="1" dirty="0" smtClean="0">
              <a:latin typeface="Lantinghei SC Extralight"/>
              <a:cs typeface="Lantinghei SC Extralight"/>
            </a:endParaRP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Economic significance </a:t>
            </a: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= </a:t>
            </a:r>
            <a:r>
              <a:rPr lang="en-US" b="1" dirty="0" smtClean="0">
                <a:solidFill>
                  <a:srgbClr val="008000"/>
                </a:solidFill>
                <a:latin typeface="Lantinghei SC Extralight"/>
                <a:cs typeface="Lantinghei SC Extralight"/>
              </a:rPr>
              <a:t>46.50</a:t>
            </a:r>
            <a:r>
              <a:rPr lang="en-US" b="1" dirty="0">
                <a:solidFill>
                  <a:srgbClr val="008000"/>
                </a:solidFill>
                <a:latin typeface="Lantinghei SC Extralight"/>
                <a:cs typeface="Lantinghei SC Extralight"/>
              </a:rPr>
              <a:t>% </a:t>
            </a:r>
            <a:endParaRPr lang="en-US" b="1" dirty="0" smtClean="0">
              <a:solidFill>
                <a:srgbClr val="008000"/>
              </a:solidFill>
              <a:latin typeface="Lantinghei SC Extralight"/>
              <a:cs typeface="Lantinghei SC Extraligh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969" y="2902759"/>
            <a:ext cx="5699395" cy="347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8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548</TotalTime>
  <Words>365</Words>
  <Application>Microsoft Office PowerPoint</Application>
  <PresentationFormat>On-screen Show (4:3)</PresentationFormat>
  <Paragraphs>169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Private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Marnelia Scribante</dc:creator>
  <cp:lastModifiedBy>Siow Meng Low</cp:lastModifiedBy>
  <cp:revision>94</cp:revision>
  <dcterms:created xsi:type="dcterms:W3CDTF">2017-03-13T12:20:58Z</dcterms:created>
  <dcterms:modified xsi:type="dcterms:W3CDTF">2017-03-15T09:50:03Z</dcterms:modified>
</cp:coreProperties>
</file>